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heme/themeOverride9.xml" ContentType="application/vnd.openxmlformats-officedocument.themeOverride+xml"/>
  <Override PartName="/ppt/charts/chart48.xml" ContentType="application/vnd.openxmlformats-officedocument.drawingml.chart+xml"/>
  <Override PartName="/ppt/theme/themeOverride10.xml" ContentType="application/vnd.openxmlformats-officedocument.themeOverride+xml"/>
  <Override PartName="/ppt/charts/chart49.xml" ContentType="application/vnd.openxmlformats-officedocument.drawingml.chart+xml"/>
  <Override PartName="/ppt/theme/themeOverride11.xml" ContentType="application/vnd.openxmlformats-officedocument.themeOverride+xml"/>
  <Override PartName="/ppt/charts/chart50.xml" ContentType="application/vnd.openxmlformats-officedocument.drawingml.chart+xml"/>
  <Override PartName="/ppt/theme/themeOverride12.xml" ContentType="application/vnd.openxmlformats-officedocument.themeOverride+xml"/>
  <Override PartName="/ppt/charts/chart51.xml" ContentType="application/vnd.openxmlformats-officedocument.drawingml.chart+xml"/>
  <Override PartName="/ppt/theme/themeOverride13.xml" ContentType="application/vnd.openxmlformats-officedocument.themeOverride+xml"/>
  <Override PartName="/ppt/charts/chart52.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charts/chart53.xml" ContentType="application/vnd.openxmlformats-officedocument.drawingml.chart+xml"/>
  <Override PartName="/ppt/theme/themeOverride15.xml" ContentType="application/vnd.openxmlformats-officedocument.themeOverride+xml"/>
  <Override PartName="/ppt/charts/chart54.xml" ContentType="application/vnd.openxmlformats-officedocument.drawingml.chart+xml"/>
  <Override PartName="/ppt/theme/themeOverride16.xml" ContentType="application/vnd.openxmlformats-officedocument.themeOverride+xml"/>
  <Override PartName="/ppt/charts/chart55.xml" ContentType="application/vnd.openxmlformats-officedocument.drawingml.chart+xml"/>
  <Override PartName="/ppt/theme/themeOverride17.xml" ContentType="application/vnd.openxmlformats-officedocument.themeOverride+xml"/>
  <Override PartName="/ppt/charts/chart56.xml" ContentType="application/vnd.openxmlformats-officedocument.drawingml.chart+xml"/>
  <Override PartName="/ppt/theme/themeOverride18.xml" ContentType="application/vnd.openxmlformats-officedocument.themeOverride+xml"/>
  <Override PartName="/ppt/charts/chart57.xml" ContentType="application/vnd.openxmlformats-officedocument.drawingml.chart+xml"/>
  <Override PartName="/ppt/theme/themeOverride19.xml" ContentType="application/vnd.openxmlformats-officedocument.themeOverride+xml"/>
  <Override PartName="/ppt/charts/chart58.xml" ContentType="application/vnd.openxmlformats-officedocument.drawingml.chart+xml"/>
  <Override PartName="/ppt/theme/themeOverride20.xml" ContentType="application/vnd.openxmlformats-officedocument.themeOverride+xml"/>
  <Override PartName="/ppt/charts/chart59.xml" ContentType="application/vnd.openxmlformats-officedocument.drawingml.chart+xml"/>
  <Override PartName="/ppt/theme/themeOverride21.xml" ContentType="application/vnd.openxmlformats-officedocument.themeOverride+xml"/>
  <Override PartName="/ppt/charts/chart60.xml" ContentType="application/vnd.openxmlformats-officedocument.drawingml.chart+xml"/>
  <Override PartName="/ppt/theme/themeOverride22.xml" ContentType="application/vnd.openxmlformats-officedocument.themeOverride+xml"/>
  <Override PartName="/ppt/charts/chart61.xml" ContentType="application/vnd.openxmlformats-officedocument.drawingml.chart+xml"/>
  <Override PartName="/ppt/theme/themeOverride23.xml" ContentType="application/vnd.openxmlformats-officedocument.themeOverride+xml"/>
  <Override PartName="/ppt/charts/chart62.xml" ContentType="application/vnd.openxmlformats-officedocument.drawingml.chart+xml"/>
  <Override PartName="/ppt/theme/themeOverride24.xml" ContentType="application/vnd.openxmlformats-officedocument.themeOverride+xml"/>
  <Override PartName="/ppt/charts/chart63.xml" ContentType="application/vnd.openxmlformats-officedocument.drawingml.chart+xml"/>
  <Override PartName="/ppt/theme/themeOverride25.xml" ContentType="application/vnd.openxmlformats-officedocument.themeOverride+xml"/>
  <Override PartName="/ppt/charts/chart64.xml" ContentType="application/vnd.openxmlformats-officedocument.drawingml.chart+xml"/>
  <Override PartName="/ppt/theme/themeOverride26.xml" ContentType="application/vnd.openxmlformats-officedocument.themeOverride+xml"/>
  <Override PartName="/ppt/drawings/drawing2.xml" ContentType="application/vnd.openxmlformats-officedocument.drawingml.chartshapes+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theme/themeOverride27.xml" ContentType="application/vnd.openxmlformats-officedocument.themeOverride+xml"/>
  <Override PartName="/ppt/charts/chart69.xml" ContentType="application/vnd.openxmlformats-officedocument.drawingml.chart+xml"/>
  <Override PartName="/ppt/theme/themeOverride28.xml" ContentType="application/vnd.openxmlformats-officedocument.themeOverride+xml"/>
  <Override PartName="/ppt/drawings/drawing3.xml" ContentType="application/vnd.openxmlformats-officedocument.drawingml.chartshapes+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theme/themeOverride29.xml" ContentType="application/vnd.openxmlformats-officedocument.themeOverride+xml"/>
  <Override PartName="/ppt/charts/chart74.xml" ContentType="application/vnd.openxmlformats-officedocument.drawingml.chart+xml"/>
  <Override PartName="/ppt/theme/themeOverride30.xml" ContentType="application/vnd.openxmlformats-officedocument.themeOverride+xml"/>
  <Override PartName="/ppt/drawings/drawing4.xml" ContentType="application/vnd.openxmlformats-officedocument.drawingml.chartshapes+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theme/themeOverride31.xml" ContentType="application/vnd.openxmlformats-officedocument.themeOverride+xml"/>
  <Override PartName="/ppt/charts/chart79.xml" ContentType="application/vnd.openxmlformats-officedocument.drawingml.chart+xml"/>
  <Override PartName="/ppt/theme/themeOverride32.xml" ContentType="application/vnd.openxmlformats-officedocument.themeOverr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theme/themeOverride33.xml" ContentType="application/vnd.openxmlformats-officedocument.themeOverride+xml"/>
  <Override PartName="/ppt/charts/chart83.xml" ContentType="application/vnd.openxmlformats-officedocument.drawingml.chart+xml"/>
  <Override PartName="/ppt/theme/themeOverride34.xml" ContentType="application/vnd.openxmlformats-officedocument.themeOverr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theme/themeOverride35.xml" ContentType="application/vnd.openxmlformats-officedocument.themeOverride+xml"/>
  <Override PartName="/ppt/charts/chart87.xml" ContentType="application/vnd.openxmlformats-officedocument.drawingml.chart+xml"/>
  <Override PartName="/ppt/theme/themeOverride36.xml" ContentType="application/vnd.openxmlformats-officedocument.themeOverride+xml"/>
  <Override PartName="/ppt/charts/chart88.xml" ContentType="application/vnd.openxmlformats-officedocument.drawingml.chart+xml"/>
  <Override PartName="/ppt/theme/themeOverride37.xml" ContentType="application/vnd.openxmlformats-officedocument.themeOverride+xml"/>
  <Override PartName="/ppt/charts/chart89.xml" ContentType="application/vnd.openxmlformats-officedocument.drawingml.chart+xml"/>
  <Override PartName="/ppt/theme/themeOverride38.xml" ContentType="application/vnd.openxmlformats-officedocument.themeOverr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notesSlides/notesSlide2.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heme/themeOverride39.xml" ContentType="application/vnd.openxmlformats-officedocument.themeOverride+xml"/>
  <Override PartName="/ppt/charts/chart97.xml" ContentType="application/vnd.openxmlformats-officedocument.drawingml.chart+xml"/>
  <Override PartName="/ppt/charts/chart9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418" r:id="rId2"/>
    <p:sldId id="344" r:id="rId3"/>
    <p:sldId id="345" r:id="rId4"/>
    <p:sldId id="285" r:id="rId5"/>
    <p:sldId id="330" r:id="rId6"/>
    <p:sldId id="335" r:id="rId7"/>
    <p:sldId id="346" r:id="rId8"/>
    <p:sldId id="258" r:id="rId9"/>
    <p:sldId id="262" r:id="rId10"/>
    <p:sldId id="263" r:id="rId11"/>
    <p:sldId id="260" r:id="rId12"/>
    <p:sldId id="261" r:id="rId13"/>
    <p:sldId id="264" r:id="rId14"/>
    <p:sldId id="493" r:id="rId15"/>
    <p:sldId id="471" r:id="rId16"/>
    <p:sldId id="494" r:id="rId17"/>
    <p:sldId id="451" r:id="rId18"/>
    <p:sldId id="426" r:id="rId19"/>
    <p:sldId id="420" r:id="rId20"/>
    <p:sldId id="452" r:id="rId21"/>
    <p:sldId id="479" r:id="rId22"/>
    <p:sldId id="453" r:id="rId23"/>
    <p:sldId id="483" r:id="rId24"/>
    <p:sldId id="480" r:id="rId25"/>
    <p:sldId id="497" r:id="rId26"/>
    <p:sldId id="481" r:id="rId27"/>
    <p:sldId id="449" r:id="rId28"/>
    <p:sldId id="421" r:id="rId29"/>
    <p:sldId id="501" r:id="rId30"/>
    <p:sldId id="484" r:id="rId31"/>
    <p:sldId id="502" r:id="rId32"/>
    <p:sldId id="468" r:id="rId33"/>
    <p:sldId id="503" r:id="rId34"/>
    <p:sldId id="424" r:id="rId35"/>
    <p:sldId id="504" r:id="rId36"/>
    <p:sldId id="469" r:id="rId37"/>
    <p:sldId id="505" r:id="rId38"/>
    <p:sldId id="425" r:id="rId39"/>
    <p:sldId id="506" r:id="rId40"/>
    <p:sldId id="427" r:id="rId41"/>
    <p:sldId id="507" r:id="rId42"/>
    <p:sldId id="456" r:id="rId43"/>
    <p:sldId id="429" r:id="rId44"/>
    <p:sldId id="485" r:id="rId45"/>
    <p:sldId id="448" r:id="rId46"/>
    <p:sldId id="457" r:id="rId47"/>
    <p:sldId id="458" r:id="rId48"/>
    <p:sldId id="443" r:id="rId49"/>
    <p:sldId id="444" r:id="rId50"/>
    <p:sldId id="486" r:id="rId51"/>
    <p:sldId id="445" r:id="rId52"/>
    <p:sldId id="446" r:id="rId53"/>
    <p:sldId id="459" r:id="rId54"/>
    <p:sldId id="460" r:id="rId55"/>
    <p:sldId id="461" r:id="rId56"/>
    <p:sldId id="462" r:id="rId57"/>
    <p:sldId id="463" r:id="rId58"/>
    <p:sldId id="464" r:id="rId59"/>
    <p:sldId id="465" r:id="rId60"/>
    <p:sldId id="466" r:id="rId61"/>
    <p:sldId id="498" r:id="rId62"/>
    <p:sldId id="496" r:id="rId63"/>
    <p:sldId id="540" r:id="rId64"/>
    <p:sldId id="474" r:id="rId65"/>
    <p:sldId id="476" r:id="rId66"/>
    <p:sldId id="541" r:id="rId67"/>
    <p:sldId id="542" r:id="rId68"/>
    <p:sldId id="543" r:id="rId69"/>
    <p:sldId id="544" r:id="rId70"/>
    <p:sldId id="499" r:id="rId71"/>
    <p:sldId id="500" r:id="rId72"/>
    <p:sldId id="519" r:id="rId73"/>
    <p:sldId id="539" r:id="rId74"/>
    <p:sldId id="537" r:id="rId75"/>
    <p:sldId id="268" r:id="rId76"/>
    <p:sldId id="269" r:id="rId77"/>
    <p:sldId id="538" r:id="rId78"/>
    <p:sldId id="520" r:id="rId79"/>
    <p:sldId id="536" r:id="rId80"/>
    <p:sldId id="521" r:id="rId81"/>
    <p:sldId id="522" r:id="rId82"/>
    <p:sldId id="523" r:id="rId83"/>
    <p:sldId id="524" r:id="rId84"/>
    <p:sldId id="545" r:id="rId85"/>
    <p:sldId id="546" r:id="rId86"/>
    <p:sldId id="527" r:id="rId87"/>
    <p:sldId id="528" r:id="rId88"/>
    <p:sldId id="467" r:id="rId89"/>
  </p:sldIdLst>
  <p:sldSz cx="9144000" cy="6858000" type="screen4x3"/>
  <p:notesSz cx="6797675" cy="9926638"/>
  <p:defaultTextStyle>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kars Zalāns" initials="OZ" lastIdx="1" clrIdx="0">
    <p:extLst>
      <p:ext uri="{19B8F6BF-5375-455C-9EA6-DF929625EA0E}">
        <p15:presenceInfo xmlns:p15="http://schemas.microsoft.com/office/powerpoint/2012/main" userId="222c17a939fa4a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409" autoAdjust="0"/>
  </p:normalViewPr>
  <p:slideViewPr>
    <p:cSldViewPr>
      <p:cViewPr varScale="1">
        <p:scale>
          <a:sx n="104" d="100"/>
          <a:sy n="104" d="100"/>
        </p:scale>
        <p:origin x="18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9.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0.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2.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1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1.xlsx"/><Relationship Id="rId1" Type="http://schemas.openxmlformats.org/officeDocument/2006/relationships/themeOverride" Target="../theme/themeOverride14.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7.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19.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0.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2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3.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24.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3.xlsx"/><Relationship Id="rId1" Type="http://schemas.openxmlformats.org/officeDocument/2006/relationships/themeOverride" Target="../theme/themeOverride26.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27.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8.xlsx"/><Relationship Id="rId1" Type="http://schemas.openxmlformats.org/officeDocument/2006/relationships/themeOverride" Target="../theme/themeOverride2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29.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3.xlsx"/><Relationship Id="rId1" Type="http://schemas.openxmlformats.org/officeDocument/2006/relationships/themeOverride" Target="../theme/themeOverride30.xml"/></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1.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33.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34.xml"/></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35.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3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37.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3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39.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0931232977267929E-2"/>
          <c:w val="0.69160269350347003"/>
          <c:h val="0.96697201401478661"/>
        </c:manualLayout>
      </c:layout>
      <c:barChart>
        <c:barDir val="bar"/>
        <c:grouping val="clustered"/>
        <c:varyColors val="0"/>
        <c:ser>
          <c:idx val="0"/>
          <c:order val="0"/>
          <c:tx>
            <c:strRef>
              <c:f>Sheet1!$C$2</c:f>
              <c:strCache>
                <c:ptCount val="1"/>
                <c:pt idx="0">
                  <c:v>izlase</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51FE-4D98-8332-C63E9E86A6C4}"/>
              </c:ext>
            </c:extLst>
          </c:dPt>
          <c:dPt>
            <c:idx val="1"/>
            <c:invertIfNegative val="0"/>
            <c:bubble3D val="0"/>
            <c:spPr>
              <a:solidFill>
                <a:srgbClr val="70AD47">
                  <a:lumMod val="50000"/>
                </a:srgbClr>
              </a:solidFill>
            </c:spPr>
            <c:extLst>
              <c:ext xmlns:c16="http://schemas.microsoft.com/office/drawing/2014/chart" uri="{C3380CC4-5D6E-409C-BE32-E72D297353CC}">
                <c16:uniqueId val="{00000003-51FE-4D98-8332-C63E9E86A6C4}"/>
              </c:ext>
            </c:extLst>
          </c:dPt>
          <c:dPt>
            <c:idx val="2"/>
            <c:invertIfNegative val="0"/>
            <c:bubble3D val="0"/>
            <c:spPr>
              <a:solidFill>
                <a:srgbClr val="70AD47">
                  <a:lumMod val="50000"/>
                </a:srgbClr>
              </a:solidFill>
            </c:spPr>
            <c:extLst>
              <c:ext xmlns:c16="http://schemas.microsoft.com/office/drawing/2014/chart" uri="{C3380CC4-5D6E-409C-BE32-E72D297353CC}">
                <c16:uniqueId val="{00000005-51FE-4D98-8332-C63E9E86A6C4}"/>
              </c:ext>
            </c:extLst>
          </c:dPt>
          <c:dPt>
            <c:idx val="3"/>
            <c:invertIfNegative val="0"/>
            <c:bubble3D val="0"/>
            <c:spPr>
              <a:solidFill>
                <a:srgbClr val="70AD47">
                  <a:lumMod val="50000"/>
                </a:srgbClr>
              </a:solidFill>
            </c:spPr>
            <c:extLst>
              <c:ext xmlns:c16="http://schemas.microsoft.com/office/drawing/2014/chart" uri="{C3380CC4-5D6E-409C-BE32-E72D297353CC}">
                <c16:uniqueId val="{00000007-51FE-4D98-8332-C63E9E86A6C4}"/>
              </c:ext>
            </c:extLst>
          </c:dPt>
          <c:dPt>
            <c:idx val="4"/>
            <c:invertIfNegative val="0"/>
            <c:bubble3D val="0"/>
            <c:spPr>
              <a:solidFill>
                <a:srgbClr val="70AD47">
                  <a:lumMod val="50000"/>
                </a:srgbClr>
              </a:solidFill>
            </c:spPr>
            <c:extLst>
              <c:ext xmlns:c16="http://schemas.microsoft.com/office/drawing/2014/chart" uri="{C3380CC4-5D6E-409C-BE32-E72D297353CC}">
                <c16:uniqueId val="{00000009-51FE-4D98-8332-C63E9E86A6C4}"/>
              </c:ext>
            </c:extLst>
          </c:dPt>
          <c:dPt>
            <c:idx val="5"/>
            <c:invertIfNegative val="0"/>
            <c:bubble3D val="0"/>
            <c:spPr>
              <a:solidFill>
                <a:srgbClr val="70AD47">
                  <a:lumMod val="50000"/>
                </a:srgbClr>
              </a:solidFill>
            </c:spPr>
            <c:extLst>
              <c:ext xmlns:c16="http://schemas.microsoft.com/office/drawing/2014/chart" uri="{C3380CC4-5D6E-409C-BE32-E72D297353CC}">
                <c16:uniqueId val="{0000000B-51FE-4D98-8332-C63E9E86A6C4}"/>
              </c:ext>
            </c:extLst>
          </c:dPt>
          <c:dPt>
            <c:idx val="7"/>
            <c:invertIfNegative val="0"/>
            <c:bubble3D val="0"/>
            <c:spPr>
              <a:solidFill>
                <a:srgbClr val="FFC000"/>
              </a:solidFill>
            </c:spPr>
            <c:extLst>
              <c:ext xmlns:c16="http://schemas.microsoft.com/office/drawing/2014/chart" uri="{C3380CC4-5D6E-409C-BE32-E72D297353CC}">
                <c16:uniqueId val="{0000000D-51FE-4D98-8332-C63E9E86A6C4}"/>
              </c:ext>
            </c:extLst>
          </c:dPt>
          <c:dPt>
            <c:idx val="8"/>
            <c:invertIfNegative val="0"/>
            <c:bubble3D val="0"/>
            <c:spPr>
              <a:solidFill>
                <a:srgbClr val="FFC000"/>
              </a:solidFill>
            </c:spPr>
            <c:extLst>
              <c:ext xmlns:c16="http://schemas.microsoft.com/office/drawing/2014/chart" uri="{C3380CC4-5D6E-409C-BE32-E72D297353CC}">
                <c16:uniqueId val="{0000000F-51FE-4D98-8332-C63E9E86A6C4}"/>
              </c:ext>
            </c:extLst>
          </c:dPt>
          <c:dPt>
            <c:idx val="9"/>
            <c:invertIfNegative val="0"/>
            <c:bubble3D val="0"/>
            <c:spPr>
              <a:solidFill>
                <a:srgbClr val="FFC000"/>
              </a:solidFill>
            </c:spPr>
            <c:extLst>
              <c:ext xmlns:c16="http://schemas.microsoft.com/office/drawing/2014/chart" uri="{C3380CC4-5D6E-409C-BE32-E72D297353CC}">
                <c16:uniqueId val="{00000066-CB46-4BC3-94DA-4F7305DC6D54}"/>
              </c:ext>
            </c:extLst>
          </c:dPt>
          <c:dPt>
            <c:idx val="11"/>
            <c:invertIfNegative val="0"/>
            <c:bubble3D val="0"/>
            <c:spPr>
              <a:solidFill>
                <a:srgbClr val="8064A2"/>
              </a:solidFill>
            </c:spPr>
            <c:extLst>
              <c:ext xmlns:c16="http://schemas.microsoft.com/office/drawing/2014/chart" uri="{C3380CC4-5D6E-409C-BE32-E72D297353CC}">
                <c16:uniqueId val="{00000013-51FE-4D98-8332-C63E9E86A6C4}"/>
              </c:ext>
            </c:extLst>
          </c:dPt>
          <c:dPt>
            <c:idx val="12"/>
            <c:invertIfNegative val="0"/>
            <c:bubble3D val="0"/>
            <c:spPr>
              <a:solidFill>
                <a:srgbClr val="8064A2"/>
              </a:solidFill>
            </c:spPr>
            <c:extLst>
              <c:ext xmlns:c16="http://schemas.microsoft.com/office/drawing/2014/chart" uri="{C3380CC4-5D6E-409C-BE32-E72D297353CC}">
                <c16:uniqueId val="{00000015-51FE-4D98-8332-C63E9E86A6C4}"/>
              </c:ext>
            </c:extLst>
          </c:dPt>
          <c:dPt>
            <c:idx val="13"/>
            <c:invertIfNegative val="0"/>
            <c:bubble3D val="0"/>
            <c:spPr>
              <a:solidFill>
                <a:srgbClr val="4472C4"/>
              </a:solidFill>
            </c:spPr>
            <c:extLst>
              <c:ext xmlns:c16="http://schemas.microsoft.com/office/drawing/2014/chart" uri="{C3380CC4-5D6E-409C-BE32-E72D297353CC}">
                <c16:uniqueId val="{00000017-51FE-4D98-8332-C63E9E86A6C4}"/>
              </c:ext>
            </c:extLst>
          </c:dPt>
          <c:dPt>
            <c:idx val="14"/>
            <c:invertIfNegative val="0"/>
            <c:bubble3D val="0"/>
            <c:spPr>
              <a:solidFill>
                <a:srgbClr val="4472C4"/>
              </a:solidFill>
            </c:spPr>
            <c:extLst>
              <c:ext xmlns:c16="http://schemas.microsoft.com/office/drawing/2014/chart" uri="{C3380CC4-5D6E-409C-BE32-E72D297353CC}">
                <c16:uniqueId val="{00000019-51FE-4D98-8332-C63E9E86A6C4}"/>
              </c:ext>
            </c:extLst>
          </c:dPt>
          <c:dPt>
            <c:idx val="15"/>
            <c:invertIfNegative val="0"/>
            <c:bubble3D val="0"/>
            <c:spPr>
              <a:solidFill>
                <a:srgbClr val="4472C4"/>
              </a:solidFill>
            </c:spPr>
            <c:extLst>
              <c:ext xmlns:c16="http://schemas.microsoft.com/office/drawing/2014/chart" uri="{C3380CC4-5D6E-409C-BE32-E72D297353CC}">
                <c16:uniqueId val="{00000019-BECA-48D1-AF69-CCAF31917C9A}"/>
              </c:ext>
            </c:extLst>
          </c:dPt>
          <c:dPt>
            <c:idx val="16"/>
            <c:invertIfNegative val="0"/>
            <c:bubble3D val="0"/>
            <c:spPr>
              <a:solidFill>
                <a:srgbClr val="4472C4"/>
              </a:solidFill>
            </c:spPr>
            <c:extLst>
              <c:ext xmlns:c16="http://schemas.microsoft.com/office/drawing/2014/chart" uri="{C3380CC4-5D6E-409C-BE32-E72D297353CC}">
                <c16:uniqueId val="{00000064-CB46-4BC3-94DA-4F7305DC6D54}"/>
              </c:ext>
            </c:extLst>
          </c:dPt>
          <c:dPt>
            <c:idx val="17"/>
            <c:invertIfNegative val="0"/>
            <c:bubble3D val="0"/>
            <c:spPr>
              <a:solidFill>
                <a:srgbClr val="70AD47"/>
              </a:solidFill>
            </c:spPr>
            <c:extLst>
              <c:ext xmlns:c16="http://schemas.microsoft.com/office/drawing/2014/chart" uri="{C3380CC4-5D6E-409C-BE32-E72D297353CC}">
                <c16:uniqueId val="{0000001D-51FE-4D98-8332-C63E9E86A6C4}"/>
              </c:ext>
            </c:extLst>
          </c:dPt>
          <c:dPt>
            <c:idx val="18"/>
            <c:invertIfNegative val="0"/>
            <c:bubble3D val="0"/>
            <c:spPr>
              <a:solidFill>
                <a:srgbClr val="70AD47"/>
              </a:solidFill>
            </c:spPr>
            <c:extLst>
              <c:ext xmlns:c16="http://schemas.microsoft.com/office/drawing/2014/chart" uri="{C3380CC4-5D6E-409C-BE32-E72D297353CC}">
                <c16:uniqueId val="{0000001F-51FE-4D98-8332-C63E9E86A6C4}"/>
              </c:ext>
            </c:extLst>
          </c:dPt>
          <c:dPt>
            <c:idx val="19"/>
            <c:invertIfNegative val="0"/>
            <c:bubble3D val="0"/>
            <c:spPr>
              <a:solidFill>
                <a:srgbClr val="70AD47"/>
              </a:solidFill>
            </c:spPr>
            <c:extLst>
              <c:ext xmlns:c16="http://schemas.microsoft.com/office/drawing/2014/chart" uri="{C3380CC4-5D6E-409C-BE32-E72D297353CC}">
                <c16:uniqueId val="{00000021-B470-416D-961B-B295E079BBA0}"/>
              </c:ext>
            </c:extLst>
          </c:dPt>
          <c:dPt>
            <c:idx val="20"/>
            <c:invertIfNegative val="0"/>
            <c:bubble3D val="0"/>
            <c:spPr>
              <a:solidFill>
                <a:srgbClr val="F79646"/>
              </a:solidFill>
            </c:spPr>
            <c:extLst>
              <c:ext xmlns:c16="http://schemas.microsoft.com/office/drawing/2014/chart" uri="{C3380CC4-5D6E-409C-BE32-E72D297353CC}">
                <c16:uniqueId val="{00000021-BECA-48D1-AF69-CCAF31917C9A}"/>
              </c:ext>
            </c:extLst>
          </c:dPt>
          <c:dPt>
            <c:idx val="21"/>
            <c:invertIfNegative val="0"/>
            <c:bubble3D val="0"/>
            <c:spPr>
              <a:solidFill>
                <a:srgbClr val="F79646"/>
              </a:solidFill>
            </c:spPr>
            <c:extLst>
              <c:ext xmlns:c16="http://schemas.microsoft.com/office/drawing/2014/chart" uri="{C3380CC4-5D6E-409C-BE32-E72D297353CC}">
                <c16:uniqueId val="{00000065-CB46-4BC3-94DA-4F7305DC6D54}"/>
              </c:ext>
            </c:extLst>
          </c:dPt>
          <c:dPt>
            <c:idx val="22"/>
            <c:invertIfNegative val="0"/>
            <c:bubble3D val="0"/>
            <c:spPr>
              <a:solidFill>
                <a:srgbClr val="F79646"/>
              </a:solidFill>
            </c:spPr>
            <c:extLst>
              <c:ext xmlns:c16="http://schemas.microsoft.com/office/drawing/2014/chart" uri="{C3380CC4-5D6E-409C-BE32-E72D297353CC}">
                <c16:uniqueId val="{00000025-51FE-4D98-8332-C63E9E86A6C4}"/>
              </c:ext>
            </c:extLst>
          </c:dPt>
          <c:dPt>
            <c:idx val="23"/>
            <c:invertIfNegative val="0"/>
            <c:bubble3D val="0"/>
            <c:spPr>
              <a:solidFill>
                <a:srgbClr val="F79646"/>
              </a:solidFill>
            </c:spPr>
            <c:extLst>
              <c:ext xmlns:c16="http://schemas.microsoft.com/office/drawing/2014/chart" uri="{C3380CC4-5D6E-409C-BE32-E72D297353CC}">
                <c16:uniqueId val="{00000027-B470-416D-961B-B295E079BBA0}"/>
              </c:ext>
            </c:extLst>
          </c:dPt>
          <c:dPt>
            <c:idx val="24"/>
            <c:invertIfNegative val="0"/>
            <c:bubble3D val="0"/>
            <c:spPr>
              <a:solidFill>
                <a:srgbClr val="F79646"/>
              </a:solidFill>
            </c:spPr>
            <c:extLst>
              <c:ext xmlns:c16="http://schemas.microsoft.com/office/drawing/2014/chart" uri="{C3380CC4-5D6E-409C-BE32-E72D297353CC}">
                <c16:uniqueId val="{00000027-BECA-48D1-AF69-CCAF31917C9A}"/>
              </c:ext>
            </c:extLst>
          </c:dPt>
          <c:dPt>
            <c:idx val="25"/>
            <c:invertIfNegative val="0"/>
            <c:bubble3D val="0"/>
            <c:spPr>
              <a:solidFill>
                <a:srgbClr val="F79646"/>
              </a:solidFill>
            </c:spPr>
            <c:extLst>
              <c:ext xmlns:c16="http://schemas.microsoft.com/office/drawing/2014/chart" uri="{C3380CC4-5D6E-409C-BE32-E72D297353CC}">
                <c16:uniqueId val="{00000063-CB46-4BC3-94DA-4F7305DC6D54}"/>
              </c:ext>
            </c:extLst>
          </c:dPt>
          <c:dPt>
            <c:idx val="26"/>
            <c:invertIfNegative val="0"/>
            <c:bubble3D val="0"/>
            <c:spPr>
              <a:solidFill>
                <a:srgbClr val="4F81BD"/>
              </a:solidFill>
            </c:spPr>
            <c:extLst>
              <c:ext xmlns:c16="http://schemas.microsoft.com/office/drawing/2014/chart" uri="{C3380CC4-5D6E-409C-BE32-E72D297353CC}">
                <c16:uniqueId val="{00000000-A586-4B10-842C-0B8DBEF4505B}"/>
              </c:ext>
            </c:extLst>
          </c:dPt>
          <c:dPt>
            <c:idx val="27"/>
            <c:invertIfNegative val="0"/>
            <c:bubble3D val="0"/>
            <c:spPr>
              <a:solidFill>
                <a:srgbClr val="4F81BD"/>
              </a:solidFill>
            </c:spPr>
            <c:extLst>
              <c:ext xmlns:c16="http://schemas.microsoft.com/office/drawing/2014/chart" uri="{C3380CC4-5D6E-409C-BE32-E72D297353CC}">
                <c16:uniqueId val="{00000001-A586-4B10-842C-0B8DBEF4505B}"/>
              </c:ext>
            </c:extLst>
          </c:dPt>
          <c:dPt>
            <c:idx val="28"/>
            <c:invertIfNegative val="0"/>
            <c:bubble3D val="0"/>
            <c:spPr>
              <a:solidFill>
                <a:srgbClr val="4F81BD"/>
              </a:solidFill>
            </c:spPr>
            <c:extLst>
              <c:ext xmlns:c16="http://schemas.microsoft.com/office/drawing/2014/chart" uri="{C3380CC4-5D6E-409C-BE32-E72D297353CC}">
                <c16:uniqueId val="{00000002-A586-4B10-842C-0B8DBEF4505B}"/>
              </c:ext>
            </c:extLst>
          </c:dPt>
          <c:dPt>
            <c:idx val="30"/>
            <c:invertIfNegative val="0"/>
            <c:bubble3D val="0"/>
            <c:spPr>
              <a:solidFill>
                <a:srgbClr val="00B050"/>
              </a:solidFill>
            </c:spPr>
            <c:extLst>
              <c:ext xmlns:c16="http://schemas.microsoft.com/office/drawing/2014/chart" uri="{C3380CC4-5D6E-409C-BE32-E72D297353CC}">
                <c16:uniqueId val="{00000003-A586-4B10-842C-0B8DBEF4505B}"/>
              </c:ext>
            </c:extLst>
          </c:dPt>
          <c:dPt>
            <c:idx val="31"/>
            <c:invertIfNegative val="0"/>
            <c:bubble3D val="0"/>
            <c:spPr>
              <a:solidFill>
                <a:srgbClr val="00B050"/>
              </a:solidFill>
            </c:spPr>
            <c:extLst>
              <c:ext xmlns:c16="http://schemas.microsoft.com/office/drawing/2014/chart" uri="{C3380CC4-5D6E-409C-BE32-E72D297353CC}">
                <c16:uniqueId val="{0000002B-51FE-4D98-8332-C63E9E86A6C4}"/>
              </c:ext>
            </c:extLst>
          </c:dPt>
          <c:dPt>
            <c:idx val="32"/>
            <c:invertIfNegative val="0"/>
            <c:bubble3D val="0"/>
            <c:spPr>
              <a:solidFill>
                <a:srgbClr val="5B9BD5"/>
              </a:solidFill>
            </c:spPr>
            <c:extLst>
              <c:ext xmlns:c16="http://schemas.microsoft.com/office/drawing/2014/chart" uri="{C3380CC4-5D6E-409C-BE32-E72D297353CC}">
                <c16:uniqueId val="{0000002D-51FE-4D98-8332-C63E9E86A6C4}"/>
              </c:ext>
            </c:extLst>
          </c:dPt>
          <c:dPt>
            <c:idx val="33"/>
            <c:invertIfNegative val="0"/>
            <c:bubble3D val="0"/>
            <c:spPr>
              <a:solidFill>
                <a:srgbClr val="00B050"/>
              </a:solidFill>
            </c:spPr>
            <c:extLst>
              <c:ext xmlns:c16="http://schemas.microsoft.com/office/drawing/2014/chart" uri="{C3380CC4-5D6E-409C-BE32-E72D297353CC}">
                <c16:uniqueId val="{0000002F-B470-416D-961B-B295E079BBA0}"/>
              </c:ext>
            </c:extLst>
          </c:dPt>
          <c:dPt>
            <c:idx val="34"/>
            <c:invertIfNegative val="0"/>
            <c:bubble3D val="0"/>
            <c:spPr>
              <a:solidFill>
                <a:srgbClr val="00B050"/>
              </a:solidFill>
            </c:spPr>
            <c:extLst>
              <c:ext xmlns:c16="http://schemas.microsoft.com/office/drawing/2014/chart" uri="{C3380CC4-5D6E-409C-BE32-E72D297353CC}">
                <c16:uniqueId val="{0000002F-BECA-48D1-AF69-CCAF31917C9A}"/>
              </c:ext>
            </c:extLst>
          </c:dPt>
          <c:dPt>
            <c:idx val="35"/>
            <c:invertIfNegative val="0"/>
            <c:bubble3D val="0"/>
            <c:spPr>
              <a:solidFill>
                <a:srgbClr val="00B050"/>
              </a:solidFill>
            </c:spPr>
            <c:extLst>
              <c:ext xmlns:c16="http://schemas.microsoft.com/office/drawing/2014/chart" uri="{C3380CC4-5D6E-409C-BE32-E72D297353CC}">
                <c16:uniqueId val="{00000062-CB46-4BC3-94DA-4F7305DC6D54}"/>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1D-51FE-4D98-8332-C63E9E86A6C4}"/>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Sheet1!$A$3:$B$31</c:f>
              <c:multiLvlStrCache>
                <c:ptCount val="29"/>
                <c:lvl>
                  <c:pt idx="0">
                    <c:v>Latgale</c:v>
                  </c:pt>
                  <c:pt idx="1">
                    <c:v>Zemgale</c:v>
                  </c:pt>
                  <c:pt idx="2">
                    <c:v>Kurzeme</c:v>
                  </c:pt>
                  <c:pt idx="3">
                    <c:v>Vidzeme</c:v>
                  </c:pt>
                  <c:pt idx="4">
                    <c:v>Pierīga</c:v>
                  </c:pt>
                  <c:pt idx="5">
                    <c:v>Rīga</c:v>
                  </c:pt>
                  <c:pt idx="7">
                    <c:v>Ciems, lauki</c:v>
                  </c:pt>
                  <c:pt idx="8">
                    <c:v>Cita pilsēta</c:v>
                  </c:pt>
                  <c:pt idx="9">
                    <c:v>Rīga</c:v>
                  </c:pt>
                  <c:pt idx="11">
                    <c:v>Nestrādā</c:v>
                  </c:pt>
                  <c:pt idx="12">
                    <c:v>Strādā</c:v>
                  </c:pt>
                  <c:pt idx="14">
                    <c:v>Pamata, vidējā</c:v>
                  </c:pt>
                  <c:pt idx="15">
                    <c:v>Augstākā</c:v>
                  </c:pt>
                  <c:pt idx="17">
                    <c:v>Cita</c:v>
                  </c:pt>
                  <c:pt idx="18">
                    <c:v>Latviešu</c:v>
                  </c:pt>
                  <c:pt idx="20">
                    <c:v>65-74 gadi</c:v>
                  </c:pt>
                  <c:pt idx="21">
                    <c:v>55-64 gadi</c:v>
                  </c:pt>
                  <c:pt idx="22">
                    <c:v>45-54 gadi</c:v>
                  </c:pt>
                  <c:pt idx="23">
                    <c:v>35-44 gadi</c:v>
                  </c:pt>
                  <c:pt idx="24">
                    <c:v>25-34 gadi</c:v>
                  </c:pt>
                  <c:pt idx="25">
                    <c:v>18-24 gadi</c:v>
                  </c:pt>
                  <c:pt idx="27">
                    <c:v>Vīrieši</c:v>
                  </c:pt>
                  <c:pt idx="28">
                    <c:v>Sievietes</c:v>
                  </c:pt>
                </c:lvl>
                <c:lvl>
                  <c:pt idx="0">
                    <c:v>Reģions</c:v>
                  </c:pt>
                  <c:pt idx="7">
                    <c:v>Dzīves-vieta</c:v>
                  </c:pt>
                  <c:pt idx="11">
                    <c:v>Nodar-boša-nās </c:v>
                  </c:pt>
                  <c:pt idx="14">
                    <c:v>Izglītība</c:v>
                  </c:pt>
                  <c:pt idx="17">
                    <c:v>Pamata valoda ģimenē</c:v>
                  </c:pt>
                  <c:pt idx="20">
                    <c:v>Vecums</c:v>
                  </c:pt>
                  <c:pt idx="27">
                    <c:v>Dzi-mums</c:v>
                  </c:pt>
                </c:lvl>
              </c:multiLvlStrCache>
            </c:multiLvlStrRef>
          </c:cat>
          <c:val>
            <c:numRef>
              <c:f>Sheet1!$C$3:$C$31</c:f>
              <c:numCache>
                <c:formatCode>0%</c:formatCode>
                <c:ptCount val="29"/>
                <c:pt idx="0">
                  <c:v>0.12237355703574095</c:v>
                </c:pt>
                <c:pt idx="1">
                  <c:v>0.12468872669187996</c:v>
                </c:pt>
                <c:pt idx="2">
                  <c:v>0.12704350253061505</c:v>
                </c:pt>
                <c:pt idx="3">
                  <c:v>0.10046396984403724</c:v>
                </c:pt>
                <c:pt idx="4">
                  <c:v>0.20427890761132583</c:v>
                </c:pt>
                <c:pt idx="5">
                  <c:v>0.3211513362863983</c:v>
                </c:pt>
                <c:pt idx="7">
                  <c:v>0.32882797304649947</c:v>
                </c:pt>
                <c:pt idx="8">
                  <c:v>0.35002069066709995</c:v>
                </c:pt>
                <c:pt idx="9">
                  <c:v>0.3211513362863983</c:v>
                </c:pt>
                <c:pt idx="11">
                  <c:v>0.28551728130551374</c:v>
                </c:pt>
                <c:pt idx="12">
                  <c:v>0.71448271869448599</c:v>
                </c:pt>
                <c:pt idx="14">
                  <c:v>0.40922038982768749</c:v>
                </c:pt>
                <c:pt idx="15">
                  <c:v>0.5907796101723114</c:v>
                </c:pt>
                <c:pt idx="17">
                  <c:v>0.18581233412216988</c:v>
                </c:pt>
                <c:pt idx="18">
                  <c:v>0.81418766587782954</c:v>
                </c:pt>
                <c:pt idx="20">
                  <c:v>0.15894243615502521</c:v>
                </c:pt>
                <c:pt idx="21">
                  <c:v>0.20472267110991241</c:v>
                </c:pt>
                <c:pt idx="22">
                  <c:v>0.19675092755688051</c:v>
                </c:pt>
                <c:pt idx="23">
                  <c:v>0.18804586179212332</c:v>
                </c:pt>
                <c:pt idx="24">
                  <c:v>0.16536587067694658</c:v>
                </c:pt>
                <c:pt idx="25">
                  <c:v>8.6172232709109606E-2</c:v>
                </c:pt>
                <c:pt idx="27">
                  <c:v>0.48366271992362114</c:v>
                </c:pt>
                <c:pt idx="28">
                  <c:v>0.51633728007637747</c:v>
                </c:pt>
              </c:numCache>
            </c:numRef>
          </c:val>
          <c:extLst>
            <c:ext xmlns:c16="http://schemas.microsoft.com/office/drawing/2014/chart" uri="{C3380CC4-5D6E-409C-BE32-E72D297353CC}">
              <c16:uniqueId val="{00000030-51FE-4D98-8332-C63E9E86A6C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Dod priekšroku subtitriem</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0.41368295188259119</c:v>
                </c:pt>
                <c:pt idx="1">
                  <c:v>0.37703074933699504</c:v>
                </c:pt>
                <c:pt idx="2">
                  <c:v>0.50891829749800666</c:v>
                </c:pt>
                <c:pt idx="4">
                  <c:v>0.31465830852798576</c:v>
                </c:pt>
                <c:pt idx="5">
                  <c:v>0.45809031751734319</c:v>
                </c:pt>
                <c:pt idx="7">
                  <c:v>0.41703706428423798</c:v>
                </c:pt>
                <c:pt idx="8">
                  <c:v>0.43719404846053211</c:v>
                </c:pt>
                <c:pt idx="10">
                  <c:v>0.40162109800849677</c:v>
                </c:pt>
                <c:pt idx="11">
                  <c:v>0.45209302123889544</c:v>
                </c:pt>
                <c:pt idx="13">
                  <c:v>0.41065429639836237</c:v>
                </c:pt>
                <c:pt idx="14">
                  <c:v>0.35897582496210245</c:v>
                </c:pt>
                <c:pt idx="15">
                  <c:v>0.37308985204842465</c:v>
                </c:pt>
                <c:pt idx="16">
                  <c:v>0.42619784441764991</c:v>
                </c:pt>
                <c:pt idx="17">
                  <c:v>0.53311567241708047</c:v>
                </c:pt>
                <c:pt idx="18">
                  <c:v>0.59147062526760885</c:v>
                </c:pt>
                <c:pt idx="20">
                  <c:v>0.43475236789021104</c:v>
                </c:pt>
                <c:pt idx="21">
                  <c:v>0.42833507655977987</c:v>
                </c:pt>
                <c:pt idx="23">
                  <c:v>0.43143888113919843</c:v>
                </c:pt>
              </c:numCache>
            </c:numRef>
          </c:val>
          <c:extLst>
            <c:ext xmlns:c16="http://schemas.microsoft.com/office/drawing/2014/chart" uri="{C3380CC4-5D6E-409C-BE32-E72D297353CC}">
              <c16:uniqueId val="{00000000-95A1-40C0-8928-BB5C2D0CD7CB}"/>
            </c:ext>
          </c:extLst>
        </c:ser>
        <c:ser>
          <c:idx val="1"/>
          <c:order val="1"/>
          <c:tx>
            <c:strRef>
              <c:f>Sheet1!$D$3</c:f>
              <c:strCache>
                <c:ptCount val="1"/>
                <c:pt idx="0">
                  <c:v>Dod priekšroku valodas celiņam dzimtajā valodā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0.42642929754613607</c:v>
                </c:pt>
                <c:pt idx="1">
                  <c:v>0.45283307351953184</c:v>
                </c:pt>
                <c:pt idx="2">
                  <c:v>0.38912700862545629</c:v>
                </c:pt>
                <c:pt idx="4">
                  <c:v>0.48590521919649116</c:v>
                </c:pt>
                <c:pt idx="5">
                  <c:v>0.40949318756215158</c:v>
                </c:pt>
                <c:pt idx="7">
                  <c:v>0.41588219082424516</c:v>
                </c:pt>
                <c:pt idx="8">
                  <c:v>0.42681218883059174</c:v>
                </c:pt>
                <c:pt idx="10">
                  <c:v>0.45388826767296364</c:v>
                </c:pt>
                <c:pt idx="11">
                  <c:v>0.40277482090216021</c:v>
                </c:pt>
                <c:pt idx="13">
                  <c:v>0.40876340851816834</c:v>
                </c:pt>
                <c:pt idx="14">
                  <c:v>0.49966598058264738</c:v>
                </c:pt>
                <c:pt idx="15">
                  <c:v>0.45146407947788531</c:v>
                </c:pt>
                <c:pt idx="16">
                  <c:v>0.44110866057270653</c:v>
                </c:pt>
                <c:pt idx="17">
                  <c:v>0.34676791624377762</c:v>
                </c:pt>
                <c:pt idx="18">
                  <c:v>0.3169288467789852</c:v>
                </c:pt>
                <c:pt idx="20">
                  <c:v>0.41686989803811719</c:v>
                </c:pt>
                <c:pt idx="21">
                  <c:v>0.43008139319883626</c:v>
                </c:pt>
                <c:pt idx="23">
                  <c:v>0.42369148551514491</c:v>
                </c:pt>
              </c:numCache>
            </c:numRef>
          </c:val>
          <c:extLst>
            <c:ext xmlns:c16="http://schemas.microsoft.com/office/drawing/2014/chart" uri="{C3380CC4-5D6E-409C-BE32-E72D297353CC}">
              <c16:uniqueId val="{00000001-95A1-40C0-8928-BB5C2D0CD7CB}"/>
            </c:ext>
          </c:extLst>
        </c:ser>
        <c:ser>
          <c:idx val="2"/>
          <c:order val="2"/>
          <c:tx>
            <c:strRef>
              <c:f>Sheet1!$E$3</c:f>
              <c:strCache>
                <c:ptCount val="1"/>
                <c:pt idx="0">
                  <c:v>Nezinu\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0.15988775057127183</c:v>
                </c:pt>
                <c:pt idx="1">
                  <c:v>0.17013617714347254</c:v>
                </c:pt>
                <c:pt idx="2">
                  <c:v>0.10195469387653834</c:v>
                </c:pt>
                <c:pt idx="4">
                  <c:v>0.19943647227552341</c:v>
                </c:pt>
                <c:pt idx="5">
                  <c:v>0.13241649492050389</c:v>
                </c:pt>
                <c:pt idx="7">
                  <c:v>0.16708074489151825</c:v>
                </c:pt>
                <c:pt idx="8">
                  <c:v>0.13599376270887314</c:v>
                </c:pt>
                <c:pt idx="10">
                  <c:v>0.14449063431853898</c:v>
                </c:pt>
                <c:pt idx="11">
                  <c:v>0.14513215785894279</c:v>
                </c:pt>
                <c:pt idx="13">
                  <c:v>0.1805822950834699</c:v>
                </c:pt>
                <c:pt idx="14">
                  <c:v>0.14135819445525019</c:v>
                </c:pt>
                <c:pt idx="15">
                  <c:v>0.17544606847368865</c:v>
                </c:pt>
                <c:pt idx="16">
                  <c:v>0.13269349500964508</c:v>
                </c:pt>
                <c:pt idx="17">
                  <c:v>0.12011641133914161</c:v>
                </c:pt>
                <c:pt idx="18">
                  <c:v>9.1600527953405703E-2</c:v>
                </c:pt>
                <c:pt idx="20">
                  <c:v>0.14837773407167043</c:v>
                </c:pt>
                <c:pt idx="21">
                  <c:v>0.14158353024138257</c:v>
                </c:pt>
                <c:pt idx="23">
                  <c:v>0.14486963334565495</c:v>
                </c:pt>
              </c:numCache>
            </c:numRef>
          </c:val>
          <c:extLst>
            <c:ext xmlns:c16="http://schemas.microsoft.com/office/drawing/2014/chart" uri="{C3380CC4-5D6E-409C-BE32-E72D297353CC}">
              <c16:uniqueId val="{00000002-95A1-40C0-8928-BB5C2D0CD7C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0272-40F0-8B19-46E0DE793D7E}"/>
              </c:ext>
            </c:extLst>
          </c:dPt>
          <c:dPt>
            <c:idx val="1"/>
            <c:bubble3D val="0"/>
            <c:spPr>
              <a:solidFill>
                <a:schemeClr val="accent1"/>
              </a:solidFill>
            </c:spPr>
            <c:extLst>
              <c:ext xmlns:c16="http://schemas.microsoft.com/office/drawing/2014/chart" uri="{C3380CC4-5D6E-409C-BE32-E72D297353CC}">
                <c16:uniqueId val="{00000003-0272-40F0-8B19-46E0DE793D7E}"/>
              </c:ext>
            </c:extLst>
          </c:dPt>
          <c:dPt>
            <c:idx val="2"/>
            <c:bubble3D val="0"/>
            <c:spPr>
              <a:solidFill>
                <a:schemeClr val="bg1">
                  <a:lumMod val="65000"/>
                </a:schemeClr>
              </a:solidFill>
            </c:spPr>
            <c:extLst>
              <c:ext xmlns:c16="http://schemas.microsoft.com/office/drawing/2014/chart" uri="{C3380CC4-5D6E-409C-BE32-E72D297353CC}">
                <c16:uniqueId val="{00000005-0272-40F0-8B19-46E0DE793D7E}"/>
              </c:ext>
            </c:extLst>
          </c:dPt>
          <c:dPt>
            <c:idx val="6"/>
            <c:bubble3D val="0"/>
            <c:spPr>
              <a:solidFill>
                <a:schemeClr val="bg1">
                  <a:lumMod val="65000"/>
                </a:schemeClr>
              </a:solidFill>
            </c:spPr>
            <c:extLst>
              <c:ext xmlns:c16="http://schemas.microsoft.com/office/drawing/2014/chart" uri="{C3380CC4-5D6E-409C-BE32-E72D297353CC}">
                <c16:uniqueId val="{00000007-0272-40F0-8B19-46E0DE793D7E}"/>
              </c:ext>
            </c:extLst>
          </c:dPt>
          <c:dLbls>
            <c:dLbl>
              <c:idx val="0"/>
              <c:layout>
                <c:manualLayout>
                  <c:x val="0.16865800747432805"/>
                  <c:y val="-0.131677586199248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2-40F0-8B19-46E0DE793D7E}"/>
                </c:ext>
              </c:extLst>
            </c:dLbl>
            <c:dLbl>
              <c:idx val="1"/>
              <c:layout>
                <c:manualLayout>
                  <c:x val="-2.0672461677761953E-3"/>
                  <c:y val="0.19777853679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72-40F0-8B19-46E0DE793D7E}"/>
                </c:ext>
              </c:extLst>
            </c:dLbl>
            <c:dLbl>
              <c:idx val="2"/>
              <c:layout>
                <c:manualLayout>
                  <c:x val="-0.21703521353616156"/>
                  <c:y val="-0.11642572721721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72-40F0-8B19-46E0DE793D7E}"/>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2-40F0-8B19-46E0DE793D7E}"/>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atbildēt \ NA</c:v>
                </c:pt>
              </c:strCache>
            </c:strRef>
          </c:cat>
          <c:val>
            <c:numRef>
              <c:f>Sheet1!$B$2:$B$4</c:f>
              <c:numCache>
                <c:formatCode>0%</c:formatCode>
                <c:ptCount val="3"/>
                <c:pt idx="0">
                  <c:v>0.38629682597770915</c:v>
                </c:pt>
                <c:pt idx="1">
                  <c:v>0.39423262194914588</c:v>
                </c:pt>
                <c:pt idx="2">
                  <c:v>0.21947055207314289</c:v>
                </c:pt>
              </c:numCache>
            </c:numRef>
          </c:val>
          <c:extLst>
            <c:ext xmlns:c16="http://schemas.microsoft.com/office/drawing/2014/chart" uri="{C3380CC4-5D6E-409C-BE32-E72D297353CC}">
              <c16:uniqueId val="{00000008-0272-40F0-8B19-46E0DE793D7E}"/>
            </c:ext>
          </c:extLst>
        </c:ser>
        <c:dLbls>
          <c:showLegendKey val="0"/>
          <c:showVal val="0"/>
          <c:showCatName val="0"/>
          <c:showSerName val="0"/>
          <c:showPercent val="0"/>
          <c:showBubbleSize val="0"/>
          <c:showLeaderLines val="1"/>
        </c:dLbls>
        <c:firstSliceAng val="34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EA94-4F71-8166-9E1D2BFB7084}"/>
              </c:ext>
            </c:extLst>
          </c:dPt>
          <c:dPt>
            <c:idx val="1"/>
            <c:bubble3D val="0"/>
            <c:spPr>
              <a:solidFill>
                <a:schemeClr val="accent1"/>
              </a:solidFill>
            </c:spPr>
            <c:extLst>
              <c:ext xmlns:c16="http://schemas.microsoft.com/office/drawing/2014/chart" uri="{C3380CC4-5D6E-409C-BE32-E72D297353CC}">
                <c16:uniqueId val="{00000003-EA94-4F71-8166-9E1D2BFB7084}"/>
              </c:ext>
            </c:extLst>
          </c:dPt>
          <c:dPt>
            <c:idx val="2"/>
            <c:bubble3D val="0"/>
            <c:spPr>
              <a:solidFill>
                <a:schemeClr val="bg1">
                  <a:lumMod val="65000"/>
                </a:schemeClr>
              </a:solidFill>
            </c:spPr>
            <c:extLst>
              <c:ext xmlns:c16="http://schemas.microsoft.com/office/drawing/2014/chart" uri="{C3380CC4-5D6E-409C-BE32-E72D297353CC}">
                <c16:uniqueId val="{00000005-EA94-4F71-8166-9E1D2BFB7084}"/>
              </c:ext>
            </c:extLst>
          </c:dPt>
          <c:dPt>
            <c:idx val="6"/>
            <c:bubble3D val="0"/>
            <c:spPr>
              <a:solidFill>
                <a:schemeClr val="bg1">
                  <a:lumMod val="65000"/>
                </a:schemeClr>
              </a:solidFill>
            </c:spPr>
            <c:extLst>
              <c:ext xmlns:c16="http://schemas.microsoft.com/office/drawing/2014/chart" uri="{C3380CC4-5D6E-409C-BE32-E72D297353CC}">
                <c16:uniqueId val="{00000007-EA94-4F71-8166-9E1D2BFB7084}"/>
              </c:ext>
            </c:extLst>
          </c:dPt>
          <c:dLbls>
            <c:dLbl>
              <c:idx val="0"/>
              <c:layout>
                <c:manualLayout>
                  <c:x val="0.16865800747432805"/>
                  <c:y val="-0.131677586199248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94-4F71-8166-9E1D2BFB7084}"/>
                </c:ext>
              </c:extLst>
            </c:dLbl>
            <c:dLbl>
              <c:idx val="1"/>
              <c:layout>
                <c:manualLayout>
                  <c:x val="-0.12505386717160111"/>
                  <c:y val="0.205289874037240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94-4F71-8166-9E1D2BFB7084}"/>
                </c:ext>
              </c:extLst>
            </c:dLbl>
            <c:dLbl>
              <c:idx val="2"/>
              <c:layout>
                <c:manualLayout>
                  <c:x val="-0.21341795997722554"/>
                  <c:y val="0.1427154075565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94-4F71-8166-9E1D2BFB708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94-4F71-8166-9E1D2BFB708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atbildēt \ NA</c:v>
                </c:pt>
              </c:strCache>
            </c:strRef>
          </c:cat>
          <c:val>
            <c:numRef>
              <c:f>Sheet1!$B$2:$B$4</c:f>
              <c:numCache>
                <c:formatCode>0%</c:formatCode>
                <c:ptCount val="3"/>
                <c:pt idx="0">
                  <c:v>0.88214715305444658</c:v>
                </c:pt>
                <c:pt idx="1">
                  <c:v>7.9054505504969591E-2</c:v>
                </c:pt>
                <c:pt idx="2">
                  <c:v>3.8798341440583861E-2</c:v>
                </c:pt>
              </c:numCache>
            </c:numRef>
          </c:val>
          <c:extLst>
            <c:ext xmlns:c16="http://schemas.microsoft.com/office/drawing/2014/chart" uri="{C3380CC4-5D6E-409C-BE32-E72D297353CC}">
              <c16:uniqueId val="{00000008-EA94-4F71-8166-9E1D2BFB7084}"/>
            </c:ext>
          </c:extLst>
        </c:ser>
        <c:dLbls>
          <c:showLegendKey val="0"/>
          <c:showVal val="0"/>
          <c:showCatName val="0"/>
          <c:showSerName val="0"/>
          <c:showPercent val="0"/>
          <c:showBubbleSize val="0"/>
          <c:showLeaderLines val="1"/>
        </c:dLbls>
        <c:firstSliceAng val="233"/>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70753421382697"/>
          <c:y val="1.0931232977267929E-2"/>
          <c:w val="0.7412496169729329"/>
          <c:h val="0.96697201401478661"/>
        </c:manualLayout>
      </c:layout>
      <c:barChart>
        <c:barDir val="bar"/>
        <c:grouping val="clustered"/>
        <c:varyColors val="0"/>
        <c:ser>
          <c:idx val="0"/>
          <c:order val="0"/>
          <c:tx>
            <c:strRef>
              <c:f>Sheet1!$C$2</c:f>
              <c:strCache>
                <c:ptCount val="1"/>
                <c:pt idx="0">
                  <c:v>Jā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B779-4F19-A554-C4F59196FF1F}"/>
              </c:ext>
            </c:extLst>
          </c:dPt>
          <c:dPt>
            <c:idx val="1"/>
            <c:invertIfNegative val="0"/>
            <c:bubble3D val="0"/>
            <c:spPr>
              <a:solidFill>
                <a:srgbClr val="70AD47">
                  <a:lumMod val="50000"/>
                </a:srgbClr>
              </a:solidFill>
            </c:spPr>
            <c:extLst>
              <c:ext xmlns:c16="http://schemas.microsoft.com/office/drawing/2014/chart" uri="{C3380CC4-5D6E-409C-BE32-E72D297353CC}">
                <c16:uniqueId val="{00000003-B779-4F19-A554-C4F59196FF1F}"/>
              </c:ext>
            </c:extLst>
          </c:dPt>
          <c:dPt>
            <c:idx val="2"/>
            <c:invertIfNegative val="0"/>
            <c:bubble3D val="0"/>
            <c:spPr>
              <a:solidFill>
                <a:srgbClr val="70AD47">
                  <a:lumMod val="50000"/>
                </a:srgbClr>
              </a:solidFill>
            </c:spPr>
            <c:extLst>
              <c:ext xmlns:c16="http://schemas.microsoft.com/office/drawing/2014/chart" uri="{C3380CC4-5D6E-409C-BE32-E72D297353CC}">
                <c16:uniqueId val="{00000005-B779-4F19-A554-C4F59196FF1F}"/>
              </c:ext>
            </c:extLst>
          </c:dPt>
          <c:dPt>
            <c:idx val="3"/>
            <c:invertIfNegative val="0"/>
            <c:bubble3D val="0"/>
            <c:spPr>
              <a:solidFill>
                <a:srgbClr val="70AD47">
                  <a:lumMod val="50000"/>
                </a:srgbClr>
              </a:solidFill>
            </c:spPr>
            <c:extLst>
              <c:ext xmlns:c16="http://schemas.microsoft.com/office/drawing/2014/chart" uri="{C3380CC4-5D6E-409C-BE32-E72D297353CC}">
                <c16:uniqueId val="{00000007-B779-4F19-A554-C4F59196FF1F}"/>
              </c:ext>
            </c:extLst>
          </c:dPt>
          <c:dPt>
            <c:idx val="4"/>
            <c:invertIfNegative val="0"/>
            <c:bubble3D val="0"/>
            <c:spPr>
              <a:solidFill>
                <a:srgbClr val="4BACC6"/>
              </a:solidFill>
            </c:spPr>
            <c:extLst>
              <c:ext xmlns:c16="http://schemas.microsoft.com/office/drawing/2014/chart" uri="{C3380CC4-5D6E-409C-BE32-E72D297353CC}">
                <c16:uniqueId val="{00000009-B779-4F19-A554-C4F59196FF1F}"/>
              </c:ext>
            </c:extLst>
          </c:dPt>
          <c:dPt>
            <c:idx val="5"/>
            <c:invertIfNegative val="0"/>
            <c:bubble3D val="0"/>
            <c:spPr>
              <a:solidFill>
                <a:srgbClr val="4BACC6"/>
              </a:solidFill>
            </c:spPr>
            <c:extLst>
              <c:ext xmlns:c16="http://schemas.microsoft.com/office/drawing/2014/chart" uri="{C3380CC4-5D6E-409C-BE32-E72D297353CC}">
                <c16:uniqueId val="{0000000B-B779-4F19-A554-C4F59196FF1F}"/>
              </c:ext>
            </c:extLst>
          </c:dPt>
          <c:dPt>
            <c:idx val="7"/>
            <c:invertIfNegative val="0"/>
            <c:bubble3D val="0"/>
            <c:spPr>
              <a:solidFill>
                <a:srgbClr val="FFC000"/>
              </a:solidFill>
            </c:spPr>
            <c:extLst>
              <c:ext xmlns:c16="http://schemas.microsoft.com/office/drawing/2014/chart" uri="{C3380CC4-5D6E-409C-BE32-E72D297353CC}">
                <c16:uniqueId val="{0000000D-B779-4F19-A554-C4F59196FF1F}"/>
              </c:ext>
            </c:extLst>
          </c:dPt>
          <c:dPt>
            <c:idx val="8"/>
            <c:invertIfNegative val="0"/>
            <c:bubble3D val="0"/>
            <c:spPr>
              <a:solidFill>
                <a:srgbClr val="FFC000"/>
              </a:solidFill>
            </c:spPr>
            <c:extLst>
              <c:ext xmlns:c16="http://schemas.microsoft.com/office/drawing/2014/chart" uri="{C3380CC4-5D6E-409C-BE32-E72D297353CC}">
                <c16:uniqueId val="{0000000F-B779-4F19-A554-C4F59196FF1F}"/>
              </c:ext>
            </c:extLst>
          </c:dPt>
          <c:dPt>
            <c:idx val="9"/>
            <c:invertIfNegative val="0"/>
            <c:bubble3D val="0"/>
            <c:spPr>
              <a:solidFill>
                <a:srgbClr val="FFC000"/>
              </a:solidFill>
            </c:spPr>
            <c:extLst>
              <c:ext xmlns:c16="http://schemas.microsoft.com/office/drawing/2014/chart" uri="{C3380CC4-5D6E-409C-BE32-E72D297353CC}">
                <c16:uniqueId val="{00000011-B779-4F19-A554-C4F59196FF1F}"/>
              </c:ext>
            </c:extLst>
          </c:dPt>
          <c:dPt>
            <c:idx val="10"/>
            <c:invertIfNegative val="0"/>
            <c:bubble3D val="0"/>
            <c:spPr>
              <a:solidFill>
                <a:srgbClr val="8064A2"/>
              </a:solidFill>
            </c:spPr>
            <c:extLst>
              <c:ext xmlns:c16="http://schemas.microsoft.com/office/drawing/2014/chart" uri="{C3380CC4-5D6E-409C-BE32-E72D297353CC}">
                <c16:uniqueId val="{00000043-B779-4F19-A554-C4F59196FF1F}"/>
              </c:ext>
            </c:extLst>
          </c:dPt>
          <c:dPt>
            <c:idx val="11"/>
            <c:invertIfNegative val="0"/>
            <c:bubble3D val="0"/>
            <c:spPr>
              <a:solidFill>
                <a:srgbClr val="8064A2"/>
              </a:solidFill>
            </c:spPr>
            <c:extLst>
              <c:ext xmlns:c16="http://schemas.microsoft.com/office/drawing/2014/chart" uri="{C3380CC4-5D6E-409C-BE32-E72D297353CC}">
                <c16:uniqueId val="{00000013-B779-4F19-A554-C4F59196FF1F}"/>
              </c:ext>
            </c:extLst>
          </c:dPt>
          <c:dPt>
            <c:idx val="12"/>
            <c:invertIfNegative val="0"/>
            <c:bubble3D val="0"/>
            <c:spPr>
              <a:solidFill>
                <a:srgbClr val="8064A2"/>
              </a:solidFill>
            </c:spPr>
            <c:extLst>
              <c:ext xmlns:c16="http://schemas.microsoft.com/office/drawing/2014/chart" uri="{C3380CC4-5D6E-409C-BE32-E72D297353CC}">
                <c16:uniqueId val="{00000015-B779-4F19-A554-C4F59196FF1F}"/>
              </c:ext>
            </c:extLst>
          </c:dPt>
          <c:dPt>
            <c:idx val="13"/>
            <c:invertIfNegative val="0"/>
            <c:bubble3D val="0"/>
            <c:spPr>
              <a:solidFill>
                <a:srgbClr val="4F81BD"/>
              </a:solidFill>
            </c:spPr>
            <c:extLst>
              <c:ext xmlns:c16="http://schemas.microsoft.com/office/drawing/2014/chart" uri="{C3380CC4-5D6E-409C-BE32-E72D297353CC}">
                <c16:uniqueId val="{00000017-B779-4F19-A554-C4F59196FF1F}"/>
              </c:ext>
            </c:extLst>
          </c:dPt>
          <c:dPt>
            <c:idx val="14"/>
            <c:invertIfNegative val="0"/>
            <c:bubble3D val="0"/>
            <c:spPr>
              <a:solidFill>
                <a:srgbClr val="4F81BD"/>
              </a:solidFill>
            </c:spPr>
            <c:extLst>
              <c:ext xmlns:c16="http://schemas.microsoft.com/office/drawing/2014/chart" uri="{C3380CC4-5D6E-409C-BE32-E72D297353CC}">
                <c16:uniqueId val="{00000019-B779-4F19-A554-C4F59196FF1F}"/>
              </c:ext>
            </c:extLst>
          </c:dPt>
          <c:dPt>
            <c:idx val="15"/>
            <c:invertIfNegative val="0"/>
            <c:bubble3D val="0"/>
            <c:spPr>
              <a:solidFill>
                <a:srgbClr val="4F81BD"/>
              </a:solidFill>
            </c:spPr>
            <c:extLst>
              <c:ext xmlns:c16="http://schemas.microsoft.com/office/drawing/2014/chart" uri="{C3380CC4-5D6E-409C-BE32-E72D297353CC}">
                <c16:uniqueId val="{0000001B-B779-4F19-A554-C4F59196FF1F}"/>
              </c:ext>
            </c:extLst>
          </c:dPt>
          <c:dPt>
            <c:idx val="16"/>
            <c:invertIfNegative val="0"/>
            <c:bubble3D val="0"/>
            <c:spPr>
              <a:solidFill>
                <a:srgbClr val="4F81BD"/>
              </a:solidFill>
            </c:spPr>
            <c:extLst>
              <c:ext xmlns:c16="http://schemas.microsoft.com/office/drawing/2014/chart" uri="{C3380CC4-5D6E-409C-BE32-E72D297353CC}">
                <c16:uniqueId val="{0000001D-B779-4F19-A554-C4F59196FF1F}"/>
              </c:ext>
            </c:extLst>
          </c:dPt>
          <c:dPt>
            <c:idx val="17"/>
            <c:invertIfNegative val="0"/>
            <c:bubble3D val="0"/>
            <c:spPr>
              <a:solidFill>
                <a:srgbClr val="4F81BD"/>
              </a:solidFill>
            </c:spPr>
            <c:extLst>
              <c:ext xmlns:c16="http://schemas.microsoft.com/office/drawing/2014/chart" uri="{C3380CC4-5D6E-409C-BE32-E72D297353CC}">
                <c16:uniqueId val="{0000001F-B779-4F19-A554-C4F59196FF1F}"/>
              </c:ext>
            </c:extLst>
          </c:dPt>
          <c:dPt>
            <c:idx val="18"/>
            <c:invertIfNegative val="0"/>
            <c:bubble3D val="0"/>
            <c:spPr>
              <a:solidFill>
                <a:srgbClr val="4F81BD"/>
              </a:solidFill>
            </c:spPr>
            <c:extLst>
              <c:ext xmlns:c16="http://schemas.microsoft.com/office/drawing/2014/chart" uri="{C3380CC4-5D6E-409C-BE32-E72D297353CC}">
                <c16:uniqueId val="{00000021-B779-4F19-A554-C4F59196FF1F}"/>
              </c:ext>
            </c:extLst>
          </c:dPt>
          <c:dPt>
            <c:idx val="19"/>
            <c:invertIfNegative val="0"/>
            <c:bubble3D val="0"/>
            <c:spPr>
              <a:solidFill>
                <a:srgbClr val="70AD47"/>
              </a:solidFill>
            </c:spPr>
            <c:extLst>
              <c:ext xmlns:c16="http://schemas.microsoft.com/office/drawing/2014/chart" uri="{C3380CC4-5D6E-409C-BE32-E72D297353CC}">
                <c16:uniqueId val="{00000023-B779-4F19-A554-C4F59196FF1F}"/>
              </c:ext>
            </c:extLst>
          </c:dPt>
          <c:dPt>
            <c:idx val="20"/>
            <c:invertIfNegative val="0"/>
            <c:bubble3D val="0"/>
            <c:spPr>
              <a:solidFill>
                <a:srgbClr val="9BBB59"/>
              </a:solidFill>
            </c:spPr>
            <c:extLst>
              <c:ext xmlns:c16="http://schemas.microsoft.com/office/drawing/2014/chart" uri="{C3380CC4-5D6E-409C-BE32-E72D297353CC}">
                <c16:uniqueId val="{00000025-B779-4F19-A554-C4F59196FF1F}"/>
              </c:ext>
            </c:extLst>
          </c:dPt>
          <c:dPt>
            <c:idx val="21"/>
            <c:invertIfNegative val="0"/>
            <c:bubble3D val="0"/>
            <c:spPr>
              <a:solidFill>
                <a:srgbClr val="9BBB59"/>
              </a:solidFill>
            </c:spPr>
            <c:extLst>
              <c:ext xmlns:c16="http://schemas.microsoft.com/office/drawing/2014/chart" uri="{C3380CC4-5D6E-409C-BE32-E72D297353CC}">
                <c16:uniqueId val="{00000027-B779-4F19-A554-C4F59196FF1F}"/>
              </c:ext>
            </c:extLst>
          </c:dPt>
          <c:dPt>
            <c:idx val="22"/>
            <c:invertIfNegative val="0"/>
            <c:bubble3D val="0"/>
            <c:spPr>
              <a:solidFill>
                <a:srgbClr val="7030A0"/>
              </a:solidFill>
            </c:spPr>
            <c:extLst>
              <c:ext xmlns:c16="http://schemas.microsoft.com/office/drawing/2014/chart" uri="{C3380CC4-5D6E-409C-BE32-E72D297353CC}">
                <c16:uniqueId val="{00000029-B779-4F19-A554-C4F59196FF1F}"/>
              </c:ext>
            </c:extLst>
          </c:dPt>
          <c:dPt>
            <c:idx val="23"/>
            <c:invertIfNegative val="0"/>
            <c:bubble3D val="0"/>
            <c:spPr>
              <a:solidFill>
                <a:srgbClr val="990033"/>
              </a:solidFill>
            </c:spPr>
            <c:extLst>
              <c:ext xmlns:c16="http://schemas.microsoft.com/office/drawing/2014/chart" uri="{C3380CC4-5D6E-409C-BE32-E72D297353CC}">
                <c16:uniqueId val="{0000002B-B779-4F19-A554-C4F59196FF1F}"/>
              </c:ext>
            </c:extLst>
          </c:dPt>
          <c:dPt>
            <c:idx val="24"/>
            <c:invertIfNegative val="0"/>
            <c:bubble3D val="0"/>
            <c:spPr>
              <a:solidFill>
                <a:srgbClr val="4F81BD"/>
              </a:solidFill>
            </c:spPr>
            <c:extLst>
              <c:ext xmlns:c16="http://schemas.microsoft.com/office/drawing/2014/chart" uri="{C3380CC4-5D6E-409C-BE32-E72D297353CC}">
                <c16:uniqueId val="{0000002D-B779-4F19-A554-C4F59196FF1F}"/>
              </c:ext>
            </c:extLst>
          </c:dPt>
          <c:dPt>
            <c:idx val="25"/>
            <c:invertIfNegative val="0"/>
            <c:bubble3D val="0"/>
            <c:spPr>
              <a:solidFill>
                <a:srgbClr val="4F81BD"/>
              </a:solidFill>
            </c:spPr>
            <c:extLst>
              <c:ext xmlns:c16="http://schemas.microsoft.com/office/drawing/2014/chart" uri="{C3380CC4-5D6E-409C-BE32-E72D297353CC}">
                <c16:uniqueId val="{0000002F-B779-4F19-A554-C4F59196FF1F}"/>
              </c:ext>
            </c:extLst>
          </c:dPt>
          <c:dPt>
            <c:idx val="26"/>
            <c:invertIfNegative val="0"/>
            <c:bubble3D val="0"/>
            <c:spPr>
              <a:solidFill>
                <a:srgbClr val="4F81BD"/>
              </a:solidFill>
            </c:spPr>
            <c:extLst>
              <c:ext xmlns:c16="http://schemas.microsoft.com/office/drawing/2014/chart" uri="{C3380CC4-5D6E-409C-BE32-E72D297353CC}">
                <c16:uniqueId val="{00000031-B779-4F19-A554-C4F59196FF1F}"/>
              </c:ext>
            </c:extLst>
          </c:dPt>
          <c:dPt>
            <c:idx val="27"/>
            <c:invertIfNegative val="0"/>
            <c:bubble3D val="0"/>
            <c:spPr>
              <a:solidFill>
                <a:srgbClr val="4F81BD"/>
              </a:solidFill>
            </c:spPr>
            <c:extLst>
              <c:ext xmlns:c16="http://schemas.microsoft.com/office/drawing/2014/chart" uri="{C3380CC4-5D6E-409C-BE32-E72D297353CC}">
                <c16:uniqueId val="{00000033-B779-4F19-A554-C4F59196FF1F}"/>
              </c:ext>
            </c:extLst>
          </c:dPt>
          <c:dPt>
            <c:idx val="28"/>
            <c:invertIfNegative val="0"/>
            <c:bubble3D val="0"/>
            <c:spPr>
              <a:solidFill>
                <a:srgbClr val="4F81BD"/>
              </a:solidFill>
            </c:spPr>
            <c:extLst>
              <c:ext xmlns:c16="http://schemas.microsoft.com/office/drawing/2014/chart" uri="{C3380CC4-5D6E-409C-BE32-E72D297353CC}">
                <c16:uniqueId val="{00000035-B779-4F19-A554-C4F59196FF1F}"/>
              </c:ext>
            </c:extLst>
          </c:dPt>
          <c:dPt>
            <c:idx val="30"/>
            <c:invertIfNegative val="0"/>
            <c:bubble3D val="0"/>
            <c:spPr>
              <a:solidFill>
                <a:srgbClr val="00B050"/>
              </a:solidFill>
            </c:spPr>
            <c:extLst>
              <c:ext xmlns:c16="http://schemas.microsoft.com/office/drawing/2014/chart" uri="{C3380CC4-5D6E-409C-BE32-E72D297353CC}">
                <c16:uniqueId val="{00000037-B779-4F19-A554-C4F59196FF1F}"/>
              </c:ext>
            </c:extLst>
          </c:dPt>
          <c:dPt>
            <c:idx val="31"/>
            <c:invertIfNegative val="0"/>
            <c:bubble3D val="0"/>
            <c:spPr>
              <a:solidFill>
                <a:srgbClr val="00B050"/>
              </a:solidFill>
            </c:spPr>
            <c:extLst>
              <c:ext xmlns:c16="http://schemas.microsoft.com/office/drawing/2014/chart" uri="{C3380CC4-5D6E-409C-BE32-E72D297353CC}">
                <c16:uniqueId val="{00000039-B779-4F19-A554-C4F59196FF1F}"/>
              </c:ext>
            </c:extLst>
          </c:dPt>
          <c:dPt>
            <c:idx val="32"/>
            <c:invertIfNegative val="0"/>
            <c:bubble3D val="0"/>
            <c:spPr>
              <a:solidFill>
                <a:srgbClr val="5B9BD5"/>
              </a:solidFill>
            </c:spPr>
            <c:extLst>
              <c:ext xmlns:c16="http://schemas.microsoft.com/office/drawing/2014/chart" uri="{C3380CC4-5D6E-409C-BE32-E72D297353CC}">
                <c16:uniqueId val="{0000003B-B779-4F19-A554-C4F59196FF1F}"/>
              </c:ext>
            </c:extLst>
          </c:dPt>
          <c:dPt>
            <c:idx val="33"/>
            <c:invertIfNegative val="0"/>
            <c:bubble3D val="0"/>
            <c:spPr>
              <a:solidFill>
                <a:srgbClr val="00B050"/>
              </a:solidFill>
            </c:spPr>
            <c:extLst>
              <c:ext xmlns:c16="http://schemas.microsoft.com/office/drawing/2014/chart" uri="{C3380CC4-5D6E-409C-BE32-E72D297353CC}">
                <c16:uniqueId val="{0000003D-B779-4F19-A554-C4F59196FF1F}"/>
              </c:ext>
            </c:extLst>
          </c:dPt>
          <c:dPt>
            <c:idx val="34"/>
            <c:invertIfNegative val="0"/>
            <c:bubble3D val="0"/>
            <c:spPr>
              <a:solidFill>
                <a:srgbClr val="00B050"/>
              </a:solidFill>
            </c:spPr>
            <c:extLst>
              <c:ext xmlns:c16="http://schemas.microsoft.com/office/drawing/2014/chart" uri="{C3380CC4-5D6E-409C-BE32-E72D297353CC}">
                <c16:uniqueId val="{0000003F-B779-4F19-A554-C4F59196FF1F}"/>
              </c:ext>
            </c:extLst>
          </c:dPt>
          <c:dPt>
            <c:idx val="35"/>
            <c:invertIfNegative val="0"/>
            <c:bubble3D val="0"/>
            <c:spPr>
              <a:solidFill>
                <a:srgbClr val="00B050"/>
              </a:solidFill>
            </c:spPr>
            <c:extLst>
              <c:ext xmlns:c16="http://schemas.microsoft.com/office/drawing/2014/chart" uri="{C3380CC4-5D6E-409C-BE32-E72D297353CC}">
                <c16:uniqueId val="{00000041-B779-4F19-A554-C4F59196FF1F}"/>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1F-B779-4F19-A554-C4F59196FF1F}"/>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Sheet1!$A$3:$B$26</c:f>
              <c:multiLvlStrCache>
                <c:ptCount val="24"/>
                <c:lvl>
                  <c:pt idx="0">
                    <c:v>Ciems, lauki</c:v>
                  </c:pt>
                  <c:pt idx="1">
                    <c:v>Cita pilsēta</c:v>
                  </c:pt>
                  <c:pt idx="2">
                    <c:v>Rīga</c:v>
                  </c:pt>
                  <c:pt idx="4">
                    <c:v>Nestrādā</c:v>
                  </c:pt>
                  <c:pt idx="5">
                    <c:v>Strādā</c:v>
                  </c:pt>
                  <c:pt idx="7">
                    <c:v>Pamata, vidējā</c:v>
                  </c:pt>
                  <c:pt idx="8">
                    <c:v>Augstākā</c:v>
                  </c:pt>
                  <c:pt idx="10">
                    <c:v>Cita</c:v>
                  </c:pt>
                  <c:pt idx="11">
                    <c:v>Latviešu</c:v>
                  </c:pt>
                  <c:pt idx="13">
                    <c:v>65-74 gadi</c:v>
                  </c:pt>
                  <c:pt idx="14">
                    <c:v>55-64 gadi</c:v>
                  </c:pt>
                  <c:pt idx="15">
                    <c:v>45-54 gadi</c:v>
                  </c:pt>
                  <c:pt idx="16">
                    <c:v>35-44 gadi</c:v>
                  </c:pt>
                  <c:pt idx="17">
                    <c:v>25-34 gadi</c:v>
                  </c:pt>
                  <c:pt idx="18">
                    <c:v>18-24 gadi</c:v>
                  </c:pt>
                  <c:pt idx="20">
                    <c:v>Vīrieši</c:v>
                  </c:pt>
                  <c:pt idx="21">
                    <c:v>Sievietes</c:v>
                  </c:pt>
                  <c:pt idx="23">
                    <c:v>Kopā</c:v>
                  </c:pt>
                </c:lvl>
                <c:lvl>
                  <c:pt idx="0">
                    <c:v>Dzīves-vieta</c:v>
                  </c:pt>
                  <c:pt idx="4">
                    <c:v>Nodarboša-nās </c:v>
                  </c:pt>
                  <c:pt idx="7">
                    <c:v>Izglītība</c:v>
                  </c:pt>
                  <c:pt idx="10">
                    <c:v>Pamata valoda ģimenē</c:v>
                  </c:pt>
                  <c:pt idx="13">
                    <c:v>Vecums</c:v>
                  </c:pt>
                  <c:pt idx="20">
                    <c:v>Dzi-mums</c:v>
                  </c:pt>
                  <c:pt idx="23">
                    <c:v>Kopā</c:v>
                  </c:pt>
                </c:lvl>
              </c:multiLvlStrCache>
            </c:multiLvlStrRef>
          </c:cat>
          <c:val>
            <c:numRef>
              <c:f>Sheet1!$C$3:$C$26</c:f>
              <c:numCache>
                <c:formatCode>0%</c:formatCode>
                <c:ptCount val="24"/>
                <c:pt idx="0">
                  <c:v>0.37105291840543336</c:v>
                </c:pt>
                <c:pt idx="1">
                  <c:v>0.38202318639931709</c:v>
                </c:pt>
                <c:pt idx="2">
                  <c:v>0.40656292725087206</c:v>
                </c:pt>
                <c:pt idx="4">
                  <c:v>0.28560910792748212</c:v>
                </c:pt>
                <c:pt idx="5">
                  <c:v>0.40927558221835603</c:v>
                </c:pt>
                <c:pt idx="7">
                  <c:v>0.3587814101276578</c:v>
                </c:pt>
                <c:pt idx="8">
                  <c:v>0.39729237075708818</c:v>
                </c:pt>
                <c:pt idx="10">
                  <c:v>0.34860976965086904</c:v>
                </c:pt>
                <c:pt idx="11">
                  <c:v>0.41240184317190443</c:v>
                </c:pt>
                <c:pt idx="13">
                  <c:v>0.35990613704647906</c:v>
                </c:pt>
                <c:pt idx="14">
                  <c:v>0.38869735718934528</c:v>
                </c:pt>
                <c:pt idx="15">
                  <c:v>0.38743618645260047</c:v>
                </c:pt>
                <c:pt idx="16">
                  <c:v>0.42700034056879216</c:v>
                </c:pt>
                <c:pt idx="17">
                  <c:v>0.32434921558440133</c:v>
                </c:pt>
                <c:pt idx="18">
                  <c:v>0.4567241534073993</c:v>
                </c:pt>
                <c:pt idx="20">
                  <c:v>0.37312875529035872</c:v>
                </c:pt>
                <c:pt idx="21">
                  <c:v>0.39863160235459383</c:v>
                </c:pt>
                <c:pt idx="23">
                  <c:v>0.38629682597770915</c:v>
                </c:pt>
              </c:numCache>
            </c:numRef>
          </c:val>
          <c:extLst>
            <c:ext xmlns:c16="http://schemas.microsoft.com/office/drawing/2014/chart" uri="{C3380CC4-5D6E-409C-BE32-E72D297353CC}">
              <c16:uniqueId val="{00000042-B779-4F19-A554-C4F59196FF1F}"/>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185140151486"/>
          <c:y val="0.20950391166194252"/>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6FBD-4E92-9F30-514ECBDB6654}"/>
              </c:ext>
            </c:extLst>
          </c:dPt>
          <c:dPt>
            <c:idx val="1"/>
            <c:bubble3D val="0"/>
            <c:spPr>
              <a:solidFill>
                <a:schemeClr val="accent1"/>
              </a:solidFill>
            </c:spPr>
            <c:extLst>
              <c:ext xmlns:c16="http://schemas.microsoft.com/office/drawing/2014/chart" uri="{C3380CC4-5D6E-409C-BE32-E72D297353CC}">
                <c16:uniqueId val="{00000003-6FBD-4E92-9F30-514ECBDB6654}"/>
              </c:ext>
            </c:extLst>
          </c:dPt>
          <c:dPt>
            <c:idx val="2"/>
            <c:bubble3D val="0"/>
            <c:spPr>
              <a:solidFill>
                <a:schemeClr val="bg1">
                  <a:lumMod val="65000"/>
                </a:schemeClr>
              </a:solidFill>
            </c:spPr>
            <c:extLst>
              <c:ext xmlns:c16="http://schemas.microsoft.com/office/drawing/2014/chart" uri="{C3380CC4-5D6E-409C-BE32-E72D297353CC}">
                <c16:uniqueId val="{00000005-6FBD-4E92-9F30-514ECBDB6654}"/>
              </c:ext>
            </c:extLst>
          </c:dPt>
          <c:dPt>
            <c:idx val="6"/>
            <c:bubble3D val="0"/>
            <c:spPr>
              <a:solidFill>
                <a:schemeClr val="bg1">
                  <a:lumMod val="65000"/>
                </a:schemeClr>
              </a:solidFill>
            </c:spPr>
            <c:extLst>
              <c:ext xmlns:c16="http://schemas.microsoft.com/office/drawing/2014/chart" uri="{C3380CC4-5D6E-409C-BE32-E72D297353CC}">
                <c16:uniqueId val="{00000007-6FBD-4E92-9F30-514ECBDB6654}"/>
              </c:ext>
            </c:extLst>
          </c:dPt>
          <c:dLbls>
            <c:dLbl>
              <c:idx val="0"/>
              <c:layout>
                <c:manualLayout>
                  <c:x val="0.16865800747432805"/>
                  <c:y val="-0.131677586199248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BD-4E92-9F30-514ECBDB6654}"/>
                </c:ext>
              </c:extLst>
            </c:dLbl>
            <c:dLbl>
              <c:idx val="1"/>
              <c:layout>
                <c:manualLayout>
                  <c:x val="-0.16846090987883339"/>
                  <c:y val="0.152710513358499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BD-4E92-9F30-514ECBDB6654}"/>
                </c:ext>
              </c:extLst>
            </c:dLbl>
            <c:dLbl>
              <c:idx val="2"/>
              <c:layout>
                <c:manualLayout>
                  <c:x val="-0.23512148133084171"/>
                  <c:y val="9.0136046877841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BD-4E92-9F30-514ECBDB665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BD-4E92-9F30-514ECBDB665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atbildēt \ NA</c:v>
                </c:pt>
              </c:strCache>
            </c:strRef>
          </c:cat>
          <c:val>
            <c:numRef>
              <c:f>Sheet1!$B$2:$B$4</c:f>
              <c:numCache>
                <c:formatCode>0%</c:formatCode>
                <c:ptCount val="3"/>
                <c:pt idx="0">
                  <c:v>0.85931823889850822</c:v>
                </c:pt>
                <c:pt idx="1">
                  <c:v>8.3964377355274677E-2</c:v>
                </c:pt>
                <c:pt idx="2">
                  <c:v>5.6717383746217188E-2</c:v>
                </c:pt>
              </c:numCache>
            </c:numRef>
          </c:val>
          <c:extLst>
            <c:ext xmlns:c16="http://schemas.microsoft.com/office/drawing/2014/chart" uri="{C3380CC4-5D6E-409C-BE32-E72D297353CC}">
              <c16:uniqueId val="{00000008-6FBD-4E92-9F30-514ECBDB6654}"/>
            </c:ext>
          </c:extLst>
        </c:ser>
        <c:dLbls>
          <c:showLegendKey val="0"/>
          <c:showVal val="0"/>
          <c:showCatName val="0"/>
          <c:showSerName val="0"/>
          <c:showPercent val="0"/>
          <c:showBubbleSize val="0"/>
          <c:showLeaderLines val="1"/>
        </c:dLbls>
        <c:firstSliceAng val="24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86376295661999014"/>
        </c:manualLayout>
      </c:layout>
      <c:barChart>
        <c:barDir val="col"/>
        <c:grouping val="clustered"/>
        <c:varyColors val="0"/>
        <c:ser>
          <c:idx val="0"/>
          <c:order val="0"/>
          <c:spPr>
            <a:solidFill>
              <a:schemeClr val="accent2">
                <a:lumMod val="75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9F10-476A-A47F-D4C00ED5C73F}"/>
              </c:ext>
            </c:extLst>
          </c:dPt>
          <c:dPt>
            <c:idx val="1"/>
            <c:invertIfNegative val="0"/>
            <c:bubble3D val="0"/>
            <c:spPr>
              <a:solidFill>
                <a:schemeClr val="accent3"/>
              </a:solidFill>
            </c:spPr>
            <c:extLst>
              <c:ext xmlns:c16="http://schemas.microsoft.com/office/drawing/2014/chart" uri="{C3380CC4-5D6E-409C-BE32-E72D297353CC}">
                <c16:uniqueId val="{00000003-9F10-476A-A47F-D4C00ED5C73F}"/>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5-9F10-476A-A47F-D4C00ED5C73F}"/>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9F10-476A-A47F-D4C00ED5C73F}"/>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9-9F10-476A-A47F-D4C00ED5C73F}"/>
              </c:ext>
            </c:extLst>
          </c:dPt>
          <c:dPt>
            <c:idx val="5"/>
            <c:invertIfNegative val="0"/>
            <c:bubble3D val="0"/>
            <c:spPr>
              <a:solidFill>
                <a:schemeClr val="accent6">
                  <a:lumMod val="60000"/>
                  <a:lumOff val="40000"/>
                </a:schemeClr>
              </a:solidFill>
            </c:spPr>
            <c:extLst>
              <c:ext xmlns:c16="http://schemas.microsoft.com/office/drawing/2014/chart" uri="{C3380CC4-5D6E-409C-BE32-E72D297353CC}">
                <c16:uniqueId val="{0000000B-9F10-476A-A47F-D4C00ED5C73F}"/>
              </c:ext>
            </c:extLst>
          </c:dPt>
          <c:dPt>
            <c:idx val="6"/>
            <c:invertIfNegative val="0"/>
            <c:bubble3D val="0"/>
            <c:spPr>
              <a:solidFill>
                <a:schemeClr val="accent6">
                  <a:lumMod val="60000"/>
                  <a:lumOff val="40000"/>
                </a:schemeClr>
              </a:solidFill>
            </c:spPr>
            <c:extLst>
              <c:ext xmlns:c16="http://schemas.microsoft.com/office/drawing/2014/chart" uri="{C3380CC4-5D6E-409C-BE32-E72D297353CC}">
                <c16:uniqueId val="{0000000D-9F10-476A-A47F-D4C00ED5C73F}"/>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F-9F10-476A-A47F-D4C00ED5C73F}"/>
              </c:ext>
            </c:extLst>
          </c:dPt>
          <c:dPt>
            <c:idx val="8"/>
            <c:invertIfNegative val="0"/>
            <c:bubble3D val="0"/>
            <c:spPr>
              <a:solidFill>
                <a:schemeClr val="accent6"/>
              </a:solidFill>
            </c:spPr>
            <c:extLst>
              <c:ext xmlns:c16="http://schemas.microsoft.com/office/drawing/2014/chart" uri="{C3380CC4-5D6E-409C-BE32-E72D297353CC}">
                <c16:uniqueId val="{00000011-9F10-476A-A47F-D4C00ED5C73F}"/>
              </c:ext>
            </c:extLst>
          </c:dPt>
          <c:dPt>
            <c:idx val="9"/>
            <c:invertIfNegative val="0"/>
            <c:bubble3D val="0"/>
            <c:spPr>
              <a:solidFill>
                <a:schemeClr val="accent6"/>
              </a:solidFill>
            </c:spPr>
            <c:extLst>
              <c:ext xmlns:c16="http://schemas.microsoft.com/office/drawing/2014/chart" uri="{C3380CC4-5D6E-409C-BE32-E72D297353CC}">
                <c16:uniqueId val="{00000013-9F10-476A-A47F-D4C00ED5C73F}"/>
              </c:ext>
            </c:extLst>
          </c:dPt>
          <c:dPt>
            <c:idx val="10"/>
            <c:invertIfNegative val="0"/>
            <c:bubble3D val="0"/>
            <c:spPr>
              <a:solidFill>
                <a:schemeClr val="bg1">
                  <a:lumMod val="65000"/>
                </a:schemeClr>
              </a:solidFill>
            </c:spPr>
            <c:extLst>
              <c:ext xmlns:c16="http://schemas.microsoft.com/office/drawing/2014/chart" uri="{C3380CC4-5D6E-409C-BE32-E72D297353CC}">
                <c16:uniqueId val="{00000015-9F10-476A-A47F-D4C00ED5C73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Sheet1!$B$2:$L$2</c:f>
              <c:strCache>
                <c:ptCount val="11"/>
                <c:pt idx="0">
                  <c:v>1</c:v>
                </c:pt>
                <c:pt idx="1">
                  <c:v>2</c:v>
                </c:pt>
                <c:pt idx="2">
                  <c:v>3</c:v>
                </c:pt>
                <c:pt idx="3">
                  <c:v>4</c:v>
                </c:pt>
                <c:pt idx="4">
                  <c:v>5</c:v>
                </c:pt>
                <c:pt idx="5">
                  <c:v>6</c:v>
                </c:pt>
                <c:pt idx="6">
                  <c:v>7</c:v>
                </c:pt>
                <c:pt idx="7">
                  <c:v>8</c:v>
                </c:pt>
                <c:pt idx="8">
                  <c:v>9</c:v>
                </c:pt>
                <c:pt idx="9">
                  <c:v>10</c:v>
                </c:pt>
                <c:pt idx="10">
                  <c:v>Nezina\ NA</c:v>
                </c:pt>
              </c:strCache>
            </c:strRef>
          </c:cat>
          <c:val>
            <c:numRef>
              <c:f>Sheet1!$B$3:$L$3</c:f>
              <c:numCache>
                <c:formatCode>0%</c:formatCode>
                <c:ptCount val="11"/>
                <c:pt idx="0">
                  <c:v>0.15670620433506732</c:v>
                </c:pt>
                <c:pt idx="1">
                  <c:v>6.677795005036477E-2</c:v>
                </c:pt>
                <c:pt idx="2">
                  <c:v>0.10170332428384013</c:v>
                </c:pt>
                <c:pt idx="3">
                  <c:v>4.5309366888995742E-2</c:v>
                </c:pt>
                <c:pt idx="4">
                  <c:v>0.12405487004261584</c:v>
                </c:pt>
                <c:pt idx="5">
                  <c:v>8.3514575873486138E-2</c:v>
                </c:pt>
                <c:pt idx="6">
                  <c:v>0.11311548579150617</c:v>
                </c:pt>
                <c:pt idx="7">
                  <c:v>9.8304458947029993E-2</c:v>
                </c:pt>
                <c:pt idx="8">
                  <c:v>3.0176881775107425E-2</c:v>
                </c:pt>
                <c:pt idx="9">
                  <c:v>0.1493646329612224</c:v>
                </c:pt>
                <c:pt idx="10">
                  <c:v>3.0972249050764566E-2</c:v>
                </c:pt>
              </c:numCache>
            </c:numRef>
          </c:val>
          <c:extLst>
            <c:ext xmlns:c16="http://schemas.microsoft.com/office/drawing/2014/chart" uri="{C3380CC4-5D6E-409C-BE32-E72D297353CC}">
              <c16:uniqueId val="{00000014-9F10-476A-A47F-D4C00ED5C73F}"/>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00" b="1"/>
            </a:pPr>
            <a:endParaRPr lang="en-US"/>
          </a:p>
        </c:txPr>
        <c:crossAx val="824933160"/>
        <c:crosses val="autoZero"/>
        <c:auto val="1"/>
        <c:lblAlgn val="ctr"/>
        <c:lblOffset val="100"/>
        <c:noMultiLvlLbl val="0"/>
      </c:catAx>
      <c:valAx>
        <c:axId val="824933160"/>
        <c:scaling>
          <c:orientation val="minMax"/>
          <c:max val="0.25"/>
          <c:min val="0"/>
        </c:scaling>
        <c:delete val="1"/>
        <c:axPos val="l"/>
        <c:numFmt formatCode="0%" sourceLinked="1"/>
        <c:majorTickMark val="out"/>
        <c:minorTickMark val="none"/>
        <c:tickLblPos val="nextTo"/>
        <c:crossAx val="824932768"/>
        <c:crosses val="autoZero"/>
        <c:crossBetween val="between"/>
        <c:majorUnit val="0.25"/>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00565373883"/>
          <c:y val="0.20950384515165171"/>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6E92-4B82-8637-076D949B7D1A}"/>
              </c:ext>
            </c:extLst>
          </c:dPt>
          <c:dPt>
            <c:idx val="1"/>
            <c:bubble3D val="0"/>
            <c:spPr>
              <a:solidFill>
                <a:schemeClr val="accent6">
                  <a:lumMod val="60000"/>
                  <a:lumOff val="40000"/>
                </a:schemeClr>
              </a:solidFill>
            </c:spPr>
            <c:extLst>
              <c:ext xmlns:c16="http://schemas.microsoft.com/office/drawing/2014/chart" uri="{C3380CC4-5D6E-409C-BE32-E72D297353CC}">
                <c16:uniqueId val="{00000003-6E92-4B82-8637-076D949B7D1A}"/>
              </c:ext>
            </c:extLst>
          </c:dPt>
          <c:dPt>
            <c:idx val="2"/>
            <c:bubble3D val="0"/>
            <c:spPr>
              <a:solidFill>
                <a:schemeClr val="accent3">
                  <a:lumMod val="60000"/>
                  <a:lumOff val="40000"/>
                </a:schemeClr>
              </a:solidFill>
            </c:spPr>
            <c:extLst>
              <c:ext xmlns:c16="http://schemas.microsoft.com/office/drawing/2014/chart" uri="{C3380CC4-5D6E-409C-BE32-E72D297353CC}">
                <c16:uniqueId val="{00000005-6E92-4B82-8637-076D949B7D1A}"/>
              </c:ext>
            </c:extLst>
          </c:dPt>
          <c:dPt>
            <c:idx val="3"/>
            <c:bubble3D val="0"/>
            <c:spPr>
              <a:solidFill>
                <a:schemeClr val="accent3"/>
              </a:solidFill>
            </c:spPr>
            <c:extLst>
              <c:ext xmlns:c16="http://schemas.microsoft.com/office/drawing/2014/chart" uri="{C3380CC4-5D6E-409C-BE32-E72D297353CC}">
                <c16:uniqueId val="{00000007-6E92-4B82-8637-076D949B7D1A}"/>
              </c:ext>
            </c:extLst>
          </c:dPt>
          <c:dPt>
            <c:idx val="4"/>
            <c:bubble3D val="0"/>
            <c:spPr>
              <a:solidFill>
                <a:schemeClr val="bg1">
                  <a:lumMod val="65000"/>
                </a:schemeClr>
              </a:solidFill>
            </c:spPr>
            <c:extLst>
              <c:ext xmlns:c16="http://schemas.microsoft.com/office/drawing/2014/chart" uri="{C3380CC4-5D6E-409C-BE32-E72D297353CC}">
                <c16:uniqueId val="{0000000B-6E92-4B82-8637-076D949B7D1A}"/>
              </c:ext>
            </c:extLst>
          </c:dPt>
          <c:dPt>
            <c:idx val="6"/>
            <c:bubble3D val="0"/>
            <c:spPr>
              <a:solidFill>
                <a:schemeClr val="bg1">
                  <a:lumMod val="65000"/>
                </a:schemeClr>
              </a:solidFill>
            </c:spPr>
            <c:extLst>
              <c:ext xmlns:c16="http://schemas.microsoft.com/office/drawing/2014/chart" uri="{C3380CC4-5D6E-409C-BE32-E72D297353CC}">
                <c16:uniqueId val="{00000009-6E92-4B82-8637-076D949B7D1A}"/>
              </c:ext>
            </c:extLst>
          </c:dPt>
          <c:dLbls>
            <c:dLbl>
              <c:idx val="0"/>
              <c:layout>
                <c:manualLayout>
                  <c:x val="0.21568230374049652"/>
                  <c:y val="0.104602450825073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92-4B82-8637-076D949B7D1A}"/>
                </c:ext>
              </c:extLst>
            </c:dLbl>
            <c:dLbl>
              <c:idx val="1"/>
              <c:layout>
                <c:manualLayout>
                  <c:x val="-0.21186795258606572"/>
                  <c:y val="0.1017884349796057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92-4B82-8637-076D949B7D1A}"/>
                </c:ext>
              </c:extLst>
            </c:dLbl>
            <c:dLbl>
              <c:idx val="2"/>
              <c:layout>
                <c:manualLayout>
                  <c:x val="-0.21703521353616156"/>
                  <c:y val="-0.1055040322654326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92-4B82-8637-076D949B7D1A}"/>
                </c:ext>
              </c:extLst>
            </c:dLbl>
            <c:dLbl>
              <c:idx val="3"/>
              <c:layout>
                <c:manualLayout>
                  <c:x val="0.1808626779468013"/>
                  <c:y val="-0.1021085749641030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92-4B82-8637-076D949B7D1A}"/>
                </c:ext>
              </c:extLst>
            </c:dLbl>
            <c:dLbl>
              <c:idx val="4"/>
              <c:layout>
                <c:manualLayout>
                  <c:x val="0.18809718506467324"/>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92-4B82-8637-076D949B7D1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92-4B82-8637-076D949B7D1A}"/>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Traucē</c:v>
                </c:pt>
                <c:pt idx="1">
                  <c:v>Drīzāk traucē</c:v>
                </c:pt>
                <c:pt idx="2">
                  <c:v>Drīzāk netraucē</c:v>
                </c:pt>
                <c:pt idx="3">
                  <c:v>Netraucē</c:v>
                </c:pt>
                <c:pt idx="4">
                  <c:v>Nezina\ NA</c:v>
                </c:pt>
              </c:strCache>
            </c:strRef>
          </c:cat>
          <c:val>
            <c:numRef>
              <c:f>Sheet1!$B$2:$B$6</c:f>
              <c:numCache>
                <c:formatCode>0%</c:formatCode>
                <c:ptCount val="5"/>
                <c:pt idx="0">
                  <c:v>0.17954151473632984</c:v>
                </c:pt>
                <c:pt idx="1">
                  <c:v>0.2949345206120223</c:v>
                </c:pt>
                <c:pt idx="2">
                  <c:v>0.27106756121545172</c:v>
                </c:pt>
                <c:pt idx="3">
                  <c:v>0.22348415438543209</c:v>
                </c:pt>
                <c:pt idx="4">
                  <c:v>3.0972249050764566E-2</c:v>
                </c:pt>
              </c:numCache>
            </c:numRef>
          </c:val>
          <c:extLst>
            <c:ext xmlns:c16="http://schemas.microsoft.com/office/drawing/2014/chart" uri="{C3380CC4-5D6E-409C-BE32-E72D297353CC}">
              <c16:uniqueId val="{0000000A-6E92-4B82-8637-076D949B7D1A}"/>
            </c:ext>
          </c:extLst>
        </c:ser>
        <c:dLbls>
          <c:showLegendKey val="0"/>
          <c:showVal val="0"/>
          <c:showCatName val="0"/>
          <c:showSerName val="0"/>
          <c:showPercent val="0"/>
          <c:showBubbleSize val="0"/>
          <c:showLeaderLines val="1"/>
        </c:dLbls>
        <c:firstSliceAng val="10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575330431421455"/>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86A2-4619-81BC-53CF689262B8}"/>
              </c:ext>
            </c:extLst>
          </c:dPt>
          <c:dPt>
            <c:idx val="3"/>
            <c:invertIfNegative val="0"/>
            <c:bubble3D val="0"/>
            <c:extLst>
              <c:ext xmlns:c16="http://schemas.microsoft.com/office/drawing/2014/chart" uri="{C3380CC4-5D6E-409C-BE32-E72D297353CC}">
                <c16:uniqueId val="{00000001-86A2-4619-81BC-53CF689262B8}"/>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Sheet1!$B$4:$B$9</c:f>
              <c:strCache>
                <c:ptCount val="6"/>
                <c:pt idx="0">
                  <c:v>360 TV</c:v>
                </c:pt>
                <c:pt idx="1">
                  <c:v>ReTV </c:v>
                </c:pt>
                <c:pt idx="2">
                  <c:v>TV 24</c:v>
                </c:pt>
                <c:pt idx="3">
                  <c:v>TV3</c:v>
                </c:pt>
                <c:pt idx="4">
                  <c:v>LTV7</c:v>
                </c:pt>
                <c:pt idx="5">
                  <c:v>LTV1</c:v>
                </c:pt>
              </c:strCache>
            </c:strRef>
          </c:cat>
          <c:val>
            <c:numRef>
              <c:f>Sheet1!$C$4:$C$9</c:f>
              <c:numCache>
                <c:formatCode>0%</c:formatCode>
                <c:ptCount val="6"/>
                <c:pt idx="0">
                  <c:v>0.26166497808002137</c:v>
                </c:pt>
                <c:pt idx="1">
                  <c:v>0.31465483874809996</c:v>
                </c:pt>
                <c:pt idx="2">
                  <c:v>0.3509068153249848</c:v>
                </c:pt>
                <c:pt idx="3">
                  <c:v>0.46798184723554576</c:v>
                </c:pt>
                <c:pt idx="4">
                  <c:v>0.4982523896298654</c:v>
                </c:pt>
                <c:pt idx="5">
                  <c:v>0.6029201294496741</c:v>
                </c:pt>
              </c:numCache>
            </c:numRef>
          </c:val>
          <c:extLst>
            <c:ext xmlns:c16="http://schemas.microsoft.com/office/drawing/2014/chart" uri="{C3380CC4-5D6E-409C-BE32-E72D297353CC}">
              <c16:uniqueId val="{00000002-86A2-4619-81BC-53CF689262B8}"/>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86A2-4619-81BC-53CF689262B8}"/>
              </c:ext>
            </c:extLst>
          </c:dPt>
          <c:dPt>
            <c:idx val="3"/>
            <c:invertIfNegative val="0"/>
            <c:bubble3D val="0"/>
            <c:extLst>
              <c:ext xmlns:c16="http://schemas.microsoft.com/office/drawing/2014/chart" uri="{C3380CC4-5D6E-409C-BE32-E72D297353CC}">
                <c16:uniqueId val="{00000004-86A2-4619-81BC-53CF689262B8}"/>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c:v>
                </c:pt>
                <c:pt idx="1">
                  <c:v>ReTV </c:v>
                </c:pt>
                <c:pt idx="2">
                  <c:v>TV 24</c:v>
                </c:pt>
                <c:pt idx="3">
                  <c:v>TV3</c:v>
                </c:pt>
                <c:pt idx="4">
                  <c:v>LTV7</c:v>
                </c:pt>
                <c:pt idx="5">
                  <c:v>LTV1</c:v>
                </c:pt>
              </c:strCache>
            </c:strRef>
          </c:cat>
          <c:val>
            <c:numRef>
              <c:f>Sheet1!$D$4:$D$9</c:f>
              <c:numCache>
                <c:formatCode>0%</c:formatCode>
                <c:ptCount val="6"/>
                <c:pt idx="0">
                  <c:v>0.19491626352805469</c:v>
                </c:pt>
                <c:pt idx="1">
                  <c:v>0.2187045275160811</c:v>
                </c:pt>
                <c:pt idx="2">
                  <c:v>0.25094558053130361</c:v>
                </c:pt>
                <c:pt idx="3">
                  <c:v>0.31582381998198328</c:v>
                </c:pt>
                <c:pt idx="4">
                  <c:v>0.22681647281453404</c:v>
                </c:pt>
                <c:pt idx="5">
                  <c:v>0.2466611658822791</c:v>
                </c:pt>
              </c:numCache>
            </c:numRef>
          </c:val>
          <c:extLst>
            <c:ext xmlns:c16="http://schemas.microsoft.com/office/drawing/2014/chart" uri="{C3380CC4-5D6E-409C-BE32-E72D297353CC}">
              <c16:uniqueId val="{00000005-86A2-4619-81BC-53CF689262B8}"/>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c:v>
                </c:pt>
                <c:pt idx="1">
                  <c:v>ReTV </c:v>
                </c:pt>
                <c:pt idx="2">
                  <c:v>TV 24</c:v>
                </c:pt>
                <c:pt idx="3">
                  <c:v>TV3</c:v>
                </c:pt>
                <c:pt idx="4">
                  <c:v>LTV7</c:v>
                </c:pt>
                <c:pt idx="5">
                  <c:v>LTV1</c:v>
                </c:pt>
              </c:strCache>
            </c:strRef>
          </c:cat>
          <c:val>
            <c:numRef>
              <c:f>Sheet1!$E$4:$E$9</c:f>
              <c:numCache>
                <c:formatCode>0%</c:formatCode>
                <c:ptCount val="6"/>
                <c:pt idx="0">
                  <c:v>4.2387584463373637E-2</c:v>
                </c:pt>
                <c:pt idx="1">
                  <c:v>4.5281719578642146E-2</c:v>
                </c:pt>
                <c:pt idx="2">
                  <c:v>4.8015168967572255E-2</c:v>
                </c:pt>
                <c:pt idx="3">
                  <c:v>5.5453259745837598E-2</c:v>
                </c:pt>
                <c:pt idx="4">
                  <c:v>6.2132760817504677E-2</c:v>
                </c:pt>
                <c:pt idx="5">
                  <c:v>6.0774460874145814E-2</c:v>
                </c:pt>
              </c:numCache>
            </c:numRef>
          </c:val>
          <c:extLst>
            <c:ext xmlns:c16="http://schemas.microsoft.com/office/drawing/2014/chart" uri="{C3380CC4-5D6E-409C-BE32-E72D297353CC}">
              <c16:uniqueId val="{00000009-86A2-4619-81BC-53CF689262B8}"/>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c:v>
                </c:pt>
                <c:pt idx="1">
                  <c:v>ReTV </c:v>
                </c:pt>
                <c:pt idx="2">
                  <c:v>TV 24</c:v>
                </c:pt>
                <c:pt idx="3">
                  <c:v>TV3</c:v>
                </c:pt>
                <c:pt idx="4">
                  <c:v>LTV7</c:v>
                </c:pt>
                <c:pt idx="5">
                  <c:v>LTV1</c:v>
                </c:pt>
              </c:strCache>
            </c:strRef>
          </c:cat>
          <c:val>
            <c:numRef>
              <c:f>Sheet1!$F$4:$F$9</c:f>
              <c:numCache>
                <c:formatCode>0%</c:formatCode>
                <c:ptCount val="6"/>
                <c:pt idx="0">
                  <c:v>0.10417948949284712</c:v>
                </c:pt>
                <c:pt idx="1">
                  <c:v>9.8243431011769036E-2</c:v>
                </c:pt>
                <c:pt idx="2">
                  <c:v>7.559970986618085E-2</c:v>
                </c:pt>
                <c:pt idx="3">
                  <c:v>5.9015469200720497E-2</c:v>
                </c:pt>
                <c:pt idx="4">
                  <c:v>6.9391650692064141E-2</c:v>
                </c:pt>
                <c:pt idx="5">
                  <c:v>3.4777256152048755E-2</c:v>
                </c:pt>
              </c:numCache>
            </c:numRef>
          </c:val>
          <c:extLst>
            <c:ext xmlns:c16="http://schemas.microsoft.com/office/drawing/2014/chart" uri="{C3380CC4-5D6E-409C-BE32-E72D297353CC}">
              <c16:uniqueId val="{0000000A-86A2-4619-81BC-53CF689262B8}"/>
            </c:ext>
          </c:extLst>
        </c:ser>
        <c:ser>
          <c:idx val="4"/>
          <c:order val="4"/>
          <c:tx>
            <c:strRef>
              <c:f>Sheet1!$G$3</c:f>
              <c:strCache>
                <c:ptCount val="1"/>
                <c:pt idx="0">
                  <c:v>Neizmanto</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c:v>
                </c:pt>
                <c:pt idx="1">
                  <c:v>ReTV </c:v>
                </c:pt>
                <c:pt idx="2">
                  <c:v>TV 24</c:v>
                </c:pt>
                <c:pt idx="3">
                  <c:v>TV3</c:v>
                </c:pt>
                <c:pt idx="4">
                  <c:v>LTV7</c:v>
                </c:pt>
                <c:pt idx="5">
                  <c:v>LTV1</c:v>
                </c:pt>
              </c:strCache>
            </c:strRef>
          </c:cat>
          <c:val>
            <c:numRef>
              <c:f>Sheet1!$G$4:$G$9</c:f>
              <c:numCache>
                <c:formatCode>0%</c:formatCode>
                <c:ptCount val="6"/>
                <c:pt idx="0">
                  <c:v>0.39685168443570101</c:v>
                </c:pt>
                <c:pt idx="1">
                  <c:v>0.32311548314540545</c:v>
                </c:pt>
                <c:pt idx="2">
                  <c:v>0.27453272530995609</c:v>
                </c:pt>
                <c:pt idx="3">
                  <c:v>0.10172560383591059</c:v>
                </c:pt>
                <c:pt idx="4">
                  <c:v>0.14340672604602941</c:v>
                </c:pt>
                <c:pt idx="5">
                  <c:v>5.4866987641849906E-2</c:v>
                </c:pt>
              </c:numCache>
            </c:numRef>
          </c:val>
          <c:extLst>
            <c:ext xmlns:c16="http://schemas.microsoft.com/office/drawing/2014/chart" uri="{C3380CC4-5D6E-409C-BE32-E72D297353CC}">
              <c16:uniqueId val="{0000000E-86A2-4619-81BC-53CF689262B8}"/>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4517935938178742"/>
          <c:y val="0.85934489450164975"/>
          <c:w val="0.85482064061821261"/>
          <c:h val="0.13383498026563603"/>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5588321998922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7DCB-4ED0-AEE2-47BD53A4C550}"/>
              </c:ext>
            </c:extLst>
          </c:dPt>
          <c:dPt>
            <c:idx val="1"/>
            <c:invertIfNegative val="0"/>
            <c:bubble3D val="0"/>
            <c:extLst>
              <c:ext xmlns:c16="http://schemas.microsoft.com/office/drawing/2014/chart" uri="{C3380CC4-5D6E-409C-BE32-E72D297353CC}">
                <c16:uniqueId val="{00000001-7DCB-4ED0-AEE2-47BD53A4C550}"/>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360 TV</c:v>
                </c:pt>
                <c:pt idx="1">
                  <c:v>ReTV </c:v>
                </c:pt>
                <c:pt idx="2">
                  <c:v>TV 24</c:v>
                </c:pt>
                <c:pt idx="3">
                  <c:v>TV3</c:v>
                </c:pt>
                <c:pt idx="4">
                  <c:v>LTV7</c:v>
                </c:pt>
                <c:pt idx="5">
                  <c:v>LTV1</c:v>
                </c:pt>
              </c:strCache>
            </c:strRef>
          </c:cat>
          <c:val>
            <c:numRef>
              <c:f>Sheet1!$B$2:$B$7</c:f>
              <c:numCache>
                <c:formatCode>0.0</c:formatCode>
                <c:ptCount val="6"/>
                <c:pt idx="0">
                  <c:v>8.2983617945348911</c:v>
                </c:pt>
                <c:pt idx="1">
                  <c:v>8.3403994069084995</c:v>
                </c:pt>
                <c:pt idx="2">
                  <c:v>8.3651247625175955</c:v>
                </c:pt>
                <c:pt idx="3">
                  <c:v>8.4748372251471835</c:v>
                </c:pt>
                <c:pt idx="4">
                  <c:v>8.5737264562494566</c:v>
                </c:pt>
                <c:pt idx="5">
                  <c:v>8.7232450731914852</c:v>
                </c:pt>
              </c:numCache>
            </c:numRef>
          </c:val>
          <c:extLst>
            <c:ext xmlns:c16="http://schemas.microsoft.com/office/drawing/2014/chart" uri="{C3380CC4-5D6E-409C-BE32-E72D297353CC}">
              <c16:uniqueId val="{00000003-7DCB-4ED0-AEE2-47BD53A4C550}"/>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575330431421455"/>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96DF-47FD-AA60-84A4E1A22340}"/>
              </c:ext>
            </c:extLst>
          </c:dPt>
          <c:dPt>
            <c:idx val="3"/>
            <c:invertIfNegative val="0"/>
            <c:bubble3D val="0"/>
            <c:extLst>
              <c:ext xmlns:c16="http://schemas.microsoft.com/office/drawing/2014/chart" uri="{C3380CC4-5D6E-409C-BE32-E72D297353CC}">
                <c16:uniqueId val="{00000001-96DF-47FD-AA60-84A4E1A22340}"/>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Sheet1!$B$4:$B$9</c:f>
              <c:strCache>
                <c:ptCount val="6"/>
                <c:pt idx="0">
                  <c:v>360 TV (n=375)</c:v>
                </c:pt>
                <c:pt idx="1">
                  <c:v>ReTV (n=437)</c:v>
                </c:pt>
                <c:pt idx="2">
                  <c:v>TV 24 (n=497)</c:v>
                </c:pt>
                <c:pt idx="3">
                  <c:v>TV3 (n=637)</c:v>
                </c:pt>
                <c:pt idx="4">
                  <c:v>LTV7 (n=602)</c:v>
                </c:pt>
                <c:pt idx="5">
                  <c:v>LTV1 (n=695)</c:v>
                </c:pt>
              </c:strCache>
            </c:strRef>
          </c:cat>
          <c:val>
            <c:numRef>
              <c:f>Sheet1!$C$4:$C$9</c:f>
              <c:numCache>
                <c:formatCode>0%</c:formatCode>
                <c:ptCount val="6"/>
                <c:pt idx="0">
                  <c:v>0.52441147504183383</c:v>
                </c:pt>
                <c:pt idx="1">
                  <c:v>0.54378240060466365</c:v>
                </c:pt>
                <c:pt idx="2">
                  <c:v>0.53996665523704634</c:v>
                </c:pt>
                <c:pt idx="3">
                  <c:v>0.55761318968487084</c:v>
                </c:pt>
                <c:pt idx="4">
                  <c:v>0.63294126295785635</c:v>
                </c:pt>
                <c:pt idx="5">
                  <c:v>0.66229067629817406</c:v>
                </c:pt>
              </c:numCache>
            </c:numRef>
          </c:val>
          <c:extLst>
            <c:ext xmlns:c16="http://schemas.microsoft.com/office/drawing/2014/chart" uri="{C3380CC4-5D6E-409C-BE32-E72D297353CC}">
              <c16:uniqueId val="{00000002-96DF-47FD-AA60-84A4E1A22340}"/>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96DF-47FD-AA60-84A4E1A22340}"/>
              </c:ext>
            </c:extLst>
          </c:dPt>
          <c:dPt>
            <c:idx val="3"/>
            <c:invertIfNegative val="0"/>
            <c:bubble3D val="0"/>
            <c:extLst>
              <c:ext xmlns:c16="http://schemas.microsoft.com/office/drawing/2014/chart" uri="{C3380CC4-5D6E-409C-BE32-E72D297353CC}">
                <c16:uniqueId val="{00000004-96DF-47FD-AA60-84A4E1A22340}"/>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 (n=375)</c:v>
                </c:pt>
                <c:pt idx="1">
                  <c:v>ReTV (n=437)</c:v>
                </c:pt>
                <c:pt idx="2">
                  <c:v>TV 24 (n=497)</c:v>
                </c:pt>
                <c:pt idx="3">
                  <c:v>TV3 (n=637)</c:v>
                </c:pt>
                <c:pt idx="4">
                  <c:v>LTV7 (n=602)</c:v>
                </c:pt>
                <c:pt idx="5">
                  <c:v>LTV1 (n=695)</c:v>
                </c:pt>
              </c:strCache>
            </c:strRef>
          </c:cat>
          <c:val>
            <c:numRef>
              <c:f>Sheet1!$D$4:$D$9</c:f>
              <c:numCache>
                <c:formatCode>0%</c:formatCode>
                <c:ptCount val="6"/>
                <c:pt idx="0">
                  <c:v>0.39063815882586539</c:v>
                </c:pt>
                <c:pt idx="1">
                  <c:v>0.37796232045556455</c:v>
                </c:pt>
                <c:pt idx="2">
                  <c:v>0.38614880033183285</c:v>
                </c:pt>
                <c:pt idx="3">
                  <c:v>0.37631273238249213</c:v>
                </c:pt>
                <c:pt idx="4">
                  <c:v>0.2881300877844748</c:v>
                </c:pt>
                <c:pt idx="5">
                  <c:v>0.27095030069369497</c:v>
                </c:pt>
              </c:numCache>
            </c:numRef>
          </c:val>
          <c:extLst>
            <c:ext xmlns:c16="http://schemas.microsoft.com/office/drawing/2014/chart" uri="{C3380CC4-5D6E-409C-BE32-E72D297353CC}">
              <c16:uniqueId val="{00000005-96DF-47FD-AA60-84A4E1A22340}"/>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Sheet1!$B$4:$B$9</c:f>
              <c:strCache>
                <c:ptCount val="6"/>
                <c:pt idx="0">
                  <c:v>360 TV (n=375)</c:v>
                </c:pt>
                <c:pt idx="1">
                  <c:v>ReTV (n=437)</c:v>
                </c:pt>
                <c:pt idx="2">
                  <c:v>TV 24 (n=497)</c:v>
                </c:pt>
                <c:pt idx="3">
                  <c:v>TV3 (n=637)</c:v>
                </c:pt>
                <c:pt idx="4">
                  <c:v>LTV7 (n=602)</c:v>
                </c:pt>
                <c:pt idx="5">
                  <c:v>LTV1 (n=695)</c:v>
                </c:pt>
              </c:strCache>
            </c:strRef>
          </c:cat>
          <c:val>
            <c:numRef>
              <c:f>Sheet1!$E$4:$E$9</c:f>
              <c:numCache>
                <c:formatCode>0%</c:formatCode>
                <c:ptCount val="6"/>
                <c:pt idx="0">
                  <c:v>8.4950366132300101E-2</c:v>
                </c:pt>
                <c:pt idx="1">
                  <c:v>7.8255278939771022E-2</c:v>
                </c:pt>
                <c:pt idx="2">
                  <c:v>7.3884544431119858E-2</c:v>
                </c:pt>
                <c:pt idx="3">
                  <c:v>6.6074077932635492E-2</c:v>
                </c:pt>
                <c:pt idx="4">
                  <c:v>7.8928649257666489E-2</c:v>
                </c:pt>
                <c:pt idx="5">
                  <c:v>6.6759023008129068E-2</c:v>
                </c:pt>
              </c:numCache>
            </c:numRef>
          </c:val>
          <c:extLst>
            <c:ext xmlns:c16="http://schemas.microsoft.com/office/drawing/2014/chart" uri="{C3380CC4-5D6E-409C-BE32-E72D297353CC}">
              <c16:uniqueId val="{00000006-96DF-47FD-AA60-84A4E1A22340}"/>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
          <c:y val="0.89063213278205389"/>
          <c:w val="1"/>
          <c:h val="0.10254774198523194"/>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25223781825778"/>
          <c:y val="0"/>
          <c:w val="0.74290097871895788"/>
          <c:h val="0.88445189145464898"/>
        </c:manualLayout>
      </c:layout>
      <c:barChart>
        <c:barDir val="bar"/>
        <c:grouping val="percentStacked"/>
        <c:varyColors val="0"/>
        <c:ser>
          <c:idx val="0"/>
          <c:order val="0"/>
          <c:tx>
            <c:strRef>
              <c:f>Sheet1!$B$1</c:f>
              <c:strCache>
                <c:ptCount val="1"/>
                <c:pt idx="0">
                  <c:v>Svarīgi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Sheet1!$B$2:$B$4</c:f>
              <c:numCache>
                <c:formatCode>0%</c:formatCode>
                <c:ptCount val="3"/>
                <c:pt idx="0">
                  <c:v>0.48896071836426958</c:v>
                </c:pt>
                <c:pt idx="1">
                  <c:v>0.64938864607692837</c:v>
                </c:pt>
                <c:pt idx="2">
                  <c:v>0.70438593530808813</c:v>
                </c:pt>
              </c:numCache>
            </c:numRef>
          </c:val>
          <c:extLst>
            <c:ext xmlns:c16="http://schemas.microsoft.com/office/drawing/2014/chart" uri="{C3380CC4-5D6E-409C-BE32-E72D297353CC}">
              <c16:uniqueId val="{00000000-24C3-4B2D-9911-BB68E4129CC3}"/>
            </c:ext>
          </c:extLst>
        </c:ser>
        <c:ser>
          <c:idx val="1"/>
          <c:order val="1"/>
          <c:tx>
            <c:strRef>
              <c:f>Sheet1!$C$1</c:f>
              <c:strCache>
                <c:ptCount val="1"/>
                <c:pt idx="0">
                  <c:v>Drīzāk svarīgi</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Sheet1!$C$2:$C$4</c:f>
              <c:numCache>
                <c:formatCode>0%</c:formatCode>
                <c:ptCount val="3"/>
                <c:pt idx="0">
                  <c:v>0.27241054572976331</c:v>
                </c:pt>
                <c:pt idx="1">
                  <c:v>0.2266395377144734</c:v>
                </c:pt>
                <c:pt idx="2">
                  <c:v>0.2083791587379627</c:v>
                </c:pt>
              </c:numCache>
            </c:numRef>
          </c:val>
          <c:extLst>
            <c:ext xmlns:c16="http://schemas.microsoft.com/office/drawing/2014/chart" uri="{C3380CC4-5D6E-409C-BE32-E72D297353CC}">
              <c16:uniqueId val="{00000001-24C3-4B2D-9911-BB68E4129CC3}"/>
            </c:ext>
          </c:extLst>
        </c:ser>
        <c:ser>
          <c:idx val="2"/>
          <c:order val="2"/>
          <c:tx>
            <c:strRef>
              <c:f>Sheet1!$D$1</c:f>
              <c:strCache>
                <c:ptCount val="1"/>
                <c:pt idx="0">
                  <c:v>Drīzāk nesvarīgi</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Sheet1!$D$2:$D$4</c:f>
              <c:numCache>
                <c:formatCode>0%</c:formatCode>
                <c:ptCount val="3"/>
                <c:pt idx="0">
                  <c:v>0.14123794657621971</c:v>
                </c:pt>
                <c:pt idx="1">
                  <c:v>6.8965377736096928E-2</c:v>
                </c:pt>
                <c:pt idx="2">
                  <c:v>4.2094709291758986E-2</c:v>
                </c:pt>
              </c:numCache>
            </c:numRef>
          </c:val>
          <c:extLst>
            <c:ext xmlns:c16="http://schemas.microsoft.com/office/drawing/2014/chart" uri="{C3380CC4-5D6E-409C-BE32-E72D297353CC}">
              <c16:uniqueId val="{00000002-24C3-4B2D-9911-BB68E4129CC3}"/>
            </c:ext>
          </c:extLst>
        </c:ser>
        <c:ser>
          <c:idx val="3"/>
          <c:order val="3"/>
          <c:tx>
            <c:strRef>
              <c:f>Sheet1!$E$1</c:f>
              <c:strCache>
                <c:ptCount val="1"/>
                <c:pt idx="0">
                  <c:v>Nesvarīgi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Sheet1!$E$2:$E$4</c:f>
              <c:numCache>
                <c:formatCode>0%</c:formatCode>
                <c:ptCount val="3"/>
                <c:pt idx="0">
                  <c:v>8.1485522979017302E-2</c:v>
                </c:pt>
                <c:pt idx="1">
                  <c:v>4.5457767744427224E-2</c:v>
                </c:pt>
                <c:pt idx="2">
                  <c:v>3.7976747665704164E-2</c:v>
                </c:pt>
              </c:numCache>
            </c:numRef>
          </c:val>
          <c:extLst>
            <c:ext xmlns:c16="http://schemas.microsoft.com/office/drawing/2014/chart" uri="{C3380CC4-5D6E-409C-BE32-E72D297353CC}">
              <c16:uniqueId val="{00000003-24C3-4B2D-9911-BB68E4129CC3}"/>
            </c:ext>
          </c:extLst>
        </c:ser>
        <c:ser>
          <c:idx val="4"/>
          <c:order val="4"/>
          <c:tx>
            <c:strRef>
              <c:f>Sheet1!$F$1</c:f>
              <c:strCache>
                <c:ptCount val="1"/>
                <c:pt idx="0">
                  <c:v>Nezina\ NA</c:v>
                </c:pt>
              </c:strCache>
            </c:strRef>
          </c:tx>
          <c:spPr>
            <a:solidFill>
              <a:sysClr val="window" lastClr="FFFFFF">
                <a:lumMod val="65000"/>
              </a:sysClr>
            </a:solidFill>
          </c:spPr>
          <c:invertIfNegative val="0"/>
          <c:dLbls>
            <c:dLbl>
              <c:idx val="1"/>
              <c:layout>
                <c:manualLayout>
                  <c:x val="0"/>
                  <c:y val="2.522182581619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C3-4B2D-9911-BB68E4129CC3}"/>
                </c:ext>
              </c:extLst>
            </c:dLbl>
            <c:dLbl>
              <c:idx val="2"/>
              <c:layout>
                <c:manualLayout>
                  <c:x val="0"/>
                  <c:y val="1.44124718949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C3-4B2D-9911-BB68E4129CC3}"/>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Sheet1!$F$2:$F$4</c:f>
              <c:numCache>
                <c:formatCode>0%</c:formatCode>
                <c:ptCount val="3"/>
                <c:pt idx="0">
                  <c:v>1.5905266350727868E-2</c:v>
                </c:pt>
                <c:pt idx="1">
                  <c:v>9.5486707280728021E-3</c:v>
                </c:pt>
                <c:pt idx="2">
                  <c:v>7.1634489964850804E-3</c:v>
                </c:pt>
              </c:numCache>
            </c:numRef>
          </c:val>
          <c:extLst>
            <c:ext xmlns:c16="http://schemas.microsoft.com/office/drawing/2014/chart" uri="{C3380CC4-5D6E-409C-BE32-E72D297353CC}">
              <c16:uniqueId val="{00000004-24C3-4B2D-9911-BB68E4129CC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7.7667444533454075E-2"/>
          <c:y val="0.93433920436374585"/>
          <c:w val="0.92233255546654591"/>
          <c:h val="4.6250746503612064E-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5588321998922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1CA6-4EC5-806A-B3DB08C5000C}"/>
              </c:ext>
            </c:extLst>
          </c:dPt>
          <c:dPt>
            <c:idx val="1"/>
            <c:invertIfNegative val="0"/>
            <c:bubble3D val="0"/>
            <c:extLst>
              <c:ext xmlns:c16="http://schemas.microsoft.com/office/drawing/2014/chart" uri="{C3380CC4-5D6E-409C-BE32-E72D297353CC}">
                <c16:uniqueId val="{00000001-1CA6-4EC5-806A-B3DB08C5000C}"/>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360 TV</c:v>
                </c:pt>
                <c:pt idx="1">
                  <c:v>ReTV </c:v>
                </c:pt>
                <c:pt idx="2">
                  <c:v>TV 24</c:v>
                </c:pt>
                <c:pt idx="3">
                  <c:v>TV3</c:v>
                </c:pt>
                <c:pt idx="4">
                  <c:v>LTV7</c:v>
                </c:pt>
                <c:pt idx="5">
                  <c:v>LTV1</c:v>
                </c:pt>
              </c:strCache>
            </c:strRef>
          </c:cat>
          <c:val>
            <c:numRef>
              <c:f>Sheet1!$B$2:$B$7</c:f>
              <c:numCache>
                <c:formatCode>0.0</c:formatCode>
                <c:ptCount val="6"/>
                <c:pt idx="0">
                  <c:v>8.2983617945348911</c:v>
                </c:pt>
                <c:pt idx="1">
                  <c:v>8.3403994069084995</c:v>
                </c:pt>
                <c:pt idx="2">
                  <c:v>8.3651247625175955</c:v>
                </c:pt>
                <c:pt idx="3">
                  <c:v>8.4748372251471835</c:v>
                </c:pt>
                <c:pt idx="4">
                  <c:v>8.5737264562494566</c:v>
                </c:pt>
                <c:pt idx="5">
                  <c:v>8.7232450731914852</c:v>
                </c:pt>
              </c:numCache>
            </c:numRef>
          </c:val>
          <c:extLst>
            <c:ext xmlns:c16="http://schemas.microsoft.com/office/drawing/2014/chart" uri="{C3380CC4-5D6E-409C-BE32-E72D297353CC}">
              <c16:uniqueId val="{00000002-1CA6-4EC5-806A-B3DB08C5000C}"/>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575330431421455"/>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D45E-4A77-BC6E-2370290269A2}"/>
              </c:ext>
            </c:extLst>
          </c:dPt>
          <c:dPt>
            <c:idx val="3"/>
            <c:invertIfNegative val="0"/>
            <c:bubble3D val="0"/>
            <c:extLst>
              <c:ext xmlns:c16="http://schemas.microsoft.com/office/drawing/2014/chart" uri="{C3380CC4-5D6E-409C-BE32-E72D297353CC}">
                <c16:uniqueId val="{00000001-D45E-4A77-BC6E-2370290269A2}"/>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Sheet1!$C$4:$C$11</c:f>
              <c:numCache>
                <c:formatCode>0%</c:formatCode>
                <c:ptCount val="8"/>
                <c:pt idx="0">
                  <c:v>0.28485873809610041</c:v>
                </c:pt>
                <c:pt idx="1">
                  <c:v>0.2512655086750003</c:v>
                </c:pt>
                <c:pt idx="2">
                  <c:v>0.20787835658735709</c:v>
                </c:pt>
                <c:pt idx="3">
                  <c:v>0.32202936855124531</c:v>
                </c:pt>
                <c:pt idx="4">
                  <c:v>0.29387714273593418</c:v>
                </c:pt>
                <c:pt idx="5">
                  <c:v>0.43272445066168475</c:v>
                </c:pt>
                <c:pt idx="6">
                  <c:v>0.48637434778364663</c:v>
                </c:pt>
                <c:pt idx="7">
                  <c:v>0.58034063581557804</c:v>
                </c:pt>
              </c:numCache>
            </c:numRef>
          </c:val>
          <c:extLst>
            <c:ext xmlns:c16="http://schemas.microsoft.com/office/drawing/2014/chart" uri="{C3380CC4-5D6E-409C-BE32-E72D297353CC}">
              <c16:uniqueId val="{00000002-D45E-4A77-BC6E-2370290269A2}"/>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D45E-4A77-BC6E-2370290269A2}"/>
              </c:ext>
            </c:extLst>
          </c:dPt>
          <c:dPt>
            <c:idx val="3"/>
            <c:invertIfNegative val="0"/>
            <c:bubble3D val="0"/>
            <c:extLst>
              <c:ext xmlns:c16="http://schemas.microsoft.com/office/drawing/2014/chart" uri="{C3380CC4-5D6E-409C-BE32-E72D297353CC}">
                <c16:uniqueId val="{00000004-D45E-4A77-BC6E-2370290269A2}"/>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Sheet1!$D$4:$D$11</c:f>
              <c:numCache>
                <c:formatCode>0%</c:formatCode>
                <c:ptCount val="8"/>
                <c:pt idx="0">
                  <c:v>0.22068538633317925</c:v>
                </c:pt>
                <c:pt idx="1">
                  <c:v>0.19909666866030923</c:v>
                </c:pt>
                <c:pt idx="2">
                  <c:v>0.1568888126661333</c:v>
                </c:pt>
                <c:pt idx="3">
                  <c:v>0.24666084170899472</c:v>
                </c:pt>
                <c:pt idx="4">
                  <c:v>0.2332872731133187</c:v>
                </c:pt>
                <c:pt idx="5">
                  <c:v>0.29375056447200831</c:v>
                </c:pt>
                <c:pt idx="6">
                  <c:v>0.23858734653185401</c:v>
                </c:pt>
                <c:pt idx="7">
                  <c:v>0.26297031255587622</c:v>
                </c:pt>
              </c:numCache>
            </c:numRef>
          </c:val>
          <c:extLst>
            <c:ext xmlns:c16="http://schemas.microsoft.com/office/drawing/2014/chart" uri="{C3380CC4-5D6E-409C-BE32-E72D297353CC}">
              <c16:uniqueId val="{00000005-D45E-4A77-BC6E-2370290269A2}"/>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Sheet1!$E$4:$E$11</c:f>
              <c:numCache>
                <c:formatCode>0%</c:formatCode>
                <c:ptCount val="8"/>
                <c:pt idx="0">
                  <c:v>5.7508899784954638E-2</c:v>
                </c:pt>
                <c:pt idx="1">
                  <c:v>4.8659409200742174E-2</c:v>
                </c:pt>
                <c:pt idx="2">
                  <c:v>3.4130872931859117E-2</c:v>
                </c:pt>
                <c:pt idx="3">
                  <c:v>3.733915280818545E-2</c:v>
                </c:pt>
                <c:pt idx="4">
                  <c:v>3.3194930813299571E-2</c:v>
                </c:pt>
                <c:pt idx="5">
                  <c:v>5.449822297883937E-2</c:v>
                </c:pt>
                <c:pt idx="6">
                  <c:v>4.5851943971007517E-2</c:v>
                </c:pt>
                <c:pt idx="7">
                  <c:v>4.771325619487627E-2</c:v>
                </c:pt>
              </c:numCache>
            </c:numRef>
          </c:val>
          <c:extLst>
            <c:ext xmlns:c16="http://schemas.microsoft.com/office/drawing/2014/chart" uri="{C3380CC4-5D6E-409C-BE32-E72D297353CC}">
              <c16:uniqueId val="{00000006-D45E-4A77-BC6E-2370290269A2}"/>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Sheet1!$F$4:$F$11</c:f>
              <c:numCache>
                <c:formatCode>0%</c:formatCode>
                <c:ptCount val="8"/>
                <c:pt idx="0">
                  <c:v>0.12598248759519601</c:v>
                </c:pt>
                <c:pt idx="1">
                  <c:v>0.11371508563606113</c:v>
                </c:pt>
                <c:pt idx="2">
                  <c:v>0.12468014096741228</c:v>
                </c:pt>
                <c:pt idx="3">
                  <c:v>0.11077941028071202</c:v>
                </c:pt>
                <c:pt idx="4">
                  <c:v>0.12061625063668371</c:v>
                </c:pt>
                <c:pt idx="5">
                  <c:v>7.9956091581005001E-2</c:v>
                </c:pt>
                <c:pt idx="6">
                  <c:v>7.9889831162756594E-2</c:v>
                </c:pt>
                <c:pt idx="7">
                  <c:v>5.4500931612918954E-2</c:v>
                </c:pt>
              </c:numCache>
            </c:numRef>
          </c:val>
          <c:extLst>
            <c:ext xmlns:c16="http://schemas.microsoft.com/office/drawing/2014/chart" uri="{C3380CC4-5D6E-409C-BE32-E72D297353CC}">
              <c16:uniqueId val="{00000007-D45E-4A77-BC6E-2370290269A2}"/>
            </c:ext>
          </c:extLst>
        </c:ser>
        <c:ser>
          <c:idx val="4"/>
          <c:order val="4"/>
          <c:tx>
            <c:strRef>
              <c:f>Sheet1!$G$3</c:f>
              <c:strCache>
                <c:ptCount val="1"/>
                <c:pt idx="0">
                  <c:v>Neizmanto</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Sheet1!$G$4:$G$11</c:f>
              <c:numCache>
                <c:formatCode>0%</c:formatCode>
                <c:ptCount val="8"/>
                <c:pt idx="0">
                  <c:v>0.31096448819056738</c:v>
                </c:pt>
                <c:pt idx="1">
                  <c:v>0.38726332782788492</c:v>
                </c:pt>
                <c:pt idx="2">
                  <c:v>0.47642181684723611</c:v>
                </c:pt>
                <c:pt idx="3">
                  <c:v>0.28319122665086016</c:v>
                </c:pt>
                <c:pt idx="4">
                  <c:v>0.31902440270076154</c:v>
                </c:pt>
                <c:pt idx="5">
                  <c:v>0.13907067030646048</c:v>
                </c:pt>
                <c:pt idx="6">
                  <c:v>0.14929653055073297</c:v>
                </c:pt>
                <c:pt idx="7">
                  <c:v>5.4474863820748037E-2</c:v>
                </c:pt>
              </c:numCache>
            </c:numRef>
          </c:val>
          <c:extLst>
            <c:ext xmlns:c16="http://schemas.microsoft.com/office/drawing/2014/chart" uri="{C3380CC4-5D6E-409C-BE32-E72D297353CC}">
              <c16:uniqueId val="{00000008-D45E-4A77-BC6E-2370290269A2}"/>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4517935938178742"/>
          <c:y val="0.85934489450164975"/>
          <c:w val="0.85482064061821261"/>
          <c:h val="0.13383498026563603"/>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349201508544013"/>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F388-4B7C-9BBA-A3B38D059E9F}"/>
              </c:ext>
            </c:extLst>
          </c:dPt>
          <c:dPt>
            <c:idx val="1"/>
            <c:invertIfNegative val="0"/>
            <c:bubble3D val="0"/>
            <c:extLst>
              <c:ext xmlns:c16="http://schemas.microsoft.com/office/drawing/2014/chart" uri="{C3380CC4-5D6E-409C-BE32-E72D297353CC}">
                <c16:uniqueId val="{00000001-F388-4B7C-9BBA-A3B38D059E9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TV3 Life</c:v>
                </c:pt>
                <c:pt idx="1">
                  <c:v>360 TV</c:v>
                </c:pt>
                <c:pt idx="2">
                  <c:v>TV4</c:v>
                </c:pt>
                <c:pt idx="3">
                  <c:v>TV 24</c:v>
                </c:pt>
                <c:pt idx="4">
                  <c:v>ReTV </c:v>
                </c:pt>
                <c:pt idx="5">
                  <c:v>TV3</c:v>
                </c:pt>
                <c:pt idx="6">
                  <c:v>LTV7</c:v>
                </c:pt>
                <c:pt idx="7">
                  <c:v>LTV1</c:v>
                </c:pt>
              </c:strCache>
            </c:strRef>
          </c:cat>
          <c:val>
            <c:numRef>
              <c:f>Sheet1!$B$2:$B$9</c:f>
              <c:numCache>
                <c:formatCode>0.0</c:formatCode>
                <c:ptCount val="8"/>
                <c:pt idx="0">
                  <c:v>8.248614046236769</c:v>
                </c:pt>
                <c:pt idx="1">
                  <c:v>8.2552126071147018</c:v>
                </c:pt>
                <c:pt idx="2">
                  <c:v>8.2692854725873808</c:v>
                </c:pt>
                <c:pt idx="3">
                  <c:v>8.392564364643551</c:v>
                </c:pt>
                <c:pt idx="4">
                  <c:v>8.4079787944236557</c:v>
                </c:pt>
                <c:pt idx="5">
                  <c:v>8.4723970531219859</c:v>
                </c:pt>
                <c:pt idx="6">
                  <c:v>8.602681363290408</c:v>
                </c:pt>
                <c:pt idx="7">
                  <c:v>8.7236708769807958</c:v>
                </c:pt>
              </c:numCache>
            </c:numRef>
          </c:val>
          <c:extLst>
            <c:ext xmlns:c16="http://schemas.microsoft.com/office/drawing/2014/chart" uri="{C3380CC4-5D6E-409C-BE32-E72D297353CC}">
              <c16:uniqueId val="{00000002-F388-4B7C-9BBA-A3B38D059E9F}"/>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575330431421455"/>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DCA4-4197-8542-A7296FE3E6AA}"/>
              </c:ext>
            </c:extLst>
          </c:dPt>
          <c:dPt>
            <c:idx val="3"/>
            <c:invertIfNegative val="0"/>
            <c:bubble3D val="0"/>
            <c:extLst>
              <c:ext xmlns:c16="http://schemas.microsoft.com/office/drawing/2014/chart" uri="{C3380CC4-5D6E-409C-BE32-E72D297353CC}">
                <c16:uniqueId val="{00000001-DCA4-4197-8542-A7296FE3E6AA}"/>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TV3 Life (n=430</c:v>
                </c:pt>
                <c:pt idx="1">
                  <c:v>360 TV (n=375)</c:v>
                </c:pt>
                <c:pt idx="2">
                  <c:v>TV4 (n=301)</c:v>
                </c:pt>
                <c:pt idx="3">
                  <c:v>TV 24 (n=497)</c:v>
                </c:pt>
                <c:pt idx="4">
                  <c:v>ReTV (n=437)</c:v>
                </c:pt>
                <c:pt idx="5">
                  <c:v>TV3 (n=637)</c:v>
                </c:pt>
                <c:pt idx="6">
                  <c:v>LTV7 (n=602)</c:v>
                </c:pt>
                <c:pt idx="7">
                  <c:v>LTV1 (n=695)</c:v>
                </c:pt>
              </c:strCache>
            </c:strRef>
          </c:cat>
          <c:val>
            <c:numRef>
              <c:f>Sheet1!$C$4:$C$11</c:f>
              <c:numCache>
                <c:formatCode>0%</c:formatCode>
                <c:ptCount val="8"/>
                <c:pt idx="0">
                  <c:v>0.50591813887090509</c:v>
                </c:pt>
                <c:pt idx="1">
                  <c:v>0.50351631162722765</c:v>
                </c:pt>
                <c:pt idx="2">
                  <c:v>0.5211315539392033</c:v>
                </c:pt>
                <c:pt idx="3">
                  <c:v>0.53137585103262619</c:v>
                </c:pt>
                <c:pt idx="4">
                  <c:v>0.52444408126006725</c:v>
                </c:pt>
                <c:pt idx="5">
                  <c:v>0.55408358384661005</c:v>
                </c:pt>
                <c:pt idx="6">
                  <c:v>0.63098824881308357</c:v>
                </c:pt>
                <c:pt idx="7">
                  <c:v>0.65131859812723492</c:v>
                </c:pt>
              </c:numCache>
            </c:numRef>
          </c:val>
          <c:extLst>
            <c:ext xmlns:c16="http://schemas.microsoft.com/office/drawing/2014/chart" uri="{C3380CC4-5D6E-409C-BE32-E72D297353CC}">
              <c16:uniqueId val="{00000002-DCA4-4197-8542-A7296FE3E6AA}"/>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DCA4-4197-8542-A7296FE3E6AA}"/>
              </c:ext>
            </c:extLst>
          </c:dPt>
          <c:dPt>
            <c:idx val="3"/>
            <c:invertIfNegative val="0"/>
            <c:bubble3D val="0"/>
            <c:extLst>
              <c:ext xmlns:c16="http://schemas.microsoft.com/office/drawing/2014/chart" uri="{C3380CC4-5D6E-409C-BE32-E72D297353CC}">
                <c16:uniqueId val="{00000004-DCA4-4197-8542-A7296FE3E6AA}"/>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 (n=430</c:v>
                </c:pt>
                <c:pt idx="1">
                  <c:v>360 TV (n=375)</c:v>
                </c:pt>
                <c:pt idx="2">
                  <c:v>TV4 (n=301)</c:v>
                </c:pt>
                <c:pt idx="3">
                  <c:v>TV 24 (n=497)</c:v>
                </c:pt>
                <c:pt idx="4">
                  <c:v>ReTV (n=437)</c:v>
                </c:pt>
                <c:pt idx="5">
                  <c:v>TV3 (n=637)</c:v>
                </c:pt>
                <c:pt idx="6">
                  <c:v>LTV7 (n=602)</c:v>
                </c:pt>
                <c:pt idx="7">
                  <c:v>LTV1 (n=695)</c:v>
                </c:pt>
              </c:strCache>
            </c:strRef>
          </c:cat>
          <c:val>
            <c:numRef>
              <c:f>Sheet1!$D$4:$D$11</c:f>
              <c:numCache>
                <c:formatCode>0%</c:formatCode>
                <c:ptCount val="8"/>
                <c:pt idx="0">
                  <c:v>0.3919442340997199</c:v>
                </c:pt>
                <c:pt idx="1">
                  <c:v>0.39897406050574813</c:v>
                </c:pt>
                <c:pt idx="2">
                  <c:v>0.39330554696789988</c:v>
                </c:pt>
                <c:pt idx="3">
                  <c:v>0.407011370637407</c:v>
                </c:pt>
                <c:pt idx="4">
                  <c:v>0.41631726944996211</c:v>
                </c:pt>
                <c:pt idx="5">
                  <c:v>0.37613396994492215</c:v>
                </c:pt>
                <c:pt idx="6">
                  <c:v>0.30952662833291944</c:v>
                </c:pt>
                <c:pt idx="7">
                  <c:v>0.29513262513880378</c:v>
                </c:pt>
              </c:numCache>
            </c:numRef>
          </c:val>
          <c:extLst>
            <c:ext xmlns:c16="http://schemas.microsoft.com/office/drawing/2014/chart" uri="{C3380CC4-5D6E-409C-BE32-E72D297353CC}">
              <c16:uniqueId val="{00000005-DCA4-4197-8542-A7296FE3E6AA}"/>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 (n=430</c:v>
                </c:pt>
                <c:pt idx="1">
                  <c:v>360 TV (n=375)</c:v>
                </c:pt>
                <c:pt idx="2">
                  <c:v>TV4 (n=301)</c:v>
                </c:pt>
                <c:pt idx="3">
                  <c:v>TV 24 (n=497)</c:v>
                </c:pt>
                <c:pt idx="4">
                  <c:v>ReTV (n=437)</c:v>
                </c:pt>
                <c:pt idx="5">
                  <c:v>TV3 (n=637)</c:v>
                </c:pt>
                <c:pt idx="6">
                  <c:v>LTV7 (n=602)</c:v>
                </c:pt>
                <c:pt idx="7">
                  <c:v>LTV1 (n=695)</c:v>
                </c:pt>
              </c:strCache>
            </c:strRef>
          </c:cat>
          <c:val>
            <c:numRef>
              <c:f>Sheet1!$E$4:$E$11</c:f>
              <c:numCache>
                <c:formatCode>0%</c:formatCode>
                <c:ptCount val="8"/>
                <c:pt idx="0">
                  <c:v>0.1021376270293741</c:v>
                </c:pt>
                <c:pt idx="1">
                  <c:v>9.7509627867023663E-2</c:v>
                </c:pt>
                <c:pt idx="2">
                  <c:v>8.5562899092896716E-2</c:v>
                </c:pt>
                <c:pt idx="3">
                  <c:v>6.1612778329966061E-2</c:v>
                </c:pt>
                <c:pt idx="4">
                  <c:v>5.9238649289969782E-2</c:v>
                </c:pt>
                <c:pt idx="5">
                  <c:v>6.9782446208465992E-2</c:v>
                </c:pt>
                <c:pt idx="6">
                  <c:v>5.9485122853994502E-2</c:v>
                </c:pt>
                <c:pt idx="7">
                  <c:v>5.3548776733959386E-2</c:v>
                </c:pt>
              </c:numCache>
            </c:numRef>
          </c:val>
          <c:extLst>
            <c:ext xmlns:c16="http://schemas.microsoft.com/office/drawing/2014/chart" uri="{C3380CC4-5D6E-409C-BE32-E72D297353CC}">
              <c16:uniqueId val="{00000006-DCA4-4197-8542-A7296FE3E6AA}"/>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3.4159849266302923E-2"/>
          <c:y val="0.85934489450164975"/>
          <c:w val="0.96584015073369711"/>
          <c:h val="0.13383498026563603"/>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349201508544013"/>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8895-4447-B7A2-3BF8952828D2}"/>
              </c:ext>
            </c:extLst>
          </c:dPt>
          <c:dPt>
            <c:idx val="1"/>
            <c:invertIfNegative val="0"/>
            <c:bubble3D val="0"/>
            <c:extLst>
              <c:ext xmlns:c16="http://schemas.microsoft.com/office/drawing/2014/chart" uri="{C3380CC4-5D6E-409C-BE32-E72D297353CC}">
                <c16:uniqueId val="{00000001-8895-4447-B7A2-3BF8952828D2}"/>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TV3 Life</c:v>
                </c:pt>
                <c:pt idx="1">
                  <c:v>360 TV</c:v>
                </c:pt>
                <c:pt idx="2">
                  <c:v>TV4</c:v>
                </c:pt>
                <c:pt idx="3">
                  <c:v>TV 24</c:v>
                </c:pt>
                <c:pt idx="4">
                  <c:v>ReTV </c:v>
                </c:pt>
                <c:pt idx="5">
                  <c:v>TV3</c:v>
                </c:pt>
                <c:pt idx="6">
                  <c:v>LTV7</c:v>
                </c:pt>
                <c:pt idx="7">
                  <c:v>LTV1</c:v>
                </c:pt>
              </c:strCache>
            </c:strRef>
          </c:cat>
          <c:val>
            <c:numRef>
              <c:f>Sheet1!$B$2:$B$9</c:f>
              <c:numCache>
                <c:formatCode>0.0</c:formatCode>
                <c:ptCount val="8"/>
                <c:pt idx="0">
                  <c:v>8.248614046236769</c:v>
                </c:pt>
                <c:pt idx="1">
                  <c:v>8.2552126071147018</c:v>
                </c:pt>
                <c:pt idx="2">
                  <c:v>8.2692854725873808</c:v>
                </c:pt>
                <c:pt idx="3">
                  <c:v>8.392564364643551</c:v>
                </c:pt>
                <c:pt idx="4">
                  <c:v>8.4079787944236557</c:v>
                </c:pt>
                <c:pt idx="5">
                  <c:v>8.4723970531219859</c:v>
                </c:pt>
                <c:pt idx="6">
                  <c:v>8.602681363290408</c:v>
                </c:pt>
                <c:pt idx="7">
                  <c:v>8.7236708769807958</c:v>
                </c:pt>
              </c:numCache>
            </c:numRef>
          </c:val>
          <c:extLst>
            <c:ext xmlns:c16="http://schemas.microsoft.com/office/drawing/2014/chart" uri="{C3380CC4-5D6E-409C-BE32-E72D297353CC}">
              <c16:uniqueId val="{00000002-8895-4447-B7A2-3BF8952828D2}"/>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575330431421455"/>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A871-42B1-B3B7-C96267061669}"/>
              </c:ext>
            </c:extLst>
          </c:dPt>
          <c:dPt>
            <c:idx val="3"/>
            <c:invertIfNegative val="0"/>
            <c:bubble3D val="0"/>
            <c:extLst>
              <c:ext xmlns:c16="http://schemas.microsoft.com/office/drawing/2014/chart" uri="{C3380CC4-5D6E-409C-BE32-E72D297353CC}">
                <c16:uniqueId val="{00000001-A871-42B1-B3B7-C96267061669}"/>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Sheet1!$C$4:$C$11</c:f>
              <c:numCache>
                <c:formatCode>0%</c:formatCode>
                <c:ptCount val="8"/>
                <c:pt idx="0">
                  <c:v>0.28485873809610041</c:v>
                </c:pt>
                <c:pt idx="1">
                  <c:v>0.2512655086750003</c:v>
                </c:pt>
                <c:pt idx="2">
                  <c:v>0.20787835658735709</c:v>
                </c:pt>
                <c:pt idx="3">
                  <c:v>0.32202936855124531</c:v>
                </c:pt>
                <c:pt idx="4">
                  <c:v>0.29387714273593418</c:v>
                </c:pt>
                <c:pt idx="5">
                  <c:v>0.43272445066168475</c:v>
                </c:pt>
                <c:pt idx="6">
                  <c:v>0.48637434778364663</c:v>
                </c:pt>
                <c:pt idx="7">
                  <c:v>0.58034063581557804</c:v>
                </c:pt>
              </c:numCache>
            </c:numRef>
          </c:val>
          <c:extLst>
            <c:ext xmlns:c16="http://schemas.microsoft.com/office/drawing/2014/chart" uri="{C3380CC4-5D6E-409C-BE32-E72D297353CC}">
              <c16:uniqueId val="{00000002-A871-42B1-B3B7-C96267061669}"/>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A871-42B1-B3B7-C96267061669}"/>
              </c:ext>
            </c:extLst>
          </c:dPt>
          <c:dPt>
            <c:idx val="3"/>
            <c:invertIfNegative val="0"/>
            <c:bubble3D val="0"/>
            <c:extLst>
              <c:ext xmlns:c16="http://schemas.microsoft.com/office/drawing/2014/chart" uri="{C3380CC4-5D6E-409C-BE32-E72D297353CC}">
                <c16:uniqueId val="{00000004-A871-42B1-B3B7-C96267061669}"/>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Sheet1!$D$4:$D$11</c:f>
              <c:numCache>
                <c:formatCode>0%</c:formatCode>
                <c:ptCount val="8"/>
                <c:pt idx="0">
                  <c:v>0.22068538633317925</c:v>
                </c:pt>
                <c:pt idx="1">
                  <c:v>0.19909666866030923</c:v>
                </c:pt>
                <c:pt idx="2">
                  <c:v>0.1568888126661333</c:v>
                </c:pt>
                <c:pt idx="3">
                  <c:v>0.24666084170899472</c:v>
                </c:pt>
                <c:pt idx="4">
                  <c:v>0.2332872731133187</c:v>
                </c:pt>
                <c:pt idx="5">
                  <c:v>0.29375056447200831</c:v>
                </c:pt>
                <c:pt idx="6">
                  <c:v>0.23858734653185401</c:v>
                </c:pt>
                <c:pt idx="7">
                  <c:v>0.26297031255587622</c:v>
                </c:pt>
              </c:numCache>
            </c:numRef>
          </c:val>
          <c:extLst>
            <c:ext xmlns:c16="http://schemas.microsoft.com/office/drawing/2014/chart" uri="{C3380CC4-5D6E-409C-BE32-E72D297353CC}">
              <c16:uniqueId val="{00000005-A871-42B1-B3B7-C96267061669}"/>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Sheet1!$E$4:$E$11</c:f>
              <c:numCache>
                <c:formatCode>0%</c:formatCode>
                <c:ptCount val="8"/>
                <c:pt idx="0">
                  <c:v>5.7508899784954638E-2</c:v>
                </c:pt>
                <c:pt idx="1">
                  <c:v>4.8659409200742174E-2</c:v>
                </c:pt>
                <c:pt idx="2">
                  <c:v>3.4130872931859117E-2</c:v>
                </c:pt>
                <c:pt idx="3">
                  <c:v>3.733915280818545E-2</c:v>
                </c:pt>
                <c:pt idx="4">
                  <c:v>3.3194930813299571E-2</c:v>
                </c:pt>
                <c:pt idx="5">
                  <c:v>5.449822297883937E-2</c:v>
                </c:pt>
                <c:pt idx="6">
                  <c:v>4.5851943971007517E-2</c:v>
                </c:pt>
                <c:pt idx="7">
                  <c:v>4.771325619487627E-2</c:v>
                </c:pt>
              </c:numCache>
            </c:numRef>
          </c:val>
          <c:extLst>
            <c:ext xmlns:c16="http://schemas.microsoft.com/office/drawing/2014/chart" uri="{C3380CC4-5D6E-409C-BE32-E72D297353CC}">
              <c16:uniqueId val="{00000006-A871-42B1-B3B7-C96267061669}"/>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Sheet1!$F$4:$F$11</c:f>
              <c:numCache>
                <c:formatCode>0%</c:formatCode>
                <c:ptCount val="8"/>
                <c:pt idx="0">
                  <c:v>0.12598248759519601</c:v>
                </c:pt>
                <c:pt idx="1">
                  <c:v>0.11371508563606113</c:v>
                </c:pt>
                <c:pt idx="2">
                  <c:v>0.12468014096741228</c:v>
                </c:pt>
                <c:pt idx="3">
                  <c:v>0.11077941028071202</c:v>
                </c:pt>
                <c:pt idx="4">
                  <c:v>0.12061625063668371</c:v>
                </c:pt>
                <c:pt idx="5">
                  <c:v>7.9956091581005001E-2</c:v>
                </c:pt>
                <c:pt idx="6">
                  <c:v>7.9889831162756594E-2</c:v>
                </c:pt>
                <c:pt idx="7">
                  <c:v>5.4500931612918954E-2</c:v>
                </c:pt>
              </c:numCache>
            </c:numRef>
          </c:val>
          <c:extLst>
            <c:ext xmlns:c16="http://schemas.microsoft.com/office/drawing/2014/chart" uri="{C3380CC4-5D6E-409C-BE32-E72D297353CC}">
              <c16:uniqueId val="{00000007-A871-42B1-B3B7-C96267061669}"/>
            </c:ext>
          </c:extLst>
        </c:ser>
        <c:ser>
          <c:idx val="4"/>
          <c:order val="4"/>
          <c:tx>
            <c:strRef>
              <c:f>Sheet1!$G$3</c:f>
              <c:strCache>
                <c:ptCount val="1"/>
                <c:pt idx="0">
                  <c:v>Neizmanto</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TV3 Life</c:v>
                </c:pt>
                <c:pt idx="1">
                  <c:v>360 TV</c:v>
                </c:pt>
                <c:pt idx="2">
                  <c:v>TV4</c:v>
                </c:pt>
                <c:pt idx="3">
                  <c:v>TV 24</c:v>
                </c:pt>
                <c:pt idx="4">
                  <c:v>ReTV </c:v>
                </c:pt>
                <c:pt idx="5">
                  <c:v>TV3</c:v>
                </c:pt>
                <c:pt idx="6">
                  <c:v>LTV7</c:v>
                </c:pt>
                <c:pt idx="7">
                  <c:v>LTV1</c:v>
                </c:pt>
              </c:strCache>
            </c:strRef>
          </c:cat>
          <c:val>
            <c:numRef>
              <c:f>Sheet1!$G$4:$G$11</c:f>
              <c:numCache>
                <c:formatCode>0%</c:formatCode>
                <c:ptCount val="8"/>
                <c:pt idx="0">
                  <c:v>0.31096448819056738</c:v>
                </c:pt>
                <c:pt idx="1">
                  <c:v>0.38726332782788492</c:v>
                </c:pt>
                <c:pt idx="2">
                  <c:v>0.47642181684723611</c:v>
                </c:pt>
                <c:pt idx="3">
                  <c:v>0.28319122665086016</c:v>
                </c:pt>
                <c:pt idx="4">
                  <c:v>0.31902440270076154</c:v>
                </c:pt>
                <c:pt idx="5">
                  <c:v>0.13907067030646048</c:v>
                </c:pt>
                <c:pt idx="6">
                  <c:v>0.14929653055073297</c:v>
                </c:pt>
                <c:pt idx="7">
                  <c:v>5.4474863820748037E-2</c:v>
                </c:pt>
              </c:numCache>
            </c:numRef>
          </c:val>
          <c:extLst>
            <c:ext xmlns:c16="http://schemas.microsoft.com/office/drawing/2014/chart" uri="{C3380CC4-5D6E-409C-BE32-E72D297353CC}">
              <c16:uniqueId val="{00000008-A871-42B1-B3B7-C9626706166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4517935938178742"/>
          <c:y val="0.85934489450164975"/>
          <c:w val="0.85482064061821261"/>
          <c:h val="0.13383498026563603"/>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349201508544013"/>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E7B5-4E08-B56E-1442D8E4B99F}"/>
              </c:ext>
            </c:extLst>
          </c:dPt>
          <c:dPt>
            <c:idx val="1"/>
            <c:invertIfNegative val="0"/>
            <c:bubble3D val="0"/>
            <c:extLst>
              <c:ext xmlns:c16="http://schemas.microsoft.com/office/drawing/2014/chart" uri="{C3380CC4-5D6E-409C-BE32-E72D297353CC}">
                <c16:uniqueId val="{00000001-E7B5-4E08-B56E-1442D8E4B99F}"/>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TV3 Life</c:v>
                </c:pt>
                <c:pt idx="1">
                  <c:v>360 TV</c:v>
                </c:pt>
                <c:pt idx="2">
                  <c:v>TV4</c:v>
                </c:pt>
                <c:pt idx="3">
                  <c:v>TV 24</c:v>
                </c:pt>
                <c:pt idx="4">
                  <c:v>ReTV </c:v>
                </c:pt>
                <c:pt idx="5">
                  <c:v>TV3</c:v>
                </c:pt>
                <c:pt idx="6">
                  <c:v>LTV7</c:v>
                </c:pt>
                <c:pt idx="7">
                  <c:v>LTV1</c:v>
                </c:pt>
              </c:strCache>
            </c:strRef>
          </c:cat>
          <c:val>
            <c:numRef>
              <c:f>Sheet1!$B$2:$B$9</c:f>
              <c:numCache>
                <c:formatCode>0.0</c:formatCode>
                <c:ptCount val="8"/>
                <c:pt idx="0">
                  <c:v>8.248614046236769</c:v>
                </c:pt>
                <c:pt idx="1">
                  <c:v>8.2552126071147018</c:v>
                </c:pt>
                <c:pt idx="2">
                  <c:v>8.2692854725873808</c:v>
                </c:pt>
                <c:pt idx="3">
                  <c:v>8.392564364643551</c:v>
                </c:pt>
                <c:pt idx="4">
                  <c:v>8.4079787944236557</c:v>
                </c:pt>
                <c:pt idx="5">
                  <c:v>8.4723970531219859</c:v>
                </c:pt>
                <c:pt idx="6">
                  <c:v>8.602681363290408</c:v>
                </c:pt>
                <c:pt idx="7">
                  <c:v>8.7236708769807958</c:v>
                </c:pt>
              </c:numCache>
            </c:numRef>
          </c:val>
          <c:extLst>
            <c:ext xmlns:c16="http://schemas.microsoft.com/office/drawing/2014/chart" uri="{C3380CC4-5D6E-409C-BE32-E72D297353CC}">
              <c16:uniqueId val="{00000002-E7B5-4E08-B56E-1442D8E4B99F}"/>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349201508544013"/>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12CB-45AD-83B3-E16283C5961B}"/>
              </c:ext>
            </c:extLst>
          </c:dPt>
          <c:dPt>
            <c:idx val="1"/>
            <c:invertIfNegative val="0"/>
            <c:bubble3D val="0"/>
            <c:extLst>
              <c:ext xmlns:c16="http://schemas.microsoft.com/office/drawing/2014/chart" uri="{C3380CC4-5D6E-409C-BE32-E72D297353CC}">
                <c16:uniqueId val="{00000001-12CB-45AD-83B3-E16283C5961B}"/>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TV3 Life</c:v>
                </c:pt>
                <c:pt idx="1">
                  <c:v>360 TV</c:v>
                </c:pt>
                <c:pt idx="2">
                  <c:v>TV4</c:v>
                </c:pt>
                <c:pt idx="3">
                  <c:v>TV 24</c:v>
                </c:pt>
                <c:pt idx="4">
                  <c:v>ReTV </c:v>
                </c:pt>
                <c:pt idx="5">
                  <c:v>TV3</c:v>
                </c:pt>
                <c:pt idx="6">
                  <c:v>LTV7</c:v>
                </c:pt>
                <c:pt idx="7">
                  <c:v>LTV1</c:v>
                </c:pt>
              </c:strCache>
            </c:strRef>
          </c:cat>
          <c:val>
            <c:numRef>
              <c:f>Sheet1!$B$2:$B$9</c:f>
              <c:numCache>
                <c:formatCode>0.0</c:formatCode>
                <c:ptCount val="8"/>
                <c:pt idx="0">
                  <c:v>8.248614046236769</c:v>
                </c:pt>
                <c:pt idx="1">
                  <c:v>8.2552126071147018</c:v>
                </c:pt>
                <c:pt idx="2">
                  <c:v>8.2692854725873808</c:v>
                </c:pt>
                <c:pt idx="3">
                  <c:v>8.392564364643551</c:v>
                </c:pt>
                <c:pt idx="4">
                  <c:v>8.4079787944236557</c:v>
                </c:pt>
                <c:pt idx="5">
                  <c:v>8.4723970531219859</c:v>
                </c:pt>
                <c:pt idx="6">
                  <c:v>8.602681363290408</c:v>
                </c:pt>
                <c:pt idx="7">
                  <c:v>8.7236708769807958</c:v>
                </c:pt>
              </c:numCache>
            </c:numRef>
          </c:val>
          <c:extLst>
            <c:ext xmlns:c16="http://schemas.microsoft.com/office/drawing/2014/chart" uri="{C3380CC4-5D6E-409C-BE32-E72D297353CC}">
              <c16:uniqueId val="{00000002-12CB-45AD-83B3-E16283C5961B}"/>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026890794727"/>
          <c:y val="5.4421564248590168E-2"/>
          <c:w val="0.89309463354147511"/>
          <c:h val="0.80888202814225496"/>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39E6-416A-9FD5-D27A3ED1FD49}"/>
              </c:ext>
            </c:extLst>
          </c:dPt>
          <c:dPt>
            <c:idx val="3"/>
            <c:invertIfNegative val="0"/>
            <c:bubble3D val="0"/>
            <c:extLst>
              <c:ext xmlns:c16="http://schemas.microsoft.com/office/drawing/2014/chart" uri="{C3380CC4-5D6E-409C-BE32-E72D297353CC}">
                <c16:uniqueId val="{00000001-39E6-416A-9FD5-D27A3ED1FD49}"/>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360 TV (n=375)</c:v>
                </c:pt>
                <c:pt idx="1">
                  <c:v>TV3 Life (n=430</c:v>
                </c:pt>
                <c:pt idx="2">
                  <c:v>TV4 (n=301)</c:v>
                </c:pt>
                <c:pt idx="3">
                  <c:v>TV3 (n=637)</c:v>
                </c:pt>
                <c:pt idx="4">
                  <c:v>ReTV (n=437)</c:v>
                </c:pt>
                <c:pt idx="5">
                  <c:v>TV 24 (n=497)</c:v>
                </c:pt>
                <c:pt idx="6">
                  <c:v>LTV7 (n=602)</c:v>
                </c:pt>
                <c:pt idx="7">
                  <c:v>LTV1 (n=695)</c:v>
                </c:pt>
              </c:strCache>
            </c:strRef>
          </c:cat>
          <c:val>
            <c:numRef>
              <c:f>Sheet1!$C$4:$C$11</c:f>
              <c:numCache>
                <c:formatCode>0%</c:formatCode>
                <c:ptCount val="8"/>
                <c:pt idx="0">
                  <c:v>0.46863229920529237</c:v>
                </c:pt>
                <c:pt idx="1">
                  <c:v>0.46989572595816309</c:v>
                </c:pt>
                <c:pt idx="2">
                  <c:v>0.48924983897739838</c:v>
                </c:pt>
                <c:pt idx="3">
                  <c:v>0.49245114567285764</c:v>
                </c:pt>
                <c:pt idx="4">
                  <c:v>0.50619099354379571</c:v>
                </c:pt>
                <c:pt idx="5">
                  <c:v>0.5104791923223303</c:v>
                </c:pt>
                <c:pt idx="6">
                  <c:v>0.55620765689931329</c:v>
                </c:pt>
                <c:pt idx="7">
                  <c:v>0.57712950202448665</c:v>
                </c:pt>
              </c:numCache>
            </c:numRef>
          </c:val>
          <c:extLst>
            <c:ext xmlns:c16="http://schemas.microsoft.com/office/drawing/2014/chart" uri="{C3380CC4-5D6E-409C-BE32-E72D297353CC}">
              <c16:uniqueId val="{00000002-39E6-416A-9FD5-D27A3ED1FD49}"/>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39E6-416A-9FD5-D27A3ED1FD49}"/>
              </c:ext>
            </c:extLst>
          </c:dPt>
          <c:dPt>
            <c:idx val="3"/>
            <c:invertIfNegative val="0"/>
            <c:bubble3D val="0"/>
            <c:extLst>
              <c:ext xmlns:c16="http://schemas.microsoft.com/office/drawing/2014/chart" uri="{C3380CC4-5D6E-409C-BE32-E72D297353CC}">
                <c16:uniqueId val="{00000004-39E6-416A-9FD5-D27A3ED1FD49}"/>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360 TV (n=375)</c:v>
                </c:pt>
                <c:pt idx="1">
                  <c:v>TV3 Life (n=430</c:v>
                </c:pt>
                <c:pt idx="2">
                  <c:v>TV4 (n=301)</c:v>
                </c:pt>
                <c:pt idx="3">
                  <c:v>TV3 (n=637)</c:v>
                </c:pt>
                <c:pt idx="4">
                  <c:v>ReTV (n=437)</c:v>
                </c:pt>
                <c:pt idx="5">
                  <c:v>TV 24 (n=497)</c:v>
                </c:pt>
                <c:pt idx="6">
                  <c:v>LTV7 (n=602)</c:v>
                </c:pt>
                <c:pt idx="7">
                  <c:v>LTV1 (n=695)</c:v>
                </c:pt>
              </c:strCache>
            </c:strRef>
          </c:cat>
          <c:val>
            <c:numRef>
              <c:f>Sheet1!$D$4:$D$11</c:f>
              <c:numCache>
                <c:formatCode>0%</c:formatCode>
                <c:ptCount val="8"/>
                <c:pt idx="0">
                  <c:v>0.43950963172165392</c:v>
                </c:pt>
                <c:pt idx="1">
                  <c:v>0.43447578430273759</c:v>
                </c:pt>
                <c:pt idx="2">
                  <c:v>0.41607830989163563</c:v>
                </c:pt>
                <c:pt idx="3">
                  <c:v>0.43491265833066983</c:v>
                </c:pt>
                <c:pt idx="4">
                  <c:v>0.42169735935118746</c:v>
                </c:pt>
                <c:pt idx="5">
                  <c:v>0.41727013638426103</c:v>
                </c:pt>
                <c:pt idx="6">
                  <c:v>0.3777336986596338</c:v>
                </c:pt>
                <c:pt idx="7">
                  <c:v>0.35893349582922529</c:v>
                </c:pt>
              </c:numCache>
            </c:numRef>
          </c:val>
          <c:extLst>
            <c:ext xmlns:c16="http://schemas.microsoft.com/office/drawing/2014/chart" uri="{C3380CC4-5D6E-409C-BE32-E72D297353CC}">
              <c16:uniqueId val="{00000005-39E6-416A-9FD5-D27A3ED1FD49}"/>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360 TV (n=375)</c:v>
                </c:pt>
                <c:pt idx="1">
                  <c:v>TV3 Life (n=430</c:v>
                </c:pt>
                <c:pt idx="2">
                  <c:v>TV4 (n=301)</c:v>
                </c:pt>
                <c:pt idx="3">
                  <c:v>TV3 (n=637)</c:v>
                </c:pt>
                <c:pt idx="4">
                  <c:v>ReTV (n=437)</c:v>
                </c:pt>
                <c:pt idx="5">
                  <c:v>TV 24 (n=497)</c:v>
                </c:pt>
                <c:pt idx="6">
                  <c:v>LTV7 (n=602)</c:v>
                </c:pt>
                <c:pt idx="7">
                  <c:v>LTV1 (n=695)</c:v>
                </c:pt>
              </c:strCache>
            </c:strRef>
          </c:cat>
          <c:val>
            <c:numRef>
              <c:f>Sheet1!$E$4:$E$11</c:f>
              <c:numCache>
                <c:formatCode>0%</c:formatCode>
                <c:ptCount val="8"/>
                <c:pt idx="0">
                  <c:v>9.185806907305287E-2</c:v>
                </c:pt>
                <c:pt idx="1">
                  <c:v>9.5628489739098502E-2</c:v>
                </c:pt>
                <c:pt idx="2">
                  <c:v>9.4671851130966614E-2</c:v>
                </c:pt>
                <c:pt idx="3">
                  <c:v>7.2636195996470587E-2</c:v>
                </c:pt>
                <c:pt idx="4">
                  <c:v>7.2111647105015886E-2</c:v>
                </c:pt>
                <c:pt idx="5">
                  <c:v>7.2250671293408106E-2</c:v>
                </c:pt>
                <c:pt idx="6">
                  <c:v>6.6058644441050779E-2</c:v>
                </c:pt>
                <c:pt idx="7">
                  <c:v>6.3937002146286281E-2</c:v>
                </c:pt>
              </c:numCache>
            </c:numRef>
          </c:val>
          <c:extLst>
            <c:ext xmlns:c16="http://schemas.microsoft.com/office/drawing/2014/chart" uri="{C3380CC4-5D6E-409C-BE32-E72D297353CC}">
              <c16:uniqueId val="{00000006-39E6-416A-9FD5-D27A3ED1FD4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3.4159849266302923E-2"/>
          <c:y val="0.85934489450164975"/>
          <c:w val="0.96584015073369711"/>
          <c:h val="0.13383498026563603"/>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38FF-47B2-AAE9-4F96EF5DF880}"/>
              </c:ext>
            </c:extLst>
          </c:dPt>
          <c:dPt>
            <c:idx val="3"/>
            <c:invertIfNegative val="0"/>
            <c:bubble3D val="0"/>
            <c:extLst>
              <c:ext xmlns:c16="http://schemas.microsoft.com/office/drawing/2014/chart" uri="{C3380CC4-5D6E-409C-BE32-E72D297353CC}">
                <c16:uniqueId val="{00000001-38FF-47B2-AAE9-4F96EF5DF880}"/>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Sheet1!$B$4:$B$12</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Sheet1!$C$4:$C$12</c:f>
              <c:numCache>
                <c:formatCode>0%</c:formatCode>
                <c:ptCount val="9"/>
                <c:pt idx="0">
                  <c:v>0.19293099851076118</c:v>
                </c:pt>
                <c:pt idx="1">
                  <c:v>0.1229000734284792</c:v>
                </c:pt>
                <c:pt idx="2">
                  <c:v>0.19611378649489747</c:v>
                </c:pt>
                <c:pt idx="3">
                  <c:v>0.32369370178362711</c:v>
                </c:pt>
                <c:pt idx="4">
                  <c:v>0.27919952295566675</c:v>
                </c:pt>
                <c:pt idx="5">
                  <c:v>0.35245460605569146</c:v>
                </c:pt>
                <c:pt idx="6">
                  <c:v>0.25303102927955934</c:v>
                </c:pt>
                <c:pt idx="7">
                  <c:v>0.44025151730435186</c:v>
                </c:pt>
                <c:pt idx="8">
                  <c:v>0.48610523125129218</c:v>
                </c:pt>
              </c:numCache>
            </c:numRef>
          </c:val>
          <c:extLst>
            <c:ext xmlns:c16="http://schemas.microsoft.com/office/drawing/2014/chart" uri="{C3380CC4-5D6E-409C-BE32-E72D297353CC}">
              <c16:uniqueId val="{00000002-38FF-47B2-AAE9-4F96EF5DF880}"/>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38FF-47B2-AAE9-4F96EF5DF880}"/>
              </c:ext>
            </c:extLst>
          </c:dPt>
          <c:dPt>
            <c:idx val="3"/>
            <c:invertIfNegative val="0"/>
            <c:bubble3D val="0"/>
            <c:extLst>
              <c:ext xmlns:c16="http://schemas.microsoft.com/office/drawing/2014/chart" uri="{C3380CC4-5D6E-409C-BE32-E72D297353CC}">
                <c16:uniqueId val="{00000004-38FF-47B2-AAE9-4F96EF5DF880}"/>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Sheet1!$D$4:$D$12</c:f>
              <c:numCache>
                <c:formatCode>0%</c:formatCode>
                <c:ptCount val="9"/>
                <c:pt idx="0">
                  <c:v>0.14445776359160539</c:v>
                </c:pt>
                <c:pt idx="1">
                  <c:v>0.10386719206171563</c:v>
                </c:pt>
                <c:pt idx="2">
                  <c:v>0.13673653970184077</c:v>
                </c:pt>
                <c:pt idx="3">
                  <c:v>0.23119283040354277</c:v>
                </c:pt>
                <c:pt idx="4">
                  <c:v>0.17328855796026371</c:v>
                </c:pt>
                <c:pt idx="5">
                  <c:v>0.2306718094866107</c:v>
                </c:pt>
                <c:pt idx="6">
                  <c:v>0.10247627397821477</c:v>
                </c:pt>
                <c:pt idx="7">
                  <c:v>0.19444557177982263</c:v>
                </c:pt>
                <c:pt idx="8">
                  <c:v>0.17555565315026134</c:v>
                </c:pt>
              </c:numCache>
            </c:numRef>
          </c:val>
          <c:extLst>
            <c:ext xmlns:c16="http://schemas.microsoft.com/office/drawing/2014/chart" uri="{C3380CC4-5D6E-409C-BE32-E72D297353CC}">
              <c16:uniqueId val="{00000005-38FF-47B2-AAE9-4F96EF5DF880}"/>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Sheet1!$E$4:$E$12</c:f>
              <c:numCache>
                <c:formatCode>0%</c:formatCode>
                <c:ptCount val="9"/>
                <c:pt idx="0">
                  <c:v>4.3564587975832639E-2</c:v>
                </c:pt>
                <c:pt idx="1">
                  <c:v>2.0084013077895969E-2</c:v>
                </c:pt>
                <c:pt idx="2">
                  <c:v>2.423697199206536E-2</c:v>
                </c:pt>
                <c:pt idx="3">
                  <c:v>3.0566011192476223E-2</c:v>
                </c:pt>
                <c:pt idx="4">
                  <c:v>3.2878559712939848E-2</c:v>
                </c:pt>
                <c:pt idx="5">
                  <c:v>2.4060299257598373E-2</c:v>
                </c:pt>
                <c:pt idx="6">
                  <c:v>1.4306843671532156E-2</c:v>
                </c:pt>
                <c:pt idx="7">
                  <c:v>1.7421557575900304E-2</c:v>
                </c:pt>
                <c:pt idx="8">
                  <c:v>3.1309654045508749E-2</c:v>
                </c:pt>
              </c:numCache>
            </c:numRef>
          </c:val>
          <c:extLst>
            <c:ext xmlns:c16="http://schemas.microsoft.com/office/drawing/2014/chart" uri="{C3380CC4-5D6E-409C-BE32-E72D297353CC}">
              <c16:uniqueId val="{00000006-38FF-47B2-AAE9-4F96EF5DF880}"/>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Sheet1!$F$4:$F$12</c:f>
              <c:numCache>
                <c:formatCode>0%</c:formatCode>
                <c:ptCount val="9"/>
                <c:pt idx="0">
                  <c:v>0.10500384395255734</c:v>
                </c:pt>
                <c:pt idx="1">
                  <c:v>0.11632124209364675</c:v>
                </c:pt>
                <c:pt idx="2">
                  <c:v>0.10645032054896417</c:v>
                </c:pt>
                <c:pt idx="3">
                  <c:v>6.6472559725246419E-2</c:v>
                </c:pt>
                <c:pt idx="4">
                  <c:v>8.7573391540196624E-2</c:v>
                </c:pt>
                <c:pt idx="5">
                  <c:v>6.7621268395315251E-2</c:v>
                </c:pt>
                <c:pt idx="6">
                  <c:v>9.926424938548882E-2</c:v>
                </c:pt>
                <c:pt idx="7">
                  <c:v>6.4319723307099286E-2</c:v>
                </c:pt>
                <c:pt idx="8">
                  <c:v>4.6924370417484693E-2</c:v>
                </c:pt>
              </c:numCache>
            </c:numRef>
          </c:val>
          <c:extLst>
            <c:ext xmlns:c16="http://schemas.microsoft.com/office/drawing/2014/chart" uri="{C3380CC4-5D6E-409C-BE32-E72D297353CC}">
              <c16:uniqueId val="{00000007-38FF-47B2-AAE9-4F96EF5DF880}"/>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Sheet1!$G$4:$G$12</c:f>
              <c:numCache>
                <c:formatCode>0%</c:formatCode>
                <c:ptCount val="9"/>
                <c:pt idx="0">
                  <c:v>0.51404280596924246</c:v>
                </c:pt>
                <c:pt idx="1">
                  <c:v>0.636827479338262</c:v>
                </c:pt>
                <c:pt idx="2">
                  <c:v>0.53646238126223122</c:v>
                </c:pt>
                <c:pt idx="3">
                  <c:v>0.34807489689510585</c:v>
                </c:pt>
                <c:pt idx="4">
                  <c:v>0.42705996783093186</c:v>
                </c:pt>
                <c:pt idx="5">
                  <c:v>0.32519201680478255</c:v>
                </c:pt>
                <c:pt idx="6">
                  <c:v>0.53092160368520414</c:v>
                </c:pt>
                <c:pt idx="7">
                  <c:v>0.28356163003282459</c:v>
                </c:pt>
                <c:pt idx="8">
                  <c:v>0.26010509113545188</c:v>
                </c:pt>
              </c:numCache>
            </c:numRef>
          </c:val>
          <c:extLst>
            <c:ext xmlns:c16="http://schemas.microsoft.com/office/drawing/2014/chart" uri="{C3380CC4-5D6E-409C-BE32-E72D297353CC}">
              <c16:uniqueId val="{00000008-38FF-47B2-AAE9-4F96EF5DF880}"/>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769671164380153"/>
          <c:y val="0.864286062309917"/>
          <c:w val="0.7230328835619847"/>
          <c:h val="0.12464972709018041"/>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4511309822652214"/>
        </c:manualLayout>
      </c:layout>
      <c:barChart>
        <c:barDir val="bar"/>
        <c:grouping val="percentStacked"/>
        <c:varyColors val="0"/>
        <c:ser>
          <c:idx val="0"/>
          <c:order val="0"/>
          <c:tx>
            <c:strRef>
              <c:f>Sheet1!$B$1</c:f>
              <c:strCache>
                <c:ptCount val="1"/>
                <c:pt idx="0">
                  <c:v>Svarīgi + drīzāk svarīgi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Sheet1!$B$2:$B$4</c:f>
              <c:numCache>
                <c:formatCode>0%</c:formatCode>
                <c:ptCount val="3"/>
                <c:pt idx="0">
                  <c:v>0.76137126409403288</c:v>
                </c:pt>
                <c:pt idx="1">
                  <c:v>0.87602818379140179</c:v>
                </c:pt>
                <c:pt idx="2">
                  <c:v>0.91276509404605088</c:v>
                </c:pt>
              </c:numCache>
            </c:numRef>
          </c:val>
          <c:extLst>
            <c:ext xmlns:c16="http://schemas.microsoft.com/office/drawing/2014/chart" uri="{C3380CC4-5D6E-409C-BE32-E72D297353CC}">
              <c16:uniqueId val="{00000000-AF2B-4CC5-95FC-D189C8C0A2EF}"/>
            </c:ext>
          </c:extLst>
        </c:ser>
        <c:ser>
          <c:idx val="1"/>
          <c:order val="1"/>
          <c:tx>
            <c:strRef>
              <c:f>Sheet1!$C$1</c:f>
              <c:strCache>
                <c:ptCount val="1"/>
                <c:pt idx="0">
                  <c:v>Nesvarīgi + drīzāk nesvarīgi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Sheet1!$C$2:$C$4</c:f>
              <c:numCache>
                <c:formatCode>0%</c:formatCode>
                <c:ptCount val="3"/>
                <c:pt idx="0">
                  <c:v>0.22272346955523703</c:v>
                </c:pt>
                <c:pt idx="1">
                  <c:v>0.11442314548052415</c:v>
                </c:pt>
                <c:pt idx="2">
                  <c:v>8.007145695746315E-2</c:v>
                </c:pt>
              </c:numCache>
            </c:numRef>
          </c:val>
          <c:extLst>
            <c:ext xmlns:c16="http://schemas.microsoft.com/office/drawing/2014/chart" uri="{C3380CC4-5D6E-409C-BE32-E72D297353CC}">
              <c16:uniqueId val="{00000001-AF2B-4CC5-95FC-D189C8C0A2EF}"/>
            </c:ext>
          </c:extLst>
        </c:ser>
        <c:ser>
          <c:idx val="2"/>
          <c:order val="2"/>
          <c:tx>
            <c:strRef>
              <c:f>Sheet1!$D$1</c:f>
              <c:strCache>
                <c:ptCount val="1"/>
                <c:pt idx="0">
                  <c:v>Nezina\ NA</c:v>
                </c:pt>
              </c:strCache>
            </c:strRef>
          </c:tx>
          <c:spPr>
            <a:solidFill>
              <a:sysClr val="window" lastClr="FFFFFF">
                <a:lumMod val="65000"/>
              </a:sysClr>
            </a:solidFill>
          </c:spPr>
          <c:invertIfNegative val="0"/>
          <c:dLbls>
            <c:dLbl>
              <c:idx val="1"/>
              <c:layout>
                <c:manualLayout>
                  <c:x val="0"/>
                  <c:y val="3.055813715670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2B-4CC5-95FC-D189C8C0A2EF}"/>
                </c:ext>
              </c:extLst>
            </c:dLbl>
            <c:dLbl>
              <c:idx val="2"/>
              <c:layout>
                <c:manualLayout>
                  <c:x val="-1.3066529210894811E-2"/>
                  <c:y val="2.067926781280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B-4CC5-95FC-D189C8C0A2EF}"/>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Izklaides saturā, skatoties, piemēram, filmas, seriālus</c:v>
                </c:pt>
                <c:pt idx="1">
                  <c:v>Kultūras un izglītojošā saturā</c:v>
                </c:pt>
                <c:pt idx="2">
                  <c:v>Ziņu un informatīvi analītiskajā saturā</c:v>
                </c:pt>
              </c:strCache>
            </c:strRef>
          </c:cat>
          <c:val>
            <c:numRef>
              <c:f>Sheet1!$D$2:$D$4</c:f>
              <c:numCache>
                <c:formatCode>0%</c:formatCode>
                <c:ptCount val="3"/>
                <c:pt idx="0">
                  <c:v>1.5905266350727868E-2</c:v>
                </c:pt>
                <c:pt idx="1">
                  <c:v>9.5486707280728021E-3</c:v>
                </c:pt>
                <c:pt idx="2">
                  <c:v>7.1634489964850804E-3</c:v>
                </c:pt>
              </c:numCache>
            </c:numRef>
          </c:val>
          <c:extLst>
            <c:ext xmlns:c16="http://schemas.microsoft.com/office/drawing/2014/chart" uri="{C3380CC4-5D6E-409C-BE32-E72D297353CC}">
              <c16:uniqueId val="{00000002-AF2B-4CC5-95FC-D189C8C0A2E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2358413503941819"/>
          <c:w val="0.99768712144361482"/>
          <c:h val="0.1764158649605818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2978-4C9D-BA36-40A582203678}"/>
              </c:ext>
            </c:extLst>
          </c:dPt>
          <c:dPt>
            <c:idx val="1"/>
            <c:invertIfNegative val="0"/>
            <c:bubble3D val="0"/>
            <c:extLst>
              <c:ext xmlns:c16="http://schemas.microsoft.com/office/drawing/2014/chart" uri="{C3380CC4-5D6E-409C-BE32-E72D297353CC}">
                <c16:uniqueId val="{00000001-2978-4C9D-BA36-40A58220367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Sheet1!$B$2:$B$10</c:f>
              <c:numCache>
                <c:formatCode>0.0</c:formatCode>
                <c:ptCount val="9"/>
                <c:pt idx="0">
                  <c:v>8.084478366048419</c:v>
                </c:pt>
                <c:pt idx="1">
                  <c:v>8.2063794191226815</c:v>
                </c:pt>
                <c:pt idx="2">
                  <c:v>8.4471285328882253</c:v>
                </c:pt>
                <c:pt idx="3">
                  <c:v>8.4645908352919186</c:v>
                </c:pt>
                <c:pt idx="4">
                  <c:v>8.5306273011507816</c:v>
                </c:pt>
                <c:pt idx="5">
                  <c:v>8.6125832500972948</c:v>
                </c:pt>
                <c:pt idx="6">
                  <c:v>8.8324864937663872</c:v>
                </c:pt>
                <c:pt idx="7">
                  <c:v>8.8567054375568901</c:v>
                </c:pt>
                <c:pt idx="8">
                  <c:v>8.8736709035860848</c:v>
                </c:pt>
              </c:numCache>
            </c:numRef>
          </c:val>
          <c:extLst>
            <c:ext xmlns:c16="http://schemas.microsoft.com/office/drawing/2014/chart" uri="{C3380CC4-5D6E-409C-BE32-E72D297353CC}">
              <c16:uniqueId val="{00000002-2978-4C9D-BA36-40A582203678}"/>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7CB4-4AFB-9059-69F4E33557DF}"/>
              </c:ext>
            </c:extLst>
          </c:dPt>
          <c:dPt>
            <c:idx val="3"/>
            <c:invertIfNegative val="0"/>
            <c:bubble3D val="0"/>
            <c:extLst>
              <c:ext xmlns:c16="http://schemas.microsoft.com/office/drawing/2014/chart" uri="{C3380CC4-5D6E-409C-BE32-E72D297353CC}">
                <c16:uniqueId val="{00000001-7CB4-4AFB-9059-69F4E33557DF}"/>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Sheet1!$B$4:$B$12</c:f>
              <c:strCache>
                <c:ptCount val="9"/>
                <c:pt idx="0">
                  <c:v>Latvijas Radio 5 – Pieci.lv (n=260)</c:v>
                </c:pt>
                <c:pt idx="1">
                  <c:v>Latvijas Radio 6 (n=173)</c:v>
                </c:pt>
                <c:pt idx="2">
                  <c:v>Radio TEV (n=248)</c:v>
                </c:pt>
                <c:pt idx="3">
                  <c:v>Radio SWH (n=404)</c:v>
                </c:pt>
                <c:pt idx="4">
                  <c:v>Star FM (n=337)</c:v>
                </c:pt>
                <c:pt idx="5">
                  <c:v>Radio Skonto (n=426)</c:v>
                </c:pt>
                <c:pt idx="6">
                  <c:v>Latvijas Radio 3 - Klasika (n=263)</c:v>
                </c:pt>
                <c:pt idx="7">
                  <c:v>Latvijas Radio 2 (n=451)</c:v>
                </c:pt>
                <c:pt idx="8">
                  <c:v>Latvijas Radio 1 (n=487)</c:v>
                </c:pt>
              </c:strCache>
            </c:strRef>
          </c:cat>
          <c:val>
            <c:numRef>
              <c:f>Sheet1!$C$4:$C$12</c:f>
              <c:numCache>
                <c:formatCode>0%</c:formatCode>
                <c:ptCount val="9"/>
                <c:pt idx="0">
                  <c:v>0.50644258272346943</c:v>
                </c:pt>
                <c:pt idx="1">
                  <c:v>0.49787092107193109</c:v>
                </c:pt>
                <c:pt idx="2">
                  <c:v>0.54920403915124894</c:v>
                </c:pt>
                <c:pt idx="3">
                  <c:v>0.55289485961584117</c:v>
                </c:pt>
                <c:pt idx="4">
                  <c:v>0.57523426536673117</c:v>
                </c:pt>
                <c:pt idx="5">
                  <c:v>0.58047153777375238</c:v>
                </c:pt>
                <c:pt idx="6">
                  <c:v>0.68421132988167932</c:v>
                </c:pt>
                <c:pt idx="7">
                  <c:v>0.67510953652248218</c:v>
                </c:pt>
                <c:pt idx="8">
                  <c:v>0.70148037222570392</c:v>
                </c:pt>
              </c:numCache>
            </c:numRef>
          </c:val>
          <c:extLst>
            <c:ext xmlns:c16="http://schemas.microsoft.com/office/drawing/2014/chart" uri="{C3380CC4-5D6E-409C-BE32-E72D297353CC}">
              <c16:uniqueId val="{00000002-7CB4-4AFB-9059-69F4E33557DF}"/>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7CB4-4AFB-9059-69F4E33557DF}"/>
              </c:ext>
            </c:extLst>
          </c:dPt>
          <c:dPt>
            <c:idx val="3"/>
            <c:invertIfNegative val="0"/>
            <c:bubble3D val="0"/>
            <c:extLst>
              <c:ext xmlns:c16="http://schemas.microsoft.com/office/drawing/2014/chart" uri="{C3380CC4-5D6E-409C-BE32-E72D297353CC}">
                <c16:uniqueId val="{00000004-7CB4-4AFB-9059-69F4E33557DF}"/>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(n=260)</c:v>
                </c:pt>
                <c:pt idx="1">
                  <c:v>Latvijas Radio 6 (n=173)</c:v>
                </c:pt>
                <c:pt idx="2">
                  <c:v>Radio TEV (n=248)</c:v>
                </c:pt>
                <c:pt idx="3">
                  <c:v>Radio SWH (n=404)</c:v>
                </c:pt>
                <c:pt idx="4">
                  <c:v>Star FM (n=337)</c:v>
                </c:pt>
                <c:pt idx="5">
                  <c:v>Radio Skonto (n=426)</c:v>
                </c:pt>
                <c:pt idx="6">
                  <c:v>Latvijas Radio 3 - Klasika (n=263)</c:v>
                </c:pt>
                <c:pt idx="7">
                  <c:v>Latvijas Radio 2 (n=451)</c:v>
                </c:pt>
                <c:pt idx="8">
                  <c:v>Latvijas Radio 1 (n=487)</c:v>
                </c:pt>
              </c:strCache>
            </c:strRef>
          </c:cat>
          <c:val>
            <c:numRef>
              <c:f>Sheet1!$D$4:$D$12</c:f>
              <c:numCache>
                <c:formatCode>0%</c:formatCode>
                <c:ptCount val="9"/>
                <c:pt idx="0">
                  <c:v>0.37920066475843373</c:v>
                </c:pt>
                <c:pt idx="1">
                  <c:v>0.42076829686367256</c:v>
                </c:pt>
                <c:pt idx="2">
                  <c:v>0.38292188043480546</c:v>
                </c:pt>
                <c:pt idx="3">
                  <c:v>0.39489593651593696</c:v>
                </c:pt>
                <c:pt idx="4">
                  <c:v>0.3570260983238166</c:v>
                </c:pt>
                <c:pt idx="5">
                  <c:v>0.3799025964568884</c:v>
                </c:pt>
                <c:pt idx="6">
                  <c:v>0.277102092575718</c:v>
                </c:pt>
                <c:pt idx="7">
                  <c:v>0.29817514462391953</c:v>
                </c:pt>
                <c:pt idx="8">
                  <c:v>0.25333783099015861</c:v>
                </c:pt>
              </c:numCache>
            </c:numRef>
          </c:val>
          <c:extLst>
            <c:ext xmlns:c16="http://schemas.microsoft.com/office/drawing/2014/chart" uri="{C3380CC4-5D6E-409C-BE32-E72D297353CC}">
              <c16:uniqueId val="{00000005-7CB4-4AFB-9059-69F4E33557DF}"/>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(n=260)</c:v>
                </c:pt>
                <c:pt idx="1">
                  <c:v>Latvijas Radio 6 (n=173)</c:v>
                </c:pt>
                <c:pt idx="2">
                  <c:v>Radio TEV (n=248)</c:v>
                </c:pt>
                <c:pt idx="3">
                  <c:v>Radio SWH (n=404)</c:v>
                </c:pt>
                <c:pt idx="4">
                  <c:v>Star FM (n=337)</c:v>
                </c:pt>
                <c:pt idx="5">
                  <c:v>Radio Skonto (n=426)</c:v>
                </c:pt>
                <c:pt idx="6">
                  <c:v>Latvijas Radio 3 - Klasika (n=263)</c:v>
                </c:pt>
                <c:pt idx="7">
                  <c:v>Latvijas Radio 2 (n=451)</c:v>
                </c:pt>
                <c:pt idx="8">
                  <c:v>Latvijas Radio 1 (n=487)</c:v>
                </c:pt>
              </c:strCache>
            </c:strRef>
          </c:cat>
          <c:val>
            <c:numRef>
              <c:f>Sheet1!$E$4:$E$12</c:f>
              <c:numCache>
                <c:formatCode>0%</c:formatCode>
                <c:ptCount val="9"/>
                <c:pt idx="0">
                  <c:v>0.11435675251809715</c:v>
                </c:pt>
                <c:pt idx="1">
                  <c:v>8.1360782064396078E-2</c:v>
                </c:pt>
                <c:pt idx="2">
                  <c:v>6.7874080413945423E-2</c:v>
                </c:pt>
                <c:pt idx="3">
                  <c:v>5.2209203868220568E-2</c:v>
                </c:pt>
                <c:pt idx="4">
                  <c:v>6.7739636309451318E-2</c:v>
                </c:pt>
                <c:pt idx="5">
                  <c:v>3.9625865769358046E-2</c:v>
                </c:pt>
                <c:pt idx="6">
                  <c:v>3.8686577542602935E-2</c:v>
                </c:pt>
                <c:pt idx="7">
                  <c:v>2.6715318853597354E-2</c:v>
                </c:pt>
                <c:pt idx="8">
                  <c:v>4.518179678413637E-2</c:v>
                </c:pt>
              </c:numCache>
            </c:numRef>
          </c:val>
          <c:extLst>
            <c:ext xmlns:c16="http://schemas.microsoft.com/office/drawing/2014/chart" uri="{C3380CC4-5D6E-409C-BE32-E72D297353CC}">
              <c16:uniqueId val="{00000006-7CB4-4AFB-9059-69F4E33557DF}"/>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3.7848171573894904E-2"/>
          <c:y val="0.864286062309917"/>
          <c:w val="0.96215182842610514"/>
          <c:h val="0.12464972709018041"/>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6EBC-409B-AFC9-2701AA591FBC}"/>
              </c:ext>
            </c:extLst>
          </c:dPt>
          <c:dPt>
            <c:idx val="1"/>
            <c:invertIfNegative val="0"/>
            <c:bubble3D val="0"/>
            <c:extLst>
              <c:ext xmlns:c16="http://schemas.microsoft.com/office/drawing/2014/chart" uri="{C3380CC4-5D6E-409C-BE32-E72D297353CC}">
                <c16:uniqueId val="{00000001-6EBC-409B-AFC9-2701AA591FBC}"/>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Latvijas Radio 5 – Pieci.lv </c:v>
                </c:pt>
                <c:pt idx="1">
                  <c:v>Latvijas Radio 6</c:v>
                </c:pt>
                <c:pt idx="2">
                  <c:v>Radio TEV</c:v>
                </c:pt>
                <c:pt idx="3">
                  <c:v>Radio SWH</c:v>
                </c:pt>
                <c:pt idx="4">
                  <c:v>Star FM</c:v>
                </c:pt>
                <c:pt idx="5">
                  <c:v>Radio Skonto</c:v>
                </c:pt>
                <c:pt idx="6">
                  <c:v>Latvijas Radio 3 - Klasika</c:v>
                </c:pt>
                <c:pt idx="7">
                  <c:v>Latvijas Radio 2</c:v>
                </c:pt>
                <c:pt idx="8">
                  <c:v>Latvijas Radio 1</c:v>
                </c:pt>
              </c:strCache>
            </c:strRef>
          </c:cat>
          <c:val>
            <c:numRef>
              <c:f>Sheet1!$B$2:$B$10</c:f>
              <c:numCache>
                <c:formatCode>0.0</c:formatCode>
                <c:ptCount val="9"/>
                <c:pt idx="0">
                  <c:v>8.084478366048419</c:v>
                </c:pt>
                <c:pt idx="1">
                  <c:v>8.2063794191226815</c:v>
                </c:pt>
                <c:pt idx="2">
                  <c:v>8.4471285328882253</c:v>
                </c:pt>
                <c:pt idx="3">
                  <c:v>8.4645908352919186</c:v>
                </c:pt>
                <c:pt idx="4">
                  <c:v>8.5306273011507816</c:v>
                </c:pt>
                <c:pt idx="5">
                  <c:v>8.6125832500972948</c:v>
                </c:pt>
                <c:pt idx="6">
                  <c:v>8.8324864937663872</c:v>
                </c:pt>
                <c:pt idx="7">
                  <c:v>8.8567054375568901</c:v>
                </c:pt>
                <c:pt idx="8">
                  <c:v>8.8736709035860848</c:v>
                </c:pt>
              </c:numCache>
            </c:numRef>
          </c:val>
          <c:extLst>
            <c:ext xmlns:c16="http://schemas.microsoft.com/office/drawing/2014/chart" uri="{C3380CC4-5D6E-409C-BE32-E72D297353CC}">
              <c16:uniqueId val="{00000002-6EBC-409B-AFC9-2701AA591FBC}"/>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9EBC-40C8-A736-5E7B33DF13EC}"/>
              </c:ext>
            </c:extLst>
          </c:dPt>
          <c:dPt>
            <c:idx val="3"/>
            <c:invertIfNegative val="0"/>
            <c:bubble3D val="0"/>
            <c:extLst>
              <c:ext xmlns:c16="http://schemas.microsoft.com/office/drawing/2014/chart" uri="{C3380CC4-5D6E-409C-BE32-E72D297353CC}">
                <c16:uniqueId val="{00000001-9EBC-40C8-A736-5E7B33DF13EC}"/>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Sheet1!$B$4:$B$12</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Sheet1!$C$4:$C$12</c:f>
              <c:numCache>
                <c:formatCode>0%</c:formatCode>
                <c:ptCount val="9"/>
                <c:pt idx="0">
                  <c:v>0.19493987759994644</c:v>
                </c:pt>
                <c:pt idx="1">
                  <c:v>0.12462853793926398</c:v>
                </c:pt>
                <c:pt idx="2">
                  <c:v>0.182323156924866</c:v>
                </c:pt>
                <c:pt idx="3">
                  <c:v>0.26151620435091849</c:v>
                </c:pt>
                <c:pt idx="4">
                  <c:v>0.30890719555849439</c:v>
                </c:pt>
                <c:pt idx="5">
                  <c:v>0.3325905080188496</c:v>
                </c:pt>
                <c:pt idx="6">
                  <c:v>0.42842821637976047</c:v>
                </c:pt>
                <c:pt idx="7">
                  <c:v>0.25560001891616491</c:v>
                </c:pt>
                <c:pt idx="8">
                  <c:v>0.48278718372577401</c:v>
                </c:pt>
              </c:numCache>
            </c:numRef>
          </c:val>
          <c:extLst>
            <c:ext xmlns:c16="http://schemas.microsoft.com/office/drawing/2014/chart" uri="{C3380CC4-5D6E-409C-BE32-E72D297353CC}">
              <c16:uniqueId val="{00000002-9EBC-40C8-A736-5E7B33DF13EC}"/>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9EBC-40C8-A736-5E7B33DF13EC}"/>
              </c:ext>
            </c:extLst>
          </c:dPt>
          <c:dPt>
            <c:idx val="3"/>
            <c:invertIfNegative val="0"/>
            <c:bubble3D val="0"/>
            <c:extLst>
              <c:ext xmlns:c16="http://schemas.microsoft.com/office/drawing/2014/chart" uri="{C3380CC4-5D6E-409C-BE32-E72D297353CC}">
                <c16:uniqueId val="{00000004-9EBC-40C8-A736-5E7B33DF13EC}"/>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Sheet1!$D$4:$D$12</c:f>
              <c:numCache>
                <c:formatCode>0%</c:formatCode>
                <c:ptCount val="9"/>
                <c:pt idx="0">
                  <c:v>0.13413508236757976</c:v>
                </c:pt>
                <c:pt idx="1">
                  <c:v>9.1775639299609385E-2</c:v>
                </c:pt>
                <c:pt idx="2">
                  <c:v>0.12710023224447733</c:v>
                </c:pt>
                <c:pt idx="3">
                  <c:v>0.17229538657254129</c:v>
                </c:pt>
                <c:pt idx="4">
                  <c:v>0.21449894321079668</c:v>
                </c:pt>
                <c:pt idx="5">
                  <c:v>0.20226162518340909</c:v>
                </c:pt>
                <c:pt idx="6">
                  <c:v>0.18631664437465795</c:v>
                </c:pt>
                <c:pt idx="7">
                  <c:v>9.9459083098212331E-2</c:v>
                </c:pt>
                <c:pt idx="8">
                  <c:v>0.17890532575573281</c:v>
                </c:pt>
              </c:numCache>
            </c:numRef>
          </c:val>
          <c:extLst>
            <c:ext xmlns:c16="http://schemas.microsoft.com/office/drawing/2014/chart" uri="{C3380CC4-5D6E-409C-BE32-E72D297353CC}">
              <c16:uniqueId val="{00000005-9EBC-40C8-A736-5E7B33DF13EC}"/>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Sheet1!$E$4:$E$12</c:f>
              <c:numCache>
                <c:formatCode>0%</c:formatCode>
                <c:ptCount val="9"/>
                <c:pt idx="0">
                  <c:v>3.7492333524218227E-2</c:v>
                </c:pt>
                <c:pt idx="1">
                  <c:v>2.0177164532996603E-2</c:v>
                </c:pt>
                <c:pt idx="2">
                  <c:v>2.1604356510381131E-2</c:v>
                </c:pt>
                <c:pt idx="3">
                  <c:v>2.6440014066374667E-2</c:v>
                </c:pt>
                <c:pt idx="4">
                  <c:v>2.3376044196769166E-2</c:v>
                </c:pt>
                <c:pt idx="5">
                  <c:v>2.5974817853029551E-2</c:v>
                </c:pt>
                <c:pt idx="6">
                  <c:v>1.9180092109971694E-2</c:v>
                </c:pt>
                <c:pt idx="7">
                  <c:v>1.4188115578089973E-2</c:v>
                </c:pt>
                <c:pt idx="8">
                  <c:v>2.117638416607337E-2</c:v>
                </c:pt>
              </c:numCache>
            </c:numRef>
          </c:val>
          <c:extLst>
            <c:ext xmlns:c16="http://schemas.microsoft.com/office/drawing/2014/chart" uri="{C3380CC4-5D6E-409C-BE32-E72D297353CC}">
              <c16:uniqueId val="{00000006-9EBC-40C8-A736-5E7B33DF13EC}"/>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Sheet1!$F$4:$F$12</c:f>
              <c:numCache>
                <c:formatCode>0%</c:formatCode>
                <c:ptCount val="9"/>
                <c:pt idx="0">
                  <c:v>0.11091804607024792</c:v>
                </c:pt>
                <c:pt idx="1">
                  <c:v>0.12042997586400456</c:v>
                </c:pt>
                <c:pt idx="2">
                  <c:v>0.11715582315847131</c:v>
                </c:pt>
                <c:pt idx="3">
                  <c:v>0.10513578577881036</c:v>
                </c:pt>
                <c:pt idx="4">
                  <c:v>9.1299555352926318E-2</c:v>
                </c:pt>
                <c:pt idx="5">
                  <c:v>9.3993657516181606E-2</c:v>
                </c:pt>
                <c:pt idx="6">
                  <c:v>7.3249825460158929E-2</c:v>
                </c:pt>
                <c:pt idx="7">
                  <c:v>0.10224844199874643</c:v>
                </c:pt>
                <c:pt idx="8">
                  <c:v>5.6644076851458489E-2</c:v>
                </c:pt>
              </c:numCache>
            </c:numRef>
          </c:val>
          <c:extLst>
            <c:ext xmlns:c16="http://schemas.microsoft.com/office/drawing/2014/chart" uri="{C3380CC4-5D6E-409C-BE32-E72D297353CC}">
              <c16:uniqueId val="{00000007-9EBC-40C8-A736-5E7B33DF13EC}"/>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Sheet1!$G$4:$G$12</c:f>
              <c:numCache>
                <c:formatCode>0%</c:formatCode>
                <c:ptCount val="9"/>
                <c:pt idx="0">
                  <c:v>0.52251466043800676</c:v>
                </c:pt>
                <c:pt idx="1">
                  <c:v>0.64298868236412487</c:v>
                </c:pt>
                <c:pt idx="2">
                  <c:v>0.55181643116180323</c:v>
                </c:pt>
                <c:pt idx="3">
                  <c:v>0.43461260923135392</c:v>
                </c:pt>
                <c:pt idx="4">
                  <c:v>0.36191826168101199</c:v>
                </c:pt>
                <c:pt idx="5">
                  <c:v>0.34517939142852833</c:v>
                </c:pt>
                <c:pt idx="6">
                  <c:v>0.29282522167544955</c:v>
                </c:pt>
                <c:pt idx="7">
                  <c:v>0.52850434040878558</c:v>
                </c:pt>
                <c:pt idx="8">
                  <c:v>0.2604870295009602</c:v>
                </c:pt>
              </c:numCache>
            </c:numRef>
          </c:val>
          <c:extLst>
            <c:ext xmlns:c16="http://schemas.microsoft.com/office/drawing/2014/chart" uri="{C3380CC4-5D6E-409C-BE32-E72D297353CC}">
              <c16:uniqueId val="{00000008-9EBC-40C8-A736-5E7B33DF13EC}"/>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769671164380153"/>
          <c:y val="0.864286062309917"/>
          <c:w val="0.7230328835619847"/>
          <c:h val="0.12464972709018041"/>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BC52-4D96-B1CE-B82CE17F76BA}"/>
              </c:ext>
            </c:extLst>
          </c:dPt>
          <c:dPt>
            <c:idx val="1"/>
            <c:invertIfNegative val="0"/>
            <c:bubble3D val="0"/>
            <c:extLst>
              <c:ext xmlns:c16="http://schemas.microsoft.com/office/drawing/2014/chart" uri="{C3380CC4-5D6E-409C-BE32-E72D297353CC}">
                <c16:uniqueId val="{00000001-BC52-4D96-B1CE-B82CE17F76BA}"/>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Sheet1!$B$2:$B$10</c:f>
              <c:numCache>
                <c:formatCode>0.0</c:formatCode>
                <c:ptCount val="9"/>
                <c:pt idx="0">
                  <c:v>8.2024235629735571</c:v>
                </c:pt>
                <c:pt idx="1">
                  <c:v>8.2433036376527298</c:v>
                </c:pt>
                <c:pt idx="2">
                  <c:v>8.4560511560598872</c:v>
                </c:pt>
                <c:pt idx="3">
                  <c:v>8.5209427030195588</c:v>
                </c:pt>
                <c:pt idx="4">
                  <c:v>8.5467671169826716</c:v>
                </c:pt>
                <c:pt idx="5">
                  <c:v>8.6333876408914563</c:v>
                </c:pt>
                <c:pt idx="6">
                  <c:v>8.8289150209798546</c:v>
                </c:pt>
                <c:pt idx="7">
                  <c:v>8.8501396793266238</c:v>
                </c:pt>
                <c:pt idx="8">
                  <c:v>8.9095246339122198</c:v>
                </c:pt>
              </c:numCache>
            </c:numRef>
          </c:val>
          <c:extLst>
            <c:ext xmlns:c16="http://schemas.microsoft.com/office/drawing/2014/chart" uri="{C3380CC4-5D6E-409C-BE32-E72D297353CC}">
              <c16:uniqueId val="{00000002-BC52-4D96-B1CE-B82CE17F76BA}"/>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92A0-4E17-B48D-F161399B8B78}"/>
              </c:ext>
            </c:extLst>
          </c:dPt>
          <c:dPt>
            <c:idx val="1"/>
            <c:invertIfNegative val="0"/>
            <c:bubble3D val="0"/>
            <c:extLst>
              <c:ext xmlns:c16="http://schemas.microsoft.com/office/drawing/2014/chart" uri="{C3380CC4-5D6E-409C-BE32-E72D297353CC}">
                <c16:uniqueId val="{00000001-92A0-4E17-B48D-F161399B8B78}"/>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Latvijas Radio 5 – Pieci.lv </c:v>
                </c:pt>
                <c:pt idx="1">
                  <c:v>Latvijas Radio 6</c:v>
                </c:pt>
                <c:pt idx="2">
                  <c:v>Radio TEV</c:v>
                </c:pt>
                <c:pt idx="3">
                  <c:v>Star FM</c:v>
                </c:pt>
                <c:pt idx="4">
                  <c:v>Radio SWH</c:v>
                </c:pt>
                <c:pt idx="5">
                  <c:v>Radio Skonto</c:v>
                </c:pt>
                <c:pt idx="6">
                  <c:v>Latvijas Radio 2</c:v>
                </c:pt>
                <c:pt idx="7">
                  <c:v>Latvijas Radio 3 - Klasika</c:v>
                </c:pt>
                <c:pt idx="8">
                  <c:v>Latvijas Radio 1</c:v>
                </c:pt>
              </c:strCache>
            </c:strRef>
          </c:cat>
          <c:val>
            <c:numRef>
              <c:f>Sheet1!$B$2:$B$10</c:f>
              <c:numCache>
                <c:formatCode>0.0</c:formatCode>
                <c:ptCount val="9"/>
                <c:pt idx="0">
                  <c:v>8.2024235629735571</c:v>
                </c:pt>
                <c:pt idx="1">
                  <c:v>8.2433036376527298</c:v>
                </c:pt>
                <c:pt idx="2">
                  <c:v>8.4560511560598872</c:v>
                </c:pt>
                <c:pt idx="3">
                  <c:v>8.5209427030195588</c:v>
                </c:pt>
                <c:pt idx="4">
                  <c:v>8.5467671169826716</c:v>
                </c:pt>
                <c:pt idx="5">
                  <c:v>8.6333876408914563</c:v>
                </c:pt>
                <c:pt idx="6">
                  <c:v>8.8289150209798546</c:v>
                </c:pt>
                <c:pt idx="7">
                  <c:v>8.8501396793266238</c:v>
                </c:pt>
                <c:pt idx="8">
                  <c:v>8.9095246339122198</c:v>
                </c:pt>
              </c:numCache>
            </c:numRef>
          </c:val>
          <c:extLst>
            <c:ext xmlns:c16="http://schemas.microsoft.com/office/drawing/2014/chart" uri="{C3380CC4-5D6E-409C-BE32-E72D297353CC}">
              <c16:uniqueId val="{00000002-92A0-4E17-B48D-F161399B8B78}"/>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9D97-4587-A80C-BD700F062362}"/>
              </c:ext>
            </c:extLst>
          </c:dPt>
          <c:dPt>
            <c:idx val="3"/>
            <c:invertIfNegative val="0"/>
            <c:bubble3D val="0"/>
            <c:extLst>
              <c:ext xmlns:c16="http://schemas.microsoft.com/office/drawing/2014/chart" uri="{C3380CC4-5D6E-409C-BE32-E72D297353CC}">
                <c16:uniqueId val="{00000001-9D97-4587-A80C-BD700F062362}"/>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Sheet1!$B$4:$B$12</c:f>
              <c:strCache>
                <c:ptCount val="9"/>
                <c:pt idx="0">
                  <c:v>Latvijas Radio 5 – Pieci.lv (n=260)</c:v>
                </c:pt>
                <c:pt idx="1">
                  <c:v>Latvijas Radio 6 (n=173)</c:v>
                </c:pt>
                <c:pt idx="2">
                  <c:v>Radio TEV (n=248)</c:v>
                </c:pt>
                <c:pt idx="3">
                  <c:v>Star FM (n=337)</c:v>
                </c:pt>
                <c:pt idx="4">
                  <c:v>Radio SWH (n=404)</c:v>
                </c:pt>
                <c:pt idx="5">
                  <c:v>Radio Skonto (n=426)</c:v>
                </c:pt>
                <c:pt idx="6">
                  <c:v>Latvijas Radio 2 (n=451)</c:v>
                </c:pt>
                <c:pt idx="7">
                  <c:v>Latvijas Radio 3 - Klasika (n=263)</c:v>
                </c:pt>
                <c:pt idx="8">
                  <c:v>Latvijas Radio 1 (n=487)</c:v>
                </c:pt>
              </c:strCache>
            </c:strRef>
          </c:cat>
          <c:val>
            <c:numRef>
              <c:f>Sheet1!$C$4:$C$12</c:f>
              <c:numCache>
                <c:formatCode>0%</c:formatCode>
                <c:ptCount val="9"/>
                <c:pt idx="0">
                  <c:v>0.53179833842523849</c:v>
                </c:pt>
                <c:pt idx="1">
                  <c:v>0.52678937825722738</c:v>
                </c:pt>
                <c:pt idx="2">
                  <c:v>0.55077907910857438</c:v>
                </c:pt>
                <c:pt idx="3">
                  <c:v>0.56820269938373058</c:v>
                </c:pt>
                <c:pt idx="4">
                  <c:v>0.56495475745534418</c:v>
                </c:pt>
                <c:pt idx="5">
                  <c:v>0.59303588636927218</c:v>
                </c:pt>
                <c:pt idx="6">
                  <c:v>0.67583428360708497</c:v>
                </c:pt>
                <c:pt idx="7">
                  <c:v>0.69221921449457469</c:v>
                </c:pt>
                <c:pt idx="8">
                  <c:v>0.70699835388157806</c:v>
                </c:pt>
              </c:numCache>
            </c:numRef>
          </c:val>
          <c:extLst>
            <c:ext xmlns:c16="http://schemas.microsoft.com/office/drawing/2014/chart" uri="{C3380CC4-5D6E-409C-BE32-E72D297353CC}">
              <c16:uniqueId val="{00000002-9D97-4587-A80C-BD700F062362}"/>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9D97-4587-A80C-BD700F062362}"/>
              </c:ext>
            </c:extLst>
          </c:dPt>
          <c:dPt>
            <c:idx val="3"/>
            <c:invertIfNegative val="0"/>
            <c:bubble3D val="0"/>
            <c:extLst>
              <c:ext xmlns:c16="http://schemas.microsoft.com/office/drawing/2014/chart" uri="{C3380CC4-5D6E-409C-BE32-E72D297353CC}">
                <c16:uniqueId val="{00000004-9D97-4587-A80C-BD700F062362}"/>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(n=260)</c:v>
                </c:pt>
                <c:pt idx="1">
                  <c:v>Latvijas Radio 6 (n=173)</c:v>
                </c:pt>
                <c:pt idx="2">
                  <c:v>Radio TEV (n=248)</c:v>
                </c:pt>
                <c:pt idx="3">
                  <c:v>Star FM (n=337)</c:v>
                </c:pt>
                <c:pt idx="4">
                  <c:v>Radio SWH (n=404)</c:v>
                </c:pt>
                <c:pt idx="5">
                  <c:v>Radio Skonto (n=426)</c:v>
                </c:pt>
                <c:pt idx="6">
                  <c:v>Latvijas Radio 2 (n=451)</c:v>
                </c:pt>
                <c:pt idx="7">
                  <c:v>Latvijas Radio 3 - Klasika (n=263)</c:v>
                </c:pt>
                <c:pt idx="8">
                  <c:v>Latvijas Radio 1 (n=487)</c:v>
                </c:pt>
              </c:strCache>
            </c:strRef>
          </c:cat>
          <c:val>
            <c:numRef>
              <c:f>Sheet1!$D$4:$D$12</c:f>
              <c:numCache>
                <c:formatCode>0%</c:formatCode>
                <c:ptCount val="9"/>
                <c:pt idx="0">
                  <c:v>0.36592212330203622</c:v>
                </c:pt>
                <c:pt idx="1">
                  <c:v>0.38792424885351506</c:v>
                </c:pt>
                <c:pt idx="2">
                  <c:v>0.38395643236337407</c:v>
                </c:pt>
                <c:pt idx="3">
                  <c:v>0.37435043073091889</c:v>
                </c:pt>
                <c:pt idx="4">
                  <c:v>0.39229322003001493</c:v>
                </c:pt>
                <c:pt idx="5">
                  <c:v>0.36064890391380144</c:v>
                </c:pt>
                <c:pt idx="6">
                  <c:v>0.29390962373824536</c:v>
                </c:pt>
                <c:pt idx="7">
                  <c:v>0.26935635086622078</c:v>
                </c:pt>
                <c:pt idx="8">
                  <c:v>0.26199073851512023</c:v>
                </c:pt>
              </c:numCache>
            </c:numRef>
          </c:val>
          <c:extLst>
            <c:ext xmlns:c16="http://schemas.microsoft.com/office/drawing/2014/chart" uri="{C3380CC4-5D6E-409C-BE32-E72D297353CC}">
              <c16:uniqueId val="{00000005-9D97-4587-A80C-BD700F062362}"/>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Sheet1!$B$4:$B$12</c:f>
              <c:strCache>
                <c:ptCount val="9"/>
                <c:pt idx="0">
                  <c:v>Latvijas Radio 5 – Pieci.lv (n=260)</c:v>
                </c:pt>
                <c:pt idx="1">
                  <c:v>Latvijas Radio 6 (n=173)</c:v>
                </c:pt>
                <c:pt idx="2">
                  <c:v>Radio TEV (n=248)</c:v>
                </c:pt>
                <c:pt idx="3">
                  <c:v>Star FM (n=337)</c:v>
                </c:pt>
                <c:pt idx="4">
                  <c:v>Radio SWH (n=404)</c:v>
                </c:pt>
                <c:pt idx="5">
                  <c:v>Radio Skonto (n=426)</c:v>
                </c:pt>
                <c:pt idx="6">
                  <c:v>Latvijas Radio 2 (n=451)</c:v>
                </c:pt>
                <c:pt idx="7">
                  <c:v>Latvijas Radio 3 - Klasika (n=263)</c:v>
                </c:pt>
                <c:pt idx="8">
                  <c:v>Latvijas Radio 1 (n=487)</c:v>
                </c:pt>
              </c:strCache>
            </c:strRef>
          </c:cat>
          <c:val>
            <c:numRef>
              <c:f>Sheet1!$E$4:$E$12</c:f>
              <c:numCache>
                <c:formatCode>0%</c:formatCode>
                <c:ptCount val="9"/>
                <c:pt idx="0">
                  <c:v>0.10227953827272541</c:v>
                </c:pt>
                <c:pt idx="1">
                  <c:v>8.5286372889257611E-2</c:v>
                </c:pt>
                <c:pt idx="2">
                  <c:v>6.5264488528051501E-2</c:v>
                </c:pt>
                <c:pt idx="3">
                  <c:v>5.7446869885350305E-2</c:v>
                </c:pt>
                <c:pt idx="4">
                  <c:v>4.2752022514640275E-2</c:v>
                </c:pt>
                <c:pt idx="5">
                  <c:v>4.631520971692539E-2</c:v>
                </c:pt>
                <c:pt idx="6">
                  <c:v>3.0256092654669019E-2</c:v>
                </c:pt>
                <c:pt idx="7">
                  <c:v>3.8424434639204766E-2</c:v>
                </c:pt>
                <c:pt idx="8">
                  <c:v>3.1010907603300809E-2</c:v>
                </c:pt>
              </c:numCache>
            </c:numRef>
          </c:val>
          <c:extLst>
            <c:ext xmlns:c16="http://schemas.microsoft.com/office/drawing/2014/chart" uri="{C3380CC4-5D6E-409C-BE32-E72D297353CC}">
              <c16:uniqueId val="{00000006-9D97-4587-A80C-BD700F062362}"/>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3.7848171573894904E-2"/>
          <c:y val="0.864286062309917"/>
          <c:w val="0.96215182842610514"/>
          <c:h val="0.12464972709018041"/>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F2A7-4489-AE0B-8E0487A7CBAC}"/>
              </c:ext>
            </c:extLst>
          </c:dPt>
          <c:dPt>
            <c:idx val="3"/>
            <c:invertIfNegative val="0"/>
            <c:bubble3D val="0"/>
            <c:extLst>
              <c:ext xmlns:c16="http://schemas.microsoft.com/office/drawing/2014/chart" uri="{C3380CC4-5D6E-409C-BE32-E72D297353CC}">
                <c16:uniqueId val="{00000001-F2A7-4489-AE0B-8E0487A7CBAC}"/>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Sheet1!$C$4:$C$13</c:f>
              <c:numCache>
                <c:formatCode>0%</c:formatCode>
                <c:ptCount val="10"/>
                <c:pt idx="0">
                  <c:v>0.18216423062069745</c:v>
                </c:pt>
                <c:pt idx="1">
                  <c:v>0.19472911175966268</c:v>
                </c:pt>
                <c:pt idx="2">
                  <c:v>0.12344479022897256</c:v>
                </c:pt>
                <c:pt idx="3">
                  <c:v>0.19031754932252201</c:v>
                </c:pt>
                <c:pt idx="4">
                  <c:v>0.28964011373426768</c:v>
                </c:pt>
                <c:pt idx="5">
                  <c:v>0.28084841758284429</c:v>
                </c:pt>
                <c:pt idx="6">
                  <c:v>0.33666679473830491</c:v>
                </c:pt>
                <c:pt idx="7">
                  <c:v>0.2512136569125199</c:v>
                </c:pt>
                <c:pt idx="8">
                  <c:v>0.42171432501194239</c:v>
                </c:pt>
                <c:pt idx="9">
                  <c:v>0.45547133391431627</c:v>
                </c:pt>
              </c:numCache>
            </c:numRef>
          </c:val>
          <c:extLst>
            <c:ext xmlns:c16="http://schemas.microsoft.com/office/drawing/2014/chart" uri="{C3380CC4-5D6E-409C-BE32-E72D297353CC}">
              <c16:uniqueId val="{00000002-F2A7-4489-AE0B-8E0487A7CBAC}"/>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F2A7-4489-AE0B-8E0487A7CBAC}"/>
              </c:ext>
            </c:extLst>
          </c:dPt>
          <c:dPt>
            <c:idx val="3"/>
            <c:invertIfNegative val="0"/>
            <c:bubble3D val="0"/>
            <c:extLst>
              <c:ext xmlns:c16="http://schemas.microsoft.com/office/drawing/2014/chart" uri="{C3380CC4-5D6E-409C-BE32-E72D297353CC}">
                <c16:uniqueId val="{00000004-F2A7-4489-AE0B-8E0487A7CBAC}"/>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Sheet1!$D$4:$D$13</c:f>
              <c:numCache>
                <c:formatCode>0%</c:formatCode>
                <c:ptCount val="10"/>
                <c:pt idx="0">
                  <c:v>0.144540231101417</c:v>
                </c:pt>
                <c:pt idx="1">
                  <c:v>0.13486400047495406</c:v>
                </c:pt>
                <c:pt idx="2">
                  <c:v>0.10031699899736647</c:v>
                </c:pt>
                <c:pt idx="3">
                  <c:v>0.13422323844784814</c:v>
                </c:pt>
                <c:pt idx="4">
                  <c:v>0.22166652527847705</c:v>
                </c:pt>
                <c:pt idx="5">
                  <c:v>0.17701005990802796</c:v>
                </c:pt>
                <c:pt idx="6">
                  <c:v>0.22913830845367741</c:v>
                </c:pt>
                <c:pt idx="7">
                  <c:v>0.10756226648324441</c:v>
                </c:pt>
                <c:pt idx="8">
                  <c:v>0.18806925816477291</c:v>
                </c:pt>
                <c:pt idx="9">
                  <c:v>0.18145047351212654</c:v>
                </c:pt>
              </c:numCache>
            </c:numRef>
          </c:val>
          <c:extLst>
            <c:ext xmlns:c16="http://schemas.microsoft.com/office/drawing/2014/chart" uri="{C3380CC4-5D6E-409C-BE32-E72D297353CC}">
              <c16:uniqueId val="{00000005-F2A7-4489-AE0B-8E0487A7CBAC}"/>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Sheet1!$E$4:$E$13</c:f>
              <c:numCache>
                <c:formatCode>0%</c:formatCode>
                <c:ptCount val="10"/>
                <c:pt idx="0">
                  <c:v>4.1079578973075667E-2</c:v>
                </c:pt>
                <c:pt idx="1">
                  <c:v>3.7639544024201374E-2</c:v>
                </c:pt>
                <c:pt idx="2">
                  <c:v>1.9351744814749876E-2</c:v>
                </c:pt>
                <c:pt idx="3">
                  <c:v>2.2415599167707231E-2</c:v>
                </c:pt>
                <c:pt idx="4">
                  <c:v>2.8170340676106641E-2</c:v>
                </c:pt>
                <c:pt idx="5">
                  <c:v>3.3831659014753046E-2</c:v>
                </c:pt>
                <c:pt idx="6">
                  <c:v>3.0231541696608404E-2</c:v>
                </c:pt>
                <c:pt idx="7">
                  <c:v>1.7780395990279047E-2</c:v>
                </c:pt>
                <c:pt idx="8">
                  <c:v>2.120653525228669E-2</c:v>
                </c:pt>
                <c:pt idx="9">
                  <c:v>2.4883588854497513E-2</c:v>
                </c:pt>
              </c:numCache>
            </c:numRef>
          </c:val>
          <c:extLst>
            <c:ext xmlns:c16="http://schemas.microsoft.com/office/drawing/2014/chart" uri="{C3380CC4-5D6E-409C-BE32-E72D297353CC}">
              <c16:uniqueId val="{00000006-F2A7-4489-AE0B-8E0487A7CBAC}"/>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Sheet1!$F$4:$F$13</c:f>
              <c:numCache>
                <c:formatCode>0%</c:formatCode>
                <c:ptCount val="10"/>
                <c:pt idx="0">
                  <c:v>0.11908007655468518</c:v>
                </c:pt>
                <c:pt idx="1">
                  <c:v>0.10590105820140894</c:v>
                </c:pt>
                <c:pt idx="2">
                  <c:v>0.11624562247503652</c:v>
                </c:pt>
                <c:pt idx="3">
                  <c:v>0.10813821223009633</c:v>
                </c:pt>
                <c:pt idx="4">
                  <c:v>8.7440452718599918E-2</c:v>
                </c:pt>
                <c:pt idx="5">
                  <c:v>9.3887402435423942E-2</c:v>
                </c:pt>
                <c:pt idx="6">
                  <c:v>7.2857026116173021E-2</c:v>
                </c:pt>
                <c:pt idx="7">
                  <c:v>8.8920801498550833E-2</c:v>
                </c:pt>
                <c:pt idx="8">
                  <c:v>6.4404233716629566E-2</c:v>
                </c:pt>
                <c:pt idx="9">
                  <c:v>5.6882480886972384E-2</c:v>
                </c:pt>
              </c:numCache>
            </c:numRef>
          </c:val>
          <c:extLst>
            <c:ext xmlns:c16="http://schemas.microsoft.com/office/drawing/2014/chart" uri="{C3380CC4-5D6E-409C-BE32-E72D297353CC}">
              <c16:uniqueId val="{00000007-F2A7-4489-AE0B-8E0487A7CBAC}"/>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Sheet1!$G$4:$G$13</c:f>
              <c:numCache>
                <c:formatCode>0%</c:formatCode>
                <c:ptCount val="10"/>
                <c:pt idx="0">
                  <c:v>0.51313588275012367</c:v>
                </c:pt>
                <c:pt idx="1">
                  <c:v>0.52686628553977188</c:v>
                </c:pt>
                <c:pt idx="2">
                  <c:v>0.64064084348387385</c:v>
                </c:pt>
                <c:pt idx="3">
                  <c:v>0.54490540083182526</c:v>
                </c:pt>
                <c:pt idx="4">
                  <c:v>0.37308256759254704</c:v>
                </c:pt>
                <c:pt idx="5">
                  <c:v>0.41442246105894959</c:v>
                </c:pt>
                <c:pt idx="6">
                  <c:v>0.33110632899523451</c:v>
                </c:pt>
                <c:pt idx="7">
                  <c:v>0.53452287911540497</c:v>
                </c:pt>
                <c:pt idx="8">
                  <c:v>0.30460564785436689</c:v>
                </c:pt>
                <c:pt idx="9">
                  <c:v>0.28131212283208601</c:v>
                </c:pt>
              </c:numCache>
            </c:numRef>
          </c:val>
          <c:extLst>
            <c:ext xmlns:c16="http://schemas.microsoft.com/office/drawing/2014/chart" uri="{C3380CC4-5D6E-409C-BE32-E72D297353CC}">
              <c16:uniqueId val="{00000008-F2A7-4489-AE0B-8E0487A7CBAC}"/>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769671164380153"/>
          <c:y val="0.864286062309917"/>
          <c:w val="0.7230328835619847"/>
          <c:h val="0.12464972709018041"/>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47D8-4421-AE97-CA60CC983BF3}"/>
              </c:ext>
            </c:extLst>
          </c:dPt>
          <c:dPt>
            <c:idx val="1"/>
            <c:invertIfNegative val="0"/>
            <c:bubble3D val="0"/>
            <c:extLst>
              <c:ext xmlns:c16="http://schemas.microsoft.com/office/drawing/2014/chart" uri="{C3380CC4-5D6E-409C-BE32-E72D297353CC}">
                <c16:uniqueId val="{00000001-47D8-4421-AE97-CA60CC983BF3}"/>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Sheet1!$B$2:$B$11</c:f>
              <c:numCache>
                <c:formatCode>0.0</c:formatCode>
                <c:ptCount val="10"/>
                <c:pt idx="0">
                  <c:v>8.1001198932550569</c:v>
                </c:pt>
                <c:pt idx="1">
                  <c:v>8.1488652957726195</c:v>
                </c:pt>
                <c:pt idx="2">
                  <c:v>8.1954385281371565</c:v>
                </c:pt>
                <c:pt idx="3">
                  <c:v>8.364446980466596</c:v>
                </c:pt>
                <c:pt idx="4">
                  <c:v>8.4367875301650024</c:v>
                </c:pt>
                <c:pt idx="5">
                  <c:v>8.4512690356028166</c:v>
                </c:pt>
                <c:pt idx="6">
                  <c:v>8.5124218746927252</c:v>
                </c:pt>
                <c:pt idx="7">
                  <c:v>8.7526060460551918</c:v>
                </c:pt>
                <c:pt idx="8">
                  <c:v>8.7906229040533272</c:v>
                </c:pt>
                <c:pt idx="9">
                  <c:v>8.8203748163656375</c:v>
                </c:pt>
              </c:numCache>
            </c:numRef>
          </c:val>
          <c:extLst>
            <c:ext xmlns:c16="http://schemas.microsoft.com/office/drawing/2014/chart" uri="{C3380CC4-5D6E-409C-BE32-E72D297353CC}">
              <c16:uniqueId val="{00000002-47D8-4421-AE97-CA60CC983BF3}"/>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7391949303556"/>
          <c:y val="5.4421564248590168E-2"/>
          <c:w val="0.6497057075190668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7937-4687-9A5B-8C5FAE500F06}"/>
              </c:ext>
            </c:extLst>
          </c:dPt>
          <c:dPt>
            <c:idx val="3"/>
            <c:invertIfNegative val="0"/>
            <c:bubble3D val="0"/>
            <c:extLst>
              <c:ext xmlns:c16="http://schemas.microsoft.com/office/drawing/2014/chart" uri="{C3380CC4-5D6E-409C-BE32-E72D297353CC}">
                <c16:uniqueId val="{00000001-7937-4687-9A5B-8C5FAE500F06}"/>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 Eiropas Hitu Radio (n=248)</c:v>
                </c:pt>
                <c:pt idx="1">
                  <c:v>Latvijas Radio 5 – Pieci.lv (n=260)</c:v>
                </c:pt>
                <c:pt idx="2">
                  <c:v>Latvijas Radio 6 (n=173)</c:v>
                </c:pt>
                <c:pt idx="3">
                  <c:v>Radio TEV (n=248)</c:v>
                </c:pt>
                <c:pt idx="4">
                  <c:v>Radio SWH (n=404)</c:v>
                </c:pt>
                <c:pt idx="5">
                  <c:v>Star FM (n=337)</c:v>
                </c:pt>
                <c:pt idx="6">
                  <c:v>Radio Skonto (n=426)</c:v>
                </c:pt>
                <c:pt idx="7">
                  <c:v>Latvijas Radio 3 - Klasika (n=263)</c:v>
                </c:pt>
                <c:pt idx="8">
                  <c:v>Latvijas Radio 2 (n=451)</c:v>
                </c:pt>
                <c:pt idx="9">
                  <c:v>Latvijas Radio 1 (n=487)</c:v>
                </c:pt>
              </c:strCache>
            </c:strRef>
          </c:cat>
          <c:val>
            <c:numRef>
              <c:f>Sheet1!$C$4:$C$13</c:f>
              <c:numCache>
                <c:formatCode>0%</c:formatCode>
                <c:ptCount val="10"/>
                <c:pt idx="0">
                  <c:v>0.49530216231342805</c:v>
                </c:pt>
                <c:pt idx="1">
                  <c:v>0.53026088078185951</c:v>
                </c:pt>
                <c:pt idx="2">
                  <c:v>0.50776601440917335</c:v>
                </c:pt>
                <c:pt idx="3">
                  <c:v>0.5485345031463239</c:v>
                </c:pt>
                <c:pt idx="4">
                  <c:v>0.53689058966208392</c:v>
                </c:pt>
                <c:pt idx="5">
                  <c:v>0.57118985460801708</c:v>
                </c:pt>
                <c:pt idx="6">
                  <c:v>0.56484244320453336</c:v>
                </c:pt>
                <c:pt idx="7">
                  <c:v>0.66713435409107347</c:v>
                </c:pt>
                <c:pt idx="8">
                  <c:v>0.66833744728348343</c:v>
                </c:pt>
                <c:pt idx="9">
                  <c:v>0.68822547605968087</c:v>
                </c:pt>
              </c:numCache>
            </c:numRef>
          </c:val>
          <c:extLst>
            <c:ext xmlns:c16="http://schemas.microsoft.com/office/drawing/2014/chart" uri="{C3380CC4-5D6E-409C-BE32-E72D297353CC}">
              <c16:uniqueId val="{00000002-7937-4687-9A5B-8C5FAE500F06}"/>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7937-4687-9A5B-8C5FAE500F06}"/>
              </c:ext>
            </c:extLst>
          </c:dPt>
          <c:dPt>
            <c:idx val="3"/>
            <c:invertIfNegative val="0"/>
            <c:bubble3D val="0"/>
            <c:extLst>
              <c:ext xmlns:c16="http://schemas.microsoft.com/office/drawing/2014/chart" uri="{C3380CC4-5D6E-409C-BE32-E72D297353CC}">
                <c16:uniqueId val="{00000004-7937-4687-9A5B-8C5FAE500F06}"/>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 (n=248)</c:v>
                </c:pt>
                <c:pt idx="1">
                  <c:v>Latvijas Radio 5 – Pieci.lv (n=260)</c:v>
                </c:pt>
                <c:pt idx="2">
                  <c:v>Latvijas Radio 6 (n=173)</c:v>
                </c:pt>
                <c:pt idx="3">
                  <c:v>Radio TEV (n=248)</c:v>
                </c:pt>
                <c:pt idx="4">
                  <c:v>Radio SWH (n=404)</c:v>
                </c:pt>
                <c:pt idx="5">
                  <c:v>Star FM (n=337)</c:v>
                </c:pt>
                <c:pt idx="6">
                  <c:v>Radio Skonto (n=426)</c:v>
                </c:pt>
                <c:pt idx="7">
                  <c:v>Latvijas Radio 3 - Klasika (n=263)</c:v>
                </c:pt>
                <c:pt idx="8">
                  <c:v>Latvijas Radio 2 (n=451)</c:v>
                </c:pt>
                <c:pt idx="9">
                  <c:v>Latvijas Radio 1 (n=487)</c:v>
                </c:pt>
              </c:strCache>
            </c:strRef>
          </c:cat>
          <c:val>
            <c:numRef>
              <c:f>Sheet1!$D$4:$D$13</c:f>
              <c:numCache>
                <c:formatCode>0%</c:formatCode>
                <c:ptCount val="10"/>
                <c:pt idx="0">
                  <c:v>0.393002999336799</c:v>
                </c:pt>
                <c:pt idx="1">
                  <c:v>0.36724402957209962</c:v>
                </c:pt>
                <c:pt idx="2">
                  <c:v>0.41263436605060322</c:v>
                </c:pt>
                <c:pt idx="3">
                  <c:v>0.38685910823657343</c:v>
                </c:pt>
                <c:pt idx="4">
                  <c:v>0.41089153684801383</c:v>
                </c:pt>
                <c:pt idx="5">
                  <c:v>0.3600032759778633</c:v>
                </c:pt>
                <c:pt idx="6">
                  <c:v>0.38443661210881908</c:v>
                </c:pt>
                <c:pt idx="7">
                  <c:v>0.28564722179837376</c:v>
                </c:pt>
                <c:pt idx="8">
                  <c:v>0.29805420508488351</c:v>
                </c:pt>
                <c:pt idx="9">
                  <c:v>0.27417496824867171</c:v>
                </c:pt>
              </c:numCache>
            </c:numRef>
          </c:val>
          <c:extLst>
            <c:ext xmlns:c16="http://schemas.microsoft.com/office/drawing/2014/chart" uri="{C3380CC4-5D6E-409C-BE32-E72D297353CC}">
              <c16:uniqueId val="{00000005-7937-4687-9A5B-8C5FAE500F06}"/>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 Eiropas Hitu Radio (n=248)</c:v>
                </c:pt>
                <c:pt idx="1">
                  <c:v>Latvijas Radio 5 – Pieci.lv (n=260)</c:v>
                </c:pt>
                <c:pt idx="2">
                  <c:v>Latvijas Radio 6 (n=173)</c:v>
                </c:pt>
                <c:pt idx="3">
                  <c:v>Radio TEV (n=248)</c:v>
                </c:pt>
                <c:pt idx="4">
                  <c:v>Radio SWH (n=404)</c:v>
                </c:pt>
                <c:pt idx="5">
                  <c:v>Star FM (n=337)</c:v>
                </c:pt>
                <c:pt idx="6">
                  <c:v>Radio Skonto (n=426)</c:v>
                </c:pt>
                <c:pt idx="7">
                  <c:v>Latvijas Radio 3 - Klasika (n=263)</c:v>
                </c:pt>
                <c:pt idx="8">
                  <c:v>Latvijas Radio 2 (n=451)</c:v>
                </c:pt>
                <c:pt idx="9">
                  <c:v>Latvijas Radio 1 (n=487)</c:v>
                </c:pt>
              </c:strCache>
            </c:strRef>
          </c:cat>
          <c:val>
            <c:numRef>
              <c:f>Sheet1!$E$4:$E$13</c:f>
              <c:numCache>
                <c:formatCode>0%</c:formatCode>
                <c:ptCount val="10"/>
                <c:pt idx="0">
                  <c:v>0.11169483834977322</c:v>
                </c:pt>
                <c:pt idx="1">
                  <c:v>0.10249508964604118</c:v>
                </c:pt>
                <c:pt idx="2">
                  <c:v>7.9599619540223585E-2</c:v>
                </c:pt>
                <c:pt idx="3">
                  <c:v>6.460638861710255E-2</c:v>
                </c:pt>
                <c:pt idx="4">
                  <c:v>5.2217873489901534E-2</c:v>
                </c:pt>
                <c:pt idx="5">
                  <c:v>6.8806869414119287E-2</c:v>
                </c:pt>
                <c:pt idx="6">
                  <c:v>5.0720944686646161E-2</c:v>
                </c:pt>
                <c:pt idx="7">
                  <c:v>4.7218424110553013E-2</c:v>
                </c:pt>
                <c:pt idx="8">
                  <c:v>3.3608347631632202E-2</c:v>
                </c:pt>
                <c:pt idx="9">
                  <c:v>3.7599555691646649E-2</c:v>
                </c:pt>
              </c:numCache>
            </c:numRef>
          </c:val>
          <c:extLst>
            <c:ext xmlns:c16="http://schemas.microsoft.com/office/drawing/2014/chart" uri="{C3380CC4-5D6E-409C-BE32-E72D297353CC}">
              <c16:uniqueId val="{00000006-7937-4687-9A5B-8C5FAE500F06}"/>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5.9198077365334195E-2"/>
          <c:y val="0.864286062309917"/>
          <c:w val="0.94080192263466567"/>
          <c:h val="0.12464972709018041"/>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Svarīgi + drīzāk svarīgi</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0.76750309850922316</c:v>
                </c:pt>
                <c:pt idx="1">
                  <c:v>0.75144344450446665</c:v>
                </c:pt>
                <c:pt idx="2">
                  <c:v>0.76591312153925728</c:v>
                </c:pt>
                <c:pt idx="4">
                  <c:v>0.60191804801226223</c:v>
                </c:pt>
                <c:pt idx="5">
                  <c:v>0.79776136861802693</c:v>
                </c:pt>
                <c:pt idx="7">
                  <c:v>0.77272700952966933</c:v>
                </c:pt>
                <c:pt idx="8">
                  <c:v>0.75683334948931813</c:v>
                </c:pt>
                <c:pt idx="10">
                  <c:v>0.7487377618213471</c:v>
                </c:pt>
                <c:pt idx="11">
                  <c:v>0.77012222068749114</c:v>
                </c:pt>
                <c:pt idx="13">
                  <c:v>0.72582566302169194</c:v>
                </c:pt>
                <c:pt idx="14">
                  <c:v>0.79718684571890885</c:v>
                </c:pt>
                <c:pt idx="15">
                  <c:v>0.77819278759392974</c:v>
                </c:pt>
                <c:pt idx="16">
                  <c:v>0.77198219868359363</c:v>
                </c:pt>
                <c:pt idx="17">
                  <c:v>0.76406742233737912</c:v>
                </c:pt>
                <c:pt idx="18">
                  <c:v>0.67510911071696567</c:v>
                </c:pt>
                <c:pt idx="20">
                  <c:v>0.70263435039488231</c:v>
                </c:pt>
                <c:pt idx="21">
                  <c:v>0.81639122204758008</c:v>
                </c:pt>
                <c:pt idx="23">
                  <c:v>0.76137126409403288</c:v>
                </c:pt>
              </c:numCache>
            </c:numRef>
          </c:val>
          <c:extLst>
            <c:ext xmlns:c16="http://schemas.microsoft.com/office/drawing/2014/chart" uri="{C3380CC4-5D6E-409C-BE32-E72D297353CC}">
              <c16:uniqueId val="{00000000-BA6B-4E4C-AFF4-19F647662BB5}"/>
            </c:ext>
          </c:extLst>
        </c:ser>
        <c:ser>
          <c:idx val="1"/>
          <c:order val="1"/>
          <c:tx>
            <c:strRef>
              <c:f>Sheet1!$D$3</c:f>
              <c:strCache>
                <c:ptCount val="1"/>
                <c:pt idx="0">
                  <c:v>Nesvarīgi + drīzāk nesvarīgi</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0.22978292770028549</c:v>
                </c:pt>
                <c:pt idx="1">
                  <c:v>0.22226144180091442</c:v>
                </c:pt>
                <c:pt idx="2">
                  <c:v>0.2159988267001279</c:v>
                </c:pt>
                <c:pt idx="4">
                  <c:v>0.35678804486623844</c:v>
                </c:pt>
                <c:pt idx="5">
                  <c:v>0.19212751151554286</c:v>
                </c:pt>
                <c:pt idx="7">
                  <c:v>0.21982044107508261</c:v>
                </c:pt>
                <c:pt idx="8">
                  <c:v>0.22388356031393392</c:v>
                </c:pt>
                <c:pt idx="10">
                  <c:v>0.23134663732869443</c:v>
                </c:pt>
                <c:pt idx="11">
                  <c:v>0.21675038582478393</c:v>
                </c:pt>
                <c:pt idx="13">
                  <c:v>0.26597842953045642</c:v>
                </c:pt>
                <c:pt idx="14">
                  <c:v>0.17686064781407937</c:v>
                </c:pt>
                <c:pt idx="15">
                  <c:v>0.19607715397947248</c:v>
                </c:pt>
                <c:pt idx="16">
                  <c:v>0.20553865975631047</c:v>
                </c:pt>
                <c:pt idx="17">
                  <c:v>0.23593257766262085</c:v>
                </c:pt>
                <c:pt idx="18">
                  <c:v>0.32489088928303389</c:v>
                </c:pt>
                <c:pt idx="20">
                  <c:v>0.28053478383547337</c:v>
                </c:pt>
                <c:pt idx="21">
                  <c:v>0.16857053776808795</c:v>
                </c:pt>
                <c:pt idx="23">
                  <c:v>0.22272346955523703</c:v>
                </c:pt>
              </c:numCache>
            </c:numRef>
          </c:val>
          <c:extLst>
            <c:ext xmlns:c16="http://schemas.microsoft.com/office/drawing/2014/chart" uri="{C3380CC4-5D6E-409C-BE32-E72D297353CC}">
              <c16:uniqueId val="{00000001-BA6B-4E4C-AFF4-19F647662BB5}"/>
            </c:ext>
          </c:extLst>
        </c:ser>
        <c:ser>
          <c:idx val="2"/>
          <c:order val="2"/>
          <c:tx>
            <c:strRef>
              <c:f>Sheet1!$E$3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2.713973790489899E-3</c:v>
                </c:pt>
                <c:pt idx="1">
                  <c:v>2.6295113694618222E-2</c:v>
                </c:pt>
                <c:pt idx="2">
                  <c:v>1.8088051760616605E-2</c:v>
                </c:pt>
                <c:pt idx="4">
                  <c:v>4.1293907121499399E-2</c:v>
                </c:pt>
                <c:pt idx="5">
                  <c:v>1.0111119866428007E-2</c:v>
                </c:pt>
                <c:pt idx="7">
                  <c:v>7.4525493952496413E-3</c:v>
                </c:pt>
                <c:pt idx="8">
                  <c:v>1.9283090196744693E-2</c:v>
                </c:pt>
                <c:pt idx="10">
                  <c:v>1.9915600849957756E-2</c:v>
                </c:pt>
                <c:pt idx="11">
                  <c:v>1.3127393487722993E-2</c:v>
                </c:pt>
                <c:pt idx="13">
                  <c:v>8.1959074478521778E-3</c:v>
                </c:pt>
                <c:pt idx="14">
                  <c:v>2.5952506467011346E-2</c:v>
                </c:pt>
                <c:pt idx="15">
                  <c:v>2.5730058426596612E-2</c:v>
                </c:pt>
                <c:pt idx="16">
                  <c:v>2.2479141560097518E-2</c:v>
                </c:pt>
                <c:pt idx="17">
                  <c:v>0</c:v>
                </c:pt>
                <c:pt idx="18">
                  <c:v>0</c:v>
                </c:pt>
                <c:pt idx="20">
                  <c:v>1.6830865769643315E-2</c:v>
                </c:pt>
                <c:pt idx="21">
                  <c:v>1.5038240184331119E-2</c:v>
                </c:pt>
                <c:pt idx="23">
                  <c:v>1.5905266350727868E-2</c:v>
                </c:pt>
              </c:numCache>
            </c:numRef>
          </c:val>
          <c:extLst>
            <c:ext xmlns:c16="http://schemas.microsoft.com/office/drawing/2014/chart" uri="{C3380CC4-5D6E-409C-BE32-E72D297353CC}">
              <c16:uniqueId val="{00000002-BA6B-4E4C-AFF4-19F647662BB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CC5C-4C27-9551-D882F3BFD9C7}"/>
              </c:ext>
            </c:extLst>
          </c:dPt>
          <c:dPt>
            <c:idx val="1"/>
            <c:invertIfNegative val="0"/>
            <c:bubble3D val="0"/>
            <c:extLst>
              <c:ext xmlns:c16="http://schemas.microsoft.com/office/drawing/2014/chart" uri="{C3380CC4-5D6E-409C-BE32-E72D297353CC}">
                <c16:uniqueId val="{00000001-CC5C-4C27-9551-D882F3BFD9C7}"/>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Eiropas Hitu Radio</c:v>
                </c:pt>
                <c:pt idx="1">
                  <c:v>Latvijas Radio 5 – Pieci.lv </c:v>
                </c:pt>
                <c:pt idx="2">
                  <c:v>Latvijas Radio 6</c:v>
                </c:pt>
                <c:pt idx="3">
                  <c:v>Radio TEV</c:v>
                </c:pt>
                <c:pt idx="4">
                  <c:v>Radio SWH</c:v>
                </c:pt>
                <c:pt idx="5">
                  <c:v>Star FM</c:v>
                </c:pt>
                <c:pt idx="6">
                  <c:v>Radio Skonto</c:v>
                </c:pt>
                <c:pt idx="7">
                  <c:v>Latvijas Radio 3 - Klasika</c:v>
                </c:pt>
                <c:pt idx="8">
                  <c:v>Latvijas Radio 2</c:v>
                </c:pt>
                <c:pt idx="9">
                  <c:v>Latvijas Radio 1</c:v>
                </c:pt>
              </c:strCache>
            </c:strRef>
          </c:cat>
          <c:val>
            <c:numRef>
              <c:f>Sheet1!$B$2:$B$11</c:f>
              <c:numCache>
                <c:formatCode>0.0</c:formatCode>
                <c:ptCount val="10"/>
                <c:pt idx="0">
                  <c:v>8.1001198932550569</c:v>
                </c:pt>
                <c:pt idx="1">
                  <c:v>8.1488652957726195</c:v>
                </c:pt>
                <c:pt idx="2">
                  <c:v>8.1954385281371565</c:v>
                </c:pt>
                <c:pt idx="3">
                  <c:v>8.364446980466596</c:v>
                </c:pt>
                <c:pt idx="4">
                  <c:v>8.4367875301650024</c:v>
                </c:pt>
                <c:pt idx="5">
                  <c:v>8.4512690356028166</c:v>
                </c:pt>
                <c:pt idx="6">
                  <c:v>8.5124218746927252</c:v>
                </c:pt>
                <c:pt idx="7">
                  <c:v>8.7526060460551918</c:v>
                </c:pt>
                <c:pt idx="8">
                  <c:v>8.7906229040533272</c:v>
                </c:pt>
                <c:pt idx="9">
                  <c:v>8.8203748163656375</c:v>
                </c:pt>
              </c:numCache>
            </c:numRef>
          </c:val>
          <c:extLst>
            <c:ext xmlns:c16="http://schemas.microsoft.com/office/drawing/2014/chart" uri="{C3380CC4-5D6E-409C-BE32-E72D297353CC}">
              <c16:uniqueId val="{00000002-CC5C-4C27-9551-D882F3BFD9C7}"/>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483B-4413-A0BE-5D12BFA1EE9F}"/>
              </c:ext>
            </c:extLst>
          </c:dPt>
          <c:dPt>
            <c:idx val="3"/>
            <c:invertIfNegative val="0"/>
            <c:bubble3D val="0"/>
            <c:extLst>
              <c:ext xmlns:c16="http://schemas.microsoft.com/office/drawing/2014/chart" uri="{C3380CC4-5D6E-409C-BE32-E72D297353CC}">
                <c16:uniqueId val="{00000001-483B-4413-A0BE-5D12BFA1EE9F}"/>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Jauns.tv</c:v>
                </c:pt>
                <c:pt idx="1">
                  <c:v>Apollo.lv</c:v>
                </c:pt>
                <c:pt idx="2">
                  <c:v>Tvnet.lv</c:v>
                </c:pt>
                <c:pt idx="3">
                  <c:v>Delfi.tv</c:v>
                </c:pt>
                <c:pt idx="4">
                  <c:v>LA.lv</c:v>
                </c:pt>
                <c:pt idx="5">
                  <c:v>Tv3Play</c:v>
                </c:pt>
                <c:pt idx="6">
                  <c:v> retv.lv</c:v>
                </c:pt>
                <c:pt idx="7">
                  <c:v>LSM.lv</c:v>
                </c:pt>
              </c:strCache>
            </c:strRef>
          </c:cat>
          <c:val>
            <c:numRef>
              <c:f>Sheet1!$C$4:$C$11</c:f>
              <c:numCache>
                <c:formatCode>0%</c:formatCode>
                <c:ptCount val="8"/>
                <c:pt idx="0">
                  <c:v>0.17490665916667775</c:v>
                </c:pt>
                <c:pt idx="1">
                  <c:v>0.20062834932806328</c:v>
                </c:pt>
                <c:pt idx="2">
                  <c:v>0.23089858644673697</c:v>
                </c:pt>
                <c:pt idx="3">
                  <c:v>0.26799086682497786</c:v>
                </c:pt>
                <c:pt idx="4">
                  <c:v>0.19133435634117263</c:v>
                </c:pt>
                <c:pt idx="5">
                  <c:v>0.14843928589025812</c:v>
                </c:pt>
                <c:pt idx="6">
                  <c:v>0.15434237177947896</c:v>
                </c:pt>
                <c:pt idx="7">
                  <c:v>0.36025404717379172</c:v>
                </c:pt>
              </c:numCache>
            </c:numRef>
          </c:val>
          <c:extLst>
            <c:ext xmlns:c16="http://schemas.microsoft.com/office/drawing/2014/chart" uri="{C3380CC4-5D6E-409C-BE32-E72D297353CC}">
              <c16:uniqueId val="{00000002-483B-4413-A0BE-5D12BFA1EE9F}"/>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483B-4413-A0BE-5D12BFA1EE9F}"/>
              </c:ext>
            </c:extLst>
          </c:dPt>
          <c:dPt>
            <c:idx val="3"/>
            <c:invertIfNegative val="0"/>
            <c:bubble3D val="0"/>
            <c:extLst>
              <c:ext xmlns:c16="http://schemas.microsoft.com/office/drawing/2014/chart" uri="{C3380CC4-5D6E-409C-BE32-E72D297353CC}">
                <c16:uniqueId val="{00000004-483B-4413-A0BE-5D12BFA1EE9F}"/>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c:v>
                </c:pt>
                <c:pt idx="1">
                  <c:v>Apollo.lv</c:v>
                </c:pt>
                <c:pt idx="2">
                  <c:v>Tvnet.lv</c:v>
                </c:pt>
                <c:pt idx="3">
                  <c:v>Delfi.tv</c:v>
                </c:pt>
                <c:pt idx="4">
                  <c:v>LA.lv</c:v>
                </c:pt>
                <c:pt idx="5">
                  <c:v>Tv3Play</c:v>
                </c:pt>
                <c:pt idx="6">
                  <c:v> retv.lv</c:v>
                </c:pt>
                <c:pt idx="7">
                  <c:v>LSM.lv</c:v>
                </c:pt>
              </c:strCache>
            </c:strRef>
          </c:cat>
          <c:val>
            <c:numRef>
              <c:f>Sheet1!$D$4:$D$11</c:f>
              <c:numCache>
                <c:formatCode>0%</c:formatCode>
                <c:ptCount val="8"/>
                <c:pt idx="0">
                  <c:v>0.26240642782182555</c:v>
                </c:pt>
                <c:pt idx="1">
                  <c:v>0.29171667976264176</c:v>
                </c:pt>
                <c:pt idx="2">
                  <c:v>0.35357098393254233</c:v>
                </c:pt>
                <c:pt idx="3">
                  <c:v>0.38375144083015872</c:v>
                </c:pt>
                <c:pt idx="4">
                  <c:v>0.24815119940791219</c:v>
                </c:pt>
                <c:pt idx="5">
                  <c:v>0.21198591898437374</c:v>
                </c:pt>
                <c:pt idx="6">
                  <c:v>0.16987045313341198</c:v>
                </c:pt>
                <c:pt idx="7">
                  <c:v>0.28276439912252549</c:v>
                </c:pt>
              </c:numCache>
            </c:numRef>
          </c:val>
          <c:extLst>
            <c:ext xmlns:c16="http://schemas.microsoft.com/office/drawing/2014/chart" uri="{C3380CC4-5D6E-409C-BE32-E72D297353CC}">
              <c16:uniqueId val="{00000005-483B-4413-A0BE-5D12BFA1EE9F}"/>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c:v>
                </c:pt>
                <c:pt idx="1">
                  <c:v>Apollo.lv</c:v>
                </c:pt>
                <c:pt idx="2">
                  <c:v>Tvnet.lv</c:v>
                </c:pt>
                <c:pt idx="3">
                  <c:v>Delfi.tv</c:v>
                </c:pt>
                <c:pt idx="4">
                  <c:v>LA.lv</c:v>
                </c:pt>
                <c:pt idx="5">
                  <c:v>Tv3Play</c:v>
                </c:pt>
                <c:pt idx="6">
                  <c:v> retv.lv</c:v>
                </c:pt>
                <c:pt idx="7">
                  <c:v>LSM.lv</c:v>
                </c:pt>
              </c:strCache>
            </c:strRef>
          </c:cat>
          <c:val>
            <c:numRef>
              <c:f>Sheet1!$E$4:$E$11</c:f>
              <c:numCache>
                <c:formatCode>0%</c:formatCode>
                <c:ptCount val="8"/>
                <c:pt idx="0">
                  <c:v>0.10611771276147569</c:v>
                </c:pt>
                <c:pt idx="1">
                  <c:v>0.10975778347645142</c:v>
                </c:pt>
                <c:pt idx="2">
                  <c:v>0.11245648413460371</c:v>
                </c:pt>
                <c:pt idx="3">
                  <c:v>0.1210654957875458</c:v>
                </c:pt>
                <c:pt idx="4">
                  <c:v>6.7908409134974632E-2</c:v>
                </c:pt>
                <c:pt idx="5">
                  <c:v>5.0530420500973026E-2</c:v>
                </c:pt>
                <c:pt idx="6">
                  <c:v>3.4644264095494981E-2</c:v>
                </c:pt>
                <c:pt idx="7">
                  <c:v>5.330477252039259E-2</c:v>
                </c:pt>
              </c:numCache>
            </c:numRef>
          </c:val>
          <c:extLst>
            <c:ext xmlns:c16="http://schemas.microsoft.com/office/drawing/2014/chart" uri="{C3380CC4-5D6E-409C-BE32-E72D297353CC}">
              <c16:uniqueId val="{00000006-483B-4413-A0BE-5D12BFA1EE9F}"/>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c:v>
                </c:pt>
                <c:pt idx="1">
                  <c:v>Apollo.lv</c:v>
                </c:pt>
                <c:pt idx="2">
                  <c:v>Tvnet.lv</c:v>
                </c:pt>
                <c:pt idx="3">
                  <c:v>Delfi.tv</c:v>
                </c:pt>
                <c:pt idx="4">
                  <c:v>LA.lv</c:v>
                </c:pt>
                <c:pt idx="5">
                  <c:v>Tv3Play</c:v>
                </c:pt>
                <c:pt idx="6">
                  <c:v> retv.lv</c:v>
                </c:pt>
                <c:pt idx="7">
                  <c:v>LSM.lv</c:v>
                </c:pt>
              </c:strCache>
            </c:strRef>
          </c:cat>
          <c:val>
            <c:numRef>
              <c:f>Sheet1!$F$4:$F$11</c:f>
              <c:numCache>
                <c:formatCode>0%</c:formatCode>
                <c:ptCount val="8"/>
                <c:pt idx="0">
                  <c:v>9.3000783316026639E-2</c:v>
                </c:pt>
                <c:pt idx="1">
                  <c:v>8.5293911904346362E-2</c:v>
                </c:pt>
                <c:pt idx="2">
                  <c:v>7.1812730682264653E-2</c:v>
                </c:pt>
                <c:pt idx="3">
                  <c:v>6.6882092408242541E-2</c:v>
                </c:pt>
                <c:pt idx="4">
                  <c:v>9.575034876069731E-2</c:v>
                </c:pt>
                <c:pt idx="5">
                  <c:v>0.10463846465507705</c:v>
                </c:pt>
                <c:pt idx="6">
                  <c:v>0.11255315461180385</c:v>
                </c:pt>
                <c:pt idx="7">
                  <c:v>6.9973240654575927E-2</c:v>
                </c:pt>
              </c:numCache>
            </c:numRef>
          </c:val>
          <c:extLst>
            <c:ext xmlns:c16="http://schemas.microsoft.com/office/drawing/2014/chart" uri="{C3380CC4-5D6E-409C-BE32-E72D297353CC}">
              <c16:uniqueId val="{00000007-483B-4413-A0BE-5D12BFA1EE9F}"/>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c:v>
                </c:pt>
                <c:pt idx="1">
                  <c:v>Apollo.lv</c:v>
                </c:pt>
                <c:pt idx="2">
                  <c:v>Tvnet.lv</c:v>
                </c:pt>
                <c:pt idx="3">
                  <c:v>Delfi.tv</c:v>
                </c:pt>
                <c:pt idx="4">
                  <c:v>LA.lv</c:v>
                </c:pt>
                <c:pt idx="5">
                  <c:v>Tv3Play</c:v>
                </c:pt>
                <c:pt idx="6">
                  <c:v> retv.lv</c:v>
                </c:pt>
                <c:pt idx="7">
                  <c:v>LSM.lv</c:v>
                </c:pt>
              </c:strCache>
            </c:strRef>
          </c:cat>
          <c:val>
            <c:numRef>
              <c:f>Sheet1!$G$4:$G$11</c:f>
              <c:numCache>
                <c:formatCode>0%</c:formatCode>
                <c:ptCount val="8"/>
                <c:pt idx="0">
                  <c:v>0.36356841693399267</c:v>
                </c:pt>
                <c:pt idx="1">
                  <c:v>0.31260327552849548</c:v>
                </c:pt>
                <c:pt idx="2">
                  <c:v>0.23126121480385031</c:v>
                </c:pt>
                <c:pt idx="3">
                  <c:v>0.16031010414907315</c:v>
                </c:pt>
                <c:pt idx="4">
                  <c:v>0.39685568635524171</c:v>
                </c:pt>
                <c:pt idx="5">
                  <c:v>0.48440590996931659</c:v>
                </c:pt>
                <c:pt idx="6">
                  <c:v>0.52858975637980865</c:v>
                </c:pt>
                <c:pt idx="7">
                  <c:v>0.23370354052871217</c:v>
                </c:pt>
              </c:numCache>
            </c:numRef>
          </c:val>
          <c:extLst>
            <c:ext xmlns:c16="http://schemas.microsoft.com/office/drawing/2014/chart" uri="{C3380CC4-5D6E-409C-BE32-E72D297353CC}">
              <c16:uniqueId val="{00000008-483B-4413-A0BE-5D12BFA1EE9F}"/>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769671164380153"/>
          <c:y val="0.864286062309917"/>
          <c:w val="0.7230328835619847"/>
          <c:h val="0.12464972709018041"/>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BF21-4088-82F7-0AF1C594E9FD}"/>
              </c:ext>
            </c:extLst>
          </c:dPt>
          <c:dPt>
            <c:idx val="1"/>
            <c:invertIfNegative val="0"/>
            <c:bubble3D val="0"/>
            <c:extLst>
              <c:ext xmlns:c16="http://schemas.microsoft.com/office/drawing/2014/chart" uri="{C3380CC4-5D6E-409C-BE32-E72D297353CC}">
                <c16:uniqueId val="{00000001-BF21-4088-82F7-0AF1C594E9FD}"/>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Jauns.tv</c:v>
                </c:pt>
                <c:pt idx="1">
                  <c:v>Apollo.lv</c:v>
                </c:pt>
                <c:pt idx="2">
                  <c:v>Tvnet.lv</c:v>
                </c:pt>
                <c:pt idx="3">
                  <c:v>Delfi.tv</c:v>
                </c:pt>
                <c:pt idx="4">
                  <c:v>LA.lv</c:v>
                </c:pt>
                <c:pt idx="5">
                  <c:v>Tv3Play</c:v>
                </c:pt>
                <c:pt idx="6">
                  <c:v> retv.lv</c:v>
                </c:pt>
                <c:pt idx="7">
                  <c:v>LSM.lv</c:v>
                </c:pt>
              </c:strCache>
            </c:strRef>
          </c:cat>
          <c:val>
            <c:numRef>
              <c:f>Sheet1!$B$2:$B$9</c:f>
              <c:numCache>
                <c:formatCode>0.0</c:formatCode>
                <c:ptCount val="8"/>
                <c:pt idx="0">
                  <c:v>7.2734281910096241</c:v>
                </c:pt>
                <c:pt idx="1">
                  <c:v>7.4178140948911002</c:v>
                </c:pt>
                <c:pt idx="2">
                  <c:v>7.4840858990614381</c:v>
                </c:pt>
                <c:pt idx="3">
                  <c:v>7.5896257114088996</c:v>
                </c:pt>
                <c:pt idx="4">
                  <c:v>7.7012287928360825</c:v>
                </c:pt>
                <c:pt idx="5">
                  <c:v>7.7511850263237392</c:v>
                </c:pt>
                <c:pt idx="6">
                  <c:v>7.9500737317103338</c:v>
                </c:pt>
                <c:pt idx="7">
                  <c:v>8.2758578863758476</c:v>
                </c:pt>
              </c:numCache>
            </c:numRef>
          </c:val>
          <c:extLst>
            <c:ext xmlns:c16="http://schemas.microsoft.com/office/drawing/2014/chart" uri="{C3380CC4-5D6E-409C-BE32-E72D297353CC}">
              <c16:uniqueId val="{00000002-BF21-4088-82F7-0AF1C594E9FD}"/>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5505222825776"/>
          <c:y val="5.4421564248590168E-2"/>
          <c:w val="0.84398985022116491"/>
          <c:h val="0.79192218003974602"/>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FA62-4B75-BB39-E3413C31C79D}"/>
              </c:ext>
            </c:extLst>
          </c:dPt>
          <c:dPt>
            <c:idx val="3"/>
            <c:invertIfNegative val="0"/>
            <c:bubble3D val="0"/>
            <c:extLst>
              <c:ext xmlns:c16="http://schemas.microsoft.com/office/drawing/2014/chart" uri="{C3380CC4-5D6E-409C-BE32-E72D297353CC}">
                <c16:uniqueId val="{00000001-FA62-4B75-BB39-E3413C31C79D}"/>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Jauns.tv (n=530)</c:v>
                </c:pt>
                <c:pt idx="1">
                  <c:v>Apollo.lv (n=586)</c:v>
                </c:pt>
                <c:pt idx="2">
                  <c:v>Tvnet.lv (n=677)</c:v>
                </c:pt>
                <c:pt idx="3">
                  <c:v>Delfi.tv (n=747)</c:v>
                </c:pt>
                <c:pt idx="4">
                  <c:v>LA.lv (n=490)</c:v>
                </c:pt>
                <c:pt idx="5">
                  <c:v>Tv3Play (n=384)</c:v>
                </c:pt>
                <c:pt idx="6">
                  <c:v> retv.lv (n=334)</c:v>
                </c:pt>
                <c:pt idx="7">
                  <c:v>LSM.lv (n=672)</c:v>
                </c:pt>
              </c:strCache>
            </c:strRef>
          </c:cat>
          <c:val>
            <c:numRef>
              <c:f>Sheet1!$C$4:$C$11</c:f>
              <c:numCache>
                <c:formatCode>0%</c:formatCode>
                <c:ptCount val="8"/>
                <c:pt idx="0">
                  <c:v>0.32185636008696666</c:v>
                </c:pt>
                <c:pt idx="1">
                  <c:v>0.33321277552691297</c:v>
                </c:pt>
                <c:pt idx="2">
                  <c:v>0.33131002199048476</c:v>
                </c:pt>
                <c:pt idx="3">
                  <c:v>0.34677557036968154</c:v>
                </c:pt>
                <c:pt idx="4">
                  <c:v>0.3770922982595839</c:v>
                </c:pt>
                <c:pt idx="5">
                  <c:v>0.36120514411887578</c:v>
                </c:pt>
                <c:pt idx="6">
                  <c:v>0.43009425341426755</c:v>
                </c:pt>
                <c:pt idx="7">
                  <c:v>0.51736612745153754</c:v>
                </c:pt>
              </c:numCache>
            </c:numRef>
          </c:val>
          <c:extLst>
            <c:ext xmlns:c16="http://schemas.microsoft.com/office/drawing/2014/chart" uri="{C3380CC4-5D6E-409C-BE32-E72D297353CC}">
              <c16:uniqueId val="{00000002-FA62-4B75-BB39-E3413C31C79D}"/>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FA62-4B75-BB39-E3413C31C79D}"/>
              </c:ext>
            </c:extLst>
          </c:dPt>
          <c:dPt>
            <c:idx val="3"/>
            <c:invertIfNegative val="0"/>
            <c:bubble3D val="0"/>
            <c:extLst>
              <c:ext xmlns:c16="http://schemas.microsoft.com/office/drawing/2014/chart" uri="{C3380CC4-5D6E-409C-BE32-E72D297353CC}">
                <c16:uniqueId val="{00000004-FA62-4B75-BB39-E3413C31C79D}"/>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 (n=530)</c:v>
                </c:pt>
                <c:pt idx="1">
                  <c:v>Apollo.lv (n=586)</c:v>
                </c:pt>
                <c:pt idx="2">
                  <c:v>Tvnet.lv (n=677)</c:v>
                </c:pt>
                <c:pt idx="3">
                  <c:v>Delfi.tv (n=747)</c:v>
                </c:pt>
                <c:pt idx="4">
                  <c:v>LA.lv (n=490)</c:v>
                </c:pt>
                <c:pt idx="5">
                  <c:v>Tv3Play (n=384)</c:v>
                </c:pt>
                <c:pt idx="6">
                  <c:v> retv.lv (n=334)</c:v>
                </c:pt>
                <c:pt idx="7">
                  <c:v>LSM.lv (n=672)</c:v>
                </c:pt>
              </c:strCache>
            </c:strRef>
          </c:cat>
          <c:val>
            <c:numRef>
              <c:f>Sheet1!$D$4:$D$11</c:f>
              <c:numCache>
                <c:formatCode>0%</c:formatCode>
                <c:ptCount val="8"/>
                <c:pt idx="0">
                  <c:v>0.48286999548526299</c:v>
                </c:pt>
                <c:pt idx="1">
                  <c:v>0.48449645753831116</c:v>
                </c:pt>
                <c:pt idx="2">
                  <c:v>0.50732926634399234</c:v>
                </c:pt>
                <c:pt idx="3">
                  <c:v>0.49656776124753454</c:v>
                </c:pt>
                <c:pt idx="4">
                  <c:v>0.48907006504228934</c:v>
                </c:pt>
                <c:pt idx="5">
                  <c:v>0.51583651833606836</c:v>
                </c:pt>
                <c:pt idx="6">
                  <c:v>0.47336518724712273</c:v>
                </c:pt>
                <c:pt idx="7">
                  <c:v>0.40608210595510191</c:v>
                </c:pt>
              </c:numCache>
            </c:numRef>
          </c:val>
          <c:extLst>
            <c:ext xmlns:c16="http://schemas.microsoft.com/office/drawing/2014/chart" uri="{C3380CC4-5D6E-409C-BE32-E72D297353CC}">
              <c16:uniqueId val="{00000005-FA62-4B75-BB39-E3413C31C79D}"/>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Jauns.tv (n=530)</c:v>
                </c:pt>
                <c:pt idx="1">
                  <c:v>Apollo.lv (n=586)</c:v>
                </c:pt>
                <c:pt idx="2">
                  <c:v>Tvnet.lv (n=677)</c:v>
                </c:pt>
                <c:pt idx="3">
                  <c:v>Delfi.tv (n=747)</c:v>
                </c:pt>
                <c:pt idx="4">
                  <c:v>LA.lv (n=490)</c:v>
                </c:pt>
                <c:pt idx="5">
                  <c:v>Tv3Play (n=384)</c:v>
                </c:pt>
                <c:pt idx="6">
                  <c:v> retv.lv (n=334)</c:v>
                </c:pt>
                <c:pt idx="7">
                  <c:v>LSM.lv (n=672)</c:v>
                </c:pt>
              </c:strCache>
            </c:strRef>
          </c:cat>
          <c:val>
            <c:numRef>
              <c:f>Sheet1!$E$4:$E$11</c:f>
              <c:numCache>
                <c:formatCode>0%</c:formatCode>
                <c:ptCount val="8"/>
                <c:pt idx="0">
                  <c:v>0.19527364442776901</c:v>
                </c:pt>
                <c:pt idx="1">
                  <c:v>0.18229076693477356</c:v>
                </c:pt>
                <c:pt idx="2">
                  <c:v>0.16136071166552041</c:v>
                </c:pt>
                <c:pt idx="3">
                  <c:v>0.15665666838278058</c:v>
                </c:pt>
                <c:pt idx="4">
                  <c:v>0.13383763669812632</c:v>
                </c:pt>
                <c:pt idx="5">
                  <c:v>0.12295833754505554</c:v>
                </c:pt>
                <c:pt idx="6">
                  <c:v>9.6540559338610152E-2</c:v>
                </c:pt>
                <c:pt idx="7">
                  <c:v>7.6551766593357912E-2</c:v>
                </c:pt>
              </c:numCache>
            </c:numRef>
          </c:val>
          <c:extLst>
            <c:ext xmlns:c16="http://schemas.microsoft.com/office/drawing/2014/chart" uri="{C3380CC4-5D6E-409C-BE32-E72D297353CC}">
              <c16:uniqueId val="{00000006-FA62-4B75-BB39-E3413C31C79D}"/>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3.7848171573894876E-2"/>
          <c:y val="0.864286062309917"/>
          <c:w val="0.96215182842610514"/>
          <c:h val="0.12464972709018041"/>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11F9-43C1-8BC9-CA6A539C0FA3}"/>
              </c:ext>
            </c:extLst>
          </c:dPt>
          <c:dPt>
            <c:idx val="1"/>
            <c:invertIfNegative val="0"/>
            <c:bubble3D val="0"/>
            <c:extLst>
              <c:ext xmlns:c16="http://schemas.microsoft.com/office/drawing/2014/chart" uri="{C3380CC4-5D6E-409C-BE32-E72D297353CC}">
                <c16:uniqueId val="{00000001-11F9-43C1-8BC9-CA6A539C0FA3}"/>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Jauns.tv</c:v>
                </c:pt>
                <c:pt idx="1">
                  <c:v>Apollo.lv</c:v>
                </c:pt>
                <c:pt idx="2">
                  <c:v>Tvnet.lv</c:v>
                </c:pt>
                <c:pt idx="3">
                  <c:v>Delfi.tv</c:v>
                </c:pt>
                <c:pt idx="4">
                  <c:v>LA.lv</c:v>
                </c:pt>
                <c:pt idx="5">
                  <c:v>Tv3Play</c:v>
                </c:pt>
                <c:pt idx="6">
                  <c:v> retv.lv</c:v>
                </c:pt>
                <c:pt idx="7">
                  <c:v>LSM.lv</c:v>
                </c:pt>
              </c:strCache>
            </c:strRef>
          </c:cat>
          <c:val>
            <c:numRef>
              <c:f>Sheet1!$B$2:$B$9</c:f>
              <c:numCache>
                <c:formatCode>0.0</c:formatCode>
                <c:ptCount val="8"/>
                <c:pt idx="0">
                  <c:v>7.2734281910096241</c:v>
                </c:pt>
                <c:pt idx="1">
                  <c:v>7.4178140948911002</c:v>
                </c:pt>
                <c:pt idx="2">
                  <c:v>7.4840858990614381</c:v>
                </c:pt>
                <c:pt idx="3">
                  <c:v>7.5896257114088996</c:v>
                </c:pt>
                <c:pt idx="4">
                  <c:v>7.7012287928360825</c:v>
                </c:pt>
                <c:pt idx="5">
                  <c:v>7.7511850263237392</c:v>
                </c:pt>
                <c:pt idx="6">
                  <c:v>7.9500737317103338</c:v>
                </c:pt>
                <c:pt idx="7">
                  <c:v>8.2758578863758476</c:v>
                </c:pt>
              </c:numCache>
            </c:numRef>
          </c:val>
          <c:extLst>
            <c:ext xmlns:c16="http://schemas.microsoft.com/office/drawing/2014/chart" uri="{C3380CC4-5D6E-409C-BE32-E72D297353CC}">
              <c16:uniqueId val="{00000002-11F9-43C1-8BC9-CA6A539C0FA3}"/>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9376368571323"/>
          <c:y val="1.2332591719031733E-3"/>
          <c:w val="0.66665112550669925"/>
          <c:h val="0.90773641193622934"/>
        </c:manualLayout>
      </c:layout>
      <c:barChart>
        <c:barDir val="bar"/>
        <c:grouping val="percentStacked"/>
        <c:varyColors val="0"/>
        <c:ser>
          <c:idx val="0"/>
          <c:order val="0"/>
          <c:tx>
            <c:strRef>
              <c:f>Sheet1!$C$3</c:f>
              <c:strCache>
                <c:ptCount val="1"/>
                <c:pt idx="0">
                  <c:v>Ļoti bieži</c:v>
                </c:pt>
              </c:strCache>
            </c:strRef>
          </c:tx>
          <c:spPr>
            <a:solidFill>
              <a:schemeClr val="accent6">
                <a:lumMod val="75000"/>
              </a:schemeClr>
            </a:solidFill>
          </c:spPr>
          <c:invertIfNegative val="0"/>
          <c:dPt>
            <c:idx val="0"/>
            <c:invertIfNegative val="0"/>
            <c:bubble3D val="0"/>
            <c:extLst>
              <c:ext xmlns:c16="http://schemas.microsoft.com/office/drawing/2014/chart" uri="{C3380CC4-5D6E-409C-BE32-E72D297353CC}">
                <c16:uniqueId val="{00000000-7C43-4B7D-80D9-E59B2D151608}"/>
              </c:ext>
            </c:extLst>
          </c:dPt>
          <c:dPt>
            <c:idx val="3"/>
            <c:invertIfNegative val="0"/>
            <c:bubble3D val="0"/>
            <c:extLst>
              <c:ext xmlns:c16="http://schemas.microsoft.com/office/drawing/2014/chart" uri="{C3380CC4-5D6E-409C-BE32-E72D297353CC}">
                <c16:uniqueId val="{00000001-7C43-4B7D-80D9-E59B2D151608}"/>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Sheet1!$B$4:$B$15</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Sheet1!$C$4:$C$15</c:f>
              <c:numCache>
                <c:formatCode>0%</c:formatCode>
                <c:ptCount val="12"/>
                <c:pt idx="0">
                  <c:v>1.7714471387707983E-2</c:v>
                </c:pt>
                <c:pt idx="1">
                  <c:v>3.6944065820025275E-2</c:v>
                </c:pt>
                <c:pt idx="2">
                  <c:v>3.6578959053327621E-2</c:v>
                </c:pt>
                <c:pt idx="3">
                  <c:v>3.3491273785607345E-2</c:v>
                </c:pt>
                <c:pt idx="4">
                  <c:v>3.7382528751925985E-2</c:v>
                </c:pt>
                <c:pt idx="5">
                  <c:v>4.4605648788720018E-2</c:v>
                </c:pt>
                <c:pt idx="6">
                  <c:v>4.6174948810485866E-2</c:v>
                </c:pt>
                <c:pt idx="7">
                  <c:v>9.0177551116628007E-2</c:v>
                </c:pt>
                <c:pt idx="8">
                  <c:v>8.508126073502939E-2</c:v>
                </c:pt>
                <c:pt idx="9">
                  <c:v>7.1702475956021611E-2</c:v>
                </c:pt>
                <c:pt idx="10">
                  <c:v>0.13304408983583763</c:v>
                </c:pt>
                <c:pt idx="11">
                  <c:v>0.15169777499607257</c:v>
                </c:pt>
              </c:numCache>
            </c:numRef>
          </c:val>
          <c:extLst>
            <c:ext xmlns:c16="http://schemas.microsoft.com/office/drawing/2014/chart" uri="{C3380CC4-5D6E-409C-BE32-E72D297353CC}">
              <c16:uniqueId val="{00000002-7C43-4B7D-80D9-E59B2D151608}"/>
            </c:ext>
          </c:extLst>
        </c:ser>
        <c:ser>
          <c:idx val="1"/>
          <c:order val="1"/>
          <c:tx>
            <c:strRef>
              <c:f>Sheet1!$D$3</c:f>
              <c:strCache>
                <c:ptCount val="1"/>
                <c:pt idx="0">
                  <c:v>Diezgan bieži</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3-7C43-4B7D-80D9-E59B2D151608}"/>
              </c:ext>
            </c:extLst>
          </c:dPt>
          <c:dPt>
            <c:idx val="3"/>
            <c:invertIfNegative val="0"/>
            <c:bubble3D val="0"/>
            <c:extLst>
              <c:ext xmlns:c16="http://schemas.microsoft.com/office/drawing/2014/chart" uri="{C3380CC4-5D6E-409C-BE32-E72D297353CC}">
                <c16:uniqueId val="{00000004-7C43-4B7D-80D9-E59B2D151608}"/>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Sheet1!$B$4:$B$15</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Sheet1!$D$4:$D$15</c:f>
              <c:numCache>
                <c:formatCode>0%</c:formatCode>
                <c:ptCount val="12"/>
                <c:pt idx="0">
                  <c:v>4.9383586533643026E-2</c:v>
                </c:pt>
                <c:pt idx="1">
                  <c:v>9.7548436449226478E-2</c:v>
                </c:pt>
                <c:pt idx="2">
                  <c:v>0.11375375927887342</c:v>
                </c:pt>
                <c:pt idx="3">
                  <c:v>0.12454987474023813</c:v>
                </c:pt>
                <c:pt idx="4">
                  <c:v>0.12145364647079358</c:v>
                </c:pt>
                <c:pt idx="5">
                  <c:v>0.13348620707097042</c:v>
                </c:pt>
                <c:pt idx="6">
                  <c:v>0.13566400466005585</c:v>
                </c:pt>
                <c:pt idx="7">
                  <c:v>0.18576111002481077</c:v>
                </c:pt>
                <c:pt idx="8">
                  <c:v>0.20141987406544698</c:v>
                </c:pt>
                <c:pt idx="9">
                  <c:v>0.21702746452971197</c:v>
                </c:pt>
                <c:pt idx="10">
                  <c:v>0.21405865565433299</c:v>
                </c:pt>
                <c:pt idx="11">
                  <c:v>0.26635869368666326</c:v>
                </c:pt>
              </c:numCache>
            </c:numRef>
          </c:val>
          <c:extLst>
            <c:ext xmlns:c16="http://schemas.microsoft.com/office/drawing/2014/chart" uri="{C3380CC4-5D6E-409C-BE32-E72D297353CC}">
              <c16:uniqueId val="{00000005-7C43-4B7D-80D9-E59B2D151608}"/>
            </c:ext>
          </c:extLst>
        </c:ser>
        <c:ser>
          <c:idx val="2"/>
          <c:order val="2"/>
          <c:tx>
            <c:strRef>
              <c:f>Sheet1!$E$3</c:f>
              <c:strCache>
                <c:ptCount val="1"/>
                <c:pt idx="0">
                  <c:v>Reizēm</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Sheet1!$B$4:$B$15</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Sheet1!$E$4:$E$15</c:f>
              <c:numCache>
                <c:formatCode>0%</c:formatCode>
                <c:ptCount val="12"/>
                <c:pt idx="0">
                  <c:v>0.29903679320816851</c:v>
                </c:pt>
                <c:pt idx="1">
                  <c:v>0.33173940418766112</c:v>
                </c:pt>
                <c:pt idx="2">
                  <c:v>0.37001339433780162</c:v>
                </c:pt>
                <c:pt idx="3">
                  <c:v>0.32043287111254865</c:v>
                </c:pt>
                <c:pt idx="4">
                  <c:v>0.35928852230624098</c:v>
                </c:pt>
                <c:pt idx="5">
                  <c:v>0.41607336818998947</c:v>
                </c:pt>
                <c:pt idx="6">
                  <c:v>0.36368545013464948</c:v>
                </c:pt>
                <c:pt idx="7">
                  <c:v>0.34229527165104306</c:v>
                </c:pt>
                <c:pt idx="8">
                  <c:v>0.29507506049328303</c:v>
                </c:pt>
                <c:pt idx="9">
                  <c:v>0.363696722205123</c:v>
                </c:pt>
                <c:pt idx="10">
                  <c:v>0.303031787164872</c:v>
                </c:pt>
                <c:pt idx="11">
                  <c:v>0.32060942639517043</c:v>
                </c:pt>
              </c:numCache>
            </c:numRef>
          </c:val>
          <c:extLst>
            <c:ext xmlns:c16="http://schemas.microsoft.com/office/drawing/2014/chart" uri="{C3380CC4-5D6E-409C-BE32-E72D297353CC}">
              <c16:uniqueId val="{00000006-7C43-4B7D-80D9-E59B2D151608}"/>
            </c:ext>
          </c:extLst>
        </c:ser>
        <c:ser>
          <c:idx val="3"/>
          <c:order val="3"/>
          <c:tx>
            <c:strRef>
              <c:f>Sheet1!$F$3</c:f>
              <c:strCache>
                <c:ptCount val="1"/>
                <c:pt idx="0">
                  <c:v>Ļoti reti\ praktiski nekad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Sheet1!$B$4:$B$15</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Sheet1!$F$4:$F$15</c:f>
              <c:numCache>
                <c:formatCode>0%</c:formatCode>
                <c:ptCount val="12"/>
                <c:pt idx="0">
                  <c:v>0.42404807595500466</c:v>
                </c:pt>
                <c:pt idx="1">
                  <c:v>0.35950680459232104</c:v>
                </c:pt>
                <c:pt idx="2">
                  <c:v>0.32502056710785182</c:v>
                </c:pt>
                <c:pt idx="3">
                  <c:v>0.32601197345558219</c:v>
                </c:pt>
                <c:pt idx="4">
                  <c:v>0.2674484373276948</c:v>
                </c:pt>
                <c:pt idx="5">
                  <c:v>0.24500984507961435</c:v>
                </c:pt>
                <c:pt idx="6">
                  <c:v>0.25430689500889475</c:v>
                </c:pt>
                <c:pt idx="7">
                  <c:v>0.21825951701299015</c:v>
                </c:pt>
                <c:pt idx="8">
                  <c:v>0.17371187284380396</c:v>
                </c:pt>
                <c:pt idx="9">
                  <c:v>0.16543300681004403</c:v>
                </c:pt>
                <c:pt idx="10">
                  <c:v>0.17330133672200565</c:v>
                </c:pt>
                <c:pt idx="11">
                  <c:v>0.11695625461817886</c:v>
                </c:pt>
              </c:numCache>
            </c:numRef>
          </c:val>
          <c:extLst>
            <c:ext xmlns:c16="http://schemas.microsoft.com/office/drawing/2014/chart" uri="{C3380CC4-5D6E-409C-BE32-E72D297353CC}">
              <c16:uniqueId val="{00000007-7C43-4B7D-80D9-E59B2D151608}"/>
            </c:ext>
          </c:extLst>
        </c:ser>
        <c:ser>
          <c:idx val="4"/>
          <c:order val="4"/>
          <c:tx>
            <c:strRef>
              <c:f>Sheet1!$G$3</c:f>
              <c:strCache>
                <c:ptCount val="1"/>
                <c:pt idx="0">
                  <c:v>Neatceros\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Sheet1!$B$4:$B$15</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Sheet1!$G$4:$G$15</c:f>
              <c:numCache>
                <c:formatCode>0%</c:formatCode>
                <c:ptCount val="12"/>
                <c:pt idx="0">
                  <c:v>0.20981707291547377</c:v>
                </c:pt>
                <c:pt idx="1">
                  <c:v>0.17426128895076395</c:v>
                </c:pt>
                <c:pt idx="2">
                  <c:v>0.15463332022214329</c:v>
                </c:pt>
                <c:pt idx="3">
                  <c:v>0.19551400690602133</c:v>
                </c:pt>
                <c:pt idx="4">
                  <c:v>0.21442686514334208</c:v>
                </c:pt>
                <c:pt idx="5">
                  <c:v>0.16082493087070346</c:v>
                </c:pt>
                <c:pt idx="6">
                  <c:v>0.20016870138591211</c:v>
                </c:pt>
                <c:pt idx="7">
                  <c:v>0.16350655019452542</c:v>
                </c:pt>
                <c:pt idx="8">
                  <c:v>0.24471193186243409</c:v>
                </c:pt>
                <c:pt idx="9">
                  <c:v>0.18214033049909678</c:v>
                </c:pt>
                <c:pt idx="10">
                  <c:v>0.17656413062294921</c:v>
                </c:pt>
                <c:pt idx="11">
                  <c:v>0.14437785030391265</c:v>
                </c:pt>
              </c:numCache>
            </c:numRef>
          </c:val>
          <c:extLst>
            <c:ext xmlns:c16="http://schemas.microsoft.com/office/drawing/2014/chart" uri="{C3380CC4-5D6E-409C-BE32-E72D297353CC}">
              <c16:uniqueId val="{00000008-7C43-4B7D-80D9-E59B2D151608}"/>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33170831079423629"/>
          <c:y val="0.92394155482357954"/>
          <c:w val="0.66829168920576376"/>
          <c:h val="5.5526239092287454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53637025704577"/>
          <c:y val="2.3921983668766546E-2"/>
          <c:w val="0.63946362974295423"/>
          <c:h val="0.95215644028970325"/>
        </c:manualLayout>
      </c:layout>
      <c:barChart>
        <c:barDir val="bar"/>
        <c:grouping val="clustered"/>
        <c:varyColors val="0"/>
        <c:ser>
          <c:idx val="0"/>
          <c:order val="0"/>
          <c:tx>
            <c:strRef>
              <c:f>Sheet1!$B$1</c:f>
              <c:strCache>
                <c:ptCount val="1"/>
                <c:pt idx="0">
                  <c:v>2022</c:v>
                </c:pt>
              </c:strCache>
            </c:strRef>
          </c:tx>
          <c:spPr>
            <a:solidFill>
              <a:schemeClr val="accent1">
                <a:lumMod val="60000"/>
                <a:lumOff val="40000"/>
              </a:schemeClr>
            </a:solidFill>
          </c:spPr>
          <c:invertIfNegative val="0"/>
          <c:dPt>
            <c:idx val="0"/>
            <c:invertIfNegative val="0"/>
            <c:bubble3D val="0"/>
            <c:extLst>
              <c:ext xmlns:c16="http://schemas.microsoft.com/office/drawing/2014/chart" uri="{C3380CC4-5D6E-409C-BE32-E72D297353CC}">
                <c16:uniqueId val="{00000000-2281-4BDC-B108-396A4821380C}"/>
              </c:ext>
            </c:extLst>
          </c:dPt>
          <c:dPt>
            <c:idx val="1"/>
            <c:invertIfNegative val="0"/>
            <c:bubble3D val="0"/>
            <c:extLst>
              <c:ext xmlns:c16="http://schemas.microsoft.com/office/drawing/2014/chart" uri="{C3380CC4-5D6E-409C-BE32-E72D297353CC}">
                <c16:uniqueId val="{00000001-2281-4BDC-B108-396A4821380C}"/>
              </c:ext>
            </c:extLst>
          </c:dPt>
          <c:dPt>
            <c:idx val="2"/>
            <c:invertIfNegative val="0"/>
            <c:bubble3D val="0"/>
            <c:extLst>
              <c:ext xmlns:c16="http://schemas.microsoft.com/office/drawing/2014/chart" uri="{C3380CC4-5D6E-409C-BE32-E72D297353CC}">
                <c16:uniqueId val="{00000002-2281-4BDC-B108-396A4821380C}"/>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Sheet1!$B$2:$B$13</c:f>
              <c:numCache>
                <c:formatCode>0%</c:formatCode>
                <c:ptCount val="12"/>
                <c:pt idx="0">
                  <c:v>7.5387091390808916E-2</c:v>
                </c:pt>
                <c:pt idx="1">
                  <c:v>0.19293821314273124</c:v>
                </c:pt>
                <c:pt idx="2">
                  <c:v>0.1745942668016133</c:v>
                </c:pt>
                <c:pt idx="3">
                  <c:v>0.18267795116570407</c:v>
                </c:pt>
                <c:pt idx="4">
                  <c:v>0.18491384498745048</c:v>
                </c:pt>
                <c:pt idx="5">
                  <c:v>0.17109839930148746</c:v>
                </c:pt>
                <c:pt idx="6">
                  <c:v>0.20832704785815531</c:v>
                </c:pt>
                <c:pt idx="7">
                  <c:v>0.29261284289406925</c:v>
                </c:pt>
                <c:pt idx="8">
                  <c:v>0.30371295429979295</c:v>
                </c:pt>
                <c:pt idx="9">
                  <c:v>0.25584958985559525</c:v>
                </c:pt>
                <c:pt idx="10">
                  <c:v>0.3595296031334877</c:v>
                </c:pt>
                <c:pt idx="11">
                  <c:v>0.45789166119782831</c:v>
                </c:pt>
              </c:numCache>
            </c:numRef>
          </c:val>
          <c:extLst>
            <c:ext xmlns:c16="http://schemas.microsoft.com/office/drawing/2014/chart" uri="{C3380CC4-5D6E-409C-BE32-E72D297353CC}">
              <c16:uniqueId val="{00000003-2281-4BDC-B108-396A4821380C}"/>
            </c:ext>
          </c:extLst>
        </c:ser>
        <c:ser>
          <c:idx val="1"/>
          <c:order val="1"/>
          <c:tx>
            <c:strRef>
              <c:f>Sheet1!$C$1</c:f>
              <c:strCache>
                <c:ptCount val="1"/>
                <c:pt idx="0">
                  <c:v>2023</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pārāk lēna runa</c:v>
                </c:pt>
                <c:pt idx="1">
                  <c:v>pārāk ātra runa</c:v>
                </c:pt>
                <c:pt idx="2">
                  <c:v>slikta dikcija, neskaidra runa</c:v>
                </c:pt>
                <c:pt idx="3">
                  <c:v>Nabadzīga valoda</c:v>
                </c:pt>
                <c:pt idx="4">
                  <c:v>nepareizi lietoti termini</c:v>
                </c:pt>
                <c:pt idx="5">
                  <c:v>Nepareizi izrunāti vārdi</c:v>
                </c:pt>
                <c:pt idx="6">
                  <c:v>rusismi</c:v>
                </c:pt>
                <c:pt idx="7">
                  <c:v>sarežģīta valoda, pārāk daudz svešvārdu</c:v>
                </c:pt>
                <c:pt idx="8">
                  <c:v>Kļūdas subtitros</c:v>
                </c:pt>
                <c:pt idx="9">
                  <c:v>sarunvaloda un slengs</c:v>
                </c:pt>
                <c:pt idx="10">
                  <c:v>liekvārdība</c:v>
                </c:pt>
                <c:pt idx="11">
                  <c:v>anglismi</c:v>
                </c:pt>
              </c:strCache>
            </c:strRef>
          </c:cat>
          <c:val>
            <c:numRef>
              <c:f>Sheet1!$C$2:$C$13</c:f>
              <c:numCache>
                <c:formatCode>0%</c:formatCode>
                <c:ptCount val="12"/>
                <c:pt idx="0">
                  <c:v>6.7098057921351012E-2</c:v>
                </c:pt>
                <c:pt idx="1">
                  <c:v>0.13449250226925175</c:v>
                </c:pt>
                <c:pt idx="2">
                  <c:v>0.15033271833220105</c:v>
                </c:pt>
                <c:pt idx="3">
                  <c:v>0.15804114852584547</c:v>
                </c:pt>
                <c:pt idx="4">
                  <c:v>0.15883617522271956</c:v>
                </c:pt>
                <c:pt idx="5">
                  <c:v>0.17809185585969045</c:v>
                </c:pt>
                <c:pt idx="6">
                  <c:v>0.18183895347054171</c:v>
                </c:pt>
                <c:pt idx="7">
                  <c:v>0.27593866114143878</c:v>
                </c:pt>
                <c:pt idx="8">
                  <c:v>0.28650113480047634</c:v>
                </c:pt>
                <c:pt idx="9">
                  <c:v>0.28872994048573358</c:v>
                </c:pt>
                <c:pt idx="10">
                  <c:v>0.34710274549017062</c:v>
                </c:pt>
                <c:pt idx="11">
                  <c:v>0.41805646868273583</c:v>
                </c:pt>
              </c:numCache>
            </c:numRef>
          </c:val>
          <c:extLst>
            <c:ext xmlns:c16="http://schemas.microsoft.com/office/drawing/2014/chart" uri="{C3380CC4-5D6E-409C-BE32-E72D297353CC}">
              <c16:uniqueId val="{00000004-2281-4BDC-B108-396A4821380C}"/>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050" b="1" i="0"/>
            </a:pPr>
            <a:endParaRPr lang="en-US"/>
          </a:p>
        </c:txPr>
        <c:crossAx val="-1640716672"/>
        <c:crosses val="autoZero"/>
        <c:auto val="1"/>
        <c:lblAlgn val="ctr"/>
        <c:lblOffset val="100"/>
        <c:noMultiLvlLbl val="0"/>
      </c:catAx>
      <c:valAx>
        <c:axId val="-1640716672"/>
        <c:scaling>
          <c:orientation val="minMax"/>
          <c:max val="0.5"/>
          <c:min val="0"/>
        </c:scaling>
        <c:delete val="1"/>
        <c:axPos val="b"/>
        <c:numFmt formatCode="0%" sourceLinked="1"/>
        <c:majorTickMark val="out"/>
        <c:minorTickMark val="none"/>
        <c:tickLblPos val="nextTo"/>
        <c:crossAx val="-1640710144"/>
        <c:crosses val="autoZero"/>
        <c:crossBetween val="between"/>
        <c:majorUnit val="0.25"/>
      </c:valAx>
    </c:plotArea>
    <c:legend>
      <c:legendPos val="r"/>
      <c:layout>
        <c:manualLayout>
          <c:xMode val="edge"/>
          <c:yMode val="edge"/>
          <c:x val="0.8928833011255457"/>
          <c:y val="0.20968751561689539"/>
          <c:w val="7.3181991863389501E-2"/>
          <c:h val="0.1169363210957044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anglismi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Sheet1!$B$3:$B$26</c:f>
              <c:numCache>
                <c:formatCode>0%</c:formatCode>
                <c:ptCount val="24"/>
                <c:pt idx="0">
                  <c:v>0.3828669867177138</c:v>
                </c:pt>
                <c:pt idx="1">
                  <c:v>0.37009828287285995</c:v>
                </c:pt>
                <c:pt idx="2">
                  <c:v>0.50635640750703026</c:v>
                </c:pt>
                <c:pt idx="4">
                  <c:v>0.32438241943051627</c:v>
                </c:pt>
                <c:pt idx="5">
                  <c:v>0.43943457899771315</c:v>
                </c:pt>
                <c:pt idx="7">
                  <c:v>0.40831564524358011</c:v>
                </c:pt>
                <c:pt idx="8">
                  <c:v>0.42194903788455873</c:v>
                </c:pt>
                <c:pt idx="10">
                  <c:v>0.33778652858830421</c:v>
                </c:pt>
                <c:pt idx="11">
                  <c:v>0.47365773793999444</c:v>
                </c:pt>
                <c:pt idx="13">
                  <c:v>0.40881325647700062</c:v>
                </c:pt>
                <c:pt idx="14">
                  <c:v>0.49313087065633832</c:v>
                </c:pt>
                <c:pt idx="15">
                  <c:v>0.43777296831326068</c:v>
                </c:pt>
                <c:pt idx="16">
                  <c:v>0.37520337524458897</c:v>
                </c:pt>
                <c:pt idx="17">
                  <c:v>0.37080143621300055</c:v>
                </c:pt>
                <c:pt idx="18">
                  <c:v>0.39592849898286187</c:v>
                </c:pt>
                <c:pt idx="20">
                  <c:v>0.41209852452580031</c:v>
                </c:pt>
                <c:pt idx="21">
                  <c:v>0.42363738562847875</c:v>
                </c:pt>
                <c:pt idx="23">
                  <c:v>0.41805646868273583</c:v>
                </c:pt>
              </c:numCache>
            </c:numRef>
          </c:val>
          <c:extLst>
            <c:ext xmlns:c16="http://schemas.microsoft.com/office/drawing/2014/chart" uri="{C3380CC4-5D6E-409C-BE32-E72D297353CC}">
              <c16:uniqueId val="{00000000-C153-4221-8520-EC769ACAAC75}"/>
            </c:ext>
          </c:extLst>
        </c:ser>
        <c:ser>
          <c:idx val="1"/>
          <c:order val="1"/>
          <c:tx>
            <c:strRef>
              <c:f>Sheet1!$C$2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Sheet1!$C$3:$C$26</c:f>
              <c:numCache>
                <c:formatCode>0%</c:formatCode>
                <c:ptCount val="24"/>
                <c:pt idx="0">
                  <c:v>0.3671330132822862</c:v>
                </c:pt>
                <c:pt idx="1">
                  <c:v>0.37990171712714005</c:v>
                </c:pt>
                <c:pt idx="2">
                  <c:v>0.24364359249296974</c:v>
                </c:pt>
                <c:pt idx="3">
                  <c:v>0.75</c:v>
                </c:pt>
                <c:pt idx="4">
                  <c:v>0.42561758056948373</c:v>
                </c:pt>
                <c:pt idx="5">
                  <c:v>0.31056542100228685</c:v>
                </c:pt>
                <c:pt idx="6">
                  <c:v>0.75</c:v>
                </c:pt>
                <c:pt idx="7">
                  <c:v>0.34168435475641989</c:v>
                </c:pt>
                <c:pt idx="8">
                  <c:v>0.32805096211544127</c:v>
                </c:pt>
                <c:pt idx="9">
                  <c:v>0.75</c:v>
                </c:pt>
                <c:pt idx="10">
                  <c:v>0.41221347141169579</c:v>
                </c:pt>
                <c:pt idx="11">
                  <c:v>0.27634226206000556</c:v>
                </c:pt>
                <c:pt idx="12">
                  <c:v>0.75</c:v>
                </c:pt>
                <c:pt idx="13">
                  <c:v>0.34118674352299938</c:v>
                </c:pt>
                <c:pt idx="14">
                  <c:v>0.25686912934366168</c:v>
                </c:pt>
                <c:pt idx="15">
                  <c:v>0.31222703168673932</c:v>
                </c:pt>
                <c:pt idx="16">
                  <c:v>0.37479662475541103</c:v>
                </c:pt>
                <c:pt idx="17">
                  <c:v>0.37919856378699945</c:v>
                </c:pt>
                <c:pt idx="18">
                  <c:v>0.35407150101713813</c:v>
                </c:pt>
                <c:pt idx="19">
                  <c:v>0.75</c:v>
                </c:pt>
                <c:pt idx="20">
                  <c:v>0.33790147547419969</c:v>
                </c:pt>
                <c:pt idx="21">
                  <c:v>0.32636261437152125</c:v>
                </c:pt>
                <c:pt idx="22">
                  <c:v>0.75</c:v>
                </c:pt>
                <c:pt idx="23">
                  <c:v>0.33194353131726417</c:v>
                </c:pt>
              </c:numCache>
            </c:numRef>
          </c:val>
          <c:extLst>
            <c:ext xmlns:c16="http://schemas.microsoft.com/office/drawing/2014/chart" uri="{C3380CC4-5D6E-409C-BE32-E72D297353CC}">
              <c16:uniqueId val="{00000001-C153-4221-8520-EC769ACAAC75}"/>
            </c:ext>
          </c:extLst>
        </c:ser>
        <c:ser>
          <c:idx val="2"/>
          <c:order val="2"/>
          <c:tx>
            <c:strRef>
              <c:f>Sheet1!$D$2</c:f>
              <c:strCache>
                <c:ptCount val="1"/>
                <c:pt idx="0">
                  <c:v>liekvārdība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Sheet1!$D$3:$D$26</c:f>
              <c:numCache>
                <c:formatCode>0%</c:formatCode>
                <c:ptCount val="24"/>
                <c:pt idx="0">
                  <c:v>0.30703923267494038</c:v>
                </c:pt>
                <c:pt idx="1">
                  <c:v>0.32170894545178874</c:v>
                </c:pt>
                <c:pt idx="2">
                  <c:v>0.41580044855866227</c:v>
                </c:pt>
                <c:pt idx="4">
                  <c:v>0.23670691619209133</c:v>
                </c:pt>
                <c:pt idx="5">
                  <c:v>0.37229706810019525</c:v>
                </c:pt>
                <c:pt idx="7">
                  <c:v>0.31735700261061744</c:v>
                </c:pt>
                <c:pt idx="8">
                  <c:v>0.35898956012566152</c:v>
                </c:pt>
                <c:pt idx="10">
                  <c:v>0.25154150381454954</c:v>
                </c:pt>
                <c:pt idx="11">
                  <c:v>0.41329597202943835</c:v>
                </c:pt>
                <c:pt idx="13">
                  <c:v>0.39786779141649881</c:v>
                </c:pt>
                <c:pt idx="14">
                  <c:v>0.37369062945883502</c:v>
                </c:pt>
                <c:pt idx="15">
                  <c:v>0.37064012472491042</c:v>
                </c:pt>
                <c:pt idx="16">
                  <c:v>0.30934902774031603</c:v>
                </c:pt>
                <c:pt idx="17">
                  <c:v>0.30507542714331765</c:v>
                </c:pt>
                <c:pt idx="18">
                  <c:v>0.29959847081254987</c:v>
                </c:pt>
                <c:pt idx="20">
                  <c:v>0.30535215086074163</c:v>
                </c:pt>
                <c:pt idx="21">
                  <c:v>0.38621130289263428</c:v>
                </c:pt>
                <c:pt idx="23">
                  <c:v>0.34710274549017062</c:v>
                </c:pt>
              </c:numCache>
            </c:numRef>
          </c:val>
          <c:extLst>
            <c:ext xmlns:c16="http://schemas.microsoft.com/office/drawing/2014/chart" uri="{C3380CC4-5D6E-409C-BE32-E72D297353CC}">
              <c16:uniqueId val="{00000002-C153-4221-8520-EC769ACAAC75}"/>
            </c:ext>
          </c:extLst>
        </c:ser>
        <c:ser>
          <c:idx val="3"/>
          <c:order val="3"/>
          <c:tx>
            <c:strRef>
              <c:f>Sheet1!$E$2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Sheet1!$E$3:$E$26</c:f>
              <c:numCache>
                <c:formatCode>0%</c:formatCode>
                <c:ptCount val="24"/>
                <c:pt idx="0">
                  <c:v>0.44296076732505962</c:v>
                </c:pt>
                <c:pt idx="1">
                  <c:v>0.42829105454821126</c:v>
                </c:pt>
                <c:pt idx="2">
                  <c:v>0.33419955144133773</c:v>
                </c:pt>
                <c:pt idx="3">
                  <c:v>0.75</c:v>
                </c:pt>
                <c:pt idx="4">
                  <c:v>0.51329308380790861</c:v>
                </c:pt>
                <c:pt idx="5">
                  <c:v>0.37770293189980475</c:v>
                </c:pt>
                <c:pt idx="6">
                  <c:v>0.75</c:v>
                </c:pt>
                <c:pt idx="7">
                  <c:v>0.43264299738938256</c:v>
                </c:pt>
                <c:pt idx="8">
                  <c:v>0.39101043987433848</c:v>
                </c:pt>
                <c:pt idx="9">
                  <c:v>0.75</c:v>
                </c:pt>
                <c:pt idx="10">
                  <c:v>0.49845849618545046</c:v>
                </c:pt>
                <c:pt idx="11">
                  <c:v>0.33670402797056165</c:v>
                </c:pt>
                <c:pt idx="12">
                  <c:v>0.75</c:v>
                </c:pt>
                <c:pt idx="13">
                  <c:v>0.35213220858350119</c:v>
                </c:pt>
                <c:pt idx="14">
                  <c:v>0.37630937054116498</c:v>
                </c:pt>
                <c:pt idx="15">
                  <c:v>0.37935987527508958</c:v>
                </c:pt>
                <c:pt idx="16">
                  <c:v>0.44065097225968397</c:v>
                </c:pt>
                <c:pt idx="17">
                  <c:v>0.44492457285668235</c:v>
                </c:pt>
                <c:pt idx="18">
                  <c:v>0.45040152918745013</c:v>
                </c:pt>
                <c:pt idx="19">
                  <c:v>0.75</c:v>
                </c:pt>
                <c:pt idx="20">
                  <c:v>0.44464784913925837</c:v>
                </c:pt>
                <c:pt idx="21">
                  <c:v>0.36378869710736572</c:v>
                </c:pt>
                <c:pt idx="22">
                  <c:v>0.75</c:v>
                </c:pt>
                <c:pt idx="23">
                  <c:v>0.40289725450982938</c:v>
                </c:pt>
              </c:numCache>
            </c:numRef>
          </c:val>
          <c:extLst>
            <c:ext xmlns:c16="http://schemas.microsoft.com/office/drawing/2014/chart" uri="{C3380CC4-5D6E-409C-BE32-E72D297353CC}">
              <c16:uniqueId val="{00000003-C153-4221-8520-EC769ACAAC75}"/>
            </c:ext>
          </c:extLst>
        </c:ser>
        <c:ser>
          <c:idx val="4"/>
          <c:order val="4"/>
          <c:tx>
            <c:strRef>
              <c:f>Sheet1!$F$2</c:f>
              <c:strCache>
                <c:ptCount val="1"/>
                <c:pt idx="0">
                  <c:v>sarunvaloda un slengs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Sheet1!$F$3:$F$26</c:f>
              <c:numCache>
                <c:formatCode>0%</c:formatCode>
                <c:ptCount val="24"/>
                <c:pt idx="0">
                  <c:v>0.24443849371712165</c:v>
                </c:pt>
                <c:pt idx="1">
                  <c:v>0.23977002305422207</c:v>
                </c:pt>
                <c:pt idx="2">
                  <c:v>0.38744119339589306</c:v>
                </c:pt>
                <c:pt idx="4">
                  <c:v>0.2566079564747657</c:v>
                </c:pt>
                <c:pt idx="5">
                  <c:v>0.29606075753916805</c:v>
                </c:pt>
                <c:pt idx="7">
                  <c:v>0.27839408065645249</c:v>
                </c:pt>
                <c:pt idx="8">
                  <c:v>0.29286029454636592</c:v>
                </c:pt>
                <c:pt idx="10">
                  <c:v>0.22591225876080029</c:v>
                </c:pt>
                <c:pt idx="11">
                  <c:v>0.3322424039508346</c:v>
                </c:pt>
                <c:pt idx="13">
                  <c:v>0.25879250523032371</c:v>
                </c:pt>
                <c:pt idx="14">
                  <c:v>0.303258985320288</c:v>
                </c:pt>
                <c:pt idx="15">
                  <c:v>0.28394878126150558</c:v>
                </c:pt>
                <c:pt idx="16">
                  <c:v>0.26128426859758946</c:v>
                </c:pt>
                <c:pt idx="17">
                  <c:v>0.26566801939658818</c:v>
                </c:pt>
                <c:pt idx="18">
                  <c:v>0.42449642641676422</c:v>
                </c:pt>
                <c:pt idx="20">
                  <c:v>0.28497160295234331</c:v>
                </c:pt>
                <c:pt idx="21">
                  <c:v>0.29225044505499953</c:v>
                </c:pt>
                <c:pt idx="23">
                  <c:v>0.28872994048573358</c:v>
                </c:pt>
              </c:numCache>
            </c:numRef>
          </c:val>
          <c:extLst>
            <c:ext xmlns:c16="http://schemas.microsoft.com/office/drawing/2014/chart" uri="{C3380CC4-5D6E-409C-BE32-E72D297353CC}">
              <c16:uniqueId val="{00000004-C153-4221-8520-EC769ACAAC75}"/>
            </c:ext>
          </c:extLst>
        </c:ser>
        <c:ser>
          <c:idx val="5"/>
          <c:order val="5"/>
          <c:tx>
            <c:strRef>
              <c:f>Sheet1!$G$2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Sheet1!$G$3:$G$26</c:f>
              <c:numCache>
                <c:formatCode>0%</c:formatCode>
                <c:ptCount val="24"/>
                <c:pt idx="0">
                  <c:v>0.50556150628287833</c:v>
                </c:pt>
                <c:pt idx="1">
                  <c:v>0.51022997694577787</c:v>
                </c:pt>
                <c:pt idx="2">
                  <c:v>0.36255880660410694</c:v>
                </c:pt>
                <c:pt idx="3">
                  <c:v>0.75</c:v>
                </c:pt>
                <c:pt idx="4">
                  <c:v>0.4933920435252343</c:v>
                </c:pt>
                <c:pt idx="5">
                  <c:v>0.45393924246083195</c:v>
                </c:pt>
                <c:pt idx="6">
                  <c:v>0.75</c:v>
                </c:pt>
                <c:pt idx="7">
                  <c:v>0.47160591934354751</c:v>
                </c:pt>
                <c:pt idx="8">
                  <c:v>0.45713970545363408</c:v>
                </c:pt>
                <c:pt idx="9">
                  <c:v>0.75</c:v>
                </c:pt>
                <c:pt idx="10">
                  <c:v>0.52408774123919977</c:v>
                </c:pt>
                <c:pt idx="11">
                  <c:v>0.4177575960491654</c:v>
                </c:pt>
                <c:pt idx="12">
                  <c:v>0.75</c:v>
                </c:pt>
                <c:pt idx="13">
                  <c:v>0.49120749476967629</c:v>
                </c:pt>
                <c:pt idx="14">
                  <c:v>0.446741014679712</c:v>
                </c:pt>
                <c:pt idx="15">
                  <c:v>0.46605121873849442</c:v>
                </c:pt>
                <c:pt idx="16">
                  <c:v>0.48871573140241054</c:v>
                </c:pt>
                <c:pt idx="17">
                  <c:v>0.48433198060341182</c:v>
                </c:pt>
                <c:pt idx="18">
                  <c:v>0.32550357358323578</c:v>
                </c:pt>
                <c:pt idx="19">
                  <c:v>0.75</c:v>
                </c:pt>
                <c:pt idx="20">
                  <c:v>0.46502839704765669</c:v>
                </c:pt>
                <c:pt idx="21">
                  <c:v>0.45774955494500047</c:v>
                </c:pt>
                <c:pt idx="22">
                  <c:v>0.75</c:v>
                </c:pt>
                <c:pt idx="23">
                  <c:v>0.46127005951426642</c:v>
                </c:pt>
              </c:numCache>
            </c:numRef>
          </c:val>
          <c:extLst>
            <c:ext xmlns:c16="http://schemas.microsoft.com/office/drawing/2014/chart" uri="{C3380CC4-5D6E-409C-BE32-E72D297353CC}">
              <c16:uniqueId val="{00000005-C153-4221-8520-EC769ACAAC75}"/>
            </c:ext>
          </c:extLst>
        </c:ser>
        <c:ser>
          <c:idx val="6"/>
          <c:order val="6"/>
          <c:tx>
            <c:strRef>
              <c:f>Sheet1!$H$2</c:f>
              <c:strCache>
                <c:ptCount val="1"/>
                <c:pt idx="0">
                  <c:v>Kļūdas subtitros</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Sheet1!$H$3:$H$26</c:f>
              <c:numCache>
                <c:formatCode>0%</c:formatCode>
                <c:ptCount val="24"/>
                <c:pt idx="0">
                  <c:v>0.25791803902442773</c:v>
                </c:pt>
                <c:pt idx="1">
                  <c:v>0.26402159586777135</c:v>
                </c:pt>
                <c:pt idx="2">
                  <c:v>0.34026776516921142</c:v>
                </c:pt>
                <c:pt idx="4">
                  <c:v>0.19462966998327635</c:v>
                </c:pt>
                <c:pt idx="5">
                  <c:v>0.30746786278265692</c:v>
                </c:pt>
                <c:pt idx="7">
                  <c:v>0.28074516080935891</c:v>
                </c:pt>
                <c:pt idx="8">
                  <c:v>0.28880130246333047</c:v>
                </c:pt>
                <c:pt idx="10">
                  <c:v>0.24890147054513334</c:v>
                </c:pt>
                <c:pt idx="11">
                  <c:v>0.31254561737744663</c:v>
                </c:pt>
                <c:pt idx="13">
                  <c:v>0.2726070449430999</c:v>
                </c:pt>
                <c:pt idx="14">
                  <c:v>0.32507413404418911</c:v>
                </c:pt>
                <c:pt idx="15">
                  <c:v>0.27873795150183545</c:v>
                </c:pt>
                <c:pt idx="16">
                  <c:v>0.25138847661356312</c:v>
                </c:pt>
                <c:pt idx="17">
                  <c:v>0.28833746704221402</c:v>
                </c:pt>
                <c:pt idx="18">
                  <c:v>0.31131341931883155</c:v>
                </c:pt>
                <c:pt idx="20">
                  <c:v>0.28107051400369093</c:v>
                </c:pt>
                <c:pt idx="21">
                  <c:v>0.2915880981610513</c:v>
                </c:pt>
                <c:pt idx="23">
                  <c:v>0.28650113480047634</c:v>
                </c:pt>
              </c:numCache>
            </c:numRef>
          </c:val>
          <c:extLst>
            <c:ext xmlns:c16="http://schemas.microsoft.com/office/drawing/2014/chart" uri="{C3380CC4-5D6E-409C-BE32-E72D297353CC}">
              <c16:uniqueId val="{00000006-C153-4221-8520-EC769ACAAC75}"/>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3273272645561815"/>
          <c:y val="0"/>
          <c:w val="0.84696697420411082"/>
          <c:h val="3.4020609782541941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sarežģīta valoda, pārāk daudz svešvārdu</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Sheet1!$B$3:$B$26</c:f>
              <c:numCache>
                <c:formatCode>0%</c:formatCode>
                <c:ptCount val="24"/>
                <c:pt idx="0">
                  <c:v>0.26420343667095381</c:v>
                </c:pt>
                <c:pt idx="1">
                  <c:v>0.2957422375359896</c:v>
                </c:pt>
                <c:pt idx="2">
                  <c:v>0.26637061310852284</c:v>
                </c:pt>
                <c:pt idx="4">
                  <c:v>0.25737977922392213</c:v>
                </c:pt>
                <c:pt idx="5">
                  <c:v>0.2801741332719011</c:v>
                </c:pt>
                <c:pt idx="7">
                  <c:v>0.32457937855962105</c:v>
                </c:pt>
                <c:pt idx="8">
                  <c:v>0.25650115056964362</c:v>
                </c:pt>
                <c:pt idx="10">
                  <c:v>0.26732676377602455</c:v>
                </c:pt>
                <c:pt idx="11">
                  <c:v>0.281903938101494</c:v>
                </c:pt>
                <c:pt idx="13">
                  <c:v>0.371029390165318</c:v>
                </c:pt>
                <c:pt idx="14">
                  <c:v>0.40404423278416723</c:v>
                </c:pt>
                <c:pt idx="15">
                  <c:v>0.27270762684029565</c:v>
                </c:pt>
                <c:pt idx="16">
                  <c:v>0.20646982816135481</c:v>
                </c:pt>
                <c:pt idx="17">
                  <c:v>0.14981770146100751</c:v>
                </c:pt>
                <c:pt idx="18">
                  <c:v>0.1972018238221617</c:v>
                </c:pt>
                <c:pt idx="20">
                  <c:v>0.26117489408498579</c:v>
                </c:pt>
                <c:pt idx="21">
                  <c:v>0.28976815594333849</c:v>
                </c:pt>
                <c:pt idx="23">
                  <c:v>0.27593866114143878</c:v>
                </c:pt>
              </c:numCache>
            </c:numRef>
          </c:val>
          <c:extLst>
            <c:ext xmlns:c16="http://schemas.microsoft.com/office/drawing/2014/chart" uri="{C3380CC4-5D6E-409C-BE32-E72D297353CC}">
              <c16:uniqueId val="{00000000-5B91-423A-94F8-0E13C18D91F2}"/>
            </c:ext>
          </c:extLst>
        </c:ser>
        <c:ser>
          <c:idx val="1"/>
          <c:order val="1"/>
          <c:tx>
            <c:strRef>
              <c:f>Sheet1!$C$2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Sheet1!$C$3:$C$26</c:f>
              <c:numCache>
                <c:formatCode>0%</c:formatCode>
                <c:ptCount val="24"/>
                <c:pt idx="0">
                  <c:v>0.48579656332904619</c:v>
                </c:pt>
                <c:pt idx="1">
                  <c:v>0.4542577624640104</c:v>
                </c:pt>
                <c:pt idx="2">
                  <c:v>0.48362938689147716</c:v>
                </c:pt>
                <c:pt idx="3">
                  <c:v>0.75</c:v>
                </c:pt>
                <c:pt idx="4">
                  <c:v>0.49262022077607787</c:v>
                </c:pt>
                <c:pt idx="5">
                  <c:v>0.4698258667280989</c:v>
                </c:pt>
                <c:pt idx="6">
                  <c:v>0.75</c:v>
                </c:pt>
                <c:pt idx="7">
                  <c:v>0.42542062144037895</c:v>
                </c:pt>
                <c:pt idx="8">
                  <c:v>0.49349884943035638</c:v>
                </c:pt>
                <c:pt idx="9">
                  <c:v>0.75</c:v>
                </c:pt>
                <c:pt idx="10">
                  <c:v>0.48267323622397545</c:v>
                </c:pt>
                <c:pt idx="11">
                  <c:v>0.468096061898506</c:v>
                </c:pt>
                <c:pt idx="12">
                  <c:v>0.75</c:v>
                </c:pt>
                <c:pt idx="13">
                  <c:v>0.378970609834682</c:v>
                </c:pt>
                <c:pt idx="14">
                  <c:v>0.34595576721583277</c:v>
                </c:pt>
                <c:pt idx="15">
                  <c:v>0.47729237315970435</c:v>
                </c:pt>
                <c:pt idx="16">
                  <c:v>0.54353017183864516</c:v>
                </c:pt>
                <c:pt idx="17">
                  <c:v>0.60018229853899252</c:v>
                </c:pt>
                <c:pt idx="18">
                  <c:v>0.55279817617783833</c:v>
                </c:pt>
                <c:pt idx="19">
                  <c:v>0.75</c:v>
                </c:pt>
                <c:pt idx="20">
                  <c:v>0.48882510591501421</c:v>
                </c:pt>
                <c:pt idx="21">
                  <c:v>0.46023184405666151</c:v>
                </c:pt>
                <c:pt idx="22">
                  <c:v>0.75</c:v>
                </c:pt>
                <c:pt idx="23">
                  <c:v>0.47406133885856122</c:v>
                </c:pt>
              </c:numCache>
            </c:numRef>
          </c:val>
          <c:extLst>
            <c:ext xmlns:c16="http://schemas.microsoft.com/office/drawing/2014/chart" uri="{C3380CC4-5D6E-409C-BE32-E72D297353CC}">
              <c16:uniqueId val="{00000001-5B91-423A-94F8-0E13C18D91F2}"/>
            </c:ext>
          </c:extLst>
        </c:ser>
        <c:ser>
          <c:idx val="2"/>
          <c:order val="2"/>
          <c:tx>
            <c:strRef>
              <c:f>Sheet1!$D$2</c:f>
              <c:strCache>
                <c:ptCount val="1"/>
                <c:pt idx="0">
                  <c:v>rusismi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Sheet1!$D$3:$D$26</c:f>
              <c:numCache>
                <c:formatCode>0%</c:formatCode>
                <c:ptCount val="24"/>
                <c:pt idx="0">
                  <c:v>0.17655969735805754</c:v>
                </c:pt>
                <c:pt idx="1">
                  <c:v>0.1247650718022861</c:v>
                </c:pt>
                <c:pt idx="2">
                  <c:v>0.24944884361863584</c:v>
                </c:pt>
                <c:pt idx="4">
                  <c:v>0.15411774548374801</c:v>
                </c:pt>
                <c:pt idx="5">
                  <c:v>0.1881654339327074</c:v>
                </c:pt>
                <c:pt idx="7">
                  <c:v>0.20168151434268994</c:v>
                </c:pt>
                <c:pt idx="8">
                  <c:v>0.17390958879016585</c:v>
                </c:pt>
                <c:pt idx="10">
                  <c:v>0.15337016929570652</c:v>
                </c:pt>
                <c:pt idx="11">
                  <c:v>0.20155867086997697</c:v>
                </c:pt>
                <c:pt idx="13">
                  <c:v>0.22048304947826944</c:v>
                </c:pt>
                <c:pt idx="14">
                  <c:v>0.19736003185382986</c:v>
                </c:pt>
                <c:pt idx="15">
                  <c:v>0.17355154891356742</c:v>
                </c:pt>
                <c:pt idx="16">
                  <c:v>0.16130402250838471</c:v>
                </c:pt>
                <c:pt idx="17">
                  <c:v>0.13878666278095161</c:v>
                </c:pt>
                <c:pt idx="18">
                  <c:v>0.22003849138048126</c:v>
                </c:pt>
                <c:pt idx="20">
                  <c:v>0.18685088509284431</c:v>
                </c:pt>
                <c:pt idx="21">
                  <c:v>0.17714418403581234</c:v>
                </c:pt>
                <c:pt idx="23">
                  <c:v>0.18183895347054171</c:v>
                </c:pt>
              </c:numCache>
            </c:numRef>
          </c:val>
          <c:extLst>
            <c:ext xmlns:c16="http://schemas.microsoft.com/office/drawing/2014/chart" uri="{C3380CC4-5D6E-409C-BE32-E72D297353CC}">
              <c16:uniqueId val="{00000002-5B91-423A-94F8-0E13C18D91F2}"/>
            </c:ext>
          </c:extLst>
        </c:ser>
        <c:ser>
          <c:idx val="3"/>
          <c:order val="3"/>
          <c:tx>
            <c:strRef>
              <c:f>Sheet1!$E$2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Sheet1!$E$3:$E$26</c:f>
              <c:numCache>
                <c:formatCode>0%</c:formatCode>
                <c:ptCount val="24"/>
                <c:pt idx="0">
                  <c:v>0.57344030264194246</c:v>
                </c:pt>
                <c:pt idx="1">
                  <c:v>0.62523492819771387</c:v>
                </c:pt>
                <c:pt idx="2">
                  <c:v>0.50055115638136416</c:v>
                </c:pt>
                <c:pt idx="3">
                  <c:v>0.75</c:v>
                </c:pt>
                <c:pt idx="4">
                  <c:v>0.59588225451625199</c:v>
                </c:pt>
                <c:pt idx="5">
                  <c:v>0.56183456606729254</c:v>
                </c:pt>
                <c:pt idx="6">
                  <c:v>0.75</c:v>
                </c:pt>
                <c:pt idx="7">
                  <c:v>0.54831848565731001</c:v>
                </c:pt>
                <c:pt idx="8">
                  <c:v>0.57609041120983417</c:v>
                </c:pt>
                <c:pt idx="9">
                  <c:v>0.75</c:v>
                </c:pt>
                <c:pt idx="10">
                  <c:v>0.59662983070429343</c:v>
                </c:pt>
                <c:pt idx="11">
                  <c:v>0.54844132913002297</c:v>
                </c:pt>
                <c:pt idx="12">
                  <c:v>0.75</c:v>
                </c:pt>
                <c:pt idx="13">
                  <c:v>0.52951695052173053</c:v>
                </c:pt>
                <c:pt idx="14">
                  <c:v>0.55263996814617011</c:v>
                </c:pt>
                <c:pt idx="15">
                  <c:v>0.57644845108643261</c:v>
                </c:pt>
                <c:pt idx="16">
                  <c:v>0.58869597749161529</c:v>
                </c:pt>
                <c:pt idx="17">
                  <c:v>0.61121333721904836</c:v>
                </c:pt>
                <c:pt idx="18">
                  <c:v>0.52996150861951874</c:v>
                </c:pt>
                <c:pt idx="19">
                  <c:v>0.75</c:v>
                </c:pt>
                <c:pt idx="20">
                  <c:v>0.56314911490715569</c:v>
                </c:pt>
                <c:pt idx="21">
                  <c:v>0.57285581596418766</c:v>
                </c:pt>
                <c:pt idx="22">
                  <c:v>0.75</c:v>
                </c:pt>
                <c:pt idx="23">
                  <c:v>0.56816104652945831</c:v>
                </c:pt>
              </c:numCache>
            </c:numRef>
          </c:val>
          <c:extLst>
            <c:ext xmlns:c16="http://schemas.microsoft.com/office/drawing/2014/chart" uri="{C3380CC4-5D6E-409C-BE32-E72D297353CC}">
              <c16:uniqueId val="{00000003-5B91-423A-94F8-0E13C18D91F2}"/>
            </c:ext>
          </c:extLst>
        </c:ser>
        <c:ser>
          <c:idx val="4"/>
          <c:order val="4"/>
          <c:tx>
            <c:strRef>
              <c:f>Sheet1!$F$2</c:f>
              <c:strCache>
                <c:ptCount val="1"/>
                <c:pt idx="0">
                  <c:v>Nepareizi izrunāti vārdi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Sheet1!$F$3:$F$26</c:f>
              <c:numCache>
                <c:formatCode>0%</c:formatCode>
                <c:ptCount val="24"/>
                <c:pt idx="0">
                  <c:v>0.15684508584753853</c:v>
                </c:pt>
                <c:pt idx="1">
                  <c:v>0.15133984102723436</c:v>
                </c:pt>
                <c:pt idx="2">
                  <c:v>0.22900333956808558</c:v>
                </c:pt>
                <c:pt idx="4">
                  <c:v>0.13695697877113053</c:v>
                </c:pt>
                <c:pt idx="5">
                  <c:v>0.18747957793653275</c:v>
                </c:pt>
                <c:pt idx="7">
                  <c:v>0.1915368106073714</c:v>
                </c:pt>
                <c:pt idx="8">
                  <c:v>0.17271906401127779</c:v>
                </c:pt>
                <c:pt idx="10">
                  <c:v>0.15050494296781486</c:v>
                </c:pt>
                <c:pt idx="11">
                  <c:v>0.19720071989862259</c:v>
                </c:pt>
                <c:pt idx="13">
                  <c:v>0.18099553119947401</c:v>
                </c:pt>
                <c:pt idx="14">
                  <c:v>0.19410691620004122</c:v>
                </c:pt>
                <c:pt idx="15">
                  <c:v>0.2113818136449378</c:v>
                </c:pt>
                <c:pt idx="16">
                  <c:v>0.17084976086659287</c:v>
                </c:pt>
                <c:pt idx="17">
                  <c:v>0.13511565973010672</c:v>
                </c:pt>
                <c:pt idx="18">
                  <c:v>0.156955683649938</c:v>
                </c:pt>
                <c:pt idx="20">
                  <c:v>0.18153357398065653</c:v>
                </c:pt>
                <c:pt idx="21">
                  <c:v>0.1748679345744594</c:v>
                </c:pt>
                <c:pt idx="23">
                  <c:v>0.17809185585969045</c:v>
                </c:pt>
              </c:numCache>
            </c:numRef>
          </c:val>
          <c:extLst>
            <c:ext xmlns:c16="http://schemas.microsoft.com/office/drawing/2014/chart" uri="{C3380CC4-5D6E-409C-BE32-E72D297353CC}">
              <c16:uniqueId val="{00000004-5B91-423A-94F8-0E13C18D91F2}"/>
            </c:ext>
          </c:extLst>
        </c:ser>
        <c:ser>
          <c:idx val="5"/>
          <c:order val="5"/>
          <c:tx>
            <c:strRef>
              <c:f>Sheet1!$G$2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Sheet1!$G$3:$G$26</c:f>
              <c:numCache>
                <c:formatCode>0%</c:formatCode>
                <c:ptCount val="24"/>
                <c:pt idx="0">
                  <c:v>0.59315491415246147</c:v>
                </c:pt>
                <c:pt idx="1">
                  <c:v>0.59866015897276559</c:v>
                </c:pt>
                <c:pt idx="2">
                  <c:v>0.52099666043191439</c:v>
                </c:pt>
                <c:pt idx="3">
                  <c:v>0.75</c:v>
                </c:pt>
                <c:pt idx="4">
                  <c:v>0.61304302122886944</c:v>
                </c:pt>
                <c:pt idx="5">
                  <c:v>0.5625204220634672</c:v>
                </c:pt>
                <c:pt idx="6">
                  <c:v>0.75</c:v>
                </c:pt>
                <c:pt idx="7">
                  <c:v>0.55846318939262862</c:v>
                </c:pt>
                <c:pt idx="8">
                  <c:v>0.57728093598872221</c:v>
                </c:pt>
                <c:pt idx="9">
                  <c:v>0.75</c:v>
                </c:pt>
                <c:pt idx="10">
                  <c:v>0.59949505703218509</c:v>
                </c:pt>
                <c:pt idx="11">
                  <c:v>0.55279928010137747</c:v>
                </c:pt>
                <c:pt idx="12">
                  <c:v>0.75</c:v>
                </c:pt>
                <c:pt idx="13">
                  <c:v>0.56900446880052602</c:v>
                </c:pt>
                <c:pt idx="14">
                  <c:v>0.55589308379995872</c:v>
                </c:pt>
                <c:pt idx="15">
                  <c:v>0.5386181863550622</c:v>
                </c:pt>
                <c:pt idx="16">
                  <c:v>0.57915023913340713</c:v>
                </c:pt>
                <c:pt idx="17">
                  <c:v>0.61488434026989325</c:v>
                </c:pt>
                <c:pt idx="18">
                  <c:v>0.59304431635006205</c:v>
                </c:pt>
                <c:pt idx="19">
                  <c:v>0.75</c:v>
                </c:pt>
                <c:pt idx="20">
                  <c:v>0.5684664260193435</c:v>
                </c:pt>
                <c:pt idx="21">
                  <c:v>0.57513206542554063</c:v>
                </c:pt>
                <c:pt idx="22">
                  <c:v>0.75</c:v>
                </c:pt>
                <c:pt idx="23">
                  <c:v>0.57190814414030955</c:v>
                </c:pt>
              </c:numCache>
            </c:numRef>
          </c:val>
          <c:extLst>
            <c:ext xmlns:c16="http://schemas.microsoft.com/office/drawing/2014/chart" uri="{C3380CC4-5D6E-409C-BE32-E72D297353CC}">
              <c16:uniqueId val="{00000005-5B91-423A-94F8-0E13C18D91F2}"/>
            </c:ext>
          </c:extLst>
        </c:ser>
        <c:ser>
          <c:idx val="6"/>
          <c:order val="6"/>
          <c:tx>
            <c:strRef>
              <c:f>Sheet1!$H$2</c:f>
              <c:strCache>
                <c:ptCount val="1"/>
                <c:pt idx="0">
                  <c:v>nepareizi lietoti termini</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Sheet1!$H$3:$H$26</c:f>
              <c:numCache>
                <c:formatCode>0%</c:formatCode>
                <c:ptCount val="24"/>
                <c:pt idx="0">
                  <c:v>0.12700201495763536</c:v>
                </c:pt>
                <c:pt idx="1">
                  <c:v>0.11647298544785942</c:v>
                </c:pt>
                <c:pt idx="2">
                  <c:v>0.23760263974991294</c:v>
                </c:pt>
                <c:pt idx="4">
                  <c:v>0.17305653870173887</c:v>
                </c:pt>
                <c:pt idx="5">
                  <c:v>0.15559083137775562</c:v>
                </c:pt>
                <c:pt idx="7">
                  <c:v>0.15412242224423928</c:v>
                </c:pt>
                <c:pt idx="8">
                  <c:v>0.1607198568009397</c:v>
                </c:pt>
                <c:pt idx="10">
                  <c:v>0.10806902174933064</c:v>
                </c:pt>
                <c:pt idx="11">
                  <c:v>0.194001495719754</c:v>
                </c:pt>
                <c:pt idx="13">
                  <c:v>0.16153165564393776</c:v>
                </c:pt>
                <c:pt idx="14">
                  <c:v>0.20845935287480094</c:v>
                </c:pt>
                <c:pt idx="15">
                  <c:v>0.20449338939159645</c:v>
                </c:pt>
                <c:pt idx="16">
                  <c:v>0.13129506798760782</c:v>
                </c:pt>
                <c:pt idx="17">
                  <c:v>0.10500551204003809</c:v>
                </c:pt>
                <c:pt idx="18">
                  <c:v>9.5129235801571121E-2</c:v>
                </c:pt>
                <c:pt idx="20">
                  <c:v>0.16226396358542081</c:v>
                </c:pt>
                <c:pt idx="21">
                  <c:v>0.15562530220076534</c:v>
                </c:pt>
                <c:pt idx="23">
                  <c:v>0.15883617522271956</c:v>
                </c:pt>
              </c:numCache>
            </c:numRef>
          </c:val>
          <c:extLst>
            <c:ext xmlns:c16="http://schemas.microsoft.com/office/drawing/2014/chart" uri="{C3380CC4-5D6E-409C-BE32-E72D297353CC}">
              <c16:uniqueId val="{00000006-5B91-423A-94F8-0E13C18D91F2}"/>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2648648050476552"/>
          <c:y val="7.4522221607180262E-3"/>
          <c:w val="0.7891891991587241"/>
          <c:h val="3.4020609782541941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Nabadzīga valoda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Sheet1!$B$3:$B$26</c:f>
              <c:numCache>
                <c:formatCode>0%</c:formatCode>
                <c:ptCount val="24"/>
                <c:pt idx="0">
                  <c:v>0.13882488650819341</c:v>
                </c:pt>
                <c:pt idx="1">
                  <c:v>0.11927631199623145</c:v>
                </c:pt>
                <c:pt idx="2">
                  <c:v>0.21996628193632217</c:v>
                </c:pt>
                <c:pt idx="4">
                  <c:v>0.13783223143404633</c:v>
                </c:pt>
                <c:pt idx="5">
                  <c:v>0.16265318849191412</c:v>
                </c:pt>
                <c:pt idx="7">
                  <c:v>0.13572122185012384</c:v>
                </c:pt>
                <c:pt idx="8">
                  <c:v>0.16696050320951761</c:v>
                </c:pt>
                <c:pt idx="10">
                  <c:v>0.11407434064119486</c:v>
                </c:pt>
                <c:pt idx="11">
                  <c:v>0.18849601520072651</c:v>
                </c:pt>
                <c:pt idx="13">
                  <c:v>0.15355715476964762</c:v>
                </c:pt>
                <c:pt idx="14">
                  <c:v>0.20765933961328334</c:v>
                </c:pt>
                <c:pt idx="15">
                  <c:v>0.16091123745522989</c:v>
                </c:pt>
                <c:pt idx="16">
                  <c:v>0.18279511260430004</c:v>
                </c:pt>
                <c:pt idx="17">
                  <c:v>9.6295006113264858E-2</c:v>
                </c:pt>
                <c:pt idx="18">
                  <c:v>0.10635233706478017</c:v>
                </c:pt>
                <c:pt idx="20">
                  <c:v>0.15317857092025272</c:v>
                </c:pt>
                <c:pt idx="21">
                  <c:v>0.16259601527924561</c:v>
                </c:pt>
                <c:pt idx="23">
                  <c:v>0.15804114852584547</c:v>
                </c:pt>
              </c:numCache>
            </c:numRef>
          </c:val>
          <c:extLst>
            <c:ext xmlns:c16="http://schemas.microsoft.com/office/drawing/2014/chart" uri="{C3380CC4-5D6E-409C-BE32-E72D297353CC}">
              <c16:uniqueId val="{00000000-AD4D-4F01-9127-AEFDD625429F}"/>
            </c:ext>
          </c:extLst>
        </c:ser>
        <c:ser>
          <c:idx val="1"/>
          <c:order val="1"/>
          <c:tx>
            <c:strRef>
              <c:f>Sheet1!$C$2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Sheet1!$C$3:$C$26</c:f>
              <c:numCache>
                <c:formatCode>0%</c:formatCode>
                <c:ptCount val="24"/>
                <c:pt idx="0">
                  <c:v>0.61117511349180664</c:v>
                </c:pt>
                <c:pt idx="1">
                  <c:v>0.63072368800376855</c:v>
                </c:pt>
                <c:pt idx="2">
                  <c:v>0.53003371806367783</c:v>
                </c:pt>
                <c:pt idx="3">
                  <c:v>0.75</c:v>
                </c:pt>
                <c:pt idx="4">
                  <c:v>0.61216776856595367</c:v>
                </c:pt>
                <c:pt idx="5">
                  <c:v>0.58734681150808588</c:v>
                </c:pt>
                <c:pt idx="6">
                  <c:v>0.75</c:v>
                </c:pt>
                <c:pt idx="7">
                  <c:v>0.61427877814987619</c:v>
                </c:pt>
                <c:pt idx="8">
                  <c:v>0.58303949679048239</c:v>
                </c:pt>
                <c:pt idx="9">
                  <c:v>0.75</c:v>
                </c:pt>
                <c:pt idx="10">
                  <c:v>0.63592565935880518</c:v>
                </c:pt>
                <c:pt idx="11">
                  <c:v>0.56150398479927355</c:v>
                </c:pt>
                <c:pt idx="12">
                  <c:v>0.75</c:v>
                </c:pt>
                <c:pt idx="13">
                  <c:v>0.5964428452303524</c:v>
                </c:pt>
                <c:pt idx="14">
                  <c:v>0.54234066038671669</c:v>
                </c:pt>
                <c:pt idx="15">
                  <c:v>0.58908876254477005</c:v>
                </c:pt>
                <c:pt idx="16">
                  <c:v>0.56720488739569996</c:v>
                </c:pt>
                <c:pt idx="17">
                  <c:v>0.6537049938867352</c:v>
                </c:pt>
                <c:pt idx="18">
                  <c:v>0.6436476629352198</c:v>
                </c:pt>
                <c:pt idx="19">
                  <c:v>0.75</c:v>
                </c:pt>
                <c:pt idx="20">
                  <c:v>0.59682142907974733</c:v>
                </c:pt>
                <c:pt idx="21">
                  <c:v>0.58740398472075439</c:v>
                </c:pt>
                <c:pt idx="22">
                  <c:v>0.75</c:v>
                </c:pt>
                <c:pt idx="23">
                  <c:v>0.5919588514741545</c:v>
                </c:pt>
              </c:numCache>
            </c:numRef>
          </c:val>
          <c:extLst>
            <c:ext xmlns:c16="http://schemas.microsoft.com/office/drawing/2014/chart" uri="{C3380CC4-5D6E-409C-BE32-E72D297353CC}">
              <c16:uniqueId val="{00000001-AD4D-4F01-9127-AEFDD625429F}"/>
            </c:ext>
          </c:extLst>
        </c:ser>
        <c:ser>
          <c:idx val="2"/>
          <c:order val="2"/>
          <c:tx>
            <c:strRef>
              <c:f>Sheet1!$D$2</c:f>
              <c:strCache>
                <c:ptCount val="1"/>
                <c:pt idx="0">
                  <c:v>slikta dikcija, neskaidra runa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Sheet1!$D$3:$D$26</c:f>
              <c:numCache>
                <c:formatCode>0%</c:formatCode>
                <c:ptCount val="24"/>
                <c:pt idx="0">
                  <c:v>0.14065835533987561</c:v>
                </c:pt>
                <c:pt idx="1">
                  <c:v>0.11485796169537482</c:v>
                </c:pt>
                <c:pt idx="2">
                  <c:v>0.19890203201751566</c:v>
                </c:pt>
                <c:pt idx="4">
                  <c:v>0.17447939082666461</c:v>
                </c:pt>
                <c:pt idx="5">
                  <c:v>0.14482201144542661</c:v>
                </c:pt>
                <c:pt idx="7">
                  <c:v>0.17255378125998561</c:v>
                </c:pt>
                <c:pt idx="8">
                  <c:v>0.14145287098410497</c:v>
                </c:pt>
                <c:pt idx="10">
                  <c:v>0.10898438495418661</c:v>
                </c:pt>
                <c:pt idx="11">
                  <c:v>0.17897382376700313</c:v>
                </c:pt>
                <c:pt idx="13">
                  <c:v>0.20914375356907899</c:v>
                </c:pt>
                <c:pt idx="14">
                  <c:v>0.17571932736608534</c:v>
                </c:pt>
                <c:pt idx="15">
                  <c:v>0.17015574090502644</c:v>
                </c:pt>
                <c:pt idx="16">
                  <c:v>0.12851044646368198</c:v>
                </c:pt>
                <c:pt idx="17">
                  <c:v>8.5045260655514071E-2</c:v>
                </c:pt>
                <c:pt idx="18">
                  <c:v>0.10919328873691589</c:v>
                </c:pt>
                <c:pt idx="20">
                  <c:v>0.12744167905130779</c:v>
                </c:pt>
                <c:pt idx="21">
                  <c:v>0.17177517997052746</c:v>
                </c:pt>
                <c:pt idx="23">
                  <c:v>0.15033271833220105</c:v>
                </c:pt>
              </c:numCache>
            </c:numRef>
          </c:val>
          <c:extLst>
            <c:ext xmlns:c16="http://schemas.microsoft.com/office/drawing/2014/chart" uri="{C3380CC4-5D6E-409C-BE32-E72D297353CC}">
              <c16:uniqueId val="{00000002-AD4D-4F01-9127-AEFDD625429F}"/>
            </c:ext>
          </c:extLst>
        </c:ser>
        <c:ser>
          <c:idx val="3"/>
          <c:order val="3"/>
          <c:tx>
            <c:strRef>
              <c:f>Sheet1!$E$2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Sheet1!$E$3:$E$26</c:f>
              <c:numCache>
                <c:formatCode>0%</c:formatCode>
                <c:ptCount val="24"/>
                <c:pt idx="0">
                  <c:v>0.60934164466012442</c:v>
                </c:pt>
                <c:pt idx="1">
                  <c:v>0.63514203830462512</c:v>
                </c:pt>
                <c:pt idx="2">
                  <c:v>0.55109796798248434</c:v>
                </c:pt>
                <c:pt idx="3">
                  <c:v>0.75</c:v>
                </c:pt>
                <c:pt idx="4">
                  <c:v>0.57552060917333536</c:v>
                </c:pt>
                <c:pt idx="5">
                  <c:v>0.60517798855457339</c:v>
                </c:pt>
                <c:pt idx="6">
                  <c:v>0.75</c:v>
                </c:pt>
                <c:pt idx="7">
                  <c:v>0.57744621874001445</c:v>
                </c:pt>
                <c:pt idx="8">
                  <c:v>0.60854712901589503</c:v>
                </c:pt>
                <c:pt idx="9">
                  <c:v>0.75</c:v>
                </c:pt>
                <c:pt idx="10">
                  <c:v>0.64101561504581339</c:v>
                </c:pt>
                <c:pt idx="11">
                  <c:v>0.5710261762329969</c:v>
                </c:pt>
                <c:pt idx="12">
                  <c:v>0.75</c:v>
                </c:pt>
                <c:pt idx="13">
                  <c:v>0.54085624643092101</c:v>
                </c:pt>
                <c:pt idx="14">
                  <c:v>0.57428067263391469</c:v>
                </c:pt>
                <c:pt idx="15">
                  <c:v>0.5798442590949735</c:v>
                </c:pt>
                <c:pt idx="16">
                  <c:v>0.62148955353631807</c:v>
                </c:pt>
                <c:pt idx="17">
                  <c:v>0.6649547393444859</c:v>
                </c:pt>
                <c:pt idx="18">
                  <c:v>0.64080671126308408</c:v>
                </c:pt>
                <c:pt idx="19">
                  <c:v>0.75</c:v>
                </c:pt>
                <c:pt idx="20">
                  <c:v>0.62255832094869223</c:v>
                </c:pt>
                <c:pt idx="21">
                  <c:v>0.57822482002947251</c:v>
                </c:pt>
                <c:pt idx="22">
                  <c:v>0.75</c:v>
                </c:pt>
                <c:pt idx="23">
                  <c:v>0.59966728166779892</c:v>
                </c:pt>
              </c:numCache>
            </c:numRef>
          </c:val>
          <c:extLst>
            <c:ext xmlns:c16="http://schemas.microsoft.com/office/drawing/2014/chart" uri="{C3380CC4-5D6E-409C-BE32-E72D297353CC}">
              <c16:uniqueId val="{00000003-AD4D-4F01-9127-AEFDD625429F}"/>
            </c:ext>
          </c:extLst>
        </c:ser>
        <c:ser>
          <c:idx val="4"/>
          <c:order val="4"/>
          <c:tx>
            <c:strRef>
              <c:f>Sheet1!$F$2</c:f>
              <c:strCache>
                <c:ptCount val="1"/>
                <c:pt idx="0">
                  <c:v>pārāk ātra runa</c:v>
                </c:pt>
              </c:strCache>
            </c:strRef>
          </c:tx>
          <c:spPr>
            <a:solidFill>
              <a:srgbClr val="5B9BD5"/>
            </a:solidFill>
          </c:spPr>
          <c:invertIfNegative val="0"/>
          <c:dLbls>
            <c:dLbl>
              <c:idx val="17"/>
              <c:layout>
                <c:manualLayout>
                  <c:x val="2.8373695189345479E-3"/>
                  <c:y val="-4.96814810714539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A-4374-92FD-A49430E77722}"/>
                </c:ext>
              </c:extLst>
            </c:dLbl>
            <c:spPr>
              <a:noFill/>
              <a:ln>
                <a:noFill/>
              </a:ln>
              <a:effectLst/>
            </c:spPr>
            <c:txPr>
              <a:bodyPr wrap="square" lIns="38100" tIns="19050" rIns="38100" bIns="19050" anchor="ctr">
                <a:spAutoFit/>
              </a:bodyPr>
              <a:lstStyle/>
              <a:p>
                <a:pPr>
                  <a:defRPr sz="8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Sheet1!$F$3:$F$26</c:f>
              <c:numCache>
                <c:formatCode>0%</c:formatCode>
                <c:ptCount val="24"/>
                <c:pt idx="0">
                  <c:v>0.12108230434246733</c:v>
                </c:pt>
                <c:pt idx="1">
                  <c:v>0.12816500506990847</c:v>
                </c:pt>
                <c:pt idx="2">
                  <c:v>0.15511954750881418</c:v>
                </c:pt>
                <c:pt idx="4">
                  <c:v>0.19183425541353302</c:v>
                </c:pt>
                <c:pt idx="5">
                  <c:v>0.12140607828994911</c:v>
                </c:pt>
                <c:pt idx="7">
                  <c:v>0.14139095556477355</c:v>
                </c:pt>
                <c:pt idx="8">
                  <c:v>0.13173578390698071</c:v>
                </c:pt>
                <c:pt idx="10">
                  <c:v>0.13749903867110069</c:v>
                </c:pt>
                <c:pt idx="11">
                  <c:v>0.13240993886115315</c:v>
                </c:pt>
                <c:pt idx="13">
                  <c:v>0.20081366281608154</c:v>
                </c:pt>
                <c:pt idx="14">
                  <c:v>0.17012690806627837</c:v>
                </c:pt>
                <c:pt idx="15">
                  <c:v>0.13350870971883069</c:v>
                </c:pt>
                <c:pt idx="16">
                  <c:v>0.11310755548217187</c:v>
                </c:pt>
                <c:pt idx="17">
                  <c:v>5.3360968806574642E-2</c:v>
                </c:pt>
                <c:pt idx="18">
                  <c:v>0.13211217577092182</c:v>
                </c:pt>
                <c:pt idx="20">
                  <c:v>0.11992742772127446</c:v>
                </c:pt>
                <c:pt idx="21">
                  <c:v>0.14813587810824427</c:v>
                </c:pt>
                <c:pt idx="23">
                  <c:v>0.13449250226925175</c:v>
                </c:pt>
              </c:numCache>
            </c:numRef>
          </c:val>
          <c:extLst>
            <c:ext xmlns:c16="http://schemas.microsoft.com/office/drawing/2014/chart" uri="{C3380CC4-5D6E-409C-BE32-E72D297353CC}">
              <c16:uniqueId val="{00000004-AD4D-4F01-9127-AEFDD625429F}"/>
            </c:ext>
          </c:extLst>
        </c:ser>
        <c:ser>
          <c:idx val="5"/>
          <c:order val="5"/>
          <c:tx>
            <c:strRef>
              <c:f>Sheet1!$G$2</c:f>
              <c:strCache>
                <c:ptCount val="1"/>
              </c:strCache>
            </c:strRef>
          </c:tx>
          <c:spPr>
            <a:noFill/>
          </c:spPr>
          <c:invertIfNegative val="0"/>
          <c:dLbls>
            <c:delete val="1"/>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Sheet1!$G$3:$G$26</c:f>
              <c:numCache>
                <c:formatCode>0%</c:formatCode>
                <c:ptCount val="24"/>
                <c:pt idx="0">
                  <c:v>0.62891769565753264</c:v>
                </c:pt>
                <c:pt idx="1">
                  <c:v>0.62183499493009153</c:v>
                </c:pt>
                <c:pt idx="2">
                  <c:v>0.59488045249118582</c:v>
                </c:pt>
                <c:pt idx="3">
                  <c:v>0.75</c:v>
                </c:pt>
                <c:pt idx="4">
                  <c:v>0.55816574458646695</c:v>
                </c:pt>
                <c:pt idx="5">
                  <c:v>0.62859392171005091</c:v>
                </c:pt>
                <c:pt idx="6">
                  <c:v>0.75</c:v>
                </c:pt>
                <c:pt idx="7">
                  <c:v>0.60860904443522645</c:v>
                </c:pt>
                <c:pt idx="8">
                  <c:v>0.61826421609301929</c:v>
                </c:pt>
                <c:pt idx="9">
                  <c:v>0.75</c:v>
                </c:pt>
                <c:pt idx="10">
                  <c:v>0.61250096132889931</c:v>
                </c:pt>
                <c:pt idx="11">
                  <c:v>0.61759006113884685</c:v>
                </c:pt>
                <c:pt idx="12">
                  <c:v>0.75</c:v>
                </c:pt>
                <c:pt idx="13">
                  <c:v>0.54918633718391852</c:v>
                </c:pt>
                <c:pt idx="14">
                  <c:v>0.57987309193372161</c:v>
                </c:pt>
                <c:pt idx="15">
                  <c:v>0.61649129028116934</c:v>
                </c:pt>
                <c:pt idx="16">
                  <c:v>0.63689244451782812</c:v>
                </c:pt>
                <c:pt idx="17">
                  <c:v>0.69663903119342541</c:v>
                </c:pt>
                <c:pt idx="18">
                  <c:v>0.61788782422907818</c:v>
                </c:pt>
                <c:pt idx="19">
                  <c:v>0.75</c:v>
                </c:pt>
                <c:pt idx="20">
                  <c:v>0.63007257227872548</c:v>
                </c:pt>
                <c:pt idx="21">
                  <c:v>0.60186412189175575</c:v>
                </c:pt>
                <c:pt idx="22">
                  <c:v>0.75</c:v>
                </c:pt>
                <c:pt idx="23">
                  <c:v>0.6155074977307482</c:v>
                </c:pt>
              </c:numCache>
            </c:numRef>
          </c:val>
          <c:extLst>
            <c:ext xmlns:c16="http://schemas.microsoft.com/office/drawing/2014/chart" uri="{C3380CC4-5D6E-409C-BE32-E72D297353CC}">
              <c16:uniqueId val="{00000005-AD4D-4F01-9127-AEFDD625429F}"/>
            </c:ext>
          </c:extLst>
        </c:ser>
        <c:ser>
          <c:idx val="6"/>
          <c:order val="6"/>
          <c:tx>
            <c:strRef>
              <c:f>Sheet1!$H$2</c:f>
              <c:strCache>
                <c:ptCount val="1"/>
                <c:pt idx="0">
                  <c:v>pārāk lēna runa</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Sheet1!$A$3:$A$26</c:f>
              <c:strCache>
                <c:ptCount val="24"/>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strCache>
            </c:strRef>
          </c:cat>
          <c:val>
            <c:numRef>
              <c:f>Sheet1!$H$3:$H$26</c:f>
              <c:numCache>
                <c:formatCode>0%</c:formatCode>
                <c:ptCount val="24"/>
                <c:pt idx="0">
                  <c:v>7.2983121575630805E-2</c:v>
                </c:pt>
                <c:pt idx="1">
                  <c:v>4.6455260320723966E-2</c:v>
                </c:pt>
                <c:pt idx="2">
                  <c:v>8.3570767585148129E-2</c:v>
                </c:pt>
                <c:pt idx="4">
                  <c:v>7.0947688958194088E-2</c:v>
                </c:pt>
                <c:pt idx="5">
                  <c:v>6.6219502572942832E-2</c:v>
                </c:pt>
                <c:pt idx="7">
                  <c:v>6.2671538906103941E-2</c:v>
                </c:pt>
                <c:pt idx="8">
                  <c:v>6.8866956792956763E-2</c:v>
                </c:pt>
                <c:pt idx="10">
                  <c:v>5.0819475526741334E-2</c:v>
                </c:pt>
                <c:pt idx="11">
                  <c:v>7.8373883489233076E-2</c:v>
                </c:pt>
                <c:pt idx="13">
                  <c:v>5.5921027765604078E-2</c:v>
                </c:pt>
                <c:pt idx="14">
                  <c:v>7.6395949505397603E-2</c:v>
                </c:pt>
                <c:pt idx="15">
                  <c:v>5.0574912050895059E-2</c:v>
                </c:pt>
                <c:pt idx="16">
                  <c:v>8.2532488593889966E-2</c:v>
                </c:pt>
                <c:pt idx="17">
                  <c:v>5.908851397304727E-2</c:v>
                </c:pt>
                <c:pt idx="18">
                  <c:v>8.5039845204424286E-2</c:v>
                </c:pt>
                <c:pt idx="20">
                  <c:v>5.8821150178396758E-2</c:v>
                </c:pt>
                <c:pt idx="21">
                  <c:v>7.4851191127076597E-2</c:v>
                </c:pt>
                <c:pt idx="23">
                  <c:v>6.7098057921351012E-2</c:v>
                </c:pt>
              </c:numCache>
            </c:numRef>
          </c:val>
          <c:extLst>
            <c:ext xmlns:c16="http://schemas.microsoft.com/office/drawing/2014/chart" uri="{C3380CC4-5D6E-409C-BE32-E72D297353CC}">
              <c16:uniqueId val="{00000006-AD4D-4F01-9127-AEFDD625429F}"/>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2024023455391292"/>
          <c:y val="7.4522221607180262E-3"/>
          <c:w val="0.7891891991587241"/>
          <c:h val="3.4020609782541941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5593716125961"/>
          <c:y val="3.437500000000001E-2"/>
          <c:w val="0.8766936440156291"/>
          <c:h val="0.62221290981031774"/>
        </c:manualLayout>
      </c:layout>
      <c:barChart>
        <c:barDir val="bar"/>
        <c:grouping val="percentStacked"/>
        <c:varyColors val="0"/>
        <c:ser>
          <c:idx val="0"/>
          <c:order val="0"/>
          <c:tx>
            <c:strRef>
              <c:f>Sheet1!$B$1</c:f>
              <c:strCache>
                <c:ptCount val="1"/>
                <c:pt idx="0">
                  <c:v>Lieto subtitrus </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2022</c:v>
                </c:pt>
                <c:pt idx="1">
                  <c:v>2023</c:v>
                </c:pt>
              </c:numCache>
            </c:numRef>
          </c:cat>
          <c:val>
            <c:numRef>
              <c:f>Sheet1!$B$2:$B$3</c:f>
              <c:numCache>
                <c:formatCode>0%</c:formatCode>
                <c:ptCount val="2"/>
                <c:pt idx="0">
                  <c:v>0.15470632166920359</c:v>
                </c:pt>
                <c:pt idx="1">
                  <c:v>0.22980410654642316</c:v>
                </c:pt>
              </c:numCache>
            </c:numRef>
          </c:val>
          <c:extLst>
            <c:ext xmlns:c16="http://schemas.microsoft.com/office/drawing/2014/chart" uri="{C3380CC4-5D6E-409C-BE32-E72D297353CC}">
              <c16:uniqueId val="{00000002-714E-477D-8A82-FF24564F6E31}"/>
            </c:ext>
          </c:extLst>
        </c:ser>
        <c:ser>
          <c:idx val="1"/>
          <c:order val="1"/>
          <c:tx>
            <c:strRef>
              <c:f>Sheet1!$C$1</c:f>
              <c:strCache>
                <c:ptCount val="1"/>
                <c:pt idx="0">
                  <c:v>Lieto valodas celiņu</c:v>
                </c:pt>
              </c:strCache>
            </c:strRef>
          </c:tx>
          <c:spPr>
            <a:solidFill>
              <a:schemeClr val="accent1"/>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Sheet1!$C$2:$C$3</c:f>
              <c:numCache>
                <c:formatCode>0%</c:formatCode>
                <c:ptCount val="2"/>
                <c:pt idx="0">
                  <c:v>7.3463753900128645E-2</c:v>
                </c:pt>
                <c:pt idx="1">
                  <c:v>0.11479051714983952</c:v>
                </c:pt>
              </c:numCache>
            </c:numRef>
          </c:val>
          <c:extLst>
            <c:ext xmlns:c16="http://schemas.microsoft.com/office/drawing/2014/chart" uri="{C3380CC4-5D6E-409C-BE32-E72D297353CC}">
              <c16:uniqueId val="{00000003-714E-477D-8A82-FF24564F6E31}"/>
            </c:ext>
          </c:extLst>
        </c:ser>
        <c:ser>
          <c:idx val="2"/>
          <c:order val="2"/>
          <c:tx>
            <c:strRef>
              <c:f>Sheet1!$D$1</c:f>
              <c:strCache>
                <c:ptCount val="1"/>
                <c:pt idx="0">
                  <c:v>Reizēm lieto subtitrus, reizēm valodas celiņu </c:v>
                </c:pt>
              </c:strCache>
            </c:strRef>
          </c:tx>
          <c:spPr>
            <a:solidFill>
              <a:schemeClr val="accent3"/>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Sheet1!$D$2:$D$3</c:f>
              <c:numCache>
                <c:formatCode>0%</c:formatCode>
                <c:ptCount val="2"/>
                <c:pt idx="0">
                  <c:v>0.35831210163171773</c:v>
                </c:pt>
                <c:pt idx="1">
                  <c:v>0.33106099374607362</c:v>
                </c:pt>
              </c:numCache>
            </c:numRef>
          </c:val>
          <c:extLst>
            <c:ext xmlns:c16="http://schemas.microsoft.com/office/drawing/2014/chart" uri="{C3380CC4-5D6E-409C-BE32-E72D297353CC}">
              <c16:uniqueId val="{00000004-714E-477D-8A82-FF24564F6E31}"/>
            </c:ext>
          </c:extLst>
        </c:ser>
        <c:ser>
          <c:idx val="3"/>
          <c:order val="3"/>
          <c:tx>
            <c:strRef>
              <c:f>Sheet1!$E$1</c:f>
              <c:strCache>
                <c:ptCount val="1"/>
                <c:pt idx="0">
                  <c:v>Nelieto ne vienu, ne otru </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2022</c:v>
                </c:pt>
                <c:pt idx="1">
                  <c:v>2023</c:v>
                </c:pt>
              </c:numCache>
            </c:numRef>
          </c:cat>
          <c:val>
            <c:numRef>
              <c:f>Sheet1!$E$2:$E$3</c:f>
              <c:numCache>
                <c:formatCode>0%</c:formatCode>
                <c:ptCount val="2"/>
                <c:pt idx="0">
                  <c:v>0.41351782279894939</c:v>
                </c:pt>
                <c:pt idx="1">
                  <c:v>0.32434438255766118</c:v>
                </c:pt>
              </c:numCache>
            </c:numRef>
          </c:val>
          <c:extLst>
            <c:ext xmlns:c16="http://schemas.microsoft.com/office/drawing/2014/chart" uri="{C3380CC4-5D6E-409C-BE32-E72D297353CC}">
              <c16:uniqueId val="{00000005-714E-477D-8A82-FF24564F6E31}"/>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050" b="1"/>
            </a:pPr>
            <a:endParaRPr lang="en-US"/>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400431736322411"/>
          <c:y val="0.67964857970311898"/>
          <c:w val="0.8596852953838463"/>
          <c:h val="0.3203514202968810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754832642541183"/>
          <c:y val="1.9199138828013464E-2"/>
          <c:w val="0.4450109714046882"/>
          <c:h val="0.91516625367296256"/>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Sheet1!$B$2:$B$14</c:f>
              <c:numCache>
                <c:formatCode>0%</c:formatCode>
                <c:ptCount val="13"/>
                <c:pt idx="0">
                  <c:v>0.14488939633636286</c:v>
                </c:pt>
                <c:pt idx="1">
                  <c:v>0.14583657498786115</c:v>
                </c:pt>
                <c:pt idx="2">
                  <c:v>0.18279228420495255</c:v>
                </c:pt>
                <c:pt idx="3">
                  <c:v>0.19536345417873494</c:v>
                </c:pt>
                <c:pt idx="4">
                  <c:v>0.17861678995216315</c:v>
                </c:pt>
                <c:pt idx="5">
                  <c:v>0.2219876490577436</c:v>
                </c:pt>
                <c:pt idx="6">
                  <c:v>0.18122154397612728</c:v>
                </c:pt>
                <c:pt idx="7">
                  <c:v>0.21289284535014327</c:v>
                </c:pt>
                <c:pt idx="8">
                  <c:v>0.20672292091762295</c:v>
                </c:pt>
                <c:pt idx="9">
                  <c:v>0.30420182140538798</c:v>
                </c:pt>
                <c:pt idx="10">
                  <c:v>0.37957118876468621</c:v>
                </c:pt>
                <c:pt idx="11">
                  <c:v>0.721827564470502</c:v>
                </c:pt>
                <c:pt idx="12">
                  <c:v>0.69628208822195359</c:v>
                </c:pt>
              </c:numCache>
            </c:numRef>
          </c:val>
          <c:extLst>
            <c:ext xmlns:c16="http://schemas.microsoft.com/office/drawing/2014/chart" uri="{C3380CC4-5D6E-409C-BE32-E72D297353CC}">
              <c16:uniqueId val="{00000000-5DD4-47C3-8D8B-7366A476ED13}"/>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Sheet1!$C$2:$C$14</c:f>
              <c:numCache>
                <c:formatCode>0%</c:formatCode>
                <c:ptCount val="13"/>
                <c:pt idx="0">
                  <c:v>0.11953643535068634</c:v>
                </c:pt>
                <c:pt idx="1">
                  <c:v>0.17092098291628535</c:v>
                </c:pt>
                <c:pt idx="2">
                  <c:v>0.1611750724800487</c:v>
                </c:pt>
                <c:pt idx="3">
                  <c:v>0.160011491192837</c:v>
                </c:pt>
                <c:pt idx="4">
                  <c:v>0.18964233782757081</c:v>
                </c:pt>
                <c:pt idx="5">
                  <c:v>0.16485877511928787</c:v>
                </c:pt>
                <c:pt idx="6">
                  <c:v>0.22297153150058524</c:v>
                </c:pt>
                <c:pt idx="7">
                  <c:v>0.20247130262605689</c:v>
                </c:pt>
                <c:pt idx="8">
                  <c:v>0.24460910653649887</c:v>
                </c:pt>
                <c:pt idx="9">
                  <c:v>0.1878938721988353</c:v>
                </c:pt>
                <c:pt idx="10">
                  <c:v>0.19171701614543896</c:v>
                </c:pt>
                <c:pt idx="11">
                  <c:v>0.12869065136991722</c:v>
                </c:pt>
                <c:pt idx="12">
                  <c:v>0.16136721487390521</c:v>
                </c:pt>
              </c:numCache>
            </c:numRef>
          </c:val>
          <c:extLst>
            <c:ext xmlns:c16="http://schemas.microsoft.com/office/drawing/2014/chart" uri="{C3380CC4-5D6E-409C-BE32-E72D297353CC}">
              <c16:uniqueId val="{00000001-5DD4-47C3-8D8B-7366A476ED13}"/>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Sheet1!$D$2:$D$14</c:f>
              <c:numCache>
                <c:formatCode>0%</c:formatCode>
                <c:ptCount val="13"/>
                <c:pt idx="0">
                  <c:v>0.19450212317617821</c:v>
                </c:pt>
                <c:pt idx="1">
                  <c:v>0.18984155881460249</c:v>
                </c:pt>
                <c:pt idx="2">
                  <c:v>0.17659640324370854</c:v>
                </c:pt>
                <c:pt idx="3">
                  <c:v>0.21162940472804373</c:v>
                </c:pt>
                <c:pt idx="4">
                  <c:v>0.16718455970216176</c:v>
                </c:pt>
                <c:pt idx="5">
                  <c:v>0.19223377691216931</c:v>
                </c:pt>
                <c:pt idx="6">
                  <c:v>0.22607190238743599</c:v>
                </c:pt>
                <c:pt idx="7">
                  <c:v>0.22087063524126763</c:v>
                </c:pt>
                <c:pt idx="8">
                  <c:v>0.22619664137656806</c:v>
                </c:pt>
                <c:pt idx="9">
                  <c:v>0.210506070525499</c:v>
                </c:pt>
                <c:pt idx="10">
                  <c:v>0.18825279598996855</c:v>
                </c:pt>
                <c:pt idx="11">
                  <c:v>6.5269073554726859E-2</c:v>
                </c:pt>
                <c:pt idx="12">
                  <c:v>6.2926607285291244E-2</c:v>
                </c:pt>
              </c:numCache>
            </c:numRef>
          </c:val>
          <c:extLst>
            <c:ext xmlns:c16="http://schemas.microsoft.com/office/drawing/2014/chart" uri="{C3380CC4-5D6E-409C-BE32-E72D297353CC}">
              <c16:uniqueId val="{00000002-5DD4-47C3-8D8B-7366A476ED13}"/>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Sheet1!$E$2:$E$14</c:f>
              <c:numCache>
                <c:formatCode>0%</c:formatCode>
                <c:ptCount val="13"/>
                <c:pt idx="0">
                  <c:v>0.16778232910537319</c:v>
                </c:pt>
                <c:pt idx="1">
                  <c:v>0.1534255132570278</c:v>
                </c:pt>
                <c:pt idx="2">
                  <c:v>0.14394893989673888</c:v>
                </c:pt>
                <c:pt idx="3">
                  <c:v>0.16440593400605405</c:v>
                </c:pt>
                <c:pt idx="4">
                  <c:v>0.14624574807420068</c:v>
                </c:pt>
                <c:pt idx="5">
                  <c:v>0.15613316566734234</c:v>
                </c:pt>
                <c:pt idx="6">
                  <c:v>0.14154809574966665</c:v>
                </c:pt>
                <c:pt idx="7">
                  <c:v>0.13386227688141461</c:v>
                </c:pt>
                <c:pt idx="8">
                  <c:v>0.10730383872205586</c:v>
                </c:pt>
                <c:pt idx="9">
                  <c:v>8.0384070526409279E-2</c:v>
                </c:pt>
                <c:pt idx="10">
                  <c:v>7.498070917669937E-2</c:v>
                </c:pt>
                <c:pt idx="11">
                  <c:v>1.2632740587738757E-2</c:v>
                </c:pt>
                <c:pt idx="12">
                  <c:v>9.8967933913380515E-3</c:v>
                </c:pt>
              </c:numCache>
            </c:numRef>
          </c:val>
          <c:extLst>
            <c:ext xmlns:c16="http://schemas.microsoft.com/office/drawing/2014/chart" uri="{C3380CC4-5D6E-409C-BE32-E72D297353CC}">
              <c16:uniqueId val="{00000003-5DD4-47C3-8D8B-7366A476ED13}"/>
            </c:ext>
          </c:extLst>
        </c:ser>
        <c:ser>
          <c:idx val="4"/>
          <c:order val="4"/>
          <c:tx>
            <c:strRef>
              <c:f>Sheet1!$F$1</c:f>
              <c:strCache>
                <c:ptCount val="1"/>
                <c:pt idx="0">
                  <c:v>Pilnībā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Sheet1!$F$2:$F$14</c:f>
              <c:numCache>
                <c:formatCode>0%</c:formatCode>
                <c:ptCount val="13"/>
                <c:pt idx="0">
                  <c:v>0.2708302133860736</c:v>
                </c:pt>
                <c:pt idx="1">
                  <c:v>0.22993649474138309</c:v>
                </c:pt>
                <c:pt idx="2">
                  <c:v>0.2294647511945721</c:v>
                </c:pt>
                <c:pt idx="3">
                  <c:v>0.20232361645305727</c:v>
                </c:pt>
                <c:pt idx="4">
                  <c:v>0.26628265545210694</c:v>
                </c:pt>
                <c:pt idx="5">
                  <c:v>0.1916523196856586</c:v>
                </c:pt>
                <c:pt idx="6">
                  <c:v>0.12856132175464274</c:v>
                </c:pt>
                <c:pt idx="7">
                  <c:v>0.14027823623405364</c:v>
                </c:pt>
                <c:pt idx="8">
                  <c:v>0.11002434960065927</c:v>
                </c:pt>
                <c:pt idx="9">
                  <c:v>0.11988028985524238</c:v>
                </c:pt>
                <c:pt idx="10">
                  <c:v>7.2242161741760888E-2</c:v>
                </c:pt>
                <c:pt idx="11">
                  <c:v>1.4893717727884885E-2</c:v>
                </c:pt>
                <c:pt idx="12">
                  <c:v>1.3204999844262702E-2</c:v>
                </c:pt>
              </c:numCache>
            </c:numRef>
          </c:val>
          <c:extLst>
            <c:ext xmlns:c16="http://schemas.microsoft.com/office/drawing/2014/chart" uri="{C3380CC4-5D6E-409C-BE32-E72D297353CC}">
              <c16:uniqueId val="{00000004-5DD4-47C3-8D8B-7366A476ED13}"/>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Sheet1!$G$2:$G$14</c:f>
              <c:numCache>
                <c:formatCode>0%</c:formatCode>
                <c:ptCount val="13"/>
                <c:pt idx="0">
                  <c:v>0.10245950264532315</c:v>
                </c:pt>
                <c:pt idx="1">
                  <c:v>0.11003887528283775</c:v>
                </c:pt>
                <c:pt idx="2">
                  <c:v>0.10602254897997687</c:v>
                </c:pt>
                <c:pt idx="3">
                  <c:v>6.6266099441270362E-2</c:v>
                </c:pt>
                <c:pt idx="4">
                  <c:v>5.2027908991794124E-2</c:v>
                </c:pt>
                <c:pt idx="5">
                  <c:v>7.3134313557795719E-2</c:v>
                </c:pt>
                <c:pt idx="6">
                  <c:v>9.9625604631539591E-2</c:v>
                </c:pt>
                <c:pt idx="7">
                  <c:v>8.9624703667061378E-2</c:v>
                </c:pt>
                <c:pt idx="8">
                  <c:v>0.10514314284659246</c:v>
                </c:pt>
                <c:pt idx="9">
                  <c:v>9.7133875488623567E-2</c:v>
                </c:pt>
                <c:pt idx="10">
                  <c:v>9.3236128181443695E-2</c:v>
                </c:pt>
                <c:pt idx="11">
                  <c:v>5.668625228922955E-2</c:v>
                </c:pt>
                <c:pt idx="12">
                  <c:v>5.6322296383248031E-2</c:v>
                </c:pt>
              </c:numCache>
            </c:numRef>
          </c:val>
          <c:extLst>
            <c:ext xmlns:c16="http://schemas.microsoft.com/office/drawing/2014/chart" uri="{C3380CC4-5D6E-409C-BE32-E72D297353CC}">
              <c16:uniqueId val="{00000005-5DD4-47C3-8D8B-7366A476ED1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9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4586743756748283E-2"/>
          <c:y val="0.9325103542720814"/>
          <c:w val="0.9754132562432517"/>
          <c:h val="3.5802683171818679E-2"/>
        </c:manualLayout>
      </c:layout>
      <c:overlay val="0"/>
      <c:txPr>
        <a:bodyPr/>
        <a:lstStyle/>
        <a:p>
          <a:pPr>
            <a:defRPr sz="9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93759056027472731"/>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Sheet1!$B$2:$B$14</c:f>
              <c:numCache>
                <c:formatCode>0%</c:formatCode>
                <c:ptCount val="13"/>
                <c:pt idx="0">
                  <c:v>0.2644258316870492</c:v>
                </c:pt>
                <c:pt idx="1">
                  <c:v>0.3167575579041465</c:v>
                </c:pt>
                <c:pt idx="2">
                  <c:v>0.34396735668500122</c:v>
                </c:pt>
                <c:pt idx="3">
                  <c:v>0.35537494537157194</c:v>
                </c:pt>
                <c:pt idx="4">
                  <c:v>0.36825912777973396</c:v>
                </c:pt>
                <c:pt idx="5">
                  <c:v>0.38684642417703147</c:v>
                </c:pt>
                <c:pt idx="6">
                  <c:v>0.40419307547671252</c:v>
                </c:pt>
                <c:pt idx="7">
                  <c:v>0.41536414797620014</c:v>
                </c:pt>
                <c:pt idx="8">
                  <c:v>0.45133202745412182</c:v>
                </c:pt>
                <c:pt idx="9">
                  <c:v>0.49209569360422328</c:v>
                </c:pt>
                <c:pt idx="10">
                  <c:v>0.57128820491012511</c:v>
                </c:pt>
                <c:pt idx="11">
                  <c:v>0.8505182158404192</c:v>
                </c:pt>
                <c:pt idx="12">
                  <c:v>0.85764930309585874</c:v>
                </c:pt>
              </c:numCache>
            </c:numRef>
          </c:val>
          <c:extLst>
            <c:ext xmlns:c16="http://schemas.microsoft.com/office/drawing/2014/chart" uri="{C3380CC4-5D6E-409C-BE32-E72D297353CC}">
              <c16:uniqueId val="{00000000-E773-4D42-935F-3A3061D72966}"/>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Sheet1!$C$2:$C$14</c:f>
              <c:numCache>
                <c:formatCode>0%</c:formatCode>
                <c:ptCount val="13"/>
                <c:pt idx="0">
                  <c:v>0.19450212317617821</c:v>
                </c:pt>
                <c:pt idx="1">
                  <c:v>0.18984155881460249</c:v>
                </c:pt>
                <c:pt idx="2">
                  <c:v>0.17659640324370854</c:v>
                </c:pt>
                <c:pt idx="3">
                  <c:v>0.21162940472804373</c:v>
                </c:pt>
                <c:pt idx="4">
                  <c:v>0.16718455970216176</c:v>
                </c:pt>
                <c:pt idx="5">
                  <c:v>0.19223377691216931</c:v>
                </c:pt>
                <c:pt idx="6">
                  <c:v>0.22607190238743599</c:v>
                </c:pt>
                <c:pt idx="7">
                  <c:v>0.22087063524126763</c:v>
                </c:pt>
                <c:pt idx="8">
                  <c:v>0.22619664137656806</c:v>
                </c:pt>
                <c:pt idx="9">
                  <c:v>0.210506070525499</c:v>
                </c:pt>
                <c:pt idx="10">
                  <c:v>0.18825279598996855</c:v>
                </c:pt>
                <c:pt idx="11">
                  <c:v>6.5269073554726859E-2</c:v>
                </c:pt>
                <c:pt idx="12">
                  <c:v>6.2926607285291244E-2</c:v>
                </c:pt>
              </c:numCache>
            </c:numRef>
          </c:val>
          <c:extLst>
            <c:ext xmlns:c16="http://schemas.microsoft.com/office/drawing/2014/chart" uri="{C3380CC4-5D6E-409C-BE32-E72D297353CC}">
              <c16:uniqueId val="{00000001-E773-4D42-935F-3A3061D72966}"/>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Sheet1!$D$2:$D$14</c:f>
              <c:numCache>
                <c:formatCode>0%</c:formatCode>
                <c:ptCount val="13"/>
                <c:pt idx="0">
                  <c:v>0.43861254249144677</c:v>
                </c:pt>
                <c:pt idx="1">
                  <c:v>0.38336200799841091</c:v>
                </c:pt>
                <c:pt idx="2">
                  <c:v>0.37341369109131095</c:v>
                </c:pt>
                <c:pt idx="3">
                  <c:v>0.36672955045911132</c:v>
                </c:pt>
                <c:pt idx="4">
                  <c:v>0.4125284035263076</c:v>
                </c:pt>
                <c:pt idx="5">
                  <c:v>0.34778548535300091</c:v>
                </c:pt>
                <c:pt idx="6">
                  <c:v>0.27010941750430939</c:v>
                </c:pt>
                <c:pt idx="7">
                  <c:v>0.27414051311546828</c:v>
                </c:pt>
                <c:pt idx="8">
                  <c:v>0.21732818832271511</c:v>
                </c:pt>
                <c:pt idx="9">
                  <c:v>0.20026436038165166</c:v>
                </c:pt>
                <c:pt idx="10">
                  <c:v>0.14722287091846026</c:v>
                </c:pt>
                <c:pt idx="11">
                  <c:v>2.7526458315623642E-2</c:v>
                </c:pt>
                <c:pt idx="12">
                  <c:v>2.3101793235600753E-2</c:v>
                </c:pt>
              </c:numCache>
            </c:numRef>
          </c:val>
          <c:extLst>
            <c:ext xmlns:c16="http://schemas.microsoft.com/office/drawing/2014/chart" uri="{C3380CC4-5D6E-409C-BE32-E72D297353CC}">
              <c16:uniqueId val="{00000002-E773-4D42-935F-3A3061D72966}"/>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Žurnālistu un raidījumu vadītāju valodā nav pieļaujami akcenti un dažādas izloksnes</c:v>
                </c:pt>
                <c:pt idx="1">
                  <c:v>Anglismu, neveiklu tulkojumu un sarežģītu teikumu konstrukciju sastopamība medijos ir modernai pasaulei raksturīga tendence, no kuras nav iespējams izvairīties</c:v>
                </c:pt>
                <c:pt idx="2">
                  <c:v>Valodas stila kļūdas ir pieļaujamas interneta vietnēs, bet ne televīzijas un radio programmās</c:v>
                </c:pt>
                <c:pt idx="3">
                  <c:v>Medija valodas kvalitāte neietekmē manu uzticēšanos šim medijam</c:v>
                </c:pt>
                <c:pt idx="4">
                  <c:v>Lietojot medijus latviešu valodā, es parasti nepievēršu uzmanību valodas kvalitātei</c:v>
                </c:pt>
                <c:pt idx="5">
                  <c:v>Žurnālista valodas kvalitāte neietekmē manu uzticēšanos šim žurnālistam</c:v>
                </c:pt>
                <c:pt idx="6">
                  <c:v>Man patīk, ja mediju satura veidotāju valoda nav “perfekta”, - tādējādi medijs un satura paudējs šķiet dzīvāks, dabiskāks</c:v>
                </c:pt>
                <c:pt idx="7">
                  <c:v>Mani ļoti satrauc latviešu valodas kvalitāte  medijos</c:v>
                </c:pt>
                <c:pt idx="8">
                  <c:v>Akcenti un dažādas izloksnes žurnālistu un raidījumu vadītāju valodā bagātina mediju saturu un padara to krāsainu</c:v>
                </c:pt>
                <c:pt idx="9">
                  <c:v>Lietojot medijus, es pamanu kļūdas latviešu valodas lietojumā, un man tas nepatīk</c:v>
                </c:pt>
                <c:pt idx="10">
                  <c:v>Ir svarīgi izskaust anglismus, neveiklus tulkojumus un sarežģītas teikumu konstrukcijas Latvijā radītajā mediju saturā</c:v>
                </c:pt>
                <c:pt idx="11">
                  <c:v>Žurnālistu valodai ziņu un informatīvi analītiskajos raidījumos ir jābūt saprotamai un viegli uztveramai</c:v>
                </c:pt>
                <c:pt idx="12">
                  <c:v>Izglītojošo un kultūras raidījumu vadītāju valodai ir jābūt saprotamai, viegli uztveramai un pilnvērtīgai </c:v>
                </c:pt>
              </c:strCache>
            </c:strRef>
          </c:cat>
          <c:val>
            <c:numRef>
              <c:f>Sheet1!$E$2:$E$14</c:f>
              <c:numCache>
                <c:formatCode>0%</c:formatCode>
                <c:ptCount val="13"/>
                <c:pt idx="0">
                  <c:v>0.10245950264532315</c:v>
                </c:pt>
                <c:pt idx="1">
                  <c:v>0.11003887528283775</c:v>
                </c:pt>
                <c:pt idx="2">
                  <c:v>0.10602254897997687</c:v>
                </c:pt>
                <c:pt idx="3">
                  <c:v>6.6266099441270362E-2</c:v>
                </c:pt>
                <c:pt idx="4">
                  <c:v>5.2027908991794124E-2</c:v>
                </c:pt>
                <c:pt idx="5">
                  <c:v>7.3134313557795719E-2</c:v>
                </c:pt>
                <c:pt idx="6">
                  <c:v>9.9625604631539591E-2</c:v>
                </c:pt>
                <c:pt idx="7">
                  <c:v>8.9624703667061378E-2</c:v>
                </c:pt>
                <c:pt idx="8">
                  <c:v>0.10514314284659246</c:v>
                </c:pt>
                <c:pt idx="9">
                  <c:v>9.7133875488623567E-2</c:v>
                </c:pt>
                <c:pt idx="10">
                  <c:v>9.3236128181443695E-2</c:v>
                </c:pt>
                <c:pt idx="11">
                  <c:v>5.668625228922955E-2</c:v>
                </c:pt>
                <c:pt idx="12">
                  <c:v>5.6322296383248031E-2</c:v>
                </c:pt>
              </c:numCache>
            </c:numRef>
          </c:val>
          <c:extLst>
            <c:ext xmlns:c16="http://schemas.microsoft.com/office/drawing/2014/chart" uri="{C3380CC4-5D6E-409C-BE32-E72D297353CC}">
              <c16:uniqueId val="{00000003-E773-4D42-935F-3A3061D7296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93043255044405859"/>
          <c:w val="0.98670472078953386"/>
          <c:h val="6.9044028369054572E-2"/>
        </c:manualLayout>
      </c:layout>
      <c:overlay val="0"/>
      <c:txPr>
        <a:bodyPr/>
        <a:lstStyle/>
        <a:p>
          <a:pPr>
            <a:defRPr sz="9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5.5446991396159891E-2"/>
          <c:w val="0.48786648473906746"/>
          <c:h val="0.94455300860384017"/>
        </c:manualLayout>
      </c:layout>
      <c:barChart>
        <c:barDir val="bar"/>
        <c:grouping val="clustered"/>
        <c:varyColors val="0"/>
        <c:ser>
          <c:idx val="0"/>
          <c:order val="0"/>
          <c:tx>
            <c:strRef>
              <c:f>Sheet1!$B$2</c:f>
              <c:strCache>
                <c:ptCount val="1"/>
                <c:pt idx="0">
                  <c:v>2022</c:v>
                </c:pt>
              </c:strCache>
            </c:strRef>
          </c:tx>
          <c:spPr>
            <a:solidFill>
              <a:srgbClr val="9BBB59">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Anglismu, neveiklu tulkojumu un sarežģītu teikumu konstrukciju sastopamība medijos ir modernai pasaulei raksturīga tendence, no kuras nav iespējams izvairīties</c:v>
                </c:pt>
                <c:pt idx="1">
                  <c:v>Valodas stila kļūdas ir pieļaujamas interneta vietnēs, bet ne televīzijas un radio programmās</c:v>
                </c:pt>
                <c:pt idx="2">
                  <c:v>Medija valodas kvalitāte neietekmē manu uzticēšanos šim medijam</c:v>
                </c:pt>
                <c:pt idx="3">
                  <c:v>Lietojot medijus latviešu valodā, es parasti nepievēršu uzmanību valodas kvalitātei</c:v>
                </c:pt>
                <c:pt idx="4">
                  <c:v>Žurnālista valodas kvalitāte neietekmē manu uzticēšanos šim žurnālistam</c:v>
                </c:pt>
                <c:pt idx="5">
                  <c:v>Man patīk, ja mediju satura veidotāju valoda nav “perfekta”, - tādējādi medijs un satura paudējs šķiet dzīvāks, dabiskāks</c:v>
                </c:pt>
                <c:pt idx="6">
                  <c:v>Mani ļoti satrauc latviešu valodas kvalitāte  medijos</c:v>
                </c:pt>
                <c:pt idx="7">
                  <c:v>Lietojot medijus, es pamanu kļūdas latviešu valodas lietojumā, un man tas nepatīk</c:v>
                </c:pt>
                <c:pt idx="8">
                  <c:v>Ir svarīgi izskaust anglismus, neveiklus tulkojumus un sarežģītas teikumu konstrukcijas Latvijā radītajā mediju saturā</c:v>
                </c:pt>
              </c:strCache>
            </c:strRef>
          </c:cat>
          <c:val>
            <c:numRef>
              <c:f>Sheet1!$B$3:$B$11</c:f>
              <c:numCache>
                <c:formatCode>0%</c:formatCode>
                <c:ptCount val="9"/>
                <c:pt idx="0">
                  <c:v>0.28492864923619621</c:v>
                </c:pt>
                <c:pt idx="1">
                  <c:v>0.27745514742744692</c:v>
                </c:pt>
                <c:pt idx="2">
                  <c:v>0.35568644252192888</c:v>
                </c:pt>
                <c:pt idx="3">
                  <c:v>0.33211745217378441</c:v>
                </c:pt>
                <c:pt idx="4">
                  <c:v>0.39946535936430272</c:v>
                </c:pt>
                <c:pt idx="5">
                  <c:v>0.27887908414163698</c:v>
                </c:pt>
                <c:pt idx="6">
                  <c:v>0.37430197777084095</c:v>
                </c:pt>
                <c:pt idx="7">
                  <c:v>0.47339728618336563</c:v>
                </c:pt>
                <c:pt idx="8">
                  <c:v>0.45714285497395657</c:v>
                </c:pt>
              </c:numCache>
            </c:numRef>
          </c:val>
          <c:extLst>
            <c:ext xmlns:c16="http://schemas.microsoft.com/office/drawing/2014/chart" uri="{C3380CC4-5D6E-409C-BE32-E72D297353CC}">
              <c16:uniqueId val="{00000000-8AD8-43DD-B460-5BD7A929B3DC}"/>
            </c:ext>
          </c:extLst>
        </c:ser>
        <c:ser>
          <c:idx val="1"/>
          <c:order val="1"/>
          <c:tx>
            <c:strRef>
              <c:f>Sheet1!$C$2</c:f>
              <c:strCache>
                <c:ptCount val="1"/>
              </c:strCache>
            </c:strRef>
          </c:tx>
          <c:spPr>
            <a:solidFill>
              <a:srgbClr val="F79646">
                <a:lumMod val="60000"/>
                <a:lumOff val="40000"/>
              </a:srgbClr>
            </a:solidFill>
          </c:spPr>
          <c:invertIfNegative val="0"/>
          <c:dLbls>
            <c:spPr>
              <a:noFill/>
              <a:ln>
                <a:noFill/>
              </a:ln>
              <a:effectLst/>
            </c:spPr>
            <c:txPr>
              <a:bodyPr/>
              <a:lstStyle/>
              <a:p>
                <a:pPr>
                  <a:defRPr sz="9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Anglismu, neveiklu tulkojumu un sarežģītu teikumu konstrukciju sastopamība medijos ir modernai pasaulei raksturīga tendence, no kuras nav iespējams izvairīties</c:v>
                </c:pt>
                <c:pt idx="1">
                  <c:v>Valodas stila kļūdas ir pieļaujamas interneta vietnēs, bet ne televīzijas un radio programmās</c:v>
                </c:pt>
                <c:pt idx="2">
                  <c:v>Medija valodas kvalitāte neietekmē manu uzticēšanos šim medijam</c:v>
                </c:pt>
                <c:pt idx="3">
                  <c:v>Lietojot medijus latviešu valodā, es parasti nepievēršu uzmanību valodas kvalitātei</c:v>
                </c:pt>
                <c:pt idx="4">
                  <c:v>Žurnālista valodas kvalitāte neietekmē manu uzticēšanos šim žurnālistam</c:v>
                </c:pt>
                <c:pt idx="5">
                  <c:v>Man patīk, ja mediju satura veidotāju valoda nav “perfekta”, - tādējādi medijs un satura paudējs šķiet dzīvāks, dabiskāks</c:v>
                </c:pt>
                <c:pt idx="6">
                  <c:v>Mani ļoti satrauc latviešu valodas kvalitāte  medijos</c:v>
                </c:pt>
                <c:pt idx="7">
                  <c:v>Lietojot medijus, es pamanu kļūdas latviešu valodas lietojumā, un man tas nepatīk</c:v>
                </c:pt>
                <c:pt idx="8">
                  <c:v>Ir svarīgi izskaust anglismus, neveiklus tulkojumus un sarežģītas teikumu konstrukcijas Latvijā radītajā mediju saturā</c:v>
                </c:pt>
              </c:strCache>
            </c:strRef>
          </c:cat>
          <c:val>
            <c:numRef>
              <c:f>Sheet1!$C$3:$C$11</c:f>
              <c:numCache>
                <c:formatCode>0%</c:formatCode>
                <c:ptCount val="9"/>
                <c:pt idx="0">
                  <c:v>-0.385580554223376</c:v>
                </c:pt>
                <c:pt idx="1">
                  <c:v>-0.39655721031811503</c:v>
                </c:pt>
                <c:pt idx="2">
                  <c:v>-0.35003079281313298</c:v>
                </c:pt>
                <c:pt idx="3">
                  <c:v>-0.38336550817972298</c:v>
                </c:pt>
                <c:pt idx="4">
                  <c:v>-0.30973112192976499</c:v>
                </c:pt>
                <c:pt idx="5">
                  <c:v>-0.402979172784105</c:v>
                </c:pt>
                <c:pt idx="6">
                  <c:v>-0.28484003138102798</c:v>
                </c:pt>
                <c:pt idx="7">
                  <c:v>-0.22492360603451</c:v>
                </c:pt>
                <c:pt idx="8">
                  <c:v>-0.20202389288553099</c:v>
                </c:pt>
              </c:numCache>
            </c:numRef>
          </c:val>
          <c:extLst>
            <c:ext xmlns:c16="http://schemas.microsoft.com/office/drawing/2014/chart" uri="{C3380CC4-5D6E-409C-BE32-E72D297353CC}">
              <c16:uniqueId val="{00000001-8AD8-43DD-B460-5BD7A929B3DC}"/>
            </c:ext>
          </c:extLst>
        </c:ser>
        <c:ser>
          <c:idx val="2"/>
          <c:order val="2"/>
          <c:tx>
            <c:strRef>
              <c:f>Sheet1!$D$2</c:f>
              <c:strCache>
                <c:ptCount val="1"/>
                <c:pt idx="0">
                  <c:v>2023</c:v>
                </c:pt>
              </c:strCache>
            </c:strRef>
          </c:tx>
          <c:spPr>
            <a:solidFill>
              <a:srgbClr val="9BBB59"/>
            </a:solidFill>
          </c:spPr>
          <c:invertIfNegative val="0"/>
          <c:dLbls>
            <c:spPr>
              <a:noFill/>
              <a:ln>
                <a:noFill/>
              </a:ln>
              <a:effectLst/>
            </c:spPr>
            <c:txPr>
              <a:bodyPr/>
              <a:lstStyle/>
              <a:p>
                <a:pPr>
                  <a:defRPr lang="en-US" sz="9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Anglismu, neveiklu tulkojumu un sarežģītu teikumu konstrukciju sastopamība medijos ir modernai pasaulei raksturīga tendence, no kuras nav iespējams izvairīties</c:v>
                </c:pt>
                <c:pt idx="1">
                  <c:v>Valodas stila kļūdas ir pieļaujamas interneta vietnēs, bet ne televīzijas un radio programmās</c:v>
                </c:pt>
                <c:pt idx="2">
                  <c:v>Medija valodas kvalitāte neietekmē manu uzticēšanos šim medijam</c:v>
                </c:pt>
                <c:pt idx="3">
                  <c:v>Lietojot medijus latviešu valodā, es parasti nepievēršu uzmanību valodas kvalitātei</c:v>
                </c:pt>
                <c:pt idx="4">
                  <c:v>Žurnālista valodas kvalitāte neietekmē manu uzticēšanos šim žurnālistam</c:v>
                </c:pt>
                <c:pt idx="5">
                  <c:v>Man patīk, ja mediju satura veidotāju valoda nav “perfekta”, - tādējādi medijs un satura paudējs šķiet dzīvāks, dabiskāks</c:v>
                </c:pt>
                <c:pt idx="6">
                  <c:v>Mani ļoti satrauc latviešu valodas kvalitāte  medijos</c:v>
                </c:pt>
                <c:pt idx="7">
                  <c:v>Lietojot medijus, es pamanu kļūdas latviešu valodas lietojumā, un man tas nepatīk</c:v>
                </c:pt>
                <c:pt idx="8">
                  <c:v>Ir svarīgi izskaust anglismus, neveiklus tulkojumus un sarežģītas teikumu konstrukcijas Latvijā radītajā mediju saturā</c:v>
                </c:pt>
              </c:strCache>
            </c:strRef>
          </c:cat>
          <c:val>
            <c:numRef>
              <c:f>Sheet1!$D$3:$D$11</c:f>
              <c:numCache>
                <c:formatCode>0%</c:formatCode>
                <c:ptCount val="9"/>
                <c:pt idx="0">
                  <c:v>0.3167575579041465</c:v>
                </c:pt>
                <c:pt idx="1">
                  <c:v>0.34396735668500122</c:v>
                </c:pt>
                <c:pt idx="2">
                  <c:v>0.35537494537157194</c:v>
                </c:pt>
                <c:pt idx="3">
                  <c:v>0.36825912777973396</c:v>
                </c:pt>
                <c:pt idx="4">
                  <c:v>0.38684642417703147</c:v>
                </c:pt>
                <c:pt idx="5">
                  <c:v>0.40419307547671252</c:v>
                </c:pt>
                <c:pt idx="6">
                  <c:v>0.41536414797620014</c:v>
                </c:pt>
                <c:pt idx="7">
                  <c:v>0.49209569360422328</c:v>
                </c:pt>
                <c:pt idx="8">
                  <c:v>0.57128820491012511</c:v>
                </c:pt>
              </c:numCache>
            </c:numRef>
          </c:val>
          <c:extLst>
            <c:ext xmlns:c16="http://schemas.microsoft.com/office/drawing/2014/chart" uri="{C3380CC4-5D6E-409C-BE32-E72D297353CC}">
              <c16:uniqueId val="{00000002-8AD8-43DD-B460-5BD7A929B3DC}"/>
            </c:ext>
          </c:extLst>
        </c:ser>
        <c:ser>
          <c:idx val="3"/>
          <c:order val="3"/>
          <c:tx>
            <c:strRef>
              <c:f>Sheet1!$E$2</c:f>
              <c:strCache>
                <c:ptCount val="1"/>
              </c:strCache>
            </c:strRef>
          </c:tx>
          <c:spPr>
            <a:solidFill>
              <a:srgbClr val="F79646"/>
            </a:solidFill>
          </c:spPr>
          <c:invertIfNegative val="0"/>
          <c:dLbls>
            <c:spPr>
              <a:noFill/>
              <a:ln>
                <a:noFill/>
              </a:ln>
              <a:effectLst/>
            </c:spPr>
            <c:txPr>
              <a:bodyPr/>
              <a:lstStyle/>
              <a:p>
                <a:pPr>
                  <a:defRPr sz="9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Sheet1!$A$3:$A$11</c:f>
              <c:strCache>
                <c:ptCount val="9"/>
                <c:pt idx="0">
                  <c:v>Anglismu, neveiklu tulkojumu un sarežģītu teikumu konstrukciju sastopamība medijos ir modernai pasaulei raksturīga tendence, no kuras nav iespējams izvairīties</c:v>
                </c:pt>
                <c:pt idx="1">
                  <c:v>Valodas stila kļūdas ir pieļaujamas interneta vietnēs, bet ne televīzijas un radio programmās</c:v>
                </c:pt>
                <c:pt idx="2">
                  <c:v>Medija valodas kvalitāte neietekmē manu uzticēšanos šim medijam</c:v>
                </c:pt>
                <c:pt idx="3">
                  <c:v>Lietojot medijus latviešu valodā, es parasti nepievēršu uzmanību valodas kvalitātei</c:v>
                </c:pt>
                <c:pt idx="4">
                  <c:v>Žurnālista valodas kvalitāte neietekmē manu uzticēšanos šim žurnālistam</c:v>
                </c:pt>
                <c:pt idx="5">
                  <c:v>Man patīk, ja mediju satura veidotāju valoda nav “perfekta”, - tādējādi medijs un satura paudējs šķiet dzīvāks, dabiskāks</c:v>
                </c:pt>
                <c:pt idx="6">
                  <c:v>Mani ļoti satrauc latviešu valodas kvalitāte  medijos</c:v>
                </c:pt>
                <c:pt idx="7">
                  <c:v>Lietojot medijus, es pamanu kļūdas latviešu valodas lietojumā, un man tas nepatīk</c:v>
                </c:pt>
                <c:pt idx="8">
                  <c:v>Ir svarīgi izskaust anglismus, neveiklus tulkojumus un sarežģītas teikumu konstrukcijas Latvijā radītajā mediju saturā</c:v>
                </c:pt>
              </c:strCache>
            </c:strRef>
          </c:cat>
          <c:val>
            <c:numRef>
              <c:f>Sheet1!$E$3:$E$11</c:f>
              <c:numCache>
                <c:formatCode>0%</c:formatCode>
                <c:ptCount val="9"/>
                <c:pt idx="0">
                  <c:v>-0.38336200799841103</c:v>
                </c:pt>
                <c:pt idx="1">
                  <c:v>-0.37341369109131101</c:v>
                </c:pt>
                <c:pt idx="2">
                  <c:v>-0.36672955045911099</c:v>
                </c:pt>
                <c:pt idx="3">
                  <c:v>-0.41252840352630799</c:v>
                </c:pt>
                <c:pt idx="4">
                  <c:v>-0.34778548535300102</c:v>
                </c:pt>
                <c:pt idx="5">
                  <c:v>-0.270109417504309</c:v>
                </c:pt>
                <c:pt idx="6">
                  <c:v>-0.274140513115468</c:v>
                </c:pt>
                <c:pt idx="7">
                  <c:v>-0.20026436038165199</c:v>
                </c:pt>
                <c:pt idx="8">
                  <c:v>-0.14722287091846001</c:v>
                </c:pt>
              </c:numCache>
            </c:numRef>
          </c:val>
          <c:extLst>
            <c:ext xmlns:c16="http://schemas.microsoft.com/office/drawing/2014/chart" uri="{C3380CC4-5D6E-409C-BE32-E72D297353CC}">
              <c16:uniqueId val="{00000003-8AD8-43DD-B460-5BD7A929B3DC}"/>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0.75000000000000011"/>
          <c:min val="-0.7500000000000001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0.62177011154176776</c:v>
                </c:pt>
                <c:pt idx="1">
                  <c:v>0.57039448630426559</c:v>
                </c:pt>
                <c:pt idx="2">
                  <c:v>0.52057366260787941</c:v>
                </c:pt>
                <c:pt idx="4">
                  <c:v>0.4389044925085443</c:v>
                </c:pt>
                <c:pt idx="5">
                  <c:v>0.60150055966813432</c:v>
                </c:pt>
                <c:pt idx="7">
                  <c:v>0.59361879472781098</c:v>
                </c:pt>
                <c:pt idx="8">
                  <c:v>0.56236458908587705</c:v>
                </c:pt>
                <c:pt idx="10">
                  <c:v>0.5390655215420036</c:v>
                </c:pt>
                <c:pt idx="11">
                  <c:v>0.59360816792535409</c:v>
                </c:pt>
                <c:pt idx="13">
                  <c:v>0.63163473204093146</c:v>
                </c:pt>
                <c:pt idx="14">
                  <c:v>0.70063335303176211</c:v>
                </c:pt>
                <c:pt idx="15">
                  <c:v>0.6002275616372672</c:v>
                </c:pt>
                <c:pt idx="16">
                  <c:v>0.49633036461314861</c:v>
                </c:pt>
                <c:pt idx="17">
                  <c:v>0.48484316363463376</c:v>
                </c:pt>
                <c:pt idx="18">
                  <c:v>0.41607831977926946</c:v>
                </c:pt>
                <c:pt idx="20">
                  <c:v>0.51211128949387741</c:v>
                </c:pt>
                <c:pt idx="21">
                  <c:v>0.62672032064401029</c:v>
                </c:pt>
                <c:pt idx="23">
                  <c:v>0.57128820491012511</c:v>
                </c:pt>
              </c:numCache>
            </c:numRef>
          </c:val>
          <c:extLst>
            <c:ext xmlns:c16="http://schemas.microsoft.com/office/drawing/2014/chart" uri="{C3380CC4-5D6E-409C-BE32-E72D297353CC}">
              <c16:uniqueId val="{00000000-45A0-40BB-9CC3-FABCFAD950E0}"/>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0.1965139850703769</c:v>
                </c:pt>
                <c:pt idx="1">
                  <c:v>0.1876304475898137</c:v>
                </c:pt>
                <c:pt idx="2">
                  <c:v>0.18047242903805288</c:v>
                </c:pt>
                <c:pt idx="4">
                  <c:v>0.15039187811942523</c:v>
                </c:pt>
                <c:pt idx="5">
                  <c:v>0.19689334142730161</c:v>
                </c:pt>
                <c:pt idx="7">
                  <c:v>0.15983798021595183</c:v>
                </c:pt>
                <c:pt idx="8">
                  <c:v>0.19960775355061941</c:v>
                </c:pt>
                <c:pt idx="10">
                  <c:v>0.17375306162919532</c:v>
                </c:pt>
                <c:pt idx="11">
                  <c:v>0.19829645160256354</c:v>
                </c:pt>
                <c:pt idx="13">
                  <c:v>0.17179267286242633</c:v>
                </c:pt>
                <c:pt idx="14">
                  <c:v>0.11114508477939991</c:v>
                </c:pt>
                <c:pt idx="15">
                  <c:v>0.13478521244107824</c:v>
                </c:pt>
                <c:pt idx="16">
                  <c:v>0.25933044292884022</c:v>
                </c:pt>
                <c:pt idx="17">
                  <c:v>0.26378921437208452</c:v>
                </c:pt>
                <c:pt idx="18">
                  <c:v>0.2238176440421788</c:v>
                </c:pt>
                <c:pt idx="20">
                  <c:v>0.21411043370217814</c:v>
                </c:pt>
                <c:pt idx="21">
                  <c:v>0.16403146650386874</c:v>
                </c:pt>
                <c:pt idx="23">
                  <c:v>0.18825279598996855</c:v>
                </c:pt>
              </c:numCache>
            </c:numRef>
          </c:val>
          <c:extLst>
            <c:ext xmlns:c16="http://schemas.microsoft.com/office/drawing/2014/chart" uri="{C3380CC4-5D6E-409C-BE32-E72D297353CC}">
              <c16:uniqueId val="{00000001-45A0-40BB-9CC3-FABCFAD950E0}"/>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0.10202821592968303</c:v>
                </c:pt>
                <c:pt idx="1">
                  <c:v>0.12472931761733062</c:v>
                </c:pt>
                <c:pt idx="2">
                  <c:v>0.21801340885425807</c:v>
                </c:pt>
                <c:pt idx="4">
                  <c:v>0.2446909764262975</c:v>
                </c:pt>
                <c:pt idx="5">
                  <c:v>0.12497888842414101</c:v>
                </c:pt>
                <c:pt idx="7">
                  <c:v>0.13030971900465679</c:v>
                </c:pt>
                <c:pt idx="8">
                  <c:v>0.15398160283231249</c:v>
                </c:pt>
                <c:pt idx="10">
                  <c:v>0.17403863521807791</c:v>
                </c:pt>
                <c:pt idx="11">
                  <c:v>0.12864816500229614</c:v>
                </c:pt>
                <c:pt idx="13">
                  <c:v>8.3170706955109766E-2</c:v>
                </c:pt>
                <c:pt idx="14">
                  <c:v>0.10076527438368035</c:v>
                </c:pt>
                <c:pt idx="15">
                  <c:v>0.14628556782808916</c:v>
                </c:pt>
                <c:pt idx="16">
                  <c:v>0.13724367102940987</c:v>
                </c:pt>
                <c:pt idx="17">
                  <c:v>0.21124579663183185</c:v>
                </c:pt>
                <c:pt idx="18">
                  <c:v>0.27679228705116316</c:v>
                </c:pt>
                <c:pt idx="20">
                  <c:v>0.17116848502304066</c:v>
                </c:pt>
                <c:pt idx="21">
                  <c:v>0.12479256945669201</c:v>
                </c:pt>
                <c:pt idx="23">
                  <c:v>0.14722287091846026</c:v>
                </c:pt>
              </c:numCache>
            </c:numRef>
          </c:val>
          <c:extLst>
            <c:ext xmlns:c16="http://schemas.microsoft.com/office/drawing/2014/chart" uri="{C3380CC4-5D6E-409C-BE32-E72D297353CC}">
              <c16:uniqueId val="{00000002-45A0-40BB-9CC3-FABCFAD950E0}"/>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7.9687687458171119E-2</c:v>
                </c:pt>
                <c:pt idx="1">
                  <c:v>0.11724574848858978</c:v>
                </c:pt>
                <c:pt idx="2">
                  <c:v>8.0940499499811511E-2</c:v>
                </c:pt>
                <c:pt idx="4">
                  <c:v>0.16601265294573292</c:v>
                </c:pt>
                <c:pt idx="5">
                  <c:v>7.6627210480421259E-2</c:v>
                </c:pt>
                <c:pt idx="7">
                  <c:v>0.11623350605158173</c:v>
                </c:pt>
                <c:pt idx="8">
                  <c:v>8.4046054531187783E-2</c:v>
                </c:pt>
                <c:pt idx="10">
                  <c:v>0.11314278161072258</c:v>
                </c:pt>
                <c:pt idx="11">
                  <c:v>7.9447215469784435E-2</c:v>
                </c:pt>
                <c:pt idx="13">
                  <c:v>0.11340188814153281</c:v>
                </c:pt>
                <c:pt idx="14">
                  <c:v>8.7456287805157448E-2</c:v>
                </c:pt>
                <c:pt idx="15">
                  <c:v>0.11870165809356406</c:v>
                </c:pt>
                <c:pt idx="16">
                  <c:v>0.10709552142860324</c:v>
                </c:pt>
                <c:pt idx="17">
                  <c:v>4.0121825361449738E-2</c:v>
                </c:pt>
                <c:pt idx="18">
                  <c:v>8.3311749127388091E-2</c:v>
                </c:pt>
                <c:pt idx="20">
                  <c:v>0.10260979178090303</c:v>
                </c:pt>
                <c:pt idx="21">
                  <c:v>8.4455643395427896E-2</c:v>
                </c:pt>
                <c:pt idx="23">
                  <c:v>9.3236128181443695E-2</c:v>
                </c:pt>
              </c:numCache>
            </c:numRef>
          </c:val>
          <c:extLst>
            <c:ext xmlns:c16="http://schemas.microsoft.com/office/drawing/2014/chart" uri="{C3380CC4-5D6E-409C-BE32-E72D297353CC}">
              <c16:uniqueId val="{00000003-45A0-40BB-9CC3-FABCFAD950E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0.48674195990851588</c:v>
                </c:pt>
                <c:pt idx="1">
                  <c:v>0.45914337916952058</c:v>
                </c:pt>
                <c:pt idx="2">
                  <c:v>0.5334919070238362</c:v>
                </c:pt>
                <c:pt idx="4">
                  <c:v>0.29246762332229259</c:v>
                </c:pt>
                <c:pt idx="5">
                  <c:v>0.53765442563856047</c:v>
                </c:pt>
                <c:pt idx="7">
                  <c:v>0.48348324777659546</c:v>
                </c:pt>
                <c:pt idx="8">
                  <c:v>0.49553734734021376</c:v>
                </c:pt>
                <c:pt idx="10">
                  <c:v>0.42237272780064716</c:v>
                </c:pt>
                <c:pt idx="11">
                  <c:v>0.5403912995371376</c:v>
                </c:pt>
                <c:pt idx="13">
                  <c:v>0.49371334470784806</c:v>
                </c:pt>
                <c:pt idx="14">
                  <c:v>0.5979320092708662</c:v>
                </c:pt>
                <c:pt idx="15">
                  <c:v>0.50985487577769728</c:v>
                </c:pt>
                <c:pt idx="16">
                  <c:v>0.4775733632354579</c:v>
                </c:pt>
                <c:pt idx="17">
                  <c:v>0.44025407120871007</c:v>
                </c:pt>
                <c:pt idx="18">
                  <c:v>0.32829997173021724</c:v>
                </c:pt>
                <c:pt idx="20">
                  <c:v>0.43823254913792864</c:v>
                </c:pt>
                <c:pt idx="21">
                  <c:v>0.54255030139925653</c:v>
                </c:pt>
                <c:pt idx="23">
                  <c:v>0.49209569360422328</c:v>
                </c:pt>
              </c:numCache>
            </c:numRef>
          </c:val>
          <c:extLst>
            <c:ext xmlns:c16="http://schemas.microsoft.com/office/drawing/2014/chart" uri="{C3380CC4-5D6E-409C-BE32-E72D297353CC}">
              <c16:uniqueId val="{00000000-09AD-4F04-8CDF-1A559E46D09F}"/>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0.21511439861893866</c:v>
                </c:pt>
                <c:pt idx="1">
                  <c:v>0.22323114411160325</c:v>
                </c:pt>
                <c:pt idx="2">
                  <c:v>0.19191861484020534</c:v>
                </c:pt>
                <c:pt idx="4">
                  <c:v>0.2018461310874918</c:v>
                </c:pt>
                <c:pt idx="5">
                  <c:v>0.2124824251520433</c:v>
                </c:pt>
                <c:pt idx="7">
                  <c:v>0.17421476669172292</c:v>
                </c:pt>
                <c:pt idx="8">
                  <c:v>0.22500858281101024</c:v>
                </c:pt>
                <c:pt idx="10">
                  <c:v>0.22097075031661131</c:v>
                </c:pt>
                <c:pt idx="11">
                  <c:v>0.20325741083954352</c:v>
                </c:pt>
                <c:pt idx="13">
                  <c:v>0.22514819978706979</c:v>
                </c:pt>
                <c:pt idx="14">
                  <c:v>0.13352652067852183</c:v>
                </c:pt>
                <c:pt idx="15">
                  <c:v>0.19404992276346703</c:v>
                </c:pt>
                <c:pt idx="16">
                  <c:v>0.18799328851079891</c:v>
                </c:pt>
                <c:pt idx="17">
                  <c:v>0.29425428278171012</c:v>
                </c:pt>
                <c:pt idx="18">
                  <c:v>0.292368927532976</c:v>
                </c:pt>
                <c:pt idx="20">
                  <c:v>0.24273722433287864</c:v>
                </c:pt>
                <c:pt idx="21">
                  <c:v>0.18031455014090192</c:v>
                </c:pt>
                <c:pt idx="23">
                  <c:v>0.210506070525499</c:v>
                </c:pt>
              </c:numCache>
            </c:numRef>
          </c:val>
          <c:extLst>
            <c:ext xmlns:c16="http://schemas.microsoft.com/office/drawing/2014/chart" uri="{C3380CC4-5D6E-409C-BE32-E72D297353CC}">
              <c16:uniqueId val="{00000001-09AD-4F04-8CDF-1A559E46D09F}"/>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0.19439353060456738</c:v>
                </c:pt>
                <c:pt idx="1">
                  <c:v>0.21210742071791674</c:v>
                </c:pt>
                <c:pt idx="2">
                  <c:v>0.19336785131392559</c:v>
                </c:pt>
                <c:pt idx="4">
                  <c:v>0.31894964303851059</c:v>
                </c:pt>
                <c:pt idx="5">
                  <c:v>0.17317823476140748</c:v>
                </c:pt>
                <c:pt idx="7">
                  <c:v>0.23350431038089259</c:v>
                </c:pt>
                <c:pt idx="8">
                  <c:v>0.18698121173971419</c:v>
                </c:pt>
                <c:pt idx="10">
                  <c:v>0.25387135107260977</c:v>
                </c:pt>
                <c:pt idx="11">
                  <c:v>0.16313194543313214</c:v>
                </c:pt>
                <c:pt idx="13">
                  <c:v>0.19319293104386975</c:v>
                </c:pt>
                <c:pt idx="14">
                  <c:v>0.13565535044107396</c:v>
                </c:pt>
                <c:pt idx="15">
                  <c:v>0.21312828800119943</c:v>
                </c:pt>
                <c:pt idx="16">
                  <c:v>0.20044685014988844</c:v>
                </c:pt>
                <c:pt idx="17">
                  <c:v>0.23005580128539213</c:v>
                </c:pt>
                <c:pt idx="18">
                  <c:v>0.2798617594803493</c:v>
                </c:pt>
                <c:pt idx="20">
                  <c:v>0.22865514265277292</c:v>
                </c:pt>
                <c:pt idx="21">
                  <c:v>0.17367018734038234</c:v>
                </c:pt>
                <c:pt idx="23">
                  <c:v>0.20026436038165166</c:v>
                </c:pt>
              </c:numCache>
            </c:numRef>
          </c:val>
          <c:extLst>
            <c:ext xmlns:c16="http://schemas.microsoft.com/office/drawing/2014/chart" uri="{C3380CC4-5D6E-409C-BE32-E72D297353CC}">
              <c16:uniqueId val="{00000002-09AD-4F04-8CDF-1A559E46D09F}"/>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0.10375011086797679</c:v>
                </c:pt>
                <c:pt idx="1">
                  <c:v>0.10551805600095907</c:v>
                </c:pt>
                <c:pt idx="2">
                  <c:v>8.1221626822034876E-2</c:v>
                </c:pt>
                <c:pt idx="4">
                  <c:v>0.18673660255170496</c:v>
                </c:pt>
                <c:pt idx="5">
                  <c:v>7.6684914447986627E-2</c:v>
                </c:pt>
                <c:pt idx="7">
                  <c:v>0.10879767515079031</c:v>
                </c:pt>
                <c:pt idx="8">
                  <c:v>9.2472858109058309E-2</c:v>
                </c:pt>
                <c:pt idx="10">
                  <c:v>0.10278517081013144</c:v>
                </c:pt>
                <c:pt idx="11">
                  <c:v>9.3219344190185113E-2</c:v>
                </c:pt>
                <c:pt idx="13">
                  <c:v>8.7945524461212704E-2</c:v>
                </c:pt>
                <c:pt idx="14">
                  <c:v>0.13288611960953781</c:v>
                </c:pt>
                <c:pt idx="15">
                  <c:v>8.2966913457634822E-2</c:v>
                </c:pt>
                <c:pt idx="16">
                  <c:v>0.13398649810385665</c:v>
                </c:pt>
                <c:pt idx="17">
                  <c:v>3.5435844724187586E-2</c:v>
                </c:pt>
                <c:pt idx="18">
                  <c:v>9.9469341256456983E-2</c:v>
                </c:pt>
                <c:pt idx="20">
                  <c:v>9.0375083876418932E-2</c:v>
                </c:pt>
                <c:pt idx="21">
                  <c:v>0.10346496111945851</c:v>
                </c:pt>
                <c:pt idx="23">
                  <c:v>9.7133875488623567E-2</c:v>
                </c:pt>
              </c:numCache>
            </c:numRef>
          </c:val>
          <c:extLst>
            <c:ext xmlns:c16="http://schemas.microsoft.com/office/drawing/2014/chart" uri="{C3380CC4-5D6E-409C-BE32-E72D297353CC}">
              <c16:uniqueId val="{00000003-09AD-4F04-8CDF-1A559E46D09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0.47762409026469521</c:v>
                </c:pt>
                <c:pt idx="1">
                  <c:v>0.43747583263215722</c:v>
                </c:pt>
                <c:pt idx="2">
                  <c:v>0.43951326660604628</c:v>
                </c:pt>
                <c:pt idx="4">
                  <c:v>0.44490394551775225</c:v>
                </c:pt>
                <c:pt idx="5">
                  <c:v>0.45279903187900206</c:v>
                </c:pt>
                <c:pt idx="7">
                  <c:v>0.41722789997310605</c:v>
                </c:pt>
                <c:pt idx="8">
                  <c:v>0.46496051349709955</c:v>
                </c:pt>
                <c:pt idx="10">
                  <c:v>0.46028599832865702</c:v>
                </c:pt>
                <c:pt idx="11">
                  <c:v>0.44512980349667419</c:v>
                </c:pt>
                <c:pt idx="13">
                  <c:v>0.42185150985414366</c:v>
                </c:pt>
                <c:pt idx="14">
                  <c:v>0.43755753789441881</c:v>
                </c:pt>
                <c:pt idx="15">
                  <c:v>0.45334518761492992</c:v>
                </c:pt>
                <c:pt idx="16">
                  <c:v>0.44191181856656059</c:v>
                </c:pt>
                <c:pt idx="17">
                  <c:v>0.49063342532174831</c:v>
                </c:pt>
                <c:pt idx="18">
                  <c:v>0.47897301805829873</c:v>
                </c:pt>
                <c:pt idx="20">
                  <c:v>0.47792475303802251</c:v>
                </c:pt>
                <c:pt idx="21">
                  <c:v>0.42642212750618769</c:v>
                </c:pt>
                <c:pt idx="23">
                  <c:v>0.45133202745412182</c:v>
                </c:pt>
              </c:numCache>
            </c:numRef>
          </c:val>
          <c:extLst>
            <c:ext xmlns:c16="http://schemas.microsoft.com/office/drawing/2014/chart" uri="{C3380CC4-5D6E-409C-BE32-E72D297353CC}">
              <c16:uniqueId val="{00000000-4383-42E7-849A-B1B3AAAC852D}"/>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0.20361702310547478</c:v>
                </c:pt>
                <c:pt idx="1">
                  <c:v>0.2244651891313674</c:v>
                </c:pt>
                <c:pt idx="2">
                  <c:v>0.25120308946373515</c:v>
                </c:pt>
                <c:pt idx="4">
                  <c:v>0.20416938652881036</c:v>
                </c:pt>
                <c:pt idx="5">
                  <c:v>0.23122365886786472</c:v>
                </c:pt>
                <c:pt idx="7">
                  <c:v>0.19814102066710848</c:v>
                </c:pt>
                <c:pt idx="8">
                  <c:v>0.23740805956865571</c:v>
                </c:pt>
                <c:pt idx="10">
                  <c:v>0.20022049313100512</c:v>
                </c:pt>
                <c:pt idx="11">
                  <c:v>0.24418976322478303</c:v>
                </c:pt>
                <c:pt idx="13">
                  <c:v>0.21155802822644743</c:v>
                </c:pt>
                <c:pt idx="14">
                  <c:v>0.17834776289074838</c:v>
                </c:pt>
                <c:pt idx="15">
                  <c:v>0.24319402408461671</c:v>
                </c:pt>
                <c:pt idx="16">
                  <c:v>0.26956612314760714</c:v>
                </c:pt>
                <c:pt idx="17">
                  <c:v>0.23776874711102852</c:v>
                </c:pt>
                <c:pt idx="18">
                  <c:v>0.21121633229695241</c:v>
                </c:pt>
                <c:pt idx="20">
                  <c:v>0.23063677124153764</c:v>
                </c:pt>
                <c:pt idx="21">
                  <c:v>0.22203748926772324</c:v>
                </c:pt>
                <c:pt idx="23">
                  <c:v>0.22619664137656806</c:v>
                </c:pt>
              </c:numCache>
            </c:numRef>
          </c:val>
          <c:extLst>
            <c:ext xmlns:c16="http://schemas.microsoft.com/office/drawing/2014/chart" uri="{C3380CC4-5D6E-409C-BE32-E72D297353CC}">
              <c16:uniqueId val="{00000001-4383-42E7-849A-B1B3AAAC852D}"/>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0.21157858455957032</c:v>
                </c:pt>
                <c:pt idx="1">
                  <c:v>0.23595571728248754</c:v>
                </c:pt>
                <c:pt idx="2">
                  <c:v>0.20291320859945905</c:v>
                </c:pt>
                <c:pt idx="4">
                  <c:v>0.18797559953506143</c:v>
                </c:pt>
                <c:pt idx="5">
                  <c:v>0.22402697935547033</c:v>
                </c:pt>
                <c:pt idx="7">
                  <c:v>0.26575441856118331</c:v>
                </c:pt>
                <c:pt idx="8">
                  <c:v>0.19797638982599808</c:v>
                </c:pt>
                <c:pt idx="10">
                  <c:v>0.23030651386177242</c:v>
                </c:pt>
                <c:pt idx="11">
                  <c:v>0.20833838003387728</c:v>
                </c:pt>
                <c:pt idx="13">
                  <c:v>0.2818755953970713</c:v>
                </c:pt>
                <c:pt idx="14">
                  <c:v>0.24683224469414192</c:v>
                </c:pt>
                <c:pt idx="15">
                  <c:v>0.19990157772985331</c:v>
                </c:pt>
                <c:pt idx="16">
                  <c:v>0.16593514259140441</c:v>
                </c:pt>
                <c:pt idx="17">
                  <c:v>0.22269932427187139</c:v>
                </c:pt>
                <c:pt idx="18">
                  <c:v>0.16981029969589656</c:v>
                </c:pt>
                <c:pt idx="20">
                  <c:v>0.19684868877779327</c:v>
                </c:pt>
                <c:pt idx="21">
                  <c:v>0.23651171590202635</c:v>
                </c:pt>
                <c:pt idx="23">
                  <c:v>0.21732818832271511</c:v>
                </c:pt>
              </c:numCache>
            </c:numRef>
          </c:val>
          <c:extLst>
            <c:ext xmlns:c16="http://schemas.microsoft.com/office/drawing/2014/chart" uri="{C3380CC4-5D6E-409C-BE32-E72D297353CC}">
              <c16:uniqueId val="{00000002-4383-42E7-849A-B1B3AAAC852D}"/>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0.10718030207025847</c:v>
                </c:pt>
                <c:pt idx="1">
                  <c:v>0.10210326095398753</c:v>
                </c:pt>
                <c:pt idx="2">
                  <c:v>0.10637043533076138</c:v>
                </c:pt>
                <c:pt idx="4">
                  <c:v>0.16295106841837589</c:v>
                </c:pt>
                <c:pt idx="5">
                  <c:v>9.1950329897660513E-2</c:v>
                </c:pt>
                <c:pt idx="7">
                  <c:v>0.1188766607986036</c:v>
                </c:pt>
                <c:pt idx="8">
                  <c:v>9.9655037108243055E-2</c:v>
                </c:pt>
                <c:pt idx="10">
                  <c:v>0.10918699467856507</c:v>
                </c:pt>
                <c:pt idx="11">
                  <c:v>0.10234205324466371</c:v>
                </c:pt>
                <c:pt idx="13">
                  <c:v>8.4714866522337673E-2</c:v>
                </c:pt>
                <c:pt idx="14">
                  <c:v>0.13726245452069052</c:v>
                </c:pt>
                <c:pt idx="15">
                  <c:v>0.10355921057059875</c:v>
                </c:pt>
                <c:pt idx="16">
                  <c:v>0.1225869156944297</c:v>
                </c:pt>
                <c:pt idx="17">
                  <c:v>4.8898503295351732E-2</c:v>
                </c:pt>
                <c:pt idx="18">
                  <c:v>0.14000034994885183</c:v>
                </c:pt>
                <c:pt idx="20">
                  <c:v>9.4589786942645818E-2</c:v>
                </c:pt>
                <c:pt idx="21">
                  <c:v>0.11502866732406174</c:v>
                </c:pt>
                <c:pt idx="23">
                  <c:v>0.10514314284659246</c:v>
                </c:pt>
              </c:numCache>
            </c:numRef>
          </c:val>
          <c:extLst>
            <c:ext xmlns:c16="http://schemas.microsoft.com/office/drawing/2014/chart" uri="{C3380CC4-5D6E-409C-BE32-E72D297353CC}">
              <c16:uniqueId val="{00000003-4383-42E7-849A-B1B3AAAC852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0.45462599722741076</c:v>
                </c:pt>
                <c:pt idx="1">
                  <c:v>0.39186921914478401</c:v>
                </c:pt>
                <c:pt idx="2">
                  <c:v>0.40077076921346821</c:v>
                </c:pt>
                <c:pt idx="4">
                  <c:v>0.2775991096928816</c:v>
                </c:pt>
                <c:pt idx="5">
                  <c:v>0.44680461851717113</c:v>
                </c:pt>
                <c:pt idx="7">
                  <c:v>0.39032101192133944</c:v>
                </c:pt>
                <c:pt idx="8">
                  <c:v>0.42537173519232374</c:v>
                </c:pt>
                <c:pt idx="10">
                  <c:v>0.39032305365334546</c:v>
                </c:pt>
                <c:pt idx="11">
                  <c:v>0.4327095779877782</c:v>
                </c:pt>
                <c:pt idx="13">
                  <c:v>0.45159202477070903</c:v>
                </c:pt>
                <c:pt idx="14">
                  <c:v>0.47357682814500723</c:v>
                </c:pt>
                <c:pt idx="15">
                  <c:v>0.43913865301924526</c:v>
                </c:pt>
                <c:pt idx="16">
                  <c:v>0.36268845649274212</c:v>
                </c:pt>
                <c:pt idx="17">
                  <c:v>0.41122197976422548</c:v>
                </c:pt>
                <c:pt idx="18">
                  <c:v>0.27886032455974696</c:v>
                </c:pt>
                <c:pt idx="20">
                  <c:v>0.39418308541667657</c:v>
                </c:pt>
                <c:pt idx="21">
                  <c:v>0.43520484266107157</c:v>
                </c:pt>
                <c:pt idx="23">
                  <c:v>0.41536414797620014</c:v>
                </c:pt>
              </c:numCache>
            </c:numRef>
          </c:val>
          <c:extLst>
            <c:ext xmlns:c16="http://schemas.microsoft.com/office/drawing/2014/chart" uri="{C3380CC4-5D6E-409C-BE32-E72D297353CC}">
              <c16:uniqueId val="{00000000-CF08-4020-9D4F-EE0389E61872}"/>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0.22166219220070402</c:v>
                </c:pt>
                <c:pt idx="1">
                  <c:v>0.22702565066479427</c:v>
                </c:pt>
                <c:pt idx="2">
                  <c:v>0.21335184722047679</c:v>
                </c:pt>
                <c:pt idx="4">
                  <c:v>0.15254595335086529</c:v>
                </c:pt>
                <c:pt idx="5">
                  <c:v>0.23646356197336524</c:v>
                </c:pt>
                <c:pt idx="7">
                  <c:v>0.20398052670801936</c:v>
                </c:pt>
                <c:pt idx="8">
                  <c:v>0.22762015869815383</c:v>
                </c:pt>
                <c:pt idx="10">
                  <c:v>0.20921207462776809</c:v>
                </c:pt>
                <c:pt idx="11">
                  <c:v>0.22894627061686029</c:v>
                </c:pt>
                <c:pt idx="13">
                  <c:v>0.23726942113009022</c:v>
                </c:pt>
                <c:pt idx="14">
                  <c:v>0.20899385022079323</c:v>
                </c:pt>
                <c:pt idx="15">
                  <c:v>0.20273503763401984</c:v>
                </c:pt>
                <c:pt idx="16">
                  <c:v>0.21978368107515497</c:v>
                </c:pt>
                <c:pt idx="17">
                  <c:v>0.2398544086300628</c:v>
                </c:pt>
                <c:pt idx="18">
                  <c:v>0.22618915640261336</c:v>
                </c:pt>
                <c:pt idx="20">
                  <c:v>0.22879825056781936</c:v>
                </c:pt>
                <c:pt idx="21">
                  <c:v>0.21344469072922206</c:v>
                </c:pt>
                <c:pt idx="23">
                  <c:v>0.22087063524126763</c:v>
                </c:pt>
              </c:numCache>
            </c:numRef>
          </c:val>
          <c:extLst>
            <c:ext xmlns:c16="http://schemas.microsoft.com/office/drawing/2014/chart" uri="{C3380CC4-5D6E-409C-BE32-E72D297353CC}">
              <c16:uniqueId val="{00000001-CF08-4020-9D4F-EE0389E61872}"/>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0.24240881298470232</c:v>
                </c:pt>
                <c:pt idx="1">
                  <c:v>0.2824839557144192</c:v>
                </c:pt>
                <c:pt idx="2">
                  <c:v>0.29753724931211584</c:v>
                </c:pt>
                <c:pt idx="4">
                  <c:v>0.39418106176517098</c:v>
                </c:pt>
                <c:pt idx="5">
                  <c:v>0.2467450913119969</c:v>
                </c:pt>
                <c:pt idx="7">
                  <c:v>0.31359529752799975</c:v>
                </c:pt>
                <c:pt idx="8">
                  <c:v>0.25837382977210521</c:v>
                </c:pt>
                <c:pt idx="10">
                  <c:v>0.31924416634643615</c:v>
                </c:pt>
                <c:pt idx="11">
                  <c:v>0.24289817800433308</c:v>
                </c:pt>
                <c:pt idx="13">
                  <c:v>0.2280814267573622</c:v>
                </c:pt>
                <c:pt idx="14">
                  <c:v>0.19304206581299202</c:v>
                </c:pt>
                <c:pt idx="15">
                  <c:v>0.25255779632066128</c:v>
                </c:pt>
                <c:pt idx="16">
                  <c:v>0.32473353646534764</c:v>
                </c:pt>
                <c:pt idx="17">
                  <c:v>0.3083737878640056</c:v>
                </c:pt>
                <c:pt idx="18">
                  <c:v>0.42494349600315673</c:v>
                </c:pt>
                <c:pt idx="20">
                  <c:v>0.28810025113979498</c:v>
                </c:pt>
                <c:pt idx="21">
                  <c:v>0.26106416724079518</c:v>
                </c:pt>
                <c:pt idx="23">
                  <c:v>0.27414051311546828</c:v>
                </c:pt>
              </c:numCache>
            </c:numRef>
          </c:val>
          <c:extLst>
            <c:ext xmlns:c16="http://schemas.microsoft.com/office/drawing/2014/chart" uri="{C3380CC4-5D6E-409C-BE32-E72D297353CC}">
              <c16:uniqueId val="{00000002-CF08-4020-9D4F-EE0389E61872}"/>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8.1302997587181541E-2</c:v>
                </c:pt>
                <c:pt idx="1">
                  <c:v>9.8621174476002174E-2</c:v>
                </c:pt>
                <c:pt idx="2">
                  <c:v>8.8340134253941396E-2</c:v>
                </c:pt>
                <c:pt idx="4">
                  <c:v>0.17567387519108224</c:v>
                </c:pt>
                <c:pt idx="5">
                  <c:v>6.9986728197464362E-2</c:v>
                </c:pt>
                <c:pt idx="7">
                  <c:v>9.2103163842642818E-2</c:v>
                </c:pt>
                <c:pt idx="8">
                  <c:v>8.8634276337413637E-2</c:v>
                </c:pt>
                <c:pt idx="10">
                  <c:v>8.1220705372449908E-2</c:v>
                </c:pt>
                <c:pt idx="11">
                  <c:v>9.5445973391026742E-2</c:v>
                </c:pt>
                <c:pt idx="13">
                  <c:v>8.305712734183883E-2</c:v>
                </c:pt>
                <c:pt idx="14">
                  <c:v>0.12438725582120719</c:v>
                </c:pt>
                <c:pt idx="15">
                  <c:v>0.10556851302607219</c:v>
                </c:pt>
                <c:pt idx="16">
                  <c:v>9.279432596675706E-2</c:v>
                </c:pt>
                <c:pt idx="17">
                  <c:v>4.0549823741706265E-2</c:v>
                </c:pt>
                <c:pt idx="18">
                  <c:v>7.0007023034482446E-2</c:v>
                </c:pt>
                <c:pt idx="20">
                  <c:v>8.8918412875708175E-2</c:v>
                </c:pt>
                <c:pt idx="21">
                  <c:v>9.0286299368910417E-2</c:v>
                </c:pt>
                <c:pt idx="23">
                  <c:v>8.9624703667061378E-2</c:v>
                </c:pt>
              </c:numCache>
            </c:numRef>
          </c:val>
          <c:extLst>
            <c:ext xmlns:c16="http://schemas.microsoft.com/office/drawing/2014/chart" uri="{C3380CC4-5D6E-409C-BE32-E72D297353CC}">
              <c16:uniqueId val="{00000003-CF08-4020-9D4F-EE0389E6187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0.4272337674611752</c:v>
                </c:pt>
                <c:pt idx="1">
                  <c:v>0.43290593323452264</c:v>
                </c:pt>
                <c:pt idx="2">
                  <c:v>0.3493076792330726</c:v>
                </c:pt>
                <c:pt idx="4">
                  <c:v>0.40199091377764407</c:v>
                </c:pt>
                <c:pt idx="5">
                  <c:v>0.40469564855975915</c:v>
                </c:pt>
                <c:pt idx="7">
                  <c:v>0.43129788554082904</c:v>
                </c:pt>
                <c:pt idx="8">
                  <c:v>0.39336161450877027</c:v>
                </c:pt>
                <c:pt idx="10">
                  <c:v>0.45802811361969853</c:v>
                </c:pt>
                <c:pt idx="11">
                  <c:v>0.36690269693972311</c:v>
                </c:pt>
                <c:pt idx="13">
                  <c:v>0.46952832591999377</c:v>
                </c:pt>
                <c:pt idx="14">
                  <c:v>0.37474563904972968</c:v>
                </c:pt>
                <c:pt idx="15">
                  <c:v>0.42816265999859249</c:v>
                </c:pt>
                <c:pt idx="16">
                  <c:v>0.37423280259161512</c:v>
                </c:pt>
                <c:pt idx="17">
                  <c:v>0.38679825096195641</c:v>
                </c:pt>
                <c:pt idx="18">
                  <c:v>0.39767579764372951</c:v>
                </c:pt>
                <c:pt idx="20">
                  <c:v>0.41027806710202697</c:v>
                </c:pt>
                <c:pt idx="21">
                  <c:v>0.39849315080775199</c:v>
                </c:pt>
                <c:pt idx="23">
                  <c:v>0.40419307547671252</c:v>
                </c:pt>
              </c:numCache>
            </c:numRef>
          </c:val>
          <c:extLst>
            <c:ext xmlns:c16="http://schemas.microsoft.com/office/drawing/2014/chart" uri="{C3380CC4-5D6E-409C-BE32-E72D297353CC}">
              <c16:uniqueId val="{00000000-6AAE-4E5F-BE5A-1230E5D2A5B2}"/>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0.2262157878891036</c:v>
                </c:pt>
                <c:pt idx="1">
                  <c:v>0.2133752440489578</c:v>
                </c:pt>
                <c:pt idx="2">
                  <c:v>0.23976258041411527</c:v>
                </c:pt>
                <c:pt idx="4">
                  <c:v>0.20048319828903119</c:v>
                </c:pt>
                <c:pt idx="5">
                  <c:v>0.23191170693736116</c:v>
                </c:pt>
                <c:pt idx="7">
                  <c:v>0.20186189871680343</c:v>
                </c:pt>
                <c:pt idx="8">
                  <c:v>0.23574655825744217</c:v>
                </c:pt>
                <c:pt idx="10">
                  <c:v>0.20831689858802599</c:v>
                </c:pt>
                <c:pt idx="11">
                  <c:v>0.23837041345837132</c:v>
                </c:pt>
                <c:pt idx="13">
                  <c:v>0.20971490847196875</c:v>
                </c:pt>
                <c:pt idx="14">
                  <c:v>0.23665205952687488</c:v>
                </c:pt>
                <c:pt idx="15">
                  <c:v>0.20670577763899856</c:v>
                </c:pt>
                <c:pt idx="16">
                  <c:v>0.24538832596995616</c:v>
                </c:pt>
                <c:pt idx="17">
                  <c:v>0.23247935791657645</c:v>
                </c:pt>
                <c:pt idx="18">
                  <c:v>0.22087507123369504</c:v>
                </c:pt>
                <c:pt idx="20">
                  <c:v>0.23073157171879341</c:v>
                </c:pt>
                <c:pt idx="21">
                  <c:v>0.2217071035830282</c:v>
                </c:pt>
                <c:pt idx="23">
                  <c:v>0.22607190238743599</c:v>
                </c:pt>
              </c:numCache>
            </c:numRef>
          </c:val>
          <c:extLst>
            <c:ext xmlns:c16="http://schemas.microsoft.com/office/drawing/2014/chart" uri="{C3380CC4-5D6E-409C-BE32-E72D297353CC}">
              <c16:uniqueId val="{00000001-6AAE-4E5F-BE5A-1230E5D2A5B2}"/>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0.26912288101472459</c:v>
                </c:pt>
                <c:pt idx="1">
                  <c:v>0.23375398806814185</c:v>
                </c:pt>
                <c:pt idx="2">
                  <c:v>0.31074307472601298</c:v>
                </c:pt>
                <c:pt idx="4">
                  <c:v>0.25915377224274405</c:v>
                </c:pt>
                <c:pt idx="5">
                  <c:v>0.27260969367303678</c:v>
                </c:pt>
                <c:pt idx="7">
                  <c:v>0.23629157821504515</c:v>
                </c:pt>
                <c:pt idx="8">
                  <c:v>0.28362349878417625</c:v>
                </c:pt>
                <c:pt idx="10">
                  <c:v>0.21933562426399555</c:v>
                </c:pt>
                <c:pt idx="11">
                  <c:v>0.30527933722576311</c:v>
                </c:pt>
                <c:pt idx="13">
                  <c:v>0.20444208266498531</c:v>
                </c:pt>
                <c:pt idx="14">
                  <c:v>0.25890112892779726</c:v>
                </c:pt>
                <c:pt idx="15">
                  <c:v>0.26655150251286452</c:v>
                </c:pt>
                <c:pt idx="16">
                  <c:v>0.2667451117440528</c:v>
                </c:pt>
                <c:pt idx="17">
                  <c:v>0.33362224229340032</c:v>
                </c:pt>
                <c:pt idx="18">
                  <c:v>0.31144210808809258</c:v>
                </c:pt>
                <c:pt idx="20">
                  <c:v>0.25489898436417791</c:v>
                </c:pt>
                <c:pt idx="21">
                  <c:v>0.28435731272249798</c:v>
                </c:pt>
                <c:pt idx="23">
                  <c:v>0.27010941750430939</c:v>
                </c:pt>
              </c:numCache>
            </c:numRef>
          </c:val>
          <c:extLst>
            <c:ext xmlns:c16="http://schemas.microsoft.com/office/drawing/2014/chart" uri="{C3380CC4-5D6E-409C-BE32-E72D297353CC}">
              <c16:uniqueId val="{00000002-6AAE-4E5F-BE5A-1230E5D2A5B2}"/>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7.7427563634995186E-2</c:v>
                </c:pt>
                <c:pt idx="1">
                  <c:v>0.11996483464837734</c:v>
                </c:pt>
                <c:pt idx="2">
                  <c:v>0.10018666562680108</c:v>
                </c:pt>
                <c:pt idx="4">
                  <c:v>0.13837211569058089</c:v>
                </c:pt>
                <c:pt idx="5">
                  <c:v>9.0782950829840767E-2</c:v>
                </c:pt>
                <c:pt idx="7">
                  <c:v>0.13054863752732371</c:v>
                </c:pt>
                <c:pt idx="8">
                  <c:v>8.7268328449607774E-2</c:v>
                </c:pt>
                <c:pt idx="10">
                  <c:v>0.11431936352827968</c:v>
                </c:pt>
                <c:pt idx="11">
                  <c:v>8.9447552376140715E-2</c:v>
                </c:pt>
                <c:pt idx="13">
                  <c:v>0.11631468294305237</c:v>
                </c:pt>
                <c:pt idx="14">
                  <c:v>0.12970117249559801</c:v>
                </c:pt>
                <c:pt idx="15">
                  <c:v>9.8580059849542948E-2</c:v>
                </c:pt>
                <c:pt idx="16">
                  <c:v>0.11363375969437767</c:v>
                </c:pt>
                <c:pt idx="17">
                  <c:v>4.7100148828066742E-2</c:v>
                </c:pt>
                <c:pt idx="18">
                  <c:v>7.0007023034482446E-2</c:v>
                </c:pt>
                <c:pt idx="20">
                  <c:v>0.104091376815001</c:v>
                </c:pt>
                <c:pt idx="21">
                  <c:v>9.5442432886720815E-2</c:v>
                </c:pt>
                <c:pt idx="23">
                  <c:v>9.9625604631539591E-2</c:v>
                </c:pt>
              </c:numCache>
            </c:numRef>
          </c:val>
          <c:extLst>
            <c:ext xmlns:c16="http://schemas.microsoft.com/office/drawing/2014/chart" uri="{C3380CC4-5D6E-409C-BE32-E72D297353CC}">
              <c16:uniqueId val="{00000003-6AAE-4E5F-BE5A-1230E5D2A5B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0.41668564221712834</c:v>
                </c:pt>
                <c:pt idx="1">
                  <c:v>0.44238388026904585</c:v>
                </c:pt>
                <c:pt idx="2">
                  <c:v>0.29576404331920686</c:v>
                </c:pt>
                <c:pt idx="4">
                  <c:v>0.43732388294385804</c:v>
                </c:pt>
                <c:pt idx="5">
                  <c:v>0.37532655618209354</c:v>
                </c:pt>
                <c:pt idx="7">
                  <c:v>0.40369171844917717</c:v>
                </c:pt>
                <c:pt idx="8">
                  <c:v>0.38011480912528828</c:v>
                </c:pt>
                <c:pt idx="10">
                  <c:v>0.44003625515694594</c:v>
                </c:pt>
                <c:pt idx="11">
                  <c:v>0.35000296683069509</c:v>
                </c:pt>
                <c:pt idx="13">
                  <c:v>0.46662826266983159</c:v>
                </c:pt>
                <c:pt idx="14">
                  <c:v>0.4151380781359566</c:v>
                </c:pt>
                <c:pt idx="15">
                  <c:v>0.42160168309156831</c:v>
                </c:pt>
                <c:pt idx="16">
                  <c:v>0.33965398457018703</c:v>
                </c:pt>
                <c:pt idx="17">
                  <c:v>0.32859434524625153</c:v>
                </c:pt>
                <c:pt idx="18">
                  <c:v>0.30789357327007305</c:v>
                </c:pt>
                <c:pt idx="20">
                  <c:v>0.43395053396606331</c:v>
                </c:pt>
                <c:pt idx="21">
                  <c:v>0.34272312969639052</c:v>
                </c:pt>
                <c:pt idx="23">
                  <c:v>0.38684642417703147</c:v>
                </c:pt>
              </c:numCache>
            </c:numRef>
          </c:val>
          <c:extLst>
            <c:ext xmlns:c16="http://schemas.microsoft.com/office/drawing/2014/chart" uri="{C3380CC4-5D6E-409C-BE32-E72D297353CC}">
              <c16:uniqueId val="{00000000-B3E3-4A3F-A712-7FD3288298F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0.21221447743821367</c:v>
                </c:pt>
                <c:pt idx="1">
                  <c:v>0.16500926661772555</c:v>
                </c:pt>
                <c:pt idx="2">
                  <c:v>0.20144727942012178</c:v>
                </c:pt>
                <c:pt idx="4">
                  <c:v>0.14605962171675599</c:v>
                </c:pt>
                <c:pt idx="5">
                  <c:v>0.20277155329045532</c:v>
                </c:pt>
                <c:pt idx="7">
                  <c:v>0.17247738068284998</c:v>
                </c:pt>
                <c:pt idx="8">
                  <c:v>0.20012870899687646</c:v>
                </c:pt>
                <c:pt idx="10">
                  <c:v>0.17312983026700718</c:v>
                </c:pt>
                <c:pt idx="11">
                  <c:v>0.2054666718170913</c:v>
                </c:pt>
                <c:pt idx="13">
                  <c:v>0.22446422986184572</c:v>
                </c:pt>
                <c:pt idx="14">
                  <c:v>0.16943993096412668</c:v>
                </c:pt>
                <c:pt idx="15">
                  <c:v>0.15144158784165182</c:v>
                </c:pt>
                <c:pt idx="16">
                  <c:v>0.20805224888608242</c:v>
                </c:pt>
                <c:pt idx="17">
                  <c:v>0.23100443798903722</c:v>
                </c:pt>
                <c:pt idx="18">
                  <c:v>0.17115493388685771</c:v>
                </c:pt>
                <c:pt idx="20">
                  <c:v>0.20238654205385942</c:v>
                </c:pt>
                <c:pt idx="21">
                  <c:v>0.18272349324168011</c:v>
                </c:pt>
                <c:pt idx="23">
                  <c:v>0.19223377691216931</c:v>
                </c:pt>
              </c:numCache>
            </c:numRef>
          </c:val>
          <c:extLst>
            <c:ext xmlns:c16="http://schemas.microsoft.com/office/drawing/2014/chart" uri="{C3380CC4-5D6E-409C-BE32-E72D297353CC}">
              <c16:uniqueId val="{00000001-B3E3-4A3F-A712-7FD3288298F9}"/>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0.30802687639446241</c:v>
                </c:pt>
                <c:pt idx="1">
                  <c:v>0.2992701917795888</c:v>
                </c:pt>
                <c:pt idx="2">
                  <c:v>0.44137095725857511</c:v>
                </c:pt>
                <c:pt idx="4">
                  <c:v>0.28724221627143842</c:v>
                </c:pt>
                <c:pt idx="5">
                  <c:v>0.36160255310641976</c:v>
                </c:pt>
                <c:pt idx="7">
                  <c:v>0.33678962625891856</c:v>
                </c:pt>
                <c:pt idx="8">
                  <c:v>0.35217958434520269</c:v>
                </c:pt>
                <c:pt idx="10">
                  <c:v>0.31114606017702001</c:v>
                </c:pt>
                <c:pt idx="11">
                  <c:v>0.37316483087442914</c:v>
                </c:pt>
                <c:pt idx="13">
                  <c:v>0.25379379822443682</c:v>
                </c:pt>
                <c:pt idx="14">
                  <c:v>0.3332588881997397</c:v>
                </c:pt>
                <c:pt idx="15">
                  <c:v>0.33733123672743659</c:v>
                </c:pt>
                <c:pt idx="16">
                  <c:v>0.36924471400195419</c:v>
                </c:pt>
                <c:pt idx="17">
                  <c:v>0.38775915549600359</c:v>
                </c:pt>
                <c:pt idx="18">
                  <c:v>0.45599290218201793</c:v>
                </c:pt>
                <c:pt idx="20">
                  <c:v>0.298430546932069</c:v>
                </c:pt>
                <c:pt idx="21">
                  <c:v>0.39401717281666859</c:v>
                </c:pt>
                <c:pt idx="23">
                  <c:v>0.34778548535300091</c:v>
                </c:pt>
              </c:numCache>
            </c:numRef>
          </c:val>
          <c:extLst>
            <c:ext xmlns:c16="http://schemas.microsoft.com/office/drawing/2014/chart" uri="{C3380CC4-5D6E-409C-BE32-E72D297353CC}">
              <c16:uniqueId val="{00000002-B3E3-4A3F-A712-7FD3288298F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6.3073003950194245E-2</c:v>
                </c:pt>
                <c:pt idx="1">
                  <c:v>9.3336661333639465E-2</c:v>
                </c:pt>
                <c:pt idx="2">
                  <c:v>6.1417720002098421E-2</c:v>
                </c:pt>
                <c:pt idx="4">
                  <c:v>0.12937427906794768</c:v>
                </c:pt>
                <c:pt idx="5">
                  <c:v>6.0299337421029081E-2</c:v>
                </c:pt>
                <c:pt idx="7">
                  <c:v>8.7041274609055502E-2</c:v>
                </c:pt>
                <c:pt idx="8">
                  <c:v>6.7576897532629035E-2</c:v>
                </c:pt>
                <c:pt idx="10">
                  <c:v>7.5687854399026575E-2</c:v>
                </c:pt>
                <c:pt idx="11">
                  <c:v>7.1365530477782865E-2</c:v>
                </c:pt>
                <c:pt idx="13">
                  <c:v>5.5113709243886068E-2</c:v>
                </c:pt>
                <c:pt idx="14">
                  <c:v>8.2163102700176627E-2</c:v>
                </c:pt>
                <c:pt idx="15">
                  <c:v>8.9625492339341861E-2</c:v>
                </c:pt>
                <c:pt idx="16">
                  <c:v>8.3049052541778204E-2</c:v>
                </c:pt>
                <c:pt idx="17">
                  <c:v>5.2642061268707574E-2</c:v>
                </c:pt>
                <c:pt idx="18">
                  <c:v>6.495859066105085E-2</c:v>
                </c:pt>
                <c:pt idx="20">
                  <c:v>6.5232377048007578E-2</c:v>
                </c:pt>
                <c:pt idx="21">
                  <c:v>8.0536204245259965E-2</c:v>
                </c:pt>
                <c:pt idx="23">
                  <c:v>7.3134313557795719E-2</c:v>
                </c:pt>
              </c:numCache>
            </c:numRef>
          </c:val>
          <c:extLst>
            <c:ext xmlns:c16="http://schemas.microsoft.com/office/drawing/2014/chart" uri="{C3380CC4-5D6E-409C-BE32-E72D297353CC}">
              <c16:uniqueId val="{00000003-B3E3-4A3F-A712-7FD3288298F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0.4309852953097566</c:v>
                </c:pt>
                <c:pt idx="1">
                  <c:v>0.34515687942319589</c:v>
                </c:pt>
                <c:pt idx="2">
                  <c:v>0.32921257189378828</c:v>
                </c:pt>
                <c:pt idx="4">
                  <c:v>0.43153977839369428</c:v>
                </c:pt>
                <c:pt idx="5">
                  <c:v>0.35381734010824956</c:v>
                </c:pt>
                <c:pt idx="7">
                  <c:v>0.40590994178072176</c:v>
                </c:pt>
                <c:pt idx="8">
                  <c:v>0.35321333622840889</c:v>
                </c:pt>
                <c:pt idx="10">
                  <c:v>0.4116485728752155</c:v>
                </c:pt>
                <c:pt idx="11">
                  <c:v>0.33820418794997154</c:v>
                </c:pt>
                <c:pt idx="13">
                  <c:v>0.46389016039813885</c:v>
                </c:pt>
                <c:pt idx="14">
                  <c:v>0.37423240332508406</c:v>
                </c:pt>
                <c:pt idx="15">
                  <c:v>0.33677273131982699</c:v>
                </c:pt>
                <c:pt idx="16">
                  <c:v>0.37376752947050218</c:v>
                </c:pt>
                <c:pt idx="17">
                  <c:v>0.30960872938812917</c:v>
                </c:pt>
                <c:pt idx="18">
                  <c:v>0.35010044242756877</c:v>
                </c:pt>
                <c:pt idx="20">
                  <c:v>0.38425703407234479</c:v>
                </c:pt>
                <c:pt idx="21">
                  <c:v>0.3532735918342722</c:v>
                </c:pt>
                <c:pt idx="23">
                  <c:v>0.36825912777973396</c:v>
                </c:pt>
              </c:numCache>
            </c:numRef>
          </c:val>
          <c:extLst>
            <c:ext xmlns:c16="http://schemas.microsoft.com/office/drawing/2014/chart" uri="{C3380CC4-5D6E-409C-BE32-E72D297353CC}">
              <c16:uniqueId val="{00000000-B888-4293-919F-F8FC37C35E4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0.13959294862674049</c:v>
                </c:pt>
                <c:pt idx="1">
                  <c:v>0.20847692653161137</c:v>
                </c:pt>
                <c:pt idx="2">
                  <c:v>0.15043143241918316</c:v>
                </c:pt>
                <c:pt idx="4">
                  <c:v>0.147164991460602</c:v>
                </c:pt>
                <c:pt idx="5">
                  <c:v>0.17175338683990979</c:v>
                </c:pt>
                <c:pt idx="7">
                  <c:v>0.17814617040117106</c:v>
                </c:pt>
                <c:pt idx="8">
                  <c:v>0.16280414684734945</c:v>
                </c:pt>
                <c:pt idx="10">
                  <c:v>0.17848776028567898</c:v>
                </c:pt>
                <c:pt idx="11">
                  <c:v>0.15935507461255594</c:v>
                </c:pt>
                <c:pt idx="13">
                  <c:v>0.20776127025222887</c:v>
                </c:pt>
                <c:pt idx="14">
                  <c:v>0.14839052336319836</c:v>
                </c:pt>
                <c:pt idx="15">
                  <c:v>0.14415813654776891</c:v>
                </c:pt>
                <c:pt idx="16">
                  <c:v>0.15443585119977701</c:v>
                </c:pt>
                <c:pt idx="17">
                  <c:v>0.17636467054612426</c:v>
                </c:pt>
                <c:pt idx="18">
                  <c:v>0.19976975535482919</c:v>
                </c:pt>
                <c:pt idx="20">
                  <c:v>0.18250428992584741</c:v>
                </c:pt>
                <c:pt idx="21">
                  <c:v>0.15283428387588854</c:v>
                </c:pt>
                <c:pt idx="23">
                  <c:v>0.16718455970216176</c:v>
                </c:pt>
              </c:numCache>
            </c:numRef>
          </c:val>
          <c:extLst>
            <c:ext xmlns:c16="http://schemas.microsoft.com/office/drawing/2014/chart" uri="{C3380CC4-5D6E-409C-BE32-E72D297353CC}">
              <c16:uniqueId val="{00000001-B888-4293-919F-F8FC37C35E49}"/>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0.38168196835456247</c:v>
                </c:pt>
                <c:pt idx="1">
                  <c:v>0.38867368055103124</c:v>
                </c:pt>
                <c:pt idx="2">
                  <c:v>0.47011127887272408</c:v>
                </c:pt>
                <c:pt idx="4">
                  <c:v>0.316952519438983</c:v>
                </c:pt>
                <c:pt idx="5">
                  <c:v>0.43434054690839713</c:v>
                </c:pt>
                <c:pt idx="7">
                  <c:v>0.35649764147709462</c:v>
                </c:pt>
                <c:pt idx="8">
                  <c:v>0.43491907922942175</c:v>
                </c:pt>
                <c:pt idx="10">
                  <c:v>0.35392836163402053</c:v>
                </c:pt>
                <c:pt idx="11">
                  <c:v>0.45311939816149283</c:v>
                </c:pt>
                <c:pt idx="13">
                  <c:v>0.27810084785431105</c:v>
                </c:pt>
                <c:pt idx="14">
                  <c:v>0.41948205908593383</c:v>
                </c:pt>
                <c:pt idx="15">
                  <c:v>0.44635837365600206</c:v>
                </c:pt>
                <c:pt idx="16">
                  <c:v>0.41649683637554347</c:v>
                </c:pt>
                <c:pt idx="17">
                  <c:v>0.48558401284046948</c:v>
                </c:pt>
                <c:pt idx="18">
                  <c:v>0.41786007952999726</c:v>
                </c:pt>
                <c:pt idx="20">
                  <c:v>0.38073003714650877</c:v>
                </c:pt>
                <c:pt idx="21">
                  <c:v>0.44231452388954584</c:v>
                </c:pt>
                <c:pt idx="23">
                  <c:v>0.4125284035263076</c:v>
                </c:pt>
              </c:numCache>
            </c:numRef>
          </c:val>
          <c:extLst>
            <c:ext xmlns:c16="http://schemas.microsoft.com/office/drawing/2014/chart" uri="{C3380CC4-5D6E-409C-BE32-E72D297353CC}">
              <c16:uniqueId val="{00000002-B888-4293-919F-F8FC37C35E4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4.7739787708939004E-2</c:v>
                </c:pt>
                <c:pt idx="1">
                  <c:v>5.7692513494161227E-2</c:v>
                </c:pt>
                <c:pt idx="2">
                  <c:v>5.0244716814306561E-2</c:v>
                </c:pt>
                <c:pt idx="4">
                  <c:v>0.10434271070672084</c:v>
                </c:pt>
                <c:pt idx="5">
                  <c:v>4.0088726143441278E-2</c:v>
                </c:pt>
                <c:pt idx="7">
                  <c:v>5.9446246341013927E-2</c:v>
                </c:pt>
                <c:pt idx="8">
                  <c:v>4.9063437694816428E-2</c:v>
                </c:pt>
                <c:pt idx="10">
                  <c:v>5.5935305205084634E-2</c:v>
                </c:pt>
                <c:pt idx="11">
                  <c:v>4.932133927597817E-2</c:v>
                </c:pt>
                <c:pt idx="13">
                  <c:v>5.024772149532148E-2</c:v>
                </c:pt>
                <c:pt idx="14">
                  <c:v>5.7895014225783449E-2</c:v>
                </c:pt>
                <c:pt idx="15">
                  <c:v>7.2710758476400669E-2</c:v>
                </c:pt>
                <c:pt idx="16">
                  <c:v>5.5299782954179075E-2</c:v>
                </c:pt>
                <c:pt idx="17">
                  <c:v>2.8442587225276993E-2</c:v>
                </c:pt>
                <c:pt idx="18">
                  <c:v>3.2269722687604356E-2</c:v>
                </c:pt>
                <c:pt idx="20">
                  <c:v>5.2508638855298419E-2</c:v>
                </c:pt>
                <c:pt idx="21">
                  <c:v>5.1577600400292543E-2</c:v>
                </c:pt>
                <c:pt idx="23">
                  <c:v>5.2027908991794124E-2</c:v>
                </c:pt>
              </c:numCache>
            </c:numRef>
          </c:val>
          <c:extLst>
            <c:ext xmlns:c16="http://schemas.microsoft.com/office/drawing/2014/chart" uri="{C3380CC4-5D6E-409C-BE32-E72D297353CC}">
              <c16:uniqueId val="{00000003-B888-4293-919F-F8FC37C35E4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96080647116868"/>
          <c:y val="3.437500000000001E-2"/>
          <c:w val="0.88808873080615003"/>
          <c:h val="0.62221290981031774"/>
        </c:manualLayout>
      </c:layout>
      <c:barChart>
        <c:barDir val="bar"/>
        <c:grouping val="percentStacked"/>
        <c:varyColors val="0"/>
        <c:ser>
          <c:idx val="0"/>
          <c:order val="0"/>
          <c:tx>
            <c:strRef>
              <c:f>Sheet1!$B$1</c:f>
              <c:strCache>
                <c:ptCount val="1"/>
                <c:pt idx="0">
                  <c:v>Lieto subtitrus </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2022</c:v>
                </c:pt>
                <c:pt idx="1">
                  <c:v>2023</c:v>
                </c:pt>
              </c:numCache>
            </c:numRef>
          </c:cat>
          <c:val>
            <c:numRef>
              <c:f>Sheet1!$B$2:$B$3</c:f>
              <c:numCache>
                <c:formatCode>0%</c:formatCode>
                <c:ptCount val="2"/>
                <c:pt idx="0">
                  <c:v>0.13931668514666457</c:v>
                </c:pt>
                <c:pt idx="1">
                  <c:v>0.17297734782035554</c:v>
                </c:pt>
              </c:numCache>
            </c:numRef>
          </c:val>
          <c:extLst>
            <c:ext xmlns:c16="http://schemas.microsoft.com/office/drawing/2014/chart" uri="{C3380CC4-5D6E-409C-BE32-E72D297353CC}">
              <c16:uniqueId val="{00000000-7A48-42F9-8C8B-E5DD3735400D}"/>
            </c:ext>
          </c:extLst>
        </c:ser>
        <c:ser>
          <c:idx val="1"/>
          <c:order val="1"/>
          <c:tx>
            <c:strRef>
              <c:f>Sheet1!$C$1</c:f>
              <c:strCache>
                <c:ptCount val="1"/>
                <c:pt idx="0">
                  <c:v>Lieto valodas celiņu</c:v>
                </c:pt>
              </c:strCache>
            </c:strRef>
          </c:tx>
          <c:spPr>
            <a:solidFill>
              <a:schemeClr val="accent1"/>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Sheet1!$C$2:$C$3</c:f>
              <c:numCache>
                <c:formatCode>0%</c:formatCode>
                <c:ptCount val="2"/>
                <c:pt idx="0">
                  <c:v>5.9232646518870544E-2</c:v>
                </c:pt>
                <c:pt idx="1">
                  <c:v>0.1034266915727597</c:v>
                </c:pt>
              </c:numCache>
            </c:numRef>
          </c:val>
          <c:extLst>
            <c:ext xmlns:c16="http://schemas.microsoft.com/office/drawing/2014/chart" uri="{C3380CC4-5D6E-409C-BE32-E72D297353CC}">
              <c16:uniqueId val="{00000001-7A48-42F9-8C8B-E5DD3735400D}"/>
            </c:ext>
          </c:extLst>
        </c:ser>
        <c:ser>
          <c:idx val="2"/>
          <c:order val="2"/>
          <c:tx>
            <c:strRef>
              <c:f>Sheet1!$D$1</c:f>
              <c:strCache>
                <c:ptCount val="1"/>
                <c:pt idx="0">
                  <c:v>Reizēm lieto subtitrus, reizēm valodas celiņu </c:v>
                </c:pt>
              </c:strCache>
            </c:strRef>
          </c:tx>
          <c:spPr>
            <a:solidFill>
              <a:schemeClr val="accent3"/>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Sheet1!$D$2:$D$3</c:f>
              <c:numCache>
                <c:formatCode>0%</c:formatCode>
                <c:ptCount val="2"/>
                <c:pt idx="0">
                  <c:v>0.3074708488458196</c:v>
                </c:pt>
                <c:pt idx="1">
                  <c:v>0.25343840902238723</c:v>
                </c:pt>
              </c:numCache>
            </c:numRef>
          </c:val>
          <c:extLst>
            <c:ext xmlns:c16="http://schemas.microsoft.com/office/drawing/2014/chart" uri="{C3380CC4-5D6E-409C-BE32-E72D297353CC}">
              <c16:uniqueId val="{00000002-7A48-42F9-8C8B-E5DD3735400D}"/>
            </c:ext>
          </c:extLst>
        </c:ser>
        <c:ser>
          <c:idx val="3"/>
          <c:order val="3"/>
          <c:tx>
            <c:strRef>
              <c:f>Sheet1!$E$1</c:f>
              <c:strCache>
                <c:ptCount val="1"/>
                <c:pt idx="0">
                  <c:v>Nelieto ne vienu, ne otru </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2022</c:v>
                </c:pt>
                <c:pt idx="1">
                  <c:v>2023</c:v>
                </c:pt>
              </c:numCache>
            </c:numRef>
          </c:cat>
          <c:val>
            <c:numRef>
              <c:f>Sheet1!$E$2:$E$3</c:f>
              <c:numCache>
                <c:formatCode>0%</c:formatCode>
                <c:ptCount val="2"/>
                <c:pt idx="0">
                  <c:v>0.49397981948864439</c:v>
                </c:pt>
                <c:pt idx="1">
                  <c:v>0.47015755158449496</c:v>
                </c:pt>
              </c:numCache>
            </c:numRef>
          </c:val>
          <c:extLst>
            <c:ext xmlns:c16="http://schemas.microsoft.com/office/drawing/2014/chart" uri="{C3380CC4-5D6E-409C-BE32-E72D297353CC}">
              <c16:uniqueId val="{00000003-7A48-42F9-8C8B-E5DD3735400D}"/>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050" b="1"/>
            </a:pPr>
            <a:endParaRPr lang="en-US"/>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400423390456616"/>
          <c:y val="0.67964857970311898"/>
          <c:w val="0.8596852953838463"/>
          <c:h val="0.3203514202968810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0.38503480754477054</c:v>
                </c:pt>
                <c:pt idx="1">
                  <c:v>0.3951654551498171</c:v>
                </c:pt>
                <c:pt idx="2">
                  <c:v>0.28163869894129168</c:v>
                </c:pt>
                <c:pt idx="4">
                  <c:v>0.46444599986224733</c:v>
                </c:pt>
                <c:pt idx="5">
                  <c:v>0.33048296030541729</c:v>
                </c:pt>
                <c:pt idx="7">
                  <c:v>0.3853422810515521</c:v>
                </c:pt>
                <c:pt idx="8">
                  <c:v>0.34339957915564528</c:v>
                </c:pt>
                <c:pt idx="10">
                  <c:v>0.42419146774250249</c:v>
                </c:pt>
                <c:pt idx="11">
                  <c:v>0.30770721340126306</c:v>
                </c:pt>
                <c:pt idx="13">
                  <c:v>0.45534883107070212</c:v>
                </c:pt>
                <c:pt idx="14">
                  <c:v>0.37755080933285867</c:v>
                </c:pt>
                <c:pt idx="15">
                  <c:v>0.39052226386124134</c:v>
                </c:pt>
                <c:pt idx="16">
                  <c:v>0.30140442763009823</c:v>
                </c:pt>
                <c:pt idx="17">
                  <c:v>0.2614801072133402</c:v>
                </c:pt>
                <c:pt idx="18">
                  <c:v>0.33600294668293884</c:v>
                </c:pt>
                <c:pt idx="20">
                  <c:v>0.40014008205973223</c:v>
                </c:pt>
                <c:pt idx="21">
                  <c:v>0.31344261043510407</c:v>
                </c:pt>
                <c:pt idx="23">
                  <c:v>0.35537494537157194</c:v>
                </c:pt>
              </c:numCache>
            </c:numRef>
          </c:val>
          <c:extLst>
            <c:ext xmlns:c16="http://schemas.microsoft.com/office/drawing/2014/chart" uri="{C3380CC4-5D6E-409C-BE32-E72D297353CC}">
              <c16:uniqueId val="{00000000-DAE2-4A59-8883-49D9C6CF3F4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0.25751275473569774</c:v>
                </c:pt>
                <c:pt idx="1">
                  <c:v>0.19422377237700617</c:v>
                </c:pt>
                <c:pt idx="2">
                  <c:v>0.1836195647983426</c:v>
                </c:pt>
                <c:pt idx="4">
                  <c:v>0.17017254029115889</c:v>
                </c:pt>
                <c:pt idx="5">
                  <c:v>0.22109061013466053</c:v>
                </c:pt>
                <c:pt idx="7">
                  <c:v>0.20992073252687202</c:v>
                </c:pt>
                <c:pt idx="8">
                  <c:v>0.212312214023155</c:v>
                </c:pt>
                <c:pt idx="10">
                  <c:v>0.20762348215491419</c:v>
                </c:pt>
                <c:pt idx="11">
                  <c:v>0.21440422154428057</c:v>
                </c:pt>
                <c:pt idx="13">
                  <c:v>0.27046939059634906</c:v>
                </c:pt>
                <c:pt idx="14">
                  <c:v>0.19108287995929202</c:v>
                </c:pt>
                <c:pt idx="15">
                  <c:v>0.17189381414140256</c:v>
                </c:pt>
                <c:pt idx="16">
                  <c:v>0.18987481716511401</c:v>
                </c:pt>
                <c:pt idx="17">
                  <c:v>0.28658457623331612</c:v>
                </c:pt>
                <c:pt idx="18">
                  <c:v>0.14627211022546385</c:v>
                </c:pt>
                <c:pt idx="20">
                  <c:v>0.20956633093440424</c:v>
                </c:pt>
                <c:pt idx="21">
                  <c:v>0.21356192426699225</c:v>
                </c:pt>
                <c:pt idx="23">
                  <c:v>0.21162940472804373</c:v>
                </c:pt>
              </c:numCache>
            </c:numRef>
          </c:val>
          <c:extLst>
            <c:ext xmlns:c16="http://schemas.microsoft.com/office/drawing/2014/chart" uri="{C3380CC4-5D6E-409C-BE32-E72D297353CC}">
              <c16:uniqueId val="{00000001-DAE2-4A59-8883-49D9C6CF3F47}"/>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0.30885626763209678</c:v>
                </c:pt>
                <c:pt idx="1">
                  <c:v>0.32477705124158862</c:v>
                </c:pt>
                <c:pt idx="2">
                  <c:v>0.47170995448525843</c:v>
                </c:pt>
                <c:pt idx="4">
                  <c:v>0.27086747465157623</c:v>
                </c:pt>
                <c:pt idx="5">
                  <c:v>0.38860700796197101</c:v>
                </c:pt>
                <c:pt idx="7">
                  <c:v>0.33031558964169505</c:v>
                </c:pt>
                <c:pt idx="8">
                  <c:v>0.38128107818976315</c:v>
                </c:pt>
                <c:pt idx="10">
                  <c:v>0.31002825203527251</c:v>
                </c:pt>
                <c:pt idx="11">
                  <c:v>0.40600532613791684</c:v>
                </c:pt>
                <c:pt idx="13">
                  <c:v>0.21853053307412645</c:v>
                </c:pt>
                <c:pt idx="14">
                  <c:v>0.35130333704976324</c:v>
                </c:pt>
                <c:pt idx="15">
                  <c:v>0.35202029862739659</c:v>
                </c:pt>
                <c:pt idx="16">
                  <c:v>0.42688993452988799</c:v>
                </c:pt>
                <c:pt idx="17">
                  <c:v>0.41549112414057077</c:v>
                </c:pt>
                <c:pt idx="18">
                  <c:v>0.48545522040399247</c:v>
                </c:pt>
                <c:pt idx="20">
                  <c:v>0.32840277998763956</c:v>
                </c:pt>
                <c:pt idx="21">
                  <c:v>0.40263094818382911</c:v>
                </c:pt>
                <c:pt idx="23">
                  <c:v>0.36672955045911132</c:v>
                </c:pt>
              </c:numCache>
            </c:numRef>
          </c:val>
          <c:extLst>
            <c:ext xmlns:c16="http://schemas.microsoft.com/office/drawing/2014/chart" uri="{C3380CC4-5D6E-409C-BE32-E72D297353CC}">
              <c16:uniqueId val="{00000002-DAE2-4A59-8883-49D9C6CF3F4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4.8596170087433492E-2</c:v>
                </c:pt>
                <c:pt idx="1">
                  <c:v>8.5833721231587778E-2</c:v>
                </c:pt>
                <c:pt idx="2">
                  <c:v>6.3031781775109333E-2</c:v>
                </c:pt>
                <c:pt idx="4">
                  <c:v>9.451398519501758E-2</c:v>
                </c:pt>
                <c:pt idx="5">
                  <c:v>5.9819421597949021E-2</c:v>
                </c:pt>
                <c:pt idx="7">
                  <c:v>7.4421396779882132E-2</c:v>
                </c:pt>
                <c:pt idx="8">
                  <c:v>6.3007128631433054E-2</c:v>
                </c:pt>
                <c:pt idx="10">
                  <c:v>5.8156798067310535E-2</c:v>
                </c:pt>
                <c:pt idx="11">
                  <c:v>7.1883238916537959E-2</c:v>
                </c:pt>
                <c:pt idx="13">
                  <c:v>5.5651245258822757E-2</c:v>
                </c:pt>
                <c:pt idx="14">
                  <c:v>8.0062973658085734E-2</c:v>
                </c:pt>
                <c:pt idx="15">
                  <c:v>8.5563623369958042E-2</c:v>
                </c:pt>
                <c:pt idx="16">
                  <c:v>8.1830820674901522E-2</c:v>
                </c:pt>
                <c:pt idx="17">
                  <c:v>3.6444192412772837E-2</c:v>
                </c:pt>
                <c:pt idx="18">
                  <c:v>3.2269722687604356E-2</c:v>
                </c:pt>
                <c:pt idx="20">
                  <c:v>6.1890807018223221E-2</c:v>
                </c:pt>
                <c:pt idx="21">
                  <c:v>7.036451711407378E-2</c:v>
                </c:pt>
                <c:pt idx="23">
                  <c:v>6.6266099441270362E-2</c:v>
                </c:pt>
              </c:numCache>
            </c:numRef>
          </c:val>
          <c:extLst>
            <c:ext xmlns:c16="http://schemas.microsoft.com/office/drawing/2014/chart" uri="{C3380CC4-5D6E-409C-BE32-E72D297353CC}">
              <c16:uniqueId val="{00000003-DAE2-4A59-8883-49D9C6CF3F4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0.36089584423009363</c:v>
                </c:pt>
                <c:pt idx="1">
                  <c:v>0.38405417183331197</c:v>
                </c:pt>
                <c:pt idx="2">
                  <c:v>0.2829438678910024</c:v>
                </c:pt>
                <c:pt idx="4">
                  <c:v>0.35322695068890231</c:v>
                </c:pt>
                <c:pt idx="5">
                  <c:v>0.34185415005341568</c:v>
                </c:pt>
                <c:pt idx="7">
                  <c:v>0.37765181874667175</c:v>
                </c:pt>
                <c:pt idx="8">
                  <c:v>0.33050657480960477</c:v>
                </c:pt>
                <c:pt idx="10">
                  <c:v>0.40284382508981442</c:v>
                </c:pt>
                <c:pt idx="11">
                  <c:v>0.30318488732173499</c:v>
                </c:pt>
                <c:pt idx="13">
                  <c:v>0.48597124897599897</c:v>
                </c:pt>
                <c:pt idx="14">
                  <c:v>0.41660138537758745</c:v>
                </c:pt>
                <c:pt idx="15">
                  <c:v>0.30441543855111619</c:v>
                </c:pt>
                <c:pt idx="16">
                  <c:v>0.24266194094407897</c:v>
                </c:pt>
                <c:pt idx="17">
                  <c:v>0.26536884556532325</c:v>
                </c:pt>
                <c:pt idx="18">
                  <c:v>0.37169293585553065</c:v>
                </c:pt>
                <c:pt idx="20">
                  <c:v>0.31967941453389237</c:v>
                </c:pt>
                <c:pt idx="21">
                  <c:v>0.36671832318584308</c:v>
                </c:pt>
                <c:pt idx="23">
                  <c:v>0.34396735668500122</c:v>
                </c:pt>
              </c:numCache>
            </c:numRef>
          </c:val>
          <c:extLst>
            <c:ext xmlns:c16="http://schemas.microsoft.com/office/drawing/2014/chart" uri="{C3380CC4-5D6E-409C-BE32-E72D297353CC}">
              <c16:uniqueId val="{00000000-4BD5-41E0-8B6E-75738D45609E}"/>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0.17923732390067149</c:v>
                </c:pt>
                <c:pt idx="1">
                  <c:v>0.16839698863696081</c:v>
                </c:pt>
                <c:pt idx="2">
                  <c:v>0.1828288424428077</c:v>
                </c:pt>
                <c:pt idx="4">
                  <c:v>0.15943257622900786</c:v>
                </c:pt>
                <c:pt idx="5">
                  <c:v>0.18051349864287833</c:v>
                </c:pt>
                <c:pt idx="7">
                  <c:v>0.13939658893867726</c:v>
                </c:pt>
                <c:pt idx="8">
                  <c:v>0.19146196901253454</c:v>
                </c:pt>
                <c:pt idx="10">
                  <c:v>0.15854981352268788</c:v>
                </c:pt>
                <c:pt idx="11">
                  <c:v>0.18909688964089935</c:v>
                </c:pt>
                <c:pt idx="13">
                  <c:v>0.11891019857165945</c:v>
                </c:pt>
                <c:pt idx="14">
                  <c:v>0.18945571808750084</c:v>
                </c:pt>
                <c:pt idx="15">
                  <c:v>0.18773085048056995</c:v>
                </c:pt>
                <c:pt idx="16">
                  <c:v>0.23314182156158916</c:v>
                </c:pt>
                <c:pt idx="17">
                  <c:v>0.18626993570205086</c:v>
                </c:pt>
                <c:pt idx="18">
                  <c:v>8.5066637917336985E-2</c:v>
                </c:pt>
                <c:pt idx="20">
                  <c:v>0.19583268029246159</c:v>
                </c:pt>
                <c:pt idx="21">
                  <c:v>0.15857742526631399</c:v>
                </c:pt>
                <c:pt idx="23">
                  <c:v>0.17659640324370854</c:v>
                </c:pt>
              </c:numCache>
            </c:numRef>
          </c:val>
          <c:extLst>
            <c:ext xmlns:c16="http://schemas.microsoft.com/office/drawing/2014/chart" uri="{C3380CC4-5D6E-409C-BE32-E72D297353CC}">
              <c16:uniqueId val="{00000001-4BD5-41E0-8B6E-75738D45609E}"/>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0.35313406850822071</c:v>
                </c:pt>
                <c:pt idx="1">
                  <c:v>0.32480221285573563</c:v>
                </c:pt>
                <c:pt idx="2">
                  <c:v>0.44715939194491289</c:v>
                </c:pt>
                <c:pt idx="4">
                  <c:v>0.33700699743158807</c:v>
                </c:pt>
                <c:pt idx="5">
                  <c:v>0.38172235629233742</c:v>
                </c:pt>
                <c:pt idx="7">
                  <c:v>0.36158565744606963</c:v>
                </c:pt>
                <c:pt idx="8">
                  <c:v>0.37814033866614694</c:v>
                </c:pt>
                <c:pt idx="10">
                  <c:v>0.32252346071575361</c:v>
                </c:pt>
                <c:pt idx="11">
                  <c:v>0.40866426432391245</c:v>
                </c:pt>
                <c:pt idx="13">
                  <c:v>0.28542266598714239</c:v>
                </c:pt>
                <c:pt idx="14">
                  <c:v>0.27371224942877143</c:v>
                </c:pt>
                <c:pt idx="15">
                  <c:v>0.4032753242072078</c:v>
                </c:pt>
                <c:pt idx="16">
                  <c:v>0.39964936623393565</c:v>
                </c:pt>
                <c:pt idx="17">
                  <c:v>0.48980329797466138</c:v>
                </c:pt>
                <c:pt idx="18">
                  <c:v>0.42378920496863492</c:v>
                </c:pt>
                <c:pt idx="20">
                  <c:v>0.37879373668031824</c:v>
                </c:pt>
                <c:pt idx="21">
                  <c:v>0.36837410246717206</c:v>
                </c:pt>
                <c:pt idx="23">
                  <c:v>0.37341369109131095</c:v>
                </c:pt>
              </c:numCache>
            </c:numRef>
          </c:val>
          <c:extLst>
            <c:ext xmlns:c16="http://schemas.microsoft.com/office/drawing/2014/chart" uri="{C3380CC4-5D6E-409C-BE32-E72D297353CC}">
              <c16:uniqueId val="{00000002-4BD5-41E0-8B6E-75738D45609E}"/>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0.10673276336101273</c:v>
                </c:pt>
                <c:pt idx="1">
                  <c:v>0.12274662667399112</c:v>
                </c:pt>
                <c:pt idx="2">
                  <c:v>8.7067897721279139E-2</c:v>
                </c:pt>
                <c:pt idx="4">
                  <c:v>0.1503334756505017</c:v>
                </c:pt>
                <c:pt idx="5">
                  <c:v>9.5909995011366489E-2</c:v>
                </c:pt>
                <c:pt idx="7">
                  <c:v>0.1213659348685826</c:v>
                </c:pt>
                <c:pt idx="8">
                  <c:v>9.9891117511710162E-2</c:v>
                </c:pt>
                <c:pt idx="10">
                  <c:v>0.11608290067174379</c:v>
                </c:pt>
                <c:pt idx="11">
                  <c:v>9.9053958713451476E-2</c:v>
                </c:pt>
                <c:pt idx="13">
                  <c:v>0.10969588646519943</c:v>
                </c:pt>
                <c:pt idx="14">
                  <c:v>0.12023064710613998</c:v>
                </c:pt>
                <c:pt idx="15">
                  <c:v>0.10457838676110467</c:v>
                </c:pt>
                <c:pt idx="16">
                  <c:v>0.1245468712603981</c:v>
                </c:pt>
                <c:pt idx="17">
                  <c:v>5.8557920757964427E-2</c:v>
                </c:pt>
                <c:pt idx="18">
                  <c:v>0.11945122125849689</c:v>
                </c:pt>
                <c:pt idx="20">
                  <c:v>0.1056941684933269</c:v>
                </c:pt>
                <c:pt idx="21">
                  <c:v>0.10633014908066989</c:v>
                </c:pt>
                <c:pt idx="23">
                  <c:v>0.10602254897997687</c:v>
                </c:pt>
              </c:numCache>
            </c:numRef>
          </c:val>
          <c:extLst>
            <c:ext xmlns:c16="http://schemas.microsoft.com/office/drawing/2014/chart" uri="{C3380CC4-5D6E-409C-BE32-E72D297353CC}">
              <c16:uniqueId val="{00000003-4BD5-41E0-8B6E-75738D45609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0.33204926180934707</c:v>
                </c:pt>
                <c:pt idx="1">
                  <c:v>0.30563432752981518</c:v>
                </c:pt>
                <c:pt idx="2">
                  <c:v>0.31322346324763645</c:v>
                </c:pt>
                <c:pt idx="4">
                  <c:v>0.34725602369965497</c:v>
                </c:pt>
                <c:pt idx="5">
                  <c:v>0.30979725703727146</c:v>
                </c:pt>
                <c:pt idx="7">
                  <c:v>0.28932681473847499</c:v>
                </c:pt>
                <c:pt idx="8">
                  <c:v>0.32771926629530673</c:v>
                </c:pt>
                <c:pt idx="10">
                  <c:v>0.39057937661051312</c:v>
                </c:pt>
                <c:pt idx="11">
                  <c:v>0.26562276430489429</c:v>
                </c:pt>
                <c:pt idx="13">
                  <c:v>0.28797449096455097</c:v>
                </c:pt>
                <c:pt idx="14">
                  <c:v>0.317568186288398</c:v>
                </c:pt>
                <c:pt idx="15">
                  <c:v>0.27600185528766014</c:v>
                </c:pt>
                <c:pt idx="16">
                  <c:v>0.30211990360980523</c:v>
                </c:pt>
                <c:pt idx="17">
                  <c:v>0.34718066989758239</c:v>
                </c:pt>
                <c:pt idx="18">
                  <c:v>0.4345359263894597</c:v>
                </c:pt>
                <c:pt idx="20">
                  <c:v>0.34932845182065209</c:v>
                </c:pt>
                <c:pt idx="21">
                  <c:v>0.28624779664950684</c:v>
                </c:pt>
                <c:pt idx="23">
                  <c:v>0.3167575579041465</c:v>
                </c:pt>
              </c:numCache>
            </c:numRef>
          </c:val>
          <c:extLst>
            <c:ext xmlns:c16="http://schemas.microsoft.com/office/drawing/2014/chart" uri="{C3380CC4-5D6E-409C-BE32-E72D297353CC}">
              <c16:uniqueId val="{00000000-AD11-4BA0-AC28-37C0BCD134B3}"/>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0.17624198962168991</c:v>
                </c:pt>
                <c:pt idx="1">
                  <c:v>0.16461287418636872</c:v>
                </c:pt>
                <c:pt idx="2">
                  <c:v>0.23126277955131302</c:v>
                </c:pt>
                <c:pt idx="4">
                  <c:v>0.21736059813222008</c:v>
                </c:pt>
                <c:pt idx="5">
                  <c:v>0.1835612168950366</c:v>
                </c:pt>
                <c:pt idx="7">
                  <c:v>0.17441761687844345</c:v>
                </c:pt>
                <c:pt idx="8">
                  <c:v>0.19600518160547009</c:v>
                </c:pt>
                <c:pt idx="10">
                  <c:v>0.16186344949173942</c:v>
                </c:pt>
                <c:pt idx="11">
                  <c:v>0.20922139624738845</c:v>
                </c:pt>
                <c:pt idx="13">
                  <c:v>0.1847714820146894</c:v>
                </c:pt>
                <c:pt idx="14">
                  <c:v>0.13145904699061767</c:v>
                </c:pt>
                <c:pt idx="15">
                  <c:v>0.20243530654676806</c:v>
                </c:pt>
                <c:pt idx="16">
                  <c:v>0.22306148500071274</c:v>
                </c:pt>
                <c:pt idx="17">
                  <c:v>0.1870884419816394</c:v>
                </c:pt>
                <c:pt idx="18">
                  <c:v>0.24193078001461296</c:v>
                </c:pt>
                <c:pt idx="20">
                  <c:v>0.20476213487357453</c:v>
                </c:pt>
                <c:pt idx="21">
                  <c:v>0.17586517810770919</c:v>
                </c:pt>
                <c:pt idx="23">
                  <c:v>0.18984155881460249</c:v>
                </c:pt>
              </c:numCache>
            </c:numRef>
          </c:val>
          <c:extLst>
            <c:ext xmlns:c16="http://schemas.microsoft.com/office/drawing/2014/chart" uri="{C3380CC4-5D6E-409C-BE32-E72D297353CC}">
              <c16:uniqueId val="{00000001-AD11-4BA0-AC28-37C0BCD134B3}"/>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0.38650394433857271</c:v>
                </c:pt>
                <c:pt idx="1">
                  <c:v>0.38886346119959597</c:v>
                </c:pt>
                <c:pt idx="2">
                  <c:v>0.37414897142337822</c:v>
                </c:pt>
                <c:pt idx="4">
                  <c:v>0.28147006843085892</c:v>
                </c:pt>
                <c:pt idx="5">
                  <c:v>0.40661558934426612</c:v>
                </c:pt>
                <c:pt idx="7">
                  <c:v>0.39075473076763756</c:v>
                </c:pt>
                <c:pt idx="8">
                  <c:v>0.38040777264563463</c:v>
                </c:pt>
                <c:pt idx="10">
                  <c:v>0.3149525842164469</c:v>
                </c:pt>
                <c:pt idx="11">
                  <c:v>0.43074775149043498</c:v>
                </c:pt>
                <c:pt idx="13">
                  <c:v>0.39459414571339835</c:v>
                </c:pt>
                <c:pt idx="14">
                  <c:v>0.41862844588025533</c:v>
                </c:pt>
                <c:pt idx="15">
                  <c:v>0.41751849118654516</c:v>
                </c:pt>
                <c:pt idx="16">
                  <c:v>0.35428969358488527</c:v>
                </c:pt>
                <c:pt idx="17">
                  <c:v>0.39666949178986083</c:v>
                </c:pt>
                <c:pt idx="18">
                  <c:v>0.23877833784720415</c:v>
                </c:pt>
                <c:pt idx="20">
                  <c:v>0.35855990362992957</c:v>
                </c:pt>
                <c:pt idx="21">
                  <c:v>0.40659459979754514</c:v>
                </c:pt>
                <c:pt idx="23">
                  <c:v>0.38336200799841091</c:v>
                </c:pt>
              </c:numCache>
            </c:numRef>
          </c:val>
          <c:extLst>
            <c:ext xmlns:c16="http://schemas.microsoft.com/office/drawing/2014/chart" uri="{C3380CC4-5D6E-409C-BE32-E72D297353CC}">
              <c16:uniqueId val="{00000002-AD11-4BA0-AC28-37C0BCD134B3}"/>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0.10520480423038878</c:v>
                </c:pt>
                <c:pt idx="1">
                  <c:v>0.14088933708421988</c:v>
                </c:pt>
                <c:pt idx="2">
                  <c:v>8.1364785777674337E-2</c:v>
                </c:pt>
                <c:pt idx="4">
                  <c:v>0.153913309737266</c:v>
                </c:pt>
                <c:pt idx="5">
                  <c:v>0.10002593672342373</c:v>
                </c:pt>
                <c:pt idx="7">
                  <c:v>0.14550083761544513</c:v>
                </c:pt>
                <c:pt idx="8">
                  <c:v>9.5867779453584948E-2</c:v>
                </c:pt>
                <c:pt idx="10">
                  <c:v>0.13260458968130032</c:v>
                </c:pt>
                <c:pt idx="11">
                  <c:v>9.4408087957280451E-2</c:v>
                </c:pt>
                <c:pt idx="13">
                  <c:v>0.13265988130736137</c:v>
                </c:pt>
                <c:pt idx="14">
                  <c:v>0.13234432084072875</c:v>
                </c:pt>
                <c:pt idx="15">
                  <c:v>0.10404434697902515</c:v>
                </c:pt>
                <c:pt idx="16">
                  <c:v>0.12052891780459873</c:v>
                </c:pt>
                <c:pt idx="17">
                  <c:v>6.9061396330917388E-2</c:v>
                </c:pt>
                <c:pt idx="18">
                  <c:v>8.475495574872266E-2</c:v>
                </c:pt>
                <c:pt idx="20">
                  <c:v>8.7349509675843193E-2</c:v>
                </c:pt>
                <c:pt idx="21">
                  <c:v>0.13129242544523795</c:v>
                </c:pt>
                <c:pt idx="23">
                  <c:v>0.11003887528283775</c:v>
                </c:pt>
              </c:numCache>
            </c:numRef>
          </c:val>
          <c:extLst>
            <c:ext xmlns:c16="http://schemas.microsoft.com/office/drawing/2014/chart" uri="{C3380CC4-5D6E-409C-BE32-E72D297353CC}">
              <c16:uniqueId val="{00000003-AD11-4BA0-AC28-37C0BCD134B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0.31467066028898172</c:v>
                </c:pt>
                <c:pt idx="1">
                  <c:v>0.27061657945804979</c:v>
                </c:pt>
                <c:pt idx="2">
                  <c:v>0.20623272194664116</c:v>
                </c:pt>
                <c:pt idx="4">
                  <c:v>0.18813573676614825</c:v>
                </c:pt>
                <c:pt idx="5">
                  <c:v>0.28183660957247803</c:v>
                </c:pt>
                <c:pt idx="7">
                  <c:v>0.31606849635497691</c:v>
                </c:pt>
                <c:pt idx="8">
                  <c:v>0.2437887010335591</c:v>
                </c:pt>
                <c:pt idx="10">
                  <c:v>0.29683281068362716</c:v>
                </c:pt>
                <c:pt idx="11">
                  <c:v>0.24197821103499412</c:v>
                </c:pt>
                <c:pt idx="13">
                  <c:v>0.34565644155222519</c:v>
                </c:pt>
                <c:pt idx="14">
                  <c:v>0.34315686672540796</c:v>
                </c:pt>
                <c:pt idx="15">
                  <c:v>0.24233640749779994</c:v>
                </c:pt>
                <c:pt idx="16">
                  <c:v>0.18721149333595466</c:v>
                </c:pt>
                <c:pt idx="17">
                  <c:v>0.269600143942063</c:v>
                </c:pt>
                <c:pt idx="18">
                  <c:v>0.1365572408074569</c:v>
                </c:pt>
                <c:pt idx="20">
                  <c:v>0.2384794236525746</c:v>
                </c:pt>
                <c:pt idx="21">
                  <c:v>0.28873031398270327</c:v>
                </c:pt>
                <c:pt idx="23">
                  <c:v>0.2644258316870492</c:v>
                </c:pt>
              </c:numCache>
            </c:numRef>
          </c:val>
          <c:extLst>
            <c:ext xmlns:c16="http://schemas.microsoft.com/office/drawing/2014/chart" uri="{C3380CC4-5D6E-409C-BE32-E72D297353CC}">
              <c16:uniqueId val="{00000000-2D96-4CD6-805B-132CEA6BACA5}"/>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0.19441438878414355</c:v>
                </c:pt>
                <c:pt idx="1">
                  <c:v>0.19429089481279774</c:v>
                </c:pt>
                <c:pt idx="2">
                  <c:v>0.19482217110475714</c:v>
                </c:pt>
                <c:pt idx="4">
                  <c:v>0.13174525419926073</c:v>
                </c:pt>
                <c:pt idx="5">
                  <c:v>0.20882437441567336</c:v>
                </c:pt>
                <c:pt idx="7">
                  <c:v>0.1860318779891664</c:v>
                </c:pt>
                <c:pt idx="8">
                  <c:v>0.19788695154852262</c:v>
                </c:pt>
                <c:pt idx="10">
                  <c:v>0.18777713916463137</c:v>
                </c:pt>
                <c:pt idx="11">
                  <c:v>0.19916037564699035</c:v>
                </c:pt>
                <c:pt idx="13">
                  <c:v>0.24454922017756131</c:v>
                </c:pt>
                <c:pt idx="14">
                  <c:v>0.16364120975798319</c:v>
                </c:pt>
                <c:pt idx="15">
                  <c:v>0.20181947842874753</c:v>
                </c:pt>
                <c:pt idx="16">
                  <c:v>0.19250037907526368</c:v>
                </c:pt>
                <c:pt idx="17">
                  <c:v>0.19852807095179378</c:v>
                </c:pt>
                <c:pt idx="18">
                  <c:v>0.15544418207280633</c:v>
                </c:pt>
                <c:pt idx="20">
                  <c:v>0.21486428484433215</c:v>
                </c:pt>
                <c:pt idx="21">
                  <c:v>0.17542850816529504</c:v>
                </c:pt>
                <c:pt idx="23">
                  <c:v>0.19450212317617821</c:v>
                </c:pt>
              </c:numCache>
            </c:numRef>
          </c:val>
          <c:extLst>
            <c:ext xmlns:c16="http://schemas.microsoft.com/office/drawing/2014/chart" uri="{C3380CC4-5D6E-409C-BE32-E72D297353CC}">
              <c16:uniqueId val="{00000001-2D96-4CD6-805B-132CEA6BACA5}"/>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0.38794132638042944</c:v>
                </c:pt>
                <c:pt idx="1">
                  <c:v>0.42219815289300661</c:v>
                </c:pt>
                <c:pt idx="2">
                  <c:v>0.50838491064915048</c:v>
                </c:pt>
                <c:pt idx="4">
                  <c:v>0.52965283817604258</c:v>
                </c:pt>
                <c:pt idx="5">
                  <c:v>0.41783550232087607</c:v>
                </c:pt>
                <c:pt idx="7">
                  <c:v>0.37631523267171141</c:v>
                </c:pt>
                <c:pt idx="8">
                  <c:v>0.46350741827637687</c:v>
                </c:pt>
                <c:pt idx="10">
                  <c:v>0.40210721874074318</c:v>
                </c:pt>
                <c:pt idx="11">
                  <c:v>0.46389899882614039</c:v>
                </c:pt>
                <c:pt idx="13">
                  <c:v>0.31879435372917331</c:v>
                </c:pt>
                <c:pt idx="14">
                  <c:v>0.37216319565279582</c:v>
                </c:pt>
                <c:pt idx="15">
                  <c:v>0.44386096446094014</c:v>
                </c:pt>
                <c:pt idx="16">
                  <c:v>0.49647553704252945</c:v>
                </c:pt>
                <c:pt idx="17">
                  <c:v>0.49031361367585169</c:v>
                </c:pt>
                <c:pt idx="18">
                  <c:v>0.58001263152859883</c:v>
                </c:pt>
                <c:pt idx="20">
                  <c:v>0.45755544138491183</c:v>
                </c:pt>
                <c:pt idx="21">
                  <c:v>0.42086837728087878</c:v>
                </c:pt>
                <c:pt idx="23">
                  <c:v>0.43861254249144677</c:v>
                </c:pt>
              </c:numCache>
            </c:numRef>
          </c:val>
          <c:extLst>
            <c:ext xmlns:c16="http://schemas.microsoft.com/office/drawing/2014/chart" uri="{C3380CC4-5D6E-409C-BE32-E72D297353CC}">
              <c16:uniqueId val="{00000002-2D96-4CD6-805B-132CEA6BACA5}"/>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0.10297362454644399</c:v>
                </c:pt>
                <c:pt idx="1">
                  <c:v>0.11289437283614555</c:v>
                </c:pt>
                <c:pt idx="2">
                  <c:v>9.0560196299453055E-2</c:v>
                </c:pt>
                <c:pt idx="4">
                  <c:v>0.15046617085854844</c:v>
                </c:pt>
                <c:pt idx="5">
                  <c:v>9.1503513690970165E-2</c:v>
                </c:pt>
                <c:pt idx="7">
                  <c:v>0.12158439298414664</c:v>
                </c:pt>
                <c:pt idx="8">
                  <c:v>9.4816929141537776E-2</c:v>
                </c:pt>
                <c:pt idx="10">
                  <c:v>0.11328283141099779</c:v>
                </c:pt>
                <c:pt idx="11">
                  <c:v>9.4962414491873343E-2</c:v>
                </c:pt>
                <c:pt idx="13">
                  <c:v>9.099998454104026E-2</c:v>
                </c:pt>
                <c:pt idx="14">
                  <c:v>0.12103872786381271</c:v>
                </c:pt>
                <c:pt idx="15">
                  <c:v>0.11198314961251091</c:v>
                </c:pt>
                <c:pt idx="16">
                  <c:v>0.1238125905462541</c:v>
                </c:pt>
                <c:pt idx="17">
                  <c:v>4.1558171430291523E-2</c:v>
                </c:pt>
                <c:pt idx="18">
                  <c:v>0.12798594559113738</c:v>
                </c:pt>
                <c:pt idx="20">
                  <c:v>8.9100850118180711E-2</c:v>
                </c:pt>
                <c:pt idx="21">
                  <c:v>0.11497280057112201</c:v>
                </c:pt>
                <c:pt idx="23">
                  <c:v>0.10245950264532315</c:v>
                </c:pt>
              </c:numCache>
            </c:numRef>
          </c:val>
          <c:extLst>
            <c:ext xmlns:c16="http://schemas.microsoft.com/office/drawing/2014/chart" uri="{C3380CC4-5D6E-409C-BE32-E72D297353CC}">
              <c16:uniqueId val="{00000003-2D96-4CD6-805B-132CEA6BACA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49850623202705"/>
          <c:y val="2.0889495796342559E-2"/>
          <c:w val="0.7412496169729329"/>
          <c:h val="0.96697201401478661"/>
        </c:manualLayout>
      </c:layout>
      <c:barChart>
        <c:barDir val="bar"/>
        <c:grouping val="clustered"/>
        <c:varyColors val="0"/>
        <c:ser>
          <c:idx val="0"/>
          <c:order val="0"/>
          <c:tx>
            <c:strRef>
              <c:f>Sheet1!$C$1</c:f>
              <c:strCache>
                <c:ptCount val="1"/>
                <c:pt idx="0">
                  <c:v>Latgaliešu valodā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CE20-416C-9831-0D51C8C259EC}"/>
              </c:ext>
            </c:extLst>
          </c:dPt>
          <c:dPt>
            <c:idx val="1"/>
            <c:invertIfNegative val="0"/>
            <c:bubble3D val="0"/>
            <c:spPr>
              <a:solidFill>
                <a:srgbClr val="70AD47">
                  <a:lumMod val="50000"/>
                </a:srgbClr>
              </a:solidFill>
            </c:spPr>
            <c:extLst>
              <c:ext xmlns:c16="http://schemas.microsoft.com/office/drawing/2014/chart" uri="{C3380CC4-5D6E-409C-BE32-E72D297353CC}">
                <c16:uniqueId val="{00000003-CE20-416C-9831-0D51C8C259EC}"/>
              </c:ext>
            </c:extLst>
          </c:dPt>
          <c:dPt>
            <c:idx val="2"/>
            <c:invertIfNegative val="0"/>
            <c:bubble3D val="0"/>
            <c:spPr>
              <a:solidFill>
                <a:srgbClr val="70AD47">
                  <a:lumMod val="50000"/>
                </a:srgbClr>
              </a:solidFill>
            </c:spPr>
            <c:extLst>
              <c:ext xmlns:c16="http://schemas.microsoft.com/office/drawing/2014/chart" uri="{C3380CC4-5D6E-409C-BE32-E72D297353CC}">
                <c16:uniqueId val="{00000005-CE20-416C-9831-0D51C8C259EC}"/>
              </c:ext>
            </c:extLst>
          </c:dPt>
          <c:dPt>
            <c:idx val="3"/>
            <c:invertIfNegative val="0"/>
            <c:bubble3D val="0"/>
            <c:spPr>
              <a:solidFill>
                <a:srgbClr val="70AD47">
                  <a:lumMod val="50000"/>
                </a:srgbClr>
              </a:solidFill>
            </c:spPr>
            <c:extLst>
              <c:ext xmlns:c16="http://schemas.microsoft.com/office/drawing/2014/chart" uri="{C3380CC4-5D6E-409C-BE32-E72D297353CC}">
                <c16:uniqueId val="{00000007-CE20-416C-9831-0D51C8C259EC}"/>
              </c:ext>
            </c:extLst>
          </c:dPt>
          <c:dPt>
            <c:idx val="4"/>
            <c:invertIfNegative val="0"/>
            <c:bubble3D val="0"/>
            <c:spPr>
              <a:solidFill>
                <a:srgbClr val="9BBB59">
                  <a:lumMod val="50000"/>
                </a:srgbClr>
              </a:solidFill>
            </c:spPr>
            <c:extLst>
              <c:ext xmlns:c16="http://schemas.microsoft.com/office/drawing/2014/chart" uri="{C3380CC4-5D6E-409C-BE32-E72D297353CC}">
                <c16:uniqueId val="{00000009-CE20-416C-9831-0D51C8C259EC}"/>
              </c:ext>
            </c:extLst>
          </c:dPt>
          <c:dPt>
            <c:idx val="5"/>
            <c:invertIfNegative val="0"/>
            <c:bubble3D val="0"/>
            <c:spPr>
              <a:solidFill>
                <a:srgbClr val="9BBB59">
                  <a:lumMod val="50000"/>
                </a:srgbClr>
              </a:solidFill>
            </c:spPr>
            <c:extLst>
              <c:ext xmlns:c16="http://schemas.microsoft.com/office/drawing/2014/chart" uri="{C3380CC4-5D6E-409C-BE32-E72D297353CC}">
                <c16:uniqueId val="{0000000B-CE20-416C-9831-0D51C8C259EC}"/>
              </c:ext>
            </c:extLst>
          </c:dPt>
          <c:dPt>
            <c:idx val="7"/>
            <c:invertIfNegative val="0"/>
            <c:bubble3D val="0"/>
            <c:spPr>
              <a:solidFill>
                <a:srgbClr val="00B0F0"/>
              </a:solidFill>
            </c:spPr>
            <c:extLst>
              <c:ext xmlns:c16="http://schemas.microsoft.com/office/drawing/2014/chart" uri="{C3380CC4-5D6E-409C-BE32-E72D297353CC}">
                <c16:uniqueId val="{0000000D-CE20-416C-9831-0D51C8C259EC}"/>
              </c:ext>
            </c:extLst>
          </c:dPt>
          <c:dPt>
            <c:idx val="8"/>
            <c:invertIfNegative val="0"/>
            <c:bubble3D val="0"/>
            <c:spPr>
              <a:solidFill>
                <a:srgbClr val="00B0F0"/>
              </a:solidFill>
            </c:spPr>
            <c:extLst>
              <c:ext xmlns:c16="http://schemas.microsoft.com/office/drawing/2014/chart" uri="{C3380CC4-5D6E-409C-BE32-E72D297353CC}">
                <c16:uniqueId val="{0000000F-CE20-416C-9831-0D51C8C259EC}"/>
              </c:ext>
            </c:extLst>
          </c:dPt>
          <c:dPt>
            <c:idx val="9"/>
            <c:invertIfNegative val="0"/>
            <c:bubble3D val="0"/>
            <c:spPr>
              <a:solidFill>
                <a:srgbClr val="00B0F0"/>
              </a:solidFill>
            </c:spPr>
            <c:extLst>
              <c:ext xmlns:c16="http://schemas.microsoft.com/office/drawing/2014/chart" uri="{C3380CC4-5D6E-409C-BE32-E72D297353CC}">
                <c16:uniqueId val="{00000011-CE20-416C-9831-0D51C8C259EC}"/>
              </c:ext>
            </c:extLst>
          </c:dPt>
          <c:dPt>
            <c:idx val="10"/>
            <c:invertIfNegative val="0"/>
            <c:bubble3D val="0"/>
            <c:spPr>
              <a:solidFill>
                <a:srgbClr val="8064A2"/>
              </a:solidFill>
            </c:spPr>
            <c:extLst>
              <c:ext xmlns:c16="http://schemas.microsoft.com/office/drawing/2014/chart" uri="{C3380CC4-5D6E-409C-BE32-E72D297353CC}">
                <c16:uniqueId val="{00000013-CE20-416C-9831-0D51C8C259EC}"/>
              </c:ext>
            </c:extLst>
          </c:dPt>
          <c:dPt>
            <c:idx val="11"/>
            <c:invertIfNegative val="0"/>
            <c:bubble3D val="0"/>
            <c:spPr>
              <a:solidFill>
                <a:srgbClr val="8064A2"/>
              </a:solidFill>
            </c:spPr>
            <c:extLst>
              <c:ext xmlns:c16="http://schemas.microsoft.com/office/drawing/2014/chart" uri="{C3380CC4-5D6E-409C-BE32-E72D297353CC}">
                <c16:uniqueId val="{00000015-CE20-416C-9831-0D51C8C259EC}"/>
              </c:ext>
            </c:extLst>
          </c:dPt>
          <c:dPt>
            <c:idx val="12"/>
            <c:invertIfNegative val="0"/>
            <c:bubble3D val="0"/>
            <c:spPr>
              <a:solidFill>
                <a:srgbClr val="8064A2"/>
              </a:solidFill>
            </c:spPr>
            <c:extLst>
              <c:ext xmlns:c16="http://schemas.microsoft.com/office/drawing/2014/chart" uri="{C3380CC4-5D6E-409C-BE32-E72D297353CC}">
                <c16:uniqueId val="{00000017-CE20-416C-9831-0D51C8C259EC}"/>
              </c:ext>
            </c:extLst>
          </c:dPt>
          <c:dPt>
            <c:idx val="13"/>
            <c:invertIfNegative val="0"/>
            <c:bubble3D val="0"/>
            <c:spPr>
              <a:solidFill>
                <a:srgbClr val="4F81BD"/>
              </a:solidFill>
            </c:spPr>
            <c:extLst>
              <c:ext xmlns:c16="http://schemas.microsoft.com/office/drawing/2014/chart" uri="{C3380CC4-5D6E-409C-BE32-E72D297353CC}">
                <c16:uniqueId val="{00000019-CE20-416C-9831-0D51C8C259EC}"/>
              </c:ext>
            </c:extLst>
          </c:dPt>
          <c:dPt>
            <c:idx val="14"/>
            <c:invertIfNegative val="0"/>
            <c:bubble3D val="0"/>
            <c:spPr>
              <a:solidFill>
                <a:srgbClr val="9BBB59"/>
              </a:solidFill>
            </c:spPr>
            <c:extLst>
              <c:ext xmlns:c16="http://schemas.microsoft.com/office/drawing/2014/chart" uri="{C3380CC4-5D6E-409C-BE32-E72D297353CC}">
                <c16:uniqueId val="{0000001B-CE20-416C-9831-0D51C8C259EC}"/>
              </c:ext>
            </c:extLst>
          </c:dPt>
          <c:dPt>
            <c:idx val="15"/>
            <c:invertIfNegative val="0"/>
            <c:bubble3D val="0"/>
            <c:spPr>
              <a:solidFill>
                <a:srgbClr val="9BBB59"/>
              </a:solidFill>
            </c:spPr>
            <c:extLst>
              <c:ext xmlns:c16="http://schemas.microsoft.com/office/drawing/2014/chart" uri="{C3380CC4-5D6E-409C-BE32-E72D297353CC}">
                <c16:uniqueId val="{0000001D-CE20-416C-9831-0D51C8C259EC}"/>
              </c:ext>
            </c:extLst>
          </c:dPt>
          <c:dPt>
            <c:idx val="16"/>
            <c:invertIfNegative val="0"/>
            <c:bubble3D val="0"/>
            <c:spPr>
              <a:solidFill>
                <a:srgbClr val="4F81BD"/>
              </a:solidFill>
            </c:spPr>
            <c:extLst>
              <c:ext xmlns:c16="http://schemas.microsoft.com/office/drawing/2014/chart" uri="{C3380CC4-5D6E-409C-BE32-E72D297353CC}">
                <c16:uniqueId val="{0000001F-CE20-416C-9831-0D51C8C259EC}"/>
              </c:ext>
            </c:extLst>
          </c:dPt>
          <c:dPt>
            <c:idx val="17"/>
            <c:invertIfNegative val="0"/>
            <c:bubble3D val="0"/>
            <c:spPr>
              <a:solidFill>
                <a:srgbClr val="F79646"/>
              </a:solidFill>
            </c:spPr>
            <c:extLst>
              <c:ext xmlns:c16="http://schemas.microsoft.com/office/drawing/2014/chart" uri="{C3380CC4-5D6E-409C-BE32-E72D297353CC}">
                <c16:uniqueId val="{00000021-CE20-416C-9831-0D51C8C259EC}"/>
              </c:ext>
            </c:extLst>
          </c:dPt>
          <c:dPt>
            <c:idx val="18"/>
            <c:invertIfNegative val="0"/>
            <c:bubble3D val="0"/>
            <c:spPr>
              <a:solidFill>
                <a:srgbClr val="F79646"/>
              </a:solidFill>
            </c:spPr>
            <c:extLst>
              <c:ext xmlns:c16="http://schemas.microsoft.com/office/drawing/2014/chart" uri="{C3380CC4-5D6E-409C-BE32-E72D297353CC}">
                <c16:uniqueId val="{00000023-CE20-416C-9831-0D51C8C259EC}"/>
              </c:ext>
            </c:extLst>
          </c:dPt>
          <c:dPt>
            <c:idx val="19"/>
            <c:invertIfNegative val="0"/>
            <c:bubble3D val="0"/>
            <c:spPr>
              <a:solidFill>
                <a:srgbClr val="70AD47"/>
              </a:solidFill>
            </c:spPr>
            <c:extLst>
              <c:ext xmlns:c16="http://schemas.microsoft.com/office/drawing/2014/chart" uri="{C3380CC4-5D6E-409C-BE32-E72D297353CC}">
                <c16:uniqueId val="{00000025-CE20-416C-9831-0D51C8C259EC}"/>
              </c:ext>
            </c:extLst>
          </c:dPt>
          <c:dPt>
            <c:idx val="20"/>
            <c:invertIfNegative val="0"/>
            <c:bubble3D val="0"/>
            <c:spPr>
              <a:solidFill>
                <a:srgbClr val="4F81BD"/>
              </a:solidFill>
            </c:spPr>
            <c:extLst>
              <c:ext xmlns:c16="http://schemas.microsoft.com/office/drawing/2014/chart" uri="{C3380CC4-5D6E-409C-BE32-E72D297353CC}">
                <c16:uniqueId val="{00000027-CE20-416C-9831-0D51C8C259EC}"/>
              </c:ext>
            </c:extLst>
          </c:dPt>
          <c:dPt>
            <c:idx val="21"/>
            <c:invertIfNegative val="0"/>
            <c:bubble3D val="0"/>
            <c:spPr>
              <a:solidFill>
                <a:srgbClr val="4F81BD"/>
              </a:solidFill>
            </c:spPr>
            <c:extLst>
              <c:ext xmlns:c16="http://schemas.microsoft.com/office/drawing/2014/chart" uri="{C3380CC4-5D6E-409C-BE32-E72D297353CC}">
                <c16:uniqueId val="{00000029-CE20-416C-9831-0D51C8C259EC}"/>
              </c:ext>
            </c:extLst>
          </c:dPt>
          <c:dPt>
            <c:idx val="22"/>
            <c:invertIfNegative val="0"/>
            <c:bubble3D val="0"/>
            <c:spPr>
              <a:solidFill>
                <a:srgbClr val="4F81BD"/>
              </a:solidFill>
            </c:spPr>
            <c:extLst>
              <c:ext xmlns:c16="http://schemas.microsoft.com/office/drawing/2014/chart" uri="{C3380CC4-5D6E-409C-BE32-E72D297353CC}">
                <c16:uniqueId val="{0000002B-CE20-416C-9831-0D51C8C259EC}"/>
              </c:ext>
            </c:extLst>
          </c:dPt>
          <c:dPt>
            <c:idx val="23"/>
            <c:invertIfNegative val="0"/>
            <c:bubble3D val="0"/>
            <c:spPr>
              <a:solidFill>
                <a:srgbClr val="4F81BD"/>
              </a:solidFill>
            </c:spPr>
            <c:extLst>
              <c:ext xmlns:c16="http://schemas.microsoft.com/office/drawing/2014/chart" uri="{C3380CC4-5D6E-409C-BE32-E72D297353CC}">
                <c16:uniqueId val="{0000002D-CE20-416C-9831-0D51C8C259EC}"/>
              </c:ext>
            </c:extLst>
          </c:dPt>
          <c:dPt>
            <c:idx val="24"/>
            <c:invertIfNegative val="0"/>
            <c:bubble3D val="0"/>
            <c:spPr>
              <a:solidFill>
                <a:srgbClr val="4F81BD"/>
              </a:solidFill>
            </c:spPr>
            <c:extLst>
              <c:ext xmlns:c16="http://schemas.microsoft.com/office/drawing/2014/chart" uri="{C3380CC4-5D6E-409C-BE32-E72D297353CC}">
                <c16:uniqueId val="{0000002F-CE20-416C-9831-0D51C8C259EC}"/>
              </c:ext>
            </c:extLst>
          </c:dPt>
          <c:dPt>
            <c:idx val="25"/>
            <c:invertIfNegative val="0"/>
            <c:bubble3D val="0"/>
            <c:spPr>
              <a:solidFill>
                <a:srgbClr val="4F81BD"/>
              </a:solidFill>
            </c:spPr>
            <c:extLst>
              <c:ext xmlns:c16="http://schemas.microsoft.com/office/drawing/2014/chart" uri="{C3380CC4-5D6E-409C-BE32-E72D297353CC}">
                <c16:uniqueId val="{00000031-CE20-416C-9831-0D51C8C259EC}"/>
              </c:ext>
            </c:extLst>
          </c:dPt>
          <c:dPt>
            <c:idx val="26"/>
            <c:invertIfNegative val="0"/>
            <c:bubble3D val="0"/>
            <c:spPr>
              <a:solidFill>
                <a:srgbClr val="4F81BD"/>
              </a:solidFill>
            </c:spPr>
            <c:extLst>
              <c:ext xmlns:c16="http://schemas.microsoft.com/office/drawing/2014/chart" uri="{C3380CC4-5D6E-409C-BE32-E72D297353CC}">
                <c16:uniqueId val="{00000033-CE20-416C-9831-0D51C8C259EC}"/>
              </c:ext>
            </c:extLst>
          </c:dPt>
          <c:dPt>
            <c:idx val="27"/>
            <c:invertIfNegative val="0"/>
            <c:bubble3D val="0"/>
            <c:spPr>
              <a:solidFill>
                <a:srgbClr val="00B050"/>
              </a:solidFill>
            </c:spPr>
            <c:extLst>
              <c:ext xmlns:c16="http://schemas.microsoft.com/office/drawing/2014/chart" uri="{C3380CC4-5D6E-409C-BE32-E72D297353CC}">
                <c16:uniqueId val="{00000035-CE20-416C-9831-0D51C8C259EC}"/>
              </c:ext>
            </c:extLst>
          </c:dPt>
          <c:dPt>
            <c:idx val="28"/>
            <c:invertIfNegative val="0"/>
            <c:bubble3D val="0"/>
            <c:spPr>
              <a:solidFill>
                <a:srgbClr val="00B050"/>
              </a:solidFill>
            </c:spPr>
            <c:extLst>
              <c:ext xmlns:c16="http://schemas.microsoft.com/office/drawing/2014/chart" uri="{C3380CC4-5D6E-409C-BE32-E72D297353CC}">
                <c16:uniqueId val="{00000037-CE20-416C-9831-0D51C8C259EC}"/>
              </c:ext>
            </c:extLst>
          </c:dPt>
          <c:dPt>
            <c:idx val="30"/>
            <c:invertIfNegative val="0"/>
            <c:bubble3D val="0"/>
            <c:spPr>
              <a:solidFill>
                <a:srgbClr val="990033"/>
              </a:solidFill>
            </c:spPr>
            <c:extLst>
              <c:ext xmlns:c16="http://schemas.microsoft.com/office/drawing/2014/chart" uri="{C3380CC4-5D6E-409C-BE32-E72D297353CC}">
                <c16:uniqueId val="{00000039-CE20-416C-9831-0D51C8C259EC}"/>
              </c:ext>
            </c:extLst>
          </c:dPt>
          <c:dPt>
            <c:idx val="31"/>
            <c:invertIfNegative val="0"/>
            <c:bubble3D val="0"/>
            <c:spPr>
              <a:solidFill>
                <a:srgbClr val="00B050"/>
              </a:solidFill>
            </c:spPr>
            <c:extLst>
              <c:ext xmlns:c16="http://schemas.microsoft.com/office/drawing/2014/chart" uri="{C3380CC4-5D6E-409C-BE32-E72D297353CC}">
                <c16:uniqueId val="{0000003B-CE20-416C-9831-0D51C8C259EC}"/>
              </c:ext>
            </c:extLst>
          </c:dPt>
          <c:dPt>
            <c:idx val="32"/>
            <c:invertIfNegative val="0"/>
            <c:bubble3D val="0"/>
            <c:spPr>
              <a:solidFill>
                <a:srgbClr val="5B9BD5"/>
              </a:solidFill>
            </c:spPr>
            <c:extLst>
              <c:ext xmlns:c16="http://schemas.microsoft.com/office/drawing/2014/chart" uri="{C3380CC4-5D6E-409C-BE32-E72D297353CC}">
                <c16:uniqueId val="{0000003D-CE20-416C-9831-0D51C8C259EC}"/>
              </c:ext>
            </c:extLst>
          </c:dPt>
          <c:dPt>
            <c:idx val="33"/>
            <c:invertIfNegative val="0"/>
            <c:bubble3D val="0"/>
            <c:spPr>
              <a:solidFill>
                <a:srgbClr val="00B050"/>
              </a:solidFill>
            </c:spPr>
            <c:extLst>
              <c:ext xmlns:c16="http://schemas.microsoft.com/office/drawing/2014/chart" uri="{C3380CC4-5D6E-409C-BE32-E72D297353CC}">
                <c16:uniqueId val="{0000003F-CE20-416C-9831-0D51C8C259EC}"/>
              </c:ext>
            </c:extLst>
          </c:dPt>
          <c:dPt>
            <c:idx val="34"/>
            <c:invertIfNegative val="0"/>
            <c:bubble3D val="0"/>
            <c:spPr>
              <a:solidFill>
                <a:srgbClr val="00B050"/>
              </a:solidFill>
            </c:spPr>
            <c:extLst>
              <c:ext xmlns:c16="http://schemas.microsoft.com/office/drawing/2014/chart" uri="{C3380CC4-5D6E-409C-BE32-E72D297353CC}">
                <c16:uniqueId val="{00000041-CE20-416C-9831-0D51C8C259EC}"/>
              </c:ext>
            </c:extLst>
          </c:dPt>
          <c:dPt>
            <c:idx val="35"/>
            <c:invertIfNegative val="0"/>
            <c:bubble3D val="0"/>
            <c:spPr>
              <a:solidFill>
                <a:srgbClr val="00B050"/>
              </a:solidFill>
            </c:spPr>
            <c:extLst>
              <c:ext xmlns:c16="http://schemas.microsoft.com/office/drawing/2014/chart" uri="{C3380CC4-5D6E-409C-BE32-E72D297353CC}">
                <c16:uniqueId val="{00000043-CE20-416C-9831-0D51C8C259EC}"/>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21-CE20-416C-9831-0D51C8C259EC}"/>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Sheet1!$A$2:$B$32</c:f>
              <c:multiLvlStrCache>
                <c:ptCount val="31"/>
                <c:lvl>
                  <c:pt idx="0">
                    <c:v>Pierīga</c:v>
                  </c:pt>
                  <c:pt idx="1">
                    <c:v>Kurzeme</c:v>
                  </c:pt>
                  <c:pt idx="2">
                    <c:v>Vidzeme</c:v>
                  </c:pt>
                  <c:pt idx="3">
                    <c:v>Zemgale</c:v>
                  </c:pt>
                  <c:pt idx="4">
                    <c:v>Rīga</c:v>
                  </c:pt>
                  <c:pt idx="5">
                    <c:v>Latgale</c:v>
                  </c:pt>
                  <c:pt idx="7">
                    <c:v>Ciems, lauki</c:v>
                  </c:pt>
                  <c:pt idx="8">
                    <c:v>Cita pilsēta</c:v>
                  </c:pt>
                  <c:pt idx="9">
                    <c:v>Rīga</c:v>
                  </c:pt>
                  <c:pt idx="11">
                    <c:v>Nestrādā</c:v>
                  </c:pt>
                  <c:pt idx="12">
                    <c:v>Strādā</c:v>
                  </c:pt>
                  <c:pt idx="14">
                    <c:v>Pamata, vidējā</c:v>
                  </c:pt>
                  <c:pt idx="15">
                    <c:v>Augstākā</c:v>
                  </c:pt>
                  <c:pt idx="17">
                    <c:v>Cita</c:v>
                  </c:pt>
                  <c:pt idx="18">
                    <c:v>Latviešu</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Dzīves-vieta</c:v>
                  </c:pt>
                  <c:pt idx="11">
                    <c:v>Nodarboša-nās </c:v>
                  </c:pt>
                  <c:pt idx="14">
                    <c:v>Izglītība</c:v>
                  </c:pt>
                  <c:pt idx="17">
                    <c:v>Pamata valoda ģimenē</c:v>
                  </c:pt>
                  <c:pt idx="20">
                    <c:v>Vecums</c:v>
                  </c:pt>
                  <c:pt idx="27">
                    <c:v>Dzi-mums</c:v>
                  </c:pt>
                  <c:pt idx="30">
                    <c:v>Kopā</c:v>
                  </c:pt>
                </c:lvl>
              </c:multiLvlStrCache>
            </c:multiLvlStrRef>
          </c:cat>
          <c:val>
            <c:numRef>
              <c:f>Sheet1!$C$2:$C$32</c:f>
              <c:numCache>
                <c:formatCode>0%</c:formatCode>
                <c:ptCount val="31"/>
                <c:pt idx="0">
                  <c:v>0.58646557183113968</c:v>
                </c:pt>
                <c:pt idx="1">
                  <c:v>0.59218126310036667</c:v>
                </c:pt>
                <c:pt idx="2">
                  <c:v>0.61501322005613912</c:v>
                </c:pt>
                <c:pt idx="3">
                  <c:v>0.64733002842401077</c:v>
                </c:pt>
                <c:pt idx="4">
                  <c:v>0.65026212939925609</c:v>
                </c:pt>
                <c:pt idx="5">
                  <c:v>0.75784852439743533</c:v>
                </c:pt>
                <c:pt idx="7">
                  <c:v>0.60617705032091873</c:v>
                </c:pt>
                <c:pt idx="8">
                  <c:v>0.65981643305116666</c:v>
                </c:pt>
                <c:pt idx="9">
                  <c:v>0.65026212939925609</c:v>
                </c:pt>
                <c:pt idx="11">
                  <c:v>0.60589969499255514</c:v>
                </c:pt>
                <c:pt idx="12">
                  <c:v>0.65238119875172562</c:v>
                </c:pt>
                <c:pt idx="14">
                  <c:v>0.66394284277589133</c:v>
                </c:pt>
                <c:pt idx="15">
                  <c:v>0.62190869640236857</c:v>
                </c:pt>
                <c:pt idx="17">
                  <c:v>0.66194406163893516</c:v>
                </c:pt>
                <c:pt idx="18">
                  <c:v>0.63389876394101352</c:v>
                </c:pt>
                <c:pt idx="20">
                  <c:v>0.57547767747682155</c:v>
                </c:pt>
                <c:pt idx="21">
                  <c:v>0.5898178461153667</c:v>
                </c:pt>
                <c:pt idx="22">
                  <c:v>0.62747157039666734</c:v>
                </c:pt>
                <c:pt idx="23">
                  <c:v>0.6581066744647569</c:v>
                </c:pt>
                <c:pt idx="24">
                  <c:v>0.61028014932223584</c:v>
                </c:pt>
                <c:pt idx="25">
                  <c:v>0.91402597175058309</c:v>
                </c:pt>
                <c:pt idx="27">
                  <c:v>0.65148643020974817</c:v>
                </c:pt>
                <c:pt idx="28">
                  <c:v>0.62751662496829519</c:v>
                </c:pt>
                <c:pt idx="30">
                  <c:v>0.63910992616741513</c:v>
                </c:pt>
              </c:numCache>
            </c:numRef>
          </c:val>
          <c:extLst>
            <c:ext xmlns:c16="http://schemas.microsoft.com/office/drawing/2014/chart" uri="{C3380CC4-5D6E-409C-BE32-E72D297353CC}">
              <c16:uniqueId val="{00000044-CE20-416C-9831-0D51C8C259EC}"/>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6AEE-47BA-B830-B4898E88E99E}"/>
              </c:ext>
            </c:extLst>
          </c:dPt>
          <c:dPt>
            <c:idx val="1"/>
            <c:bubble3D val="0"/>
            <c:spPr>
              <a:solidFill>
                <a:schemeClr val="accent6"/>
              </a:solidFill>
            </c:spPr>
            <c:extLst>
              <c:ext xmlns:c16="http://schemas.microsoft.com/office/drawing/2014/chart" uri="{C3380CC4-5D6E-409C-BE32-E72D297353CC}">
                <c16:uniqueId val="{00000003-6AEE-47BA-B830-B4898E88E99E}"/>
              </c:ext>
            </c:extLst>
          </c:dPt>
          <c:dPt>
            <c:idx val="2"/>
            <c:bubble3D val="0"/>
            <c:spPr>
              <a:solidFill>
                <a:schemeClr val="accent1"/>
              </a:solidFill>
            </c:spPr>
            <c:extLst>
              <c:ext xmlns:c16="http://schemas.microsoft.com/office/drawing/2014/chart" uri="{C3380CC4-5D6E-409C-BE32-E72D297353CC}">
                <c16:uniqueId val="{00000005-6AEE-47BA-B830-B4898E88E99E}"/>
              </c:ext>
            </c:extLst>
          </c:dPt>
          <c:dPt>
            <c:idx val="3"/>
            <c:bubble3D val="0"/>
            <c:spPr>
              <a:solidFill>
                <a:schemeClr val="bg1">
                  <a:lumMod val="65000"/>
                </a:schemeClr>
              </a:solidFill>
            </c:spPr>
            <c:extLst>
              <c:ext xmlns:c16="http://schemas.microsoft.com/office/drawing/2014/chart" uri="{C3380CC4-5D6E-409C-BE32-E72D297353CC}">
                <c16:uniqueId val="{00000007-6AEE-47BA-B830-B4898E88E99E}"/>
              </c:ext>
            </c:extLst>
          </c:dPt>
          <c:dPt>
            <c:idx val="6"/>
            <c:bubble3D val="0"/>
            <c:spPr>
              <a:solidFill>
                <a:schemeClr val="bg1">
                  <a:lumMod val="65000"/>
                </a:schemeClr>
              </a:solidFill>
            </c:spPr>
            <c:extLst>
              <c:ext xmlns:c16="http://schemas.microsoft.com/office/drawing/2014/chart" uri="{C3380CC4-5D6E-409C-BE32-E72D297353CC}">
                <c16:uniqueId val="{00000009-6AEE-47BA-B830-B4898E88E99E}"/>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EE-47BA-B830-B4898E88E99E}"/>
                </c:ext>
              </c:extLst>
            </c:dLbl>
            <c:dLbl>
              <c:idx val="1"/>
              <c:layout>
                <c:manualLayout>
                  <c:x val="0.25114050295774565"/>
                  <c:y val="-0.162765650713946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EE-47BA-B830-B4898E88E99E}"/>
                </c:ext>
              </c:extLst>
            </c:dLbl>
            <c:dLbl>
              <c:idx val="2"/>
              <c:layout>
                <c:manualLayout>
                  <c:x val="0.17001091726999323"/>
                  <c:y val="0.146471076176492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EE-47BA-B830-B4898E88E99E}"/>
                </c:ext>
              </c:extLst>
            </c:dLbl>
            <c:dLbl>
              <c:idx val="3"/>
              <c:layout>
                <c:manualLayout>
                  <c:x val="-0.19894894574148145"/>
                  <c:y val="0.172760756515863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EE-47BA-B830-B4898E88E99E}"/>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EE-47BA-B830-B4898E88E99E}"/>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Jā</c:v>
                </c:pt>
                <c:pt idx="1">
                  <c:v>Jā, bet ar subtitriem</c:v>
                </c:pt>
                <c:pt idx="2">
                  <c:v>Nē</c:v>
                </c:pt>
                <c:pt idx="3">
                  <c:v>Grūti atbildēt \ NA</c:v>
                </c:pt>
              </c:strCache>
            </c:strRef>
          </c:cat>
          <c:val>
            <c:numRef>
              <c:f>Sheet1!$B$2:$B$5</c:f>
              <c:numCache>
                <c:formatCode>0%</c:formatCode>
                <c:ptCount val="4"/>
                <c:pt idx="0">
                  <c:v>0.34120744787406482</c:v>
                </c:pt>
                <c:pt idx="1">
                  <c:v>0.29790247829335037</c:v>
                </c:pt>
                <c:pt idx="2">
                  <c:v>0.25533803464143645</c:v>
                </c:pt>
                <c:pt idx="3">
                  <c:v>0.10555203919114628</c:v>
                </c:pt>
              </c:numCache>
            </c:numRef>
          </c:val>
          <c:extLst>
            <c:ext xmlns:c16="http://schemas.microsoft.com/office/drawing/2014/chart" uri="{C3380CC4-5D6E-409C-BE32-E72D297353CC}">
              <c16:uniqueId val="{0000000A-6AEE-47BA-B830-B4898E88E99E}"/>
            </c:ext>
          </c:extLst>
        </c:ser>
        <c:dLbls>
          <c:showLegendKey val="0"/>
          <c:showVal val="0"/>
          <c:showCatName val="0"/>
          <c:showSerName val="0"/>
          <c:showPercent val="0"/>
          <c:showBubbleSize val="0"/>
          <c:showLeaderLines val="1"/>
        </c:dLbls>
        <c:firstSliceAng val="24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00565373883"/>
          <c:y val="0.18304847483907163"/>
          <c:w val="0.51928816188179538"/>
          <c:h val="0.6620926362670246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9E79-47A1-9AD7-53672168EADF}"/>
              </c:ext>
            </c:extLst>
          </c:dPt>
          <c:dPt>
            <c:idx val="1"/>
            <c:bubble3D val="0"/>
            <c:spPr>
              <a:solidFill>
                <a:schemeClr val="accent6"/>
              </a:solidFill>
            </c:spPr>
            <c:extLst>
              <c:ext xmlns:c16="http://schemas.microsoft.com/office/drawing/2014/chart" uri="{C3380CC4-5D6E-409C-BE32-E72D297353CC}">
                <c16:uniqueId val="{00000003-9E79-47A1-9AD7-53672168EADF}"/>
              </c:ext>
            </c:extLst>
          </c:dPt>
          <c:dPt>
            <c:idx val="2"/>
            <c:bubble3D val="0"/>
            <c:spPr>
              <a:solidFill>
                <a:schemeClr val="accent1"/>
              </a:solidFill>
            </c:spPr>
            <c:extLst>
              <c:ext xmlns:c16="http://schemas.microsoft.com/office/drawing/2014/chart" uri="{C3380CC4-5D6E-409C-BE32-E72D297353CC}">
                <c16:uniqueId val="{00000005-9E79-47A1-9AD7-53672168EADF}"/>
              </c:ext>
            </c:extLst>
          </c:dPt>
          <c:dPt>
            <c:idx val="3"/>
            <c:bubble3D val="0"/>
            <c:spPr>
              <a:solidFill>
                <a:schemeClr val="bg1">
                  <a:lumMod val="65000"/>
                </a:schemeClr>
              </a:solidFill>
            </c:spPr>
            <c:extLst>
              <c:ext xmlns:c16="http://schemas.microsoft.com/office/drawing/2014/chart" uri="{C3380CC4-5D6E-409C-BE32-E72D297353CC}">
                <c16:uniqueId val="{00000007-9E79-47A1-9AD7-53672168EADF}"/>
              </c:ext>
            </c:extLst>
          </c:dPt>
          <c:dPt>
            <c:idx val="6"/>
            <c:bubble3D val="0"/>
            <c:spPr>
              <a:solidFill>
                <a:schemeClr val="bg1">
                  <a:lumMod val="65000"/>
                </a:schemeClr>
              </a:solidFill>
            </c:spPr>
            <c:extLst>
              <c:ext xmlns:c16="http://schemas.microsoft.com/office/drawing/2014/chart" uri="{C3380CC4-5D6E-409C-BE32-E72D297353CC}">
                <c16:uniqueId val="{00000009-9E79-47A1-9AD7-53672168EADF}"/>
              </c:ext>
            </c:extLst>
          </c:dPt>
          <c:dLbls>
            <c:dLbl>
              <c:idx val="0"/>
              <c:layout>
                <c:manualLayout>
                  <c:x val="-0.22979200568128597"/>
                  <c:y val="-0.139761949978457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79-47A1-9AD7-53672168EADF}"/>
                </c:ext>
              </c:extLst>
            </c:dLbl>
            <c:dLbl>
              <c:idx val="1"/>
              <c:layout>
                <c:manualLayout>
                  <c:x val="0.19683842318173797"/>
                  <c:y val="-0.161605363850323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79-47A1-9AD7-53672168EADF}"/>
                </c:ext>
              </c:extLst>
            </c:dLbl>
            <c:dLbl>
              <c:idx val="2"/>
              <c:layout>
                <c:manualLayout>
                  <c:x val="0.19826936440613352"/>
                  <c:y val="0.147446862656531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79-47A1-9AD7-53672168EADF}"/>
                </c:ext>
              </c:extLst>
            </c:dLbl>
            <c:dLbl>
              <c:idx val="3"/>
              <c:layout>
                <c:manualLayout>
                  <c:x val="-0.17362803915033409"/>
                  <c:y val="0.1601249722686966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79-47A1-9AD7-53672168EADF}"/>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79-47A1-9AD7-53672168EADF}"/>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Pietiekamā apmērā</c:v>
                </c:pt>
                <c:pt idx="1">
                  <c:v>Pārāk maz</c:v>
                </c:pt>
                <c:pt idx="2">
                  <c:v>Pārāk daudz</c:v>
                </c:pt>
                <c:pt idx="3">
                  <c:v>Grūti atbildēt \ NA</c:v>
                </c:pt>
              </c:strCache>
            </c:strRef>
          </c:cat>
          <c:val>
            <c:numRef>
              <c:f>Sheet1!$B$2:$B$5</c:f>
              <c:numCache>
                <c:formatCode>0%</c:formatCode>
                <c:ptCount val="4"/>
                <c:pt idx="0">
                  <c:v>0.24217245191027417</c:v>
                </c:pt>
                <c:pt idx="1">
                  <c:v>0.30376555910384229</c:v>
                </c:pt>
                <c:pt idx="2">
                  <c:v>3.8632501663427979E-2</c:v>
                </c:pt>
                <c:pt idx="3">
                  <c:v>0.41542948732245305</c:v>
                </c:pt>
              </c:numCache>
            </c:numRef>
          </c:val>
          <c:extLst>
            <c:ext xmlns:c16="http://schemas.microsoft.com/office/drawing/2014/chart" uri="{C3380CC4-5D6E-409C-BE32-E72D297353CC}">
              <c16:uniqueId val="{0000000A-9E79-47A1-9AD7-53672168EADF}"/>
            </c:ext>
          </c:extLst>
        </c:ser>
        <c:dLbls>
          <c:showLegendKey val="0"/>
          <c:showVal val="0"/>
          <c:showCatName val="0"/>
          <c:showSerName val="0"/>
          <c:showPercent val="0"/>
          <c:showBubbleSize val="0"/>
          <c:showLeaderLines val="1"/>
        </c:dLbls>
        <c:firstSliceAng val="273"/>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3328819490868"/>
          <c:y val="0.24199293718568449"/>
          <c:w val="0.50730624356178389"/>
          <c:h val="0.6194269660119528"/>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5D1A-4829-8D4C-4C4E5F1A01AF}"/>
              </c:ext>
            </c:extLst>
          </c:dPt>
          <c:dPt>
            <c:idx val="1"/>
            <c:bubble3D val="0"/>
            <c:spPr>
              <a:solidFill>
                <a:schemeClr val="accent1"/>
              </a:solidFill>
            </c:spPr>
            <c:extLst>
              <c:ext xmlns:c16="http://schemas.microsoft.com/office/drawing/2014/chart" uri="{C3380CC4-5D6E-409C-BE32-E72D297353CC}">
                <c16:uniqueId val="{00000003-5D1A-4829-8D4C-4C4E5F1A01AF}"/>
              </c:ext>
            </c:extLst>
          </c:dPt>
          <c:dPt>
            <c:idx val="2"/>
            <c:bubble3D val="0"/>
            <c:spPr>
              <a:solidFill>
                <a:schemeClr val="accent3"/>
              </a:solidFill>
            </c:spPr>
            <c:extLst>
              <c:ext xmlns:c16="http://schemas.microsoft.com/office/drawing/2014/chart" uri="{C3380CC4-5D6E-409C-BE32-E72D297353CC}">
                <c16:uniqueId val="{00000005-5D1A-4829-8D4C-4C4E5F1A01AF}"/>
              </c:ext>
            </c:extLst>
          </c:dPt>
          <c:dPt>
            <c:idx val="3"/>
            <c:bubble3D val="0"/>
            <c:spPr>
              <a:solidFill>
                <a:srgbClr val="FFC000"/>
              </a:solidFill>
            </c:spPr>
            <c:extLst>
              <c:ext xmlns:c16="http://schemas.microsoft.com/office/drawing/2014/chart" uri="{C3380CC4-5D6E-409C-BE32-E72D297353CC}">
                <c16:uniqueId val="{00000007-5D1A-4829-8D4C-4C4E5F1A01AF}"/>
              </c:ext>
            </c:extLst>
          </c:dPt>
          <c:dPt>
            <c:idx val="4"/>
            <c:bubble3D val="0"/>
            <c:spPr>
              <a:solidFill>
                <a:schemeClr val="bg1">
                  <a:lumMod val="65000"/>
                </a:schemeClr>
              </a:solidFill>
            </c:spPr>
            <c:extLst>
              <c:ext xmlns:c16="http://schemas.microsoft.com/office/drawing/2014/chart" uri="{C3380CC4-5D6E-409C-BE32-E72D297353CC}">
                <c16:uniqueId val="{00000009-5D1A-4829-8D4C-4C4E5F1A01AF}"/>
              </c:ext>
            </c:extLst>
          </c:dPt>
          <c:dPt>
            <c:idx val="6"/>
            <c:bubble3D val="0"/>
            <c:spPr>
              <a:solidFill>
                <a:schemeClr val="bg1">
                  <a:lumMod val="65000"/>
                </a:schemeClr>
              </a:solidFill>
            </c:spPr>
            <c:extLst>
              <c:ext xmlns:c16="http://schemas.microsoft.com/office/drawing/2014/chart" uri="{C3380CC4-5D6E-409C-BE32-E72D297353CC}">
                <c16:uniqueId val="{0000000B-5D1A-4829-8D4C-4C4E5F1A01AF}"/>
              </c:ext>
            </c:extLst>
          </c:dPt>
          <c:dLbls>
            <c:dLbl>
              <c:idx val="0"/>
              <c:layout>
                <c:manualLayout>
                  <c:x val="0.25435878975287868"/>
                  <c:y val="0.109697357593489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1A-4829-8D4C-4C4E5F1A01AF}"/>
                </c:ext>
              </c:extLst>
            </c:dLbl>
            <c:dLbl>
              <c:idx val="1"/>
              <c:layout>
                <c:manualLayout>
                  <c:x val="-0.21186795258606572"/>
                  <c:y val="-0.1070700138106050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1A-4829-8D4C-4C4E5F1A01AF}"/>
                </c:ext>
              </c:extLst>
            </c:dLbl>
            <c:dLbl>
              <c:idx val="2"/>
              <c:layout>
                <c:manualLayout>
                  <c:x val="-7.2345071178720527E-3"/>
                  <c:y val="-0.2215365038155496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1A-4829-8D4C-4C4E5F1A01AF}"/>
                </c:ext>
              </c:extLst>
            </c:dLbl>
            <c:dLbl>
              <c:idx val="3"/>
              <c:layout>
                <c:manualLayout>
                  <c:x val="0.23150422777190555"/>
                  <c:y val="-0.1856519544801873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1A-4829-8D4C-4C4E5F1A01AF}"/>
                </c:ext>
              </c:extLst>
            </c:dLbl>
            <c:dLbl>
              <c:idx val="4"/>
              <c:layout>
                <c:manualLayout>
                  <c:x val="0.22426972065403361"/>
                  <c:y val="-1.85651954480187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1A-4829-8D4C-4C4E5F1A01AF}"/>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1A-4829-8D4C-4C4E5F1A01AF}"/>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Ziņas un informatīvi analītiskais saturs</c:v>
                </c:pt>
                <c:pt idx="1">
                  <c:v>Kultūras un izglītojošais saturs</c:v>
                </c:pt>
                <c:pt idx="2">
                  <c:v>Izklaides saturs</c:v>
                </c:pt>
                <c:pt idx="3">
                  <c:v>Jebkāda veida saturs nav pietiekošs</c:v>
                </c:pt>
                <c:pt idx="4">
                  <c:v>Grūti atbildēt \ NA</c:v>
                </c:pt>
              </c:strCache>
            </c:strRef>
          </c:cat>
          <c:val>
            <c:numRef>
              <c:f>Sheet1!$B$2:$B$6</c:f>
              <c:numCache>
                <c:formatCode>0%</c:formatCode>
                <c:ptCount val="5"/>
                <c:pt idx="0">
                  <c:v>0.3381596889768444</c:v>
                </c:pt>
                <c:pt idx="1">
                  <c:v>0.35812148781837377</c:v>
                </c:pt>
                <c:pt idx="2">
                  <c:v>0.11685957659437905</c:v>
                </c:pt>
                <c:pt idx="3">
                  <c:v>8.4480469547347295E-2</c:v>
                </c:pt>
                <c:pt idx="4">
                  <c:v>0.10237877706305573</c:v>
                </c:pt>
              </c:numCache>
            </c:numRef>
          </c:val>
          <c:extLst>
            <c:ext xmlns:c16="http://schemas.microsoft.com/office/drawing/2014/chart" uri="{C3380CC4-5D6E-409C-BE32-E72D297353CC}">
              <c16:uniqueId val="{0000000C-5D1A-4829-8D4C-4C4E5F1A01AF}"/>
            </c:ext>
          </c:extLst>
        </c:ser>
        <c:dLbls>
          <c:showLegendKey val="0"/>
          <c:showVal val="0"/>
          <c:showCatName val="0"/>
          <c:showSerName val="0"/>
          <c:showPercent val="0"/>
          <c:showBubbleSize val="0"/>
          <c:showLeaderLines val="1"/>
        </c:dLbls>
        <c:firstSliceAng val="88"/>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Pārāk maz</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Sheet1!$A$3:$B$33</c:f>
              <c:multiLvlStrCache>
                <c:ptCount val="31"/>
                <c:lvl>
                  <c:pt idx="0">
                    <c:v>Kurzeme</c:v>
                  </c:pt>
                  <c:pt idx="1">
                    <c:v>Vidzeme</c:v>
                  </c:pt>
                  <c:pt idx="2">
                    <c:v>Pierīga</c:v>
                  </c:pt>
                  <c:pt idx="3">
                    <c:v>Zemgale</c:v>
                  </c:pt>
                  <c:pt idx="4">
                    <c:v>Rīga</c:v>
                  </c:pt>
                  <c:pt idx="5">
                    <c:v>Latgale</c:v>
                  </c:pt>
                  <c:pt idx="7">
                    <c:v>Lauki</c:v>
                  </c:pt>
                  <c:pt idx="8">
                    <c:v>Cita pilsēta</c:v>
                  </c:pt>
                  <c:pt idx="9">
                    <c:v>Rīga</c:v>
                  </c:pt>
                  <c:pt idx="11">
                    <c:v>Cita</c:v>
                  </c:pt>
                  <c:pt idx="12">
                    <c:v>Latviešu</c:v>
                  </c:pt>
                  <c:pt idx="14">
                    <c:v>Nestrādā</c:v>
                  </c:pt>
                  <c:pt idx="15">
                    <c:v>Strādā</c:v>
                  </c:pt>
                  <c:pt idx="17">
                    <c:v>Vidējā, pamata</c:v>
                  </c:pt>
                  <c:pt idx="18">
                    <c:v>Augstākā</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Apdzīvotā vieta</c:v>
                  </c:pt>
                  <c:pt idx="11">
                    <c:v>Valoda ģimenē</c:v>
                  </c:pt>
                  <c:pt idx="14">
                    <c:v>Nodar-binātība</c:v>
                  </c:pt>
                  <c:pt idx="17">
                    <c:v>Izglītība</c:v>
                  </c:pt>
                  <c:pt idx="20">
                    <c:v>Vecums</c:v>
                  </c:pt>
                  <c:pt idx="27">
                    <c:v>Dzimums</c:v>
                  </c:pt>
                  <c:pt idx="30">
                    <c:v>Kopā</c:v>
                  </c:pt>
                </c:lvl>
              </c:multiLvlStrCache>
            </c:multiLvlStrRef>
          </c:cat>
          <c:val>
            <c:numRef>
              <c:f>Sheet1!$C$3:$C$33</c:f>
              <c:numCache>
                <c:formatCode>0%</c:formatCode>
                <c:ptCount val="31"/>
                <c:pt idx="0">
                  <c:v>0.20770991307500317</c:v>
                </c:pt>
                <c:pt idx="1">
                  <c:v>0.26922372220443508</c:v>
                </c:pt>
                <c:pt idx="2">
                  <c:v>0.27031961041678815</c:v>
                </c:pt>
                <c:pt idx="3">
                  <c:v>0.2962293422315489</c:v>
                </c:pt>
                <c:pt idx="4">
                  <c:v>0.31524631306812118</c:v>
                </c:pt>
                <c:pt idx="5">
                  <c:v>0.46497480455227896</c:v>
                </c:pt>
                <c:pt idx="7">
                  <c:v>0.27912821333191784</c:v>
                </c:pt>
                <c:pt idx="8">
                  <c:v>0.31641043871701885</c:v>
                </c:pt>
                <c:pt idx="9">
                  <c:v>0.31524631306812118</c:v>
                </c:pt>
                <c:pt idx="11">
                  <c:v>0.38948221901535152</c:v>
                </c:pt>
                <c:pt idx="12">
                  <c:v>0.284181439922848</c:v>
                </c:pt>
                <c:pt idx="14">
                  <c:v>0.26299136602357104</c:v>
                </c:pt>
                <c:pt idx="15">
                  <c:v>0.32008040900004331</c:v>
                </c:pt>
                <c:pt idx="17">
                  <c:v>0.31894657455546566</c:v>
                </c:pt>
                <c:pt idx="18">
                  <c:v>0.29323366814695917</c:v>
                </c:pt>
                <c:pt idx="20">
                  <c:v>0.21569818859511972</c:v>
                </c:pt>
                <c:pt idx="21">
                  <c:v>0.24501394402935778</c:v>
                </c:pt>
                <c:pt idx="22">
                  <c:v>0.24334086071864042</c:v>
                </c:pt>
                <c:pt idx="23">
                  <c:v>0.35937683717710311</c:v>
                </c:pt>
                <c:pt idx="24">
                  <c:v>0.40699817993575071</c:v>
                </c:pt>
                <c:pt idx="25">
                  <c:v>0.42364273654997253</c:v>
                </c:pt>
                <c:pt idx="27">
                  <c:v>0.29538330656536677</c:v>
                </c:pt>
                <c:pt idx="28">
                  <c:v>0.31160250316844124</c:v>
                </c:pt>
                <c:pt idx="30">
                  <c:v>0.30376555910384229</c:v>
                </c:pt>
              </c:numCache>
            </c:numRef>
          </c:val>
          <c:extLst>
            <c:ext xmlns:c16="http://schemas.microsoft.com/office/drawing/2014/chart" uri="{C3380CC4-5D6E-409C-BE32-E72D297353CC}">
              <c16:uniqueId val="{00000000-AC50-4D60-9884-ED2645DD5479}"/>
            </c:ext>
          </c:extLst>
        </c:ser>
        <c:ser>
          <c:idx val="1"/>
          <c:order val="1"/>
          <c:tx>
            <c:strRef>
              <c:f>Sheet1!$D$2</c:f>
              <c:strCache>
                <c:ptCount val="1"/>
                <c:pt idx="0">
                  <c:v>Pietiekamā apmērā</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Sheet1!$A$3:$B$33</c:f>
              <c:multiLvlStrCache>
                <c:ptCount val="31"/>
                <c:lvl>
                  <c:pt idx="0">
                    <c:v>Kurzeme</c:v>
                  </c:pt>
                  <c:pt idx="1">
                    <c:v>Vidzeme</c:v>
                  </c:pt>
                  <c:pt idx="2">
                    <c:v>Pierīga</c:v>
                  </c:pt>
                  <c:pt idx="3">
                    <c:v>Zemgale</c:v>
                  </c:pt>
                  <c:pt idx="4">
                    <c:v>Rīga</c:v>
                  </c:pt>
                  <c:pt idx="5">
                    <c:v>Latgale</c:v>
                  </c:pt>
                  <c:pt idx="7">
                    <c:v>Lauki</c:v>
                  </c:pt>
                  <c:pt idx="8">
                    <c:v>Cita pilsēta</c:v>
                  </c:pt>
                  <c:pt idx="9">
                    <c:v>Rīga</c:v>
                  </c:pt>
                  <c:pt idx="11">
                    <c:v>Cita</c:v>
                  </c:pt>
                  <c:pt idx="12">
                    <c:v>Latviešu</c:v>
                  </c:pt>
                  <c:pt idx="14">
                    <c:v>Nestrādā</c:v>
                  </c:pt>
                  <c:pt idx="15">
                    <c:v>Strādā</c:v>
                  </c:pt>
                  <c:pt idx="17">
                    <c:v>Vidējā, pamata</c:v>
                  </c:pt>
                  <c:pt idx="18">
                    <c:v>Augstākā</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Apdzīvotā vieta</c:v>
                  </c:pt>
                  <c:pt idx="11">
                    <c:v>Valoda ģimenē</c:v>
                  </c:pt>
                  <c:pt idx="14">
                    <c:v>Nodar-binātība</c:v>
                  </c:pt>
                  <c:pt idx="17">
                    <c:v>Izglītība</c:v>
                  </c:pt>
                  <c:pt idx="20">
                    <c:v>Vecums</c:v>
                  </c:pt>
                  <c:pt idx="27">
                    <c:v>Dzimums</c:v>
                  </c:pt>
                  <c:pt idx="30">
                    <c:v>Kopā</c:v>
                  </c:pt>
                </c:lvl>
              </c:multiLvlStrCache>
            </c:multiLvlStrRef>
          </c:cat>
          <c:val>
            <c:numRef>
              <c:f>Sheet1!$D$3:$D$33</c:f>
              <c:numCache>
                <c:formatCode>0%</c:formatCode>
                <c:ptCount val="31"/>
                <c:pt idx="0">
                  <c:v>0.29816868514819267</c:v>
                </c:pt>
                <c:pt idx="1">
                  <c:v>0.30197081294327272</c:v>
                </c:pt>
                <c:pt idx="2">
                  <c:v>0.25089968994382494</c:v>
                </c:pt>
                <c:pt idx="3">
                  <c:v>0.25550034437624225</c:v>
                </c:pt>
                <c:pt idx="4">
                  <c:v>0.1604619206001649</c:v>
                </c:pt>
                <c:pt idx="5">
                  <c:v>0.32130124613447558</c:v>
                </c:pt>
                <c:pt idx="7">
                  <c:v>0.27453973007246135</c:v>
                </c:pt>
                <c:pt idx="8">
                  <c:v>0.28685295166194236</c:v>
                </c:pt>
                <c:pt idx="9">
                  <c:v>0.1604619206001649</c:v>
                </c:pt>
                <c:pt idx="11">
                  <c:v>0.17437677484975864</c:v>
                </c:pt>
                <c:pt idx="12">
                  <c:v>0.25766207342469244</c:v>
                </c:pt>
                <c:pt idx="14">
                  <c:v>0.30639190163974389</c:v>
                </c:pt>
                <c:pt idx="15">
                  <c:v>0.21647652506040996</c:v>
                </c:pt>
                <c:pt idx="17">
                  <c:v>0.27214682451751004</c:v>
                </c:pt>
                <c:pt idx="18">
                  <c:v>0.22137760950948826</c:v>
                </c:pt>
                <c:pt idx="20">
                  <c:v>0.34290787673857565</c:v>
                </c:pt>
                <c:pt idx="21">
                  <c:v>0.27709675420128338</c:v>
                </c:pt>
                <c:pt idx="22">
                  <c:v>0.22053202405477934</c:v>
                </c:pt>
                <c:pt idx="23">
                  <c:v>0.18885602977680033</c:v>
                </c:pt>
                <c:pt idx="24">
                  <c:v>0.1712913893045491</c:v>
                </c:pt>
                <c:pt idx="25">
                  <c:v>0.27494711970088231</c:v>
                </c:pt>
                <c:pt idx="27">
                  <c:v>0.26197246914770034</c:v>
                </c:pt>
                <c:pt idx="28">
                  <c:v>0.22366052723901</c:v>
                </c:pt>
                <c:pt idx="30">
                  <c:v>0.24217245191027417</c:v>
                </c:pt>
              </c:numCache>
            </c:numRef>
          </c:val>
          <c:extLst>
            <c:ext xmlns:c16="http://schemas.microsoft.com/office/drawing/2014/chart" uri="{C3380CC4-5D6E-409C-BE32-E72D297353CC}">
              <c16:uniqueId val="{00000001-AC50-4D60-9884-ED2645DD5479}"/>
            </c:ext>
          </c:extLst>
        </c:ser>
        <c:ser>
          <c:idx val="2"/>
          <c:order val="2"/>
          <c:tx>
            <c:strRef>
              <c:f>Sheet1!$E$2</c:f>
              <c:strCache>
                <c:ptCount val="1"/>
                <c:pt idx="0">
                  <c:v>Pārāk daudz</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Sheet1!$A$3:$B$33</c:f>
              <c:multiLvlStrCache>
                <c:ptCount val="31"/>
                <c:lvl>
                  <c:pt idx="0">
                    <c:v>Kurzeme</c:v>
                  </c:pt>
                  <c:pt idx="1">
                    <c:v>Vidzeme</c:v>
                  </c:pt>
                  <c:pt idx="2">
                    <c:v>Pierīga</c:v>
                  </c:pt>
                  <c:pt idx="3">
                    <c:v>Zemgale</c:v>
                  </c:pt>
                  <c:pt idx="4">
                    <c:v>Rīga</c:v>
                  </c:pt>
                  <c:pt idx="5">
                    <c:v>Latgale</c:v>
                  </c:pt>
                  <c:pt idx="7">
                    <c:v>Lauki</c:v>
                  </c:pt>
                  <c:pt idx="8">
                    <c:v>Cita pilsēta</c:v>
                  </c:pt>
                  <c:pt idx="9">
                    <c:v>Rīga</c:v>
                  </c:pt>
                  <c:pt idx="11">
                    <c:v>Cita</c:v>
                  </c:pt>
                  <c:pt idx="12">
                    <c:v>Latviešu</c:v>
                  </c:pt>
                  <c:pt idx="14">
                    <c:v>Nestrādā</c:v>
                  </c:pt>
                  <c:pt idx="15">
                    <c:v>Strādā</c:v>
                  </c:pt>
                  <c:pt idx="17">
                    <c:v>Vidējā, pamata</c:v>
                  </c:pt>
                  <c:pt idx="18">
                    <c:v>Augstākā</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Apdzīvotā vieta</c:v>
                  </c:pt>
                  <c:pt idx="11">
                    <c:v>Valoda ģimenē</c:v>
                  </c:pt>
                  <c:pt idx="14">
                    <c:v>Nodar-binātība</c:v>
                  </c:pt>
                  <c:pt idx="17">
                    <c:v>Izglītība</c:v>
                  </c:pt>
                  <c:pt idx="20">
                    <c:v>Vecums</c:v>
                  </c:pt>
                  <c:pt idx="27">
                    <c:v>Dzimums</c:v>
                  </c:pt>
                  <c:pt idx="30">
                    <c:v>Kopā</c:v>
                  </c:pt>
                </c:lvl>
              </c:multiLvlStrCache>
            </c:multiLvlStrRef>
          </c:cat>
          <c:val>
            <c:numRef>
              <c:f>Sheet1!$E$3:$E$33</c:f>
              <c:numCache>
                <c:formatCode>0%</c:formatCode>
                <c:ptCount val="31"/>
                <c:pt idx="0">
                  <c:v>5.4268147247432091E-2</c:v>
                </c:pt>
                <c:pt idx="1">
                  <c:v>5.8246899165534452E-2</c:v>
                </c:pt>
                <c:pt idx="2">
                  <c:v>5.4996602456102391E-2</c:v>
                </c:pt>
                <c:pt idx="3">
                  <c:v>4.4829939718786863E-2</c:v>
                </c:pt>
                <c:pt idx="4">
                  <c:v>2.1727292505139682E-2</c:v>
                </c:pt>
                <c:pt idx="5">
                  <c:v>1.7153829259342539E-2</c:v>
                </c:pt>
                <c:pt idx="7">
                  <c:v>4.8311403633118644E-2</c:v>
                </c:pt>
                <c:pt idx="8">
                  <c:v>4.5067349809639244E-2</c:v>
                </c:pt>
                <c:pt idx="9">
                  <c:v>2.1727292505139682E-2</c:v>
                </c:pt>
                <c:pt idx="11">
                  <c:v>0</c:v>
                </c:pt>
                <c:pt idx="12">
                  <c:v>4.7459064873165993E-2</c:v>
                </c:pt>
                <c:pt idx="14">
                  <c:v>4.7483845438912195E-2</c:v>
                </c:pt>
                <c:pt idx="15">
                  <c:v>3.5090841260917958E-2</c:v>
                </c:pt>
                <c:pt idx="17">
                  <c:v>3.5474886747030983E-2</c:v>
                </c:pt>
                <c:pt idx="18">
                  <c:v>4.082310980089409E-2</c:v>
                </c:pt>
                <c:pt idx="20">
                  <c:v>5.306927855968932E-2</c:v>
                </c:pt>
                <c:pt idx="21">
                  <c:v>4.5912789443684258E-2</c:v>
                </c:pt>
                <c:pt idx="22">
                  <c:v>4.138431284610055E-2</c:v>
                </c:pt>
                <c:pt idx="23">
                  <c:v>1.8270408532531354E-2</c:v>
                </c:pt>
                <c:pt idx="24">
                  <c:v>4.7156398669629417E-2</c:v>
                </c:pt>
                <c:pt idx="25">
                  <c:v>1.6531275844377597E-2</c:v>
                </c:pt>
                <c:pt idx="27">
                  <c:v>4.0653218660030951E-2</c:v>
                </c:pt>
                <c:pt idx="28">
                  <c:v>3.6743242660544406E-2</c:v>
                </c:pt>
                <c:pt idx="30">
                  <c:v>3.8632501663427979E-2</c:v>
                </c:pt>
              </c:numCache>
            </c:numRef>
          </c:val>
          <c:extLst>
            <c:ext xmlns:c16="http://schemas.microsoft.com/office/drawing/2014/chart" uri="{C3380CC4-5D6E-409C-BE32-E72D297353CC}">
              <c16:uniqueId val="{00000002-AC50-4D60-9884-ED2645DD5479}"/>
            </c:ext>
          </c:extLst>
        </c:ser>
        <c:ser>
          <c:idx val="3"/>
          <c:order val="3"/>
          <c:tx>
            <c:strRef>
              <c:f>Sheet1!$F$2</c:f>
              <c:strCache>
                <c:ptCount val="1"/>
                <c:pt idx="0">
                  <c:v>Grūti atbildēt \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Sheet1!$A$3:$B$33</c:f>
              <c:multiLvlStrCache>
                <c:ptCount val="31"/>
                <c:lvl>
                  <c:pt idx="0">
                    <c:v>Kurzeme</c:v>
                  </c:pt>
                  <c:pt idx="1">
                    <c:v>Vidzeme</c:v>
                  </c:pt>
                  <c:pt idx="2">
                    <c:v>Pierīga</c:v>
                  </c:pt>
                  <c:pt idx="3">
                    <c:v>Zemgale</c:v>
                  </c:pt>
                  <c:pt idx="4">
                    <c:v>Rīga</c:v>
                  </c:pt>
                  <c:pt idx="5">
                    <c:v>Latgale</c:v>
                  </c:pt>
                  <c:pt idx="7">
                    <c:v>Lauki</c:v>
                  </c:pt>
                  <c:pt idx="8">
                    <c:v>Cita pilsēta</c:v>
                  </c:pt>
                  <c:pt idx="9">
                    <c:v>Rīga</c:v>
                  </c:pt>
                  <c:pt idx="11">
                    <c:v>Cita</c:v>
                  </c:pt>
                  <c:pt idx="12">
                    <c:v>Latviešu</c:v>
                  </c:pt>
                  <c:pt idx="14">
                    <c:v>Nestrādā</c:v>
                  </c:pt>
                  <c:pt idx="15">
                    <c:v>Strādā</c:v>
                  </c:pt>
                  <c:pt idx="17">
                    <c:v>Vidējā, pamata</c:v>
                  </c:pt>
                  <c:pt idx="18">
                    <c:v>Augstākā</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Apdzīvotā vieta</c:v>
                  </c:pt>
                  <c:pt idx="11">
                    <c:v>Valoda ģimenē</c:v>
                  </c:pt>
                  <c:pt idx="14">
                    <c:v>Nodar-binātība</c:v>
                  </c:pt>
                  <c:pt idx="17">
                    <c:v>Izglītība</c:v>
                  </c:pt>
                  <c:pt idx="20">
                    <c:v>Vecums</c:v>
                  </c:pt>
                  <c:pt idx="27">
                    <c:v>Dzimums</c:v>
                  </c:pt>
                  <c:pt idx="30">
                    <c:v>Kopā</c:v>
                  </c:pt>
                </c:lvl>
              </c:multiLvlStrCache>
            </c:multiLvlStrRef>
          </c:cat>
          <c:val>
            <c:numRef>
              <c:f>Sheet1!$F$3:$F$33</c:f>
              <c:numCache>
                <c:formatCode>0%</c:formatCode>
                <c:ptCount val="31"/>
                <c:pt idx="0">
                  <c:v>0.43985325452937241</c:v>
                </c:pt>
                <c:pt idx="1">
                  <c:v>0.37055856568675816</c:v>
                </c:pt>
                <c:pt idx="2">
                  <c:v>0.42378409718328419</c:v>
                </c:pt>
                <c:pt idx="3">
                  <c:v>0.40344037367342123</c:v>
                </c:pt>
                <c:pt idx="4">
                  <c:v>0.50256447382657587</c:v>
                </c:pt>
                <c:pt idx="5">
                  <c:v>0.1965701200539022</c:v>
                </c:pt>
                <c:pt idx="7">
                  <c:v>0.39802065296250111</c:v>
                </c:pt>
                <c:pt idx="8">
                  <c:v>0.35166925981139935</c:v>
                </c:pt>
                <c:pt idx="9">
                  <c:v>0.50256447382657587</c:v>
                </c:pt>
                <c:pt idx="11">
                  <c:v>0.43614100613488982</c:v>
                </c:pt>
                <c:pt idx="12">
                  <c:v>0.41069742177929131</c:v>
                </c:pt>
                <c:pt idx="14">
                  <c:v>0.38313288689777436</c:v>
                </c:pt>
                <c:pt idx="15">
                  <c:v>0.42835222467862549</c:v>
                </c:pt>
                <c:pt idx="17">
                  <c:v>0.3734317141799931</c:v>
                </c:pt>
                <c:pt idx="18">
                  <c:v>0.44456561254265653</c:v>
                </c:pt>
                <c:pt idx="20">
                  <c:v>0.38832465610661593</c:v>
                </c:pt>
                <c:pt idx="21">
                  <c:v>0.43197651232567436</c:v>
                </c:pt>
                <c:pt idx="22">
                  <c:v>0.49474280238047869</c:v>
                </c:pt>
                <c:pt idx="23">
                  <c:v>0.43349672451356708</c:v>
                </c:pt>
                <c:pt idx="24">
                  <c:v>0.37455403209007038</c:v>
                </c:pt>
                <c:pt idx="25">
                  <c:v>0.28487886790476713</c:v>
                </c:pt>
                <c:pt idx="27">
                  <c:v>0.40199100562690071</c:v>
                </c:pt>
                <c:pt idx="28">
                  <c:v>0.4279937269320036</c:v>
                </c:pt>
                <c:pt idx="30">
                  <c:v>0.41542948732245305</c:v>
                </c:pt>
              </c:numCache>
            </c:numRef>
          </c:val>
          <c:extLst>
            <c:ext xmlns:c16="http://schemas.microsoft.com/office/drawing/2014/chart" uri="{C3380CC4-5D6E-409C-BE32-E72D297353CC}">
              <c16:uniqueId val="{00000003-AC50-4D60-9884-ED2645DD547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49850623202705"/>
          <c:y val="2.0889495796342559E-2"/>
          <c:w val="0.7412496169729329"/>
          <c:h val="0.96697201401478661"/>
        </c:manualLayout>
      </c:layout>
      <c:barChart>
        <c:barDir val="bar"/>
        <c:grouping val="clustered"/>
        <c:varyColors val="0"/>
        <c:ser>
          <c:idx val="0"/>
          <c:order val="0"/>
          <c:tx>
            <c:strRef>
              <c:f>Sheet1!$C$1</c:f>
              <c:strCache>
                <c:ptCount val="1"/>
                <c:pt idx="0">
                  <c:v>Uzskata, ka medijiem Latvijā būtu jāveido saturs krievu valodā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8114-41FB-A1F0-FB39EE0B210D}"/>
              </c:ext>
            </c:extLst>
          </c:dPt>
          <c:dPt>
            <c:idx val="1"/>
            <c:invertIfNegative val="0"/>
            <c:bubble3D val="0"/>
            <c:spPr>
              <a:solidFill>
                <a:srgbClr val="70AD47">
                  <a:lumMod val="50000"/>
                </a:srgbClr>
              </a:solidFill>
            </c:spPr>
            <c:extLst>
              <c:ext xmlns:c16="http://schemas.microsoft.com/office/drawing/2014/chart" uri="{C3380CC4-5D6E-409C-BE32-E72D297353CC}">
                <c16:uniqueId val="{00000003-8114-41FB-A1F0-FB39EE0B210D}"/>
              </c:ext>
            </c:extLst>
          </c:dPt>
          <c:dPt>
            <c:idx val="2"/>
            <c:invertIfNegative val="0"/>
            <c:bubble3D val="0"/>
            <c:spPr>
              <a:solidFill>
                <a:srgbClr val="70AD47">
                  <a:lumMod val="50000"/>
                </a:srgbClr>
              </a:solidFill>
            </c:spPr>
            <c:extLst>
              <c:ext xmlns:c16="http://schemas.microsoft.com/office/drawing/2014/chart" uri="{C3380CC4-5D6E-409C-BE32-E72D297353CC}">
                <c16:uniqueId val="{00000005-8114-41FB-A1F0-FB39EE0B210D}"/>
              </c:ext>
            </c:extLst>
          </c:dPt>
          <c:dPt>
            <c:idx val="3"/>
            <c:invertIfNegative val="0"/>
            <c:bubble3D val="0"/>
            <c:spPr>
              <a:solidFill>
                <a:srgbClr val="70AD47">
                  <a:lumMod val="50000"/>
                </a:srgbClr>
              </a:solidFill>
            </c:spPr>
            <c:extLst>
              <c:ext xmlns:c16="http://schemas.microsoft.com/office/drawing/2014/chart" uri="{C3380CC4-5D6E-409C-BE32-E72D297353CC}">
                <c16:uniqueId val="{00000007-8114-41FB-A1F0-FB39EE0B210D}"/>
              </c:ext>
            </c:extLst>
          </c:dPt>
          <c:dPt>
            <c:idx val="4"/>
            <c:invertIfNegative val="0"/>
            <c:bubble3D val="0"/>
            <c:spPr>
              <a:solidFill>
                <a:srgbClr val="9BBB59">
                  <a:lumMod val="50000"/>
                </a:srgbClr>
              </a:solidFill>
            </c:spPr>
            <c:extLst>
              <c:ext xmlns:c16="http://schemas.microsoft.com/office/drawing/2014/chart" uri="{C3380CC4-5D6E-409C-BE32-E72D297353CC}">
                <c16:uniqueId val="{00000009-8114-41FB-A1F0-FB39EE0B210D}"/>
              </c:ext>
            </c:extLst>
          </c:dPt>
          <c:dPt>
            <c:idx val="5"/>
            <c:invertIfNegative val="0"/>
            <c:bubble3D val="0"/>
            <c:spPr>
              <a:solidFill>
                <a:srgbClr val="9BBB59">
                  <a:lumMod val="50000"/>
                </a:srgbClr>
              </a:solidFill>
            </c:spPr>
            <c:extLst>
              <c:ext xmlns:c16="http://schemas.microsoft.com/office/drawing/2014/chart" uri="{C3380CC4-5D6E-409C-BE32-E72D297353CC}">
                <c16:uniqueId val="{0000000B-8114-41FB-A1F0-FB39EE0B210D}"/>
              </c:ext>
            </c:extLst>
          </c:dPt>
          <c:dPt>
            <c:idx val="7"/>
            <c:invertIfNegative val="0"/>
            <c:bubble3D val="0"/>
            <c:spPr>
              <a:solidFill>
                <a:srgbClr val="00B0F0"/>
              </a:solidFill>
            </c:spPr>
            <c:extLst>
              <c:ext xmlns:c16="http://schemas.microsoft.com/office/drawing/2014/chart" uri="{C3380CC4-5D6E-409C-BE32-E72D297353CC}">
                <c16:uniqueId val="{0000000D-8114-41FB-A1F0-FB39EE0B210D}"/>
              </c:ext>
            </c:extLst>
          </c:dPt>
          <c:dPt>
            <c:idx val="8"/>
            <c:invertIfNegative val="0"/>
            <c:bubble3D val="0"/>
            <c:spPr>
              <a:solidFill>
                <a:srgbClr val="00B0F0"/>
              </a:solidFill>
            </c:spPr>
            <c:extLst>
              <c:ext xmlns:c16="http://schemas.microsoft.com/office/drawing/2014/chart" uri="{C3380CC4-5D6E-409C-BE32-E72D297353CC}">
                <c16:uniqueId val="{0000000F-8114-41FB-A1F0-FB39EE0B210D}"/>
              </c:ext>
            </c:extLst>
          </c:dPt>
          <c:dPt>
            <c:idx val="9"/>
            <c:invertIfNegative val="0"/>
            <c:bubble3D val="0"/>
            <c:spPr>
              <a:solidFill>
                <a:srgbClr val="00B0F0"/>
              </a:solidFill>
            </c:spPr>
            <c:extLst>
              <c:ext xmlns:c16="http://schemas.microsoft.com/office/drawing/2014/chart" uri="{C3380CC4-5D6E-409C-BE32-E72D297353CC}">
                <c16:uniqueId val="{00000011-8114-41FB-A1F0-FB39EE0B210D}"/>
              </c:ext>
            </c:extLst>
          </c:dPt>
          <c:dPt>
            <c:idx val="10"/>
            <c:invertIfNegative val="0"/>
            <c:bubble3D val="0"/>
            <c:spPr>
              <a:solidFill>
                <a:srgbClr val="8064A2"/>
              </a:solidFill>
            </c:spPr>
            <c:extLst>
              <c:ext xmlns:c16="http://schemas.microsoft.com/office/drawing/2014/chart" uri="{C3380CC4-5D6E-409C-BE32-E72D297353CC}">
                <c16:uniqueId val="{00000013-8114-41FB-A1F0-FB39EE0B210D}"/>
              </c:ext>
            </c:extLst>
          </c:dPt>
          <c:dPt>
            <c:idx val="11"/>
            <c:invertIfNegative val="0"/>
            <c:bubble3D val="0"/>
            <c:spPr>
              <a:solidFill>
                <a:srgbClr val="8064A2"/>
              </a:solidFill>
            </c:spPr>
            <c:extLst>
              <c:ext xmlns:c16="http://schemas.microsoft.com/office/drawing/2014/chart" uri="{C3380CC4-5D6E-409C-BE32-E72D297353CC}">
                <c16:uniqueId val="{00000015-8114-41FB-A1F0-FB39EE0B210D}"/>
              </c:ext>
            </c:extLst>
          </c:dPt>
          <c:dPt>
            <c:idx val="12"/>
            <c:invertIfNegative val="0"/>
            <c:bubble3D val="0"/>
            <c:spPr>
              <a:solidFill>
                <a:srgbClr val="8064A2"/>
              </a:solidFill>
            </c:spPr>
            <c:extLst>
              <c:ext xmlns:c16="http://schemas.microsoft.com/office/drawing/2014/chart" uri="{C3380CC4-5D6E-409C-BE32-E72D297353CC}">
                <c16:uniqueId val="{00000017-8114-41FB-A1F0-FB39EE0B210D}"/>
              </c:ext>
            </c:extLst>
          </c:dPt>
          <c:dPt>
            <c:idx val="13"/>
            <c:invertIfNegative val="0"/>
            <c:bubble3D val="0"/>
            <c:spPr>
              <a:solidFill>
                <a:srgbClr val="4F81BD"/>
              </a:solidFill>
            </c:spPr>
            <c:extLst>
              <c:ext xmlns:c16="http://schemas.microsoft.com/office/drawing/2014/chart" uri="{C3380CC4-5D6E-409C-BE32-E72D297353CC}">
                <c16:uniqueId val="{00000019-8114-41FB-A1F0-FB39EE0B210D}"/>
              </c:ext>
            </c:extLst>
          </c:dPt>
          <c:dPt>
            <c:idx val="14"/>
            <c:invertIfNegative val="0"/>
            <c:bubble3D val="0"/>
            <c:spPr>
              <a:solidFill>
                <a:srgbClr val="9BBB59"/>
              </a:solidFill>
            </c:spPr>
            <c:extLst>
              <c:ext xmlns:c16="http://schemas.microsoft.com/office/drawing/2014/chart" uri="{C3380CC4-5D6E-409C-BE32-E72D297353CC}">
                <c16:uniqueId val="{0000001B-8114-41FB-A1F0-FB39EE0B210D}"/>
              </c:ext>
            </c:extLst>
          </c:dPt>
          <c:dPt>
            <c:idx val="15"/>
            <c:invertIfNegative val="0"/>
            <c:bubble3D val="0"/>
            <c:spPr>
              <a:solidFill>
                <a:srgbClr val="9BBB59"/>
              </a:solidFill>
            </c:spPr>
            <c:extLst>
              <c:ext xmlns:c16="http://schemas.microsoft.com/office/drawing/2014/chart" uri="{C3380CC4-5D6E-409C-BE32-E72D297353CC}">
                <c16:uniqueId val="{0000001D-8114-41FB-A1F0-FB39EE0B210D}"/>
              </c:ext>
            </c:extLst>
          </c:dPt>
          <c:dPt>
            <c:idx val="16"/>
            <c:invertIfNegative val="0"/>
            <c:bubble3D val="0"/>
            <c:spPr>
              <a:solidFill>
                <a:srgbClr val="4F81BD"/>
              </a:solidFill>
            </c:spPr>
            <c:extLst>
              <c:ext xmlns:c16="http://schemas.microsoft.com/office/drawing/2014/chart" uri="{C3380CC4-5D6E-409C-BE32-E72D297353CC}">
                <c16:uniqueId val="{0000001F-8114-41FB-A1F0-FB39EE0B210D}"/>
              </c:ext>
            </c:extLst>
          </c:dPt>
          <c:dPt>
            <c:idx val="17"/>
            <c:invertIfNegative val="0"/>
            <c:bubble3D val="0"/>
            <c:spPr>
              <a:solidFill>
                <a:srgbClr val="F79646"/>
              </a:solidFill>
            </c:spPr>
            <c:extLst>
              <c:ext xmlns:c16="http://schemas.microsoft.com/office/drawing/2014/chart" uri="{C3380CC4-5D6E-409C-BE32-E72D297353CC}">
                <c16:uniqueId val="{00000021-8114-41FB-A1F0-FB39EE0B210D}"/>
              </c:ext>
            </c:extLst>
          </c:dPt>
          <c:dPt>
            <c:idx val="18"/>
            <c:invertIfNegative val="0"/>
            <c:bubble3D val="0"/>
            <c:spPr>
              <a:solidFill>
                <a:srgbClr val="F79646"/>
              </a:solidFill>
            </c:spPr>
            <c:extLst>
              <c:ext xmlns:c16="http://schemas.microsoft.com/office/drawing/2014/chart" uri="{C3380CC4-5D6E-409C-BE32-E72D297353CC}">
                <c16:uniqueId val="{00000023-8114-41FB-A1F0-FB39EE0B210D}"/>
              </c:ext>
            </c:extLst>
          </c:dPt>
          <c:dPt>
            <c:idx val="19"/>
            <c:invertIfNegative val="0"/>
            <c:bubble3D val="0"/>
            <c:spPr>
              <a:solidFill>
                <a:srgbClr val="70AD47"/>
              </a:solidFill>
            </c:spPr>
            <c:extLst>
              <c:ext xmlns:c16="http://schemas.microsoft.com/office/drawing/2014/chart" uri="{C3380CC4-5D6E-409C-BE32-E72D297353CC}">
                <c16:uniqueId val="{00000025-8114-41FB-A1F0-FB39EE0B210D}"/>
              </c:ext>
            </c:extLst>
          </c:dPt>
          <c:dPt>
            <c:idx val="20"/>
            <c:invertIfNegative val="0"/>
            <c:bubble3D val="0"/>
            <c:spPr>
              <a:solidFill>
                <a:srgbClr val="4F81BD"/>
              </a:solidFill>
            </c:spPr>
            <c:extLst>
              <c:ext xmlns:c16="http://schemas.microsoft.com/office/drawing/2014/chart" uri="{C3380CC4-5D6E-409C-BE32-E72D297353CC}">
                <c16:uniqueId val="{00000027-8114-41FB-A1F0-FB39EE0B210D}"/>
              </c:ext>
            </c:extLst>
          </c:dPt>
          <c:dPt>
            <c:idx val="21"/>
            <c:invertIfNegative val="0"/>
            <c:bubble3D val="0"/>
            <c:spPr>
              <a:solidFill>
                <a:srgbClr val="4F81BD"/>
              </a:solidFill>
            </c:spPr>
            <c:extLst>
              <c:ext xmlns:c16="http://schemas.microsoft.com/office/drawing/2014/chart" uri="{C3380CC4-5D6E-409C-BE32-E72D297353CC}">
                <c16:uniqueId val="{00000029-8114-41FB-A1F0-FB39EE0B210D}"/>
              </c:ext>
            </c:extLst>
          </c:dPt>
          <c:dPt>
            <c:idx val="22"/>
            <c:invertIfNegative val="0"/>
            <c:bubble3D val="0"/>
            <c:spPr>
              <a:solidFill>
                <a:srgbClr val="4F81BD"/>
              </a:solidFill>
            </c:spPr>
            <c:extLst>
              <c:ext xmlns:c16="http://schemas.microsoft.com/office/drawing/2014/chart" uri="{C3380CC4-5D6E-409C-BE32-E72D297353CC}">
                <c16:uniqueId val="{0000002B-8114-41FB-A1F0-FB39EE0B210D}"/>
              </c:ext>
            </c:extLst>
          </c:dPt>
          <c:dPt>
            <c:idx val="23"/>
            <c:invertIfNegative val="0"/>
            <c:bubble3D val="0"/>
            <c:spPr>
              <a:solidFill>
                <a:srgbClr val="4F81BD"/>
              </a:solidFill>
            </c:spPr>
            <c:extLst>
              <c:ext xmlns:c16="http://schemas.microsoft.com/office/drawing/2014/chart" uri="{C3380CC4-5D6E-409C-BE32-E72D297353CC}">
                <c16:uniqueId val="{0000002D-8114-41FB-A1F0-FB39EE0B210D}"/>
              </c:ext>
            </c:extLst>
          </c:dPt>
          <c:dPt>
            <c:idx val="24"/>
            <c:invertIfNegative val="0"/>
            <c:bubble3D val="0"/>
            <c:spPr>
              <a:solidFill>
                <a:srgbClr val="4F81BD"/>
              </a:solidFill>
            </c:spPr>
            <c:extLst>
              <c:ext xmlns:c16="http://schemas.microsoft.com/office/drawing/2014/chart" uri="{C3380CC4-5D6E-409C-BE32-E72D297353CC}">
                <c16:uniqueId val="{0000002F-8114-41FB-A1F0-FB39EE0B210D}"/>
              </c:ext>
            </c:extLst>
          </c:dPt>
          <c:dPt>
            <c:idx val="25"/>
            <c:invertIfNegative val="0"/>
            <c:bubble3D val="0"/>
            <c:spPr>
              <a:solidFill>
                <a:srgbClr val="4F81BD"/>
              </a:solidFill>
            </c:spPr>
            <c:extLst>
              <c:ext xmlns:c16="http://schemas.microsoft.com/office/drawing/2014/chart" uri="{C3380CC4-5D6E-409C-BE32-E72D297353CC}">
                <c16:uniqueId val="{00000031-8114-41FB-A1F0-FB39EE0B210D}"/>
              </c:ext>
            </c:extLst>
          </c:dPt>
          <c:dPt>
            <c:idx val="26"/>
            <c:invertIfNegative val="0"/>
            <c:bubble3D val="0"/>
            <c:spPr>
              <a:solidFill>
                <a:srgbClr val="4F81BD"/>
              </a:solidFill>
            </c:spPr>
            <c:extLst>
              <c:ext xmlns:c16="http://schemas.microsoft.com/office/drawing/2014/chart" uri="{C3380CC4-5D6E-409C-BE32-E72D297353CC}">
                <c16:uniqueId val="{00000033-8114-41FB-A1F0-FB39EE0B210D}"/>
              </c:ext>
            </c:extLst>
          </c:dPt>
          <c:dPt>
            <c:idx val="27"/>
            <c:invertIfNegative val="0"/>
            <c:bubble3D val="0"/>
            <c:spPr>
              <a:solidFill>
                <a:srgbClr val="00B050"/>
              </a:solidFill>
            </c:spPr>
            <c:extLst>
              <c:ext xmlns:c16="http://schemas.microsoft.com/office/drawing/2014/chart" uri="{C3380CC4-5D6E-409C-BE32-E72D297353CC}">
                <c16:uniqueId val="{00000035-8114-41FB-A1F0-FB39EE0B210D}"/>
              </c:ext>
            </c:extLst>
          </c:dPt>
          <c:dPt>
            <c:idx val="28"/>
            <c:invertIfNegative val="0"/>
            <c:bubble3D val="0"/>
            <c:spPr>
              <a:solidFill>
                <a:srgbClr val="00B050"/>
              </a:solidFill>
            </c:spPr>
            <c:extLst>
              <c:ext xmlns:c16="http://schemas.microsoft.com/office/drawing/2014/chart" uri="{C3380CC4-5D6E-409C-BE32-E72D297353CC}">
                <c16:uniqueId val="{00000037-8114-41FB-A1F0-FB39EE0B210D}"/>
              </c:ext>
            </c:extLst>
          </c:dPt>
          <c:dPt>
            <c:idx val="30"/>
            <c:invertIfNegative val="0"/>
            <c:bubble3D val="0"/>
            <c:spPr>
              <a:solidFill>
                <a:srgbClr val="990033"/>
              </a:solidFill>
            </c:spPr>
            <c:extLst>
              <c:ext xmlns:c16="http://schemas.microsoft.com/office/drawing/2014/chart" uri="{C3380CC4-5D6E-409C-BE32-E72D297353CC}">
                <c16:uniqueId val="{00000039-8114-41FB-A1F0-FB39EE0B210D}"/>
              </c:ext>
            </c:extLst>
          </c:dPt>
          <c:dPt>
            <c:idx val="31"/>
            <c:invertIfNegative val="0"/>
            <c:bubble3D val="0"/>
            <c:spPr>
              <a:solidFill>
                <a:srgbClr val="00B050"/>
              </a:solidFill>
            </c:spPr>
            <c:extLst>
              <c:ext xmlns:c16="http://schemas.microsoft.com/office/drawing/2014/chart" uri="{C3380CC4-5D6E-409C-BE32-E72D297353CC}">
                <c16:uniqueId val="{0000003B-8114-41FB-A1F0-FB39EE0B210D}"/>
              </c:ext>
            </c:extLst>
          </c:dPt>
          <c:dPt>
            <c:idx val="32"/>
            <c:invertIfNegative val="0"/>
            <c:bubble3D val="0"/>
            <c:spPr>
              <a:solidFill>
                <a:srgbClr val="5B9BD5"/>
              </a:solidFill>
            </c:spPr>
            <c:extLst>
              <c:ext xmlns:c16="http://schemas.microsoft.com/office/drawing/2014/chart" uri="{C3380CC4-5D6E-409C-BE32-E72D297353CC}">
                <c16:uniqueId val="{0000003D-8114-41FB-A1F0-FB39EE0B210D}"/>
              </c:ext>
            </c:extLst>
          </c:dPt>
          <c:dPt>
            <c:idx val="33"/>
            <c:invertIfNegative val="0"/>
            <c:bubble3D val="0"/>
            <c:spPr>
              <a:solidFill>
                <a:srgbClr val="00B050"/>
              </a:solidFill>
            </c:spPr>
            <c:extLst>
              <c:ext xmlns:c16="http://schemas.microsoft.com/office/drawing/2014/chart" uri="{C3380CC4-5D6E-409C-BE32-E72D297353CC}">
                <c16:uniqueId val="{0000003F-8114-41FB-A1F0-FB39EE0B210D}"/>
              </c:ext>
            </c:extLst>
          </c:dPt>
          <c:dPt>
            <c:idx val="34"/>
            <c:invertIfNegative val="0"/>
            <c:bubble3D val="0"/>
            <c:spPr>
              <a:solidFill>
                <a:srgbClr val="00B050"/>
              </a:solidFill>
            </c:spPr>
            <c:extLst>
              <c:ext xmlns:c16="http://schemas.microsoft.com/office/drawing/2014/chart" uri="{C3380CC4-5D6E-409C-BE32-E72D297353CC}">
                <c16:uniqueId val="{00000041-8114-41FB-A1F0-FB39EE0B210D}"/>
              </c:ext>
            </c:extLst>
          </c:dPt>
          <c:dPt>
            <c:idx val="35"/>
            <c:invertIfNegative val="0"/>
            <c:bubble3D val="0"/>
            <c:spPr>
              <a:solidFill>
                <a:srgbClr val="00B050"/>
              </a:solidFill>
            </c:spPr>
            <c:extLst>
              <c:ext xmlns:c16="http://schemas.microsoft.com/office/drawing/2014/chart" uri="{C3380CC4-5D6E-409C-BE32-E72D297353CC}">
                <c16:uniqueId val="{00000043-8114-41FB-A1F0-FB39EE0B210D}"/>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21-8114-41FB-A1F0-FB39EE0B210D}"/>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Sheet1!$A$2:$B$32</c:f>
              <c:multiLvlStrCache>
                <c:ptCount val="31"/>
                <c:lvl>
                  <c:pt idx="0">
                    <c:v>Vidzeme</c:v>
                  </c:pt>
                  <c:pt idx="1">
                    <c:v>Kurzeme</c:v>
                  </c:pt>
                  <c:pt idx="2">
                    <c:v>Zemgale</c:v>
                  </c:pt>
                  <c:pt idx="3">
                    <c:v>Pierīga</c:v>
                  </c:pt>
                  <c:pt idx="4">
                    <c:v>Rīga</c:v>
                  </c:pt>
                  <c:pt idx="5">
                    <c:v>Latgale</c:v>
                  </c:pt>
                  <c:pt idx="7">
                    <c:v>Ciems, lauki</c:v>
                  </c:pt>
                  <c:pt idx="8">
                    <c:v>Cita pilsēta</c:v>
                  </c:pt>
                  <c:pt idx="9">
                    <c:v>Rīga</c:v>
                  </c:pt>
                  <c:pt idx="11">
                    <c:v>Nestrādā</c:v>
                  </c:pt>
                  <c:pt idx="12">
                    <c:v>Strādā</c:v>
                  </c:pt>
                  <c:pt idx="14">
                    <c:v>Pamata, vidējā</c:v>
                  </c:pt>
                  <c:pt idx="15">
                    <c:v>Augstākā</c:v>
                  </c:pt>
                  <c:pt idx="17">
                    <c:v>Cita</c:v>
                  </c:pt>
                  <c:pt idx="18">
                    <c:v>Latviešu</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Dzīves-vieta</c:v>
                  </c:pt>
                  <c:pt idx="11">
                    <c:v>Nodarboša-nās </c:v>
                  </c:pt>
                  <c:pt idx="14">
                    <c:v>Izglītība</c:v>
                  </c:pt>
                  <c:pt idx="17">
                    <c:v>Pamata valoda ģimenē</c:v>
                  </c:pt>
                  <c:pt idx="20">
                    <c:v>Vecums</c:v>
                  </c:pt>
                  <c:pt idx="27">
                    <c:v>Dzi-mums</c:v>
                  </c:pt>
                  <c:pt idx="30">
                    <c:v>Kopā</c:v>
                  </c:pt>
                </c:lvl>
              </c:multiLvlStrCache>
            </c:multiLvlStrRef>
          </c:cat>
          <c:val>
            <c:numRef>
              <c:f>Sheet1!$C$2:$C$32</c:f>
              <c:numCache>
                <c:formatCode>0%</c:formatCode>
                <c:ptCount val="31"/>
                <c:pt idx="0">
                  <c:v>0.40394801203925856</c:v>
                </c:pt>
                <c:pt idx="1">
                  <c:v>0.40926924581341895</c:v>
                </c:pt>
                <c:pt idx="2">
                  <c:v>0.43493378013231715</c:v>
                </c:pt>
                <c:pt idx="3">
                  <c:v>0.4720612918359478</c:v>
                </c:pt>
                <c:pt idx="4">
                  <c:v>0.48293058054409321</c:v>
                </c:pt>
                <c:pt idx="5">
                  <c:v>0.65266835173887605</c:v>
                </c:pt>
                <c:pt idx="7">
                  <c:v>0.41438672197924137</c:v>
                </c:pt>
                <c:pt idx="8">
                  <c:v>0.5338202298644289</c:v>
                </c:pt>
                <c:pt idx="9">
                  <c:v>0.48293058054409321</c:v>
                </c:pt>
                <c:pt idx="11">
                  <c:v>0.48676320578256954</c:v>
                </c:pt>
                <c:pt idx="12">
                  <c:v>0.47478344351781843</c:v>
                </c:pt>
                <c:pt idx="14">
                  <c:v>0.45130407535468853</c:v>
                </c:pt>
                <c:pt idx="15">
                  <c:v>0.4968367864579073</c:v>
                </c:pt>
                <c:pt idx="17">
                  <c:v>0.86500935434234094</c:v>
                </c:pt>
                <c:pt idx="18">
                  <c:v>0.38992787388910477</c:v>
                </c:pt>
                <c:pt idx="20">
                  <c:v>0.47715981349460923</c:v>
                </c:pt>
                <c:pt idx="21">
                  <c:v>0.54413110114746144</c:v>
                </c:pt>
                <c:pt idx="22">
                  <c:v>0.52015302010135256</c:v>
                </c:pt>
                <c:pt idx="23">
                  <c:v>0.46677512279048577</c:v>
                </c:pt>
                <c:pt idx="24">
                  <c:v>0.38864553516760886</c:v>
                </c:pt>
                <c:pt idx="25">
                  <c:v>0.42452805451166786</c:v>
                </c:pt>
                <c:pt idx="27">
                  <c:v>0.50297011256469448</c:v>
                </c:pt>
                <c:pt idx="28">
                  <c:v>0.45500487579020799</c:v>
                </c:pt>
                <c:pt idx="30">
                  <c:v>0.47820387267033659</c:v>
                </c:pt>
              </c:numCache>
            </c:numRef>
          </c:val>
          <c:extLst>
            <c:ext xmlns:c16="http://schemas.microsoft.com/office/drawing/2014/chart" uri="{C3380CC4-5D6E-409C-BE32-E72D297353CC}">
              <c16:uniqueId val="{00000044-8114-41FB-A1F0-FB39EE0B210D}"/>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Lieto subtitrus</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0.21545921579870034</c:v>
                </c:pt>
                <c:pt idx="1">
                  <c:v>0.25043586976618831</c:v>
                </c:pt>
                <c:pt idx="2">
                  <c:v>0.22200546963998682</c:v>
                </c:pt>
                <c:pt idx="4">
                  <c:v>0.19476245584650062</c:v>
                </c:pt>
                <c:pt idx="5">
                  <c:v>0.23780124428373636</c:v>
                </c:pt>
                <c:pt idx="7">
                  <c:v>0.17967673473736351</c:v>
                </c:pt>
                <c:pt idx="8">
                  <c:v>0.24983570499300989</c:v>
                </c:pt>
                <c:pt idx="10">
                  <c:v>0.20949579665733153</c:v>
                </c:pt>
                <c:pt idx="11">
                  <c:v>0.24387123808999836</c:v>
                </c:pt>
                <c:pt idx="13">
                  <c:v>0.1839142136234341</c:v>
                </c:pt>
                <c:pt idx="14">
                  <c:v>0.17275752508032458</c:v>
                </c:pt>
                <c:pt idx="15">
                  <c:v>0.23849175176441706</c:v>
                </c:pt>
                <c:pt idx="16">
                  <c:v>0.27529693279497669</c:v>
                </c:pt>
                <c:pt idx="17">
                  <c:v>0.25954210674277889</c:v>
                </c:pt>
                <c:pt idx="18">
                  <c:v>0.27379611563645068</c:v>
                </c:pt>
                <c:pt idx="20">
                  <c:v>0.21178774943387524</c:v>
                </c:pt>
                <c:pt idx="21">
                  <c:v>0.24668036286260805</c:v>
                </c:pt>
                <c:pt idx="23">
                  <c:v>0.22980410654642316</c:v>
                </c:pt>
              </c:numCache>
            </c:numRef>
          </c:val>
          <c:extLst>
            <c:ext xmlns:c16="http://schemas.microsoft.com/office/drawing/2014/chart" uri="{C3380CC4-5D6E-409C-BE32-E72D297353CC}">
              <c16:uniqueId val="{00000000-3B07-4958-8DE9-E2F91ECAD15D}"/>
            </c:ext>
          </c:extLst>
        </c:ser>
        <c:ser>
          <c:idx val="1"/>
          <c:order val="1"/>
          <c:tx>
            <c:strRef>
              <c:f>Sheet1!$D$3</c:f>
              <c:strCache>
                <c:ptCount val="1"/>
                <c:pt idx="0">
                  <c:v>Lieto valodas celiņu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0.13238093371094106</c:v>
                </c:pt>
                <c:pt idx="1">
                  <c:v>0.11937373969336255</c:v>
                </c:pt>
                <c:pt idx="2">
                  <c:v>9.1784404740559766E-2</c:v>
                </c:pt>
                <c:pt idx="4">
                  <c:v>8.8136678597328058E-2</c:v>
                </c:pt>
                <c:pt idx="5">
                  <c:v>0.12087340462445875</c:v>
                </c:pt>
                <c:pt idx="7">
                  <c:v>0.10940398476819213</c:v>
                </c:pt>
                <c:pt idx="8">
                  <c:v>0.11694305078155881</c:v>
                </c:pt>
                <c:pt idx="10">
                  <c:v>0.12381680831346563</c:v>
                </c:pt>
                <c:pt idx="11">
                  <c:v>0.10853819847621465</c:v>
                </c:pt>
                <c:pt idx="13">
                  <c:v>0.12372375319211386</c:v>
                </c:pt>
                <c:pt idx="14">
                  <c:v>0.11429343691175882</c:v>
                </c:pt>
                <c:pt idx="15">
                  <c:v>0.15190579247587233</c:v>
                </c:pt>
                <c:pt idx="16">
                  <c:v>9.7246699666371339E-2</c:v>
                </c:pt>
                <c:pt idx="17">
                  <c:v>0.11237470006536751</c:v>
                </c:pt>
                <c:pt idx="18">
                  <c:v>5.7671937022299023E-2</c:v>
                </c:pt>
                <c:pt idx="20">
                  <c:v>0.1043793512223056</c:v>
                </c:pt>
                <c:pt idx="21">
                  <c:v>0.12454284963557924</c:v>
                </c:pt>
                <c:pt idx="23">
                  <c:v>0.11479051714983952</c:v>
                </c:pt>
              </c:numCache>
            </c:numRef>
          </c:val>
          <c:extLst>
            <c:ext xmlns:c16="http://schemas.microsoft.com/office/drawing/2014/chart" uri="{C3380CC4-5D6E-409C-BE32-E72D297353CC}">
              <c16:uniqueId val="{00000001-3B07-4958-8DE9-E2F91ECAD15D}"/>
            </c:ext>
          </c:extLst>
        </c:ser>
        <c:ser>
          <c:idx val="2"/>
          <c:order val="2"/>
          <c:tx>
            <c:strRef>
              <c:f>Sheet1!$E$3</c:f>
              <c:strCache>
                <c:ptCount val="1"/>
                <c:pt idx="0">
                  <c:v>Reizēm lieto subtitrus, reizēm valodas celiņu</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0.38105983976815661</c:v>
                </c:pt>
                <c:pt idx="1">
                  <c:v>0.26786017426932035</c:v>
                </c:pt>
                <c:pt idx="2">
                  <c:v>0.34874915085468727</c:v>
                </c:pt>
                <c:pt idx="4">
                  <c:v>0.21890349124971814</c:v>
                </c:pt>
                <c:pt idx="5">
                  <c:v>0.35665736200558512</c:v>
                </c:pt>
                <c:pt idx="7">
                  <c:v>0.36131473939335718</c:v>
                </c:pt>
                <c:pt idx="8">
                  <c:v>0.31897117410382342</c:v>
                </c:pt>
                <c:pt idx="10">
                  <c:v>0.31853048681151802</c:v>
                </c:pt>
                <c:pt idx="11">
                  <c:v>0.33974060767351122</c:v>
                </c:pt>
                <c:pt idx="13">
                  <c:v>0.43216279379747052</c:v>
                </c:pt>
                <c:pt idx="14">
                  <c:v>0.37677106407902045</c:v>
                </c:pt>
                <c:pt idx="15">
                  <c:v>0.30683166297205888</c:v>
                </c:pt>
                <c:pt idx="16">
                  <c:v>0.31820705212902395</c:v>
                </c:pt>
                <c:pt idx="17">
                  <c:v>0.29741723834957712</c:v>
                </c:pt>
                <c:pt idx="18">
                  <c:v>0.18392019258853867</c:v>
                </c:pt>
                <c:pt idx="20">
                  <c:v>0.34785692057498607</c:v>
                </c:pt>
                <c:pt idx="21">
                  <c:v>0.31532793714301749</c:v>
                </c:pt>
                <c:pt idx="23">
                  <c:v>0.33106099374607362</c:v>
                </c:pt>
              </c:numCache>
            </c:numRef>
          </c:val>
          <c:extLst>
            <c:ext xmlns:c16="http://schemas.microsoft.com/office/drawing/2014/chart" uri="{C3380CC4-5D6E-409C-BE32-E72D297353CC}">
              <c16:uniqueId val="{00000002-3B07-4958-8DE9-E2F91ECAD15D}"/>
            </c:ext>
          </c:extLst>
        </c:ser>
        <c:ser>
          <c:idx val="3"/>
          <c:order val="3"/>
          <c:tx>
            <c:strRef>
              <c:f>Sheet1!$F$3</c:f>
              <c:strCache>
                <c:ptCount val="1"/>
                <c:pt idx="0">
                  <c:v>Nelieto ne vienu, ne otru</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0.27110001072220069</c:v>
                </c:pt>
                <c:pt idx="1">
                  <c:v>0.36233021627112855</c:v>
                </c:pt>
                <c:pt idx="2">
                  <c:v>0.337460974764768</c:v>
                </c:pt>
                <c:pt idx="4">
                  <c:v>0.49819737430645328</c:v>
                </c:pt>
                <c:pt idx="5">
                  <c:v>0.28466798908621749</c:v>
                </c:pt>
                <c:pt idx="7">
                  <c:v>0.34960454110108879</c:v>
                </c:pt>
                <c:pt idx="8">
                  <c:v>0.31425007012160427</c:v>
                </c:pt>
                <c:pt idx="10">
                  <c:v>0.34815690821768475</c:v>
                </c:pt>
                <c:pt idx="11">
                  <c:v>0.30784995576027402</c:v>
                </c:pt>
                <c:pt idx="13">
                  <c:v>0.26019923938698192</c:v>
                </c:pt>
                <c:pt idx="14">
                  <c:v>0.33617797392889598</c:v>
                </c:pt>
                <c:pt idx="15">
                  <c:v>0.30277079278765018</c:v>
                </c:pt>
                <c:pt idx="16">
                  <c:v>0.30924931540963008</c:v>
                </c:pt>
                <c:pt idx="17">
                  <c:v>0.33066595484227629</c:v>
                </c:pt>
                <c:pt idx="18">
                  <c:v>0.48461175475271112</c:v>
                </c:pt>
                <c:pt idx="20">
                  <c:v>0.3359759787688319</c:v>
                </c:pt>
                <c:pt idx="21">
                  <c:v>0.31344885035879422</c:v>
                </c:pt>
                <c:pt idx="23">
                  <c:v>0.32434438255766118</c:v>
                </c:pt>
              </c:numCache>
            </c:numRef>
          </c:val>
          <c:extLst>
            <c:ext xmlns:c16="http://schemas.microsoft.com/office/drawing/2014/chart" uri="{C3380CC4-5D6E-409C-BE32-E72D297353CC}">
              <c16:uniqueId val="{00000003-3B07-4958-8DE9-E2F91ECAD15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4270-472C-9F5E-6D76D57B6162}"/>
              </c:ext>
            </c:extLst>
          </c:dPt>
          <c:dPt>
            <c:idx val="1"/>
            <c:bubble3D val="0"/>
            <c:spPr>
              <a:solidFill>
                <a:schemeClr val="accent1"/>
              </a:solidFill>
            </c:spPr>
            <c:extLst>
              <c:ext xmlns:c16="http://schemas.microsoft.com/office/drawing/2014/chart" uri="{C3380CC4-5D6E-409C-BE32-E72D297353CC}">
                <c16:uniqueId val="{00000003-4270-472C-9F5E-6D76D57B6162}"/>
              </c:ext>
            </c:extLst>
          </c:dPt>
          <c:dPt>
            <c:idx val="2"/>
            <c:bubble3D val="0"/>
            <c:spPr>
              <a:solidFill>
                <a:schemeClr val="bg1">
                  <a:lumMod val="65000"/>
                </a:schemeClr>
              </a:solidFill>
            </c:spPr>
            <c:extLst>
              <c:ext xmlns:c16="http://schemas.microsoft.com/office/drawing/2014/chart" uri="{C3380CC4-5D6E-409C-BE32-E72D297353CC}">
                <c16:uniqueId val="{00000005-4270-472C-9F5E-6D76D57B6162}"/>
              </c:ext>
            </c:extLst>
          </c:dPt>
          <c:dPt>
            <c:idx val="3"/>
            <c:bubble3D val="0"/>
            <c:spPr>
              <a:solidFill>
                <a:schemeClr val="bg1">
                  <a:lumMod val="65000"/>
                </a:schemeClr>
              </a:solidFill>
            </c:spPr>
            <c:extLst>
              <c:ext xmlns:c16="http://schemas.microsoft.com/office/drawing/2014/chart" uri="{C3380CC4-5D6E-409C-BE32-E72D297353CC}">
                <c16:uniqueId val="{00000007-4270-472C-9F5E-6D76D57B6162}"/>
              </c:ext>
            </c:extLst>
          </c:dPt>
          <c:dPt>
            <c:idx val="6"/>
            <c:bubble3D val="0"/>
            <c:spPr>
              <a:solidFill>
                <a:schemeClr val="bg1">
                  <a:lumMod val="65000"/>
                </a:schemeClr>
              </a:solidFill>
            </c:spPr>
            <c:extLst>
              <c:ext xmlns:c16="http://schemas.microsoft.com/office/drawing/2014/chart" uri="{C3380CC4-5D6E-409C-BE32-E72D297353CC}">
                <c16:uniqueId val="{00000009-4270-472C-9F5E-6D76D57B6162}"/>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70-472C-9F5E-6D76D57B6162}"/>
                </c:ext>
              </c:extLst>
            </c:dLbl>
            <c:dLbl>
              <c:idx val="1"/>
              <c:layout>
                <c:manualLayout>
                  <c:x val="0.21496796736838525"/>
                  <c:y val="0.1677331878381395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0-472C-9F5E-6D76D57B6162}"/>
                </c:ext>
              </c:extLst>
            </c:dLbl>
            <c:dLbl>
              <c:idx val="2"/>
              <c:layout>
                <c:manualLayout>
                  <c:x val="-0.18447993150573741"/>
                  <c:y val="0.191539099615413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70-472C-9F5E-6D76D57B6162}"/>
                </c:ext>
              </c:extLst>
            </c:dLbl>
            <c:dLbl>
              <c:idx val="3"/>
              <c:layout>
                <c:manualLayout>
                  <c:x val="-0.19894894574148145"/>
                  <c:y val="0.172760756515863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70-472C-9F5E-6D76D57B6162}"/>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70-472C-9F5E-6D76D57B6162}"/>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atbildēt \ NA</c:v>
                </c:pt>
              </c:strCache>
            </c:strRef>
          </c:cat>
          <c:val>
            <c:numRef>
              <c:f>Sheet1!$B$2:$B$4</c:f>
              <c:numCache>
                <c:formatCode>0%</c:formatCode>
                <c:ptCount val="3"/>
                <c:pt idx="0">
                  <c:v>0.47820387267033659</c:v>
                </c:pt>
                <c:pt idx="1">
                  <c:v>0.40005241341186609</c:v>
                </c:pt>
                <c:pt idx="2">
                  <c:v>0.1217437139177954</c:v>
                </c:pt>
              </c:numCache>
            </c:numRef>
          </c:val>
          <c:extLst>
            <c:ext xmlns:c16="http://schemas.microsoft.com/office/drawing/2014/chart" uri="{C3380CC4-5D6E-409C-BE32-E72D297353CC}">
              <c16:uniqueId val="{0000000A-4270-472C-9F5E-6D76D57B6162}"/>
            </c:ext>
          </c:extLst>
        </c:ser>
        <c:dLbls>
          <c:showLegendKey val="0"/>
          <c:showVal val="0"/>
          <c:showCatName val="0"/>
          <c:showSerName val="0"/>
          <c:showPercent val="0"/>
          <c:showBubbleSize val="0"/>
          <c:showLeaderLines val="1"/>
        </c:dLbls>
        <c:firstSliceAng val="24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00565373883"/>
          <c:y val="0.18304847483907163"/>
          <c:w val="0.51928816188179538"/>
          <c:h val="0.6620926362670246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34AF-4DAD-94FE-8588CED1DB2A}"/>
              </c:ext>
            </c:extLst>
          </c:dPt>
          <c:dPt>
            <c:idx val="1"/>
            <c:bubble3D val="0"/>
            <c:spPr>
              <a:solidFill>
                <a:schemeClr val="accent6"/>
              </a:solidFill>
            </c:spPr>
            <c:extLst>
              <c:ext xmlns:c16="http://schemas.microsoft.com/office/drawing/2014/chart" uri="{C3380CC4-5D6E-409C-BE32-E72D297353CC}">
                <c16:uniqueId val="{00000003-34AF-4DAD-94FE-8588CED1DB2A}"/>
              </c:ext>
            </c:extLst>
          </c:dPt>
          <c:dPt>
            <c:idx val="2"/>
            <c:bubble3D val="0"/>
            <c:spPr>
              <a:solidFill>
                <a:schemeClr val="accent1"/>
              </a:solidFill>
            </c:spPr>
            <c:extLst>
              <c:ext xmlns:c16="http://schemas.microsoft.com/office/drawing/2014/chart" uri="{C3380CC4-5D6E-409C-BE32-E72D297353CC}">
                <c16:uniqueId val="{00000005-34AF-4DAD-94FE-8588CED1DB2A}"/>
              </c:ext>
            </c:extLst>
          </c:dPt>
          <c:dPt>
            <c:idx val="3"/>
            <c:bubble3D val="0"/>
            <c:spPr>
              <a:solidFill>
                <a:schemeClr val="bg1">
                  <a:lumMod val="65000"/>
                </a:schemeClr>
              </a:solidFill>
            </c:spPr>
            <c:extLst>
              <c:ext xmlns:c16="http://schemas.microsoft.com/office/drawing/2014/chart" uri="{C3380CC4-5D6E-409C-BE32-E72D297353CC}">
                <c16:uniqueId val="{00000007-34AF-4DAD-94FE-8588CED1DB2A}"/>
              </c:ext>
            </c:extLst>
          </c:dPt>
          <c:dPt>
            <c:idx val="6"/>
            <c:bubble3D val="0"/>
            <c:spPr>
              <a:solidFill>
                <a:schemeClr val="bg1">
                  <a:lumMod val="65000"/>
                </a:schemeClr>
              </a:solidFill>
            </c:spPr>
            <c:extLst>
              <c:ext xmlns:c16="http://schemas.microsoft.com/office/drawing/2014/chart" uri="{C3380CC4-5D6E-409C-BE32-E72D297353CC}">
                <c16:uniqueId val="{00000009-34AF-4DAD-94FE-8588CED1DB2A}"/>
              </c:ext>
            </c:extLst>
          </c:dPt>
          <c:dLbls>
            <c:dLbl>
              <c:idx val="0"/>
              <c:layout>
                <c:manualLayout>
                  <c:x val="-0.22979200568128597"/>
                  <c:y val="-0.139761949978457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AF-4DAD-94FE-8588CED1DB2A}"/>
                </c:ext>
              </c:extLst>
            </c:dLbl>
            <c:dLbl>
              <c:idx val="1"/>
              <c:layout>
                <c:manualLayout>
                  <c:x val="0.19683842318173797"/>
                  <c:y val="-0.161605363850323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AF-4DAD-94FE-8588CED1DB2A}"/>
                </c:ext>
              </c:extLst>
            </c:dLbl>
            <c:dLbl>
              <c:idx val="2"/>
              <c:layout>
                <c:manualLayout>
                  <c:x val="0.19826936440613352"/>
                  <c:y val="0.147446862656531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AF-4DAD-94FE-8588CED1DB2A}"/>
                </c:ext>
              </c:extLst>
            </c:dLbl>
            <c:dLbl>
              <c:idx val="3"/>
              <c:layout>
                <c:manualLayout>
                  <c:x val="-0.17362803915033409"/>
                  <c:y val="0.1601249722686966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AF-4DAD-94FE-8588CED1DB2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AF-4DAD-94FE-8588CED1DB2A}"/>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Pietiekamā apmērā</c:v>
                </c:pt>
                <c:pt idx="1">
                  <c:v>Pārāk maz</c:v>
                </c:pt>
                <c:pt idx="2">
                  <c:v>Pārāk daudz</c:v>
                </c:pt>
                <c:pt idx="3">
                  <c:v>Grūti atbildēt \ NA</c:v>
                </c:pt>
              </c:strCache>
            </c:strRef>
          </c:cat>
          <c:val>
            <c:numRef>
              <c:f>Sheet1!$B$2:$B$5</c:f>
              <c:numCache>
                <c:formatCode>0%</c:formatCode>
                <c:ptCount val="4"/>
                <c:pt idx="0">
                  <c:v>0.33380020576735442</c:v>
                </c:pt>
                <c:pt idx="1">
                  <c:v>0.21069030280554121</c:v>
                </c:pt>
                <c:pt idx="2">
                  <c:v>0.18716894043644494</c:v>
                </c:pt>
                <c:pt idx="3">
                  <c:v>0.26834055099065723</c:v>
                </c:pt>
              </c:numCache>
            </c:numRef>
          </c:val>
          <c:extLst>
            <c:ext xmlns:c16="http://schemas.microsoft.com/office/drawing/2014/chart" uri="{C3380CC4-5D6E-409C-BE32-E72D297353CC}">
              <c16:uniqueId val="{0000000A-34AF-4DAD-94FE-8588CED1DB2A}"/>
            </c:ext>
          </c:extLst>
        </c:ser>
        <c:dLbls>
          <c:showLegendKey val="0"/>
          <c:showVal val="0"/>
          <c:showCatName val="0"/>
          <c:showSerName val="0"/>
          <c:showPercent val="0"/>
          <c:showBubbleSize val="0"/>
          <c:showLeaderLines val="1"/>
        </c:dLbls>
        <c:firstSliceAng val="273"/>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3328819490868"/>
          <c:y val="0.24199293718568449"/>
          <c:w val="0.50730624356178389"/>
          <c:h val="0.6194269660119528"/>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00CD-4B5C-AF34-FA6B0E2A4411}"/>
              </c:ext>
            </c:extLst>
          </c:dPt>
          <c:dPt>
            <c:idx val="1"/>
            <c:bubble3D val="0"/>
            <c:spPr>
              <a:solidFill>
                <a:schemeClr val="accent1"/>
              </a:solidFill>
            </c:spPr>
            <c:extLst>
              <c:ext xmlns:c16="http://schemas.microsoft.com/office/drawing/2014/chart" uri="{C3380CC4-5D6E-409C-BE32-E72D297353CC}">
                <c16:uniqueId val="{00000003-00CD-4B5C-AF34-FA6B0E2A4411}"/>
              </c:ext>
            </c:extLst>
          </c:dPt>
          <c:dPt>
            <c:idx val="2"/>
            <c:bubble3D val="0"/>
            <c:spPr>
              <a:solidFill>
                <a:schemeClr val="accent3"/>
              </a:solidFill>
            </c:spPr>
            <c:extLst>
              <c:ext xmlns:c16="http://schemas.microsoft.com/office/drawing/2014/chart" uri="{C3380CC4-5D6E-409C-BE32-E72D297353CC}">
                <c16:uniqueId val="{00000005-00CD-4B5C-AF34-FA6B0E2A4411}"/>
              </c:ext>
            </c:extLst>
          </c:dPt>
          <c:dPt>
            <c:idx val="3"/>
            <c:bubble3D val="0"/>
            <c:spPr>
              <a:solidFill>
                <a:srgbClr val="FFC000"/>
              </a:solidFill>
            </c:spPr>
            <c:extLst>
              <c:ext xmlns:c16="http://schemas.microsoft.com/office/drawing/2014/chart" uri="{C3380CC4-5D6E-409C-BE32-E72D297353CC}">
                <c16:uniqueId val="{00000007-00CD-4B5C-AF34-FA6B0E2A4411}"/>
              </c:ext>
            </c:extLst>
          </c:dPt>
          <c:dPt>
            <c:idx val="4"/>
            <c:bubble3D val="0"/>
            <c:spPr>
              <a:solidFill>
                <a:schemeClr val="bg1">
                  <a:lumMod val="65000"/>
                </a:schemeClr>
              </a:solidFill>
            </c:spPr>
            <c:extLst>
              <c:ext xmlns:c16="http://schemas.microsoft.com/office/drawing/2014/chart" uri="{C3380CC4-5D6E-409C-BE32-E72D297353CC}">
                <c16:uniqueId val="{00000009-00CD-4B5C-AF34-FA6B0E2A4411}"/>
              </c:ext>
            </c:extLst>
          </c:dPt>
          <c:dPt>
            <c:idx val="6"/>
            <c:bubble3D val="0"/>
            <c:spPr>
              <a:solidFill>
                <a:schemeClr val="bg1">
                  <a:lumMod val="65000"/>
                </a:schemeClr>
              </a:solidFill>
            </c:spPr>
            <c:extLst>
              <c:ext xmlns:c16="http://schemas.microsoft.com/office/drawing/2014/chart" uri="{C3380CC4-5D6E-409C-BE32-E72D297353CC}">
                <c16:uniqueId val="{0000000B-00CD-4B5C-AF34-FA6B0E2A4411}"/>
              </c:ext>
            </c:extLst>
          </c:dPt>
          <c:dLbls>
            <c:dLbl>
              <c:idx val="0"/>
              <c:layout>
                <c:manualLayout>
                  <c:x val="-0.28115211630954851"/>
                  <c:y val="0.122364949670426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CD-4B5C-AF34-FA6B0E2A4411}"/>
                </c:ext>
              </c:extLst>
            </c:dLbl>
            <c:dLbl>
              <c:idx val="1"/>
              <c:layout>
                <c:manualLayout>
                  <c:x val="-0.18766030017914681"/>
                  <c:y val="-0.20841081566326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CD-4B5C-AF34-FA6B0E2A4411}"/>
                </c:ext>
              </c:extLst>
            </c:dLbl>
            <c:dLbl>
              <c:idx val="2"/>
              <c:layout>
                <c:manualLayout>
                  <c:x val="0.19680062694576064"/>
                  <c:y val="-0.179311262021328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CD-4B5C-AF34-FA6B0E2A4411}"/>
                </c:ext>
              </c:extLst>
            </c:dLbl>
            <c:dLbl>
              <c:idx val="3"/>
              <c:layout>
                <c:manualLayout>
                  <c:x val="0.22804607441386521"/>
                  <c:y val="-1.67508125046755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CD-4B5C-AF34-FA6B0E2A4411}"/>
                </c:ext>
              </c:extLst>
            </c:dLbl>
            <c:dLbl>
              <c:idx val="4"/>
              <c:layout>
                <c:manualLayout>
                  <c:x val="0.19660402564312712"/>
                  <c:y val="0.188338833151853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CD-4B5C-AF34-FA6B0E2A4411}"/>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CD-4B5C-AF34-FA6B0E2A4411}"/>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Ziņas un informatīvi analītiskais saturs</c:v>
                </c:pt>
                <c:pt idx="1">
                  <c:v>Kultūras un izglītojošais saturs</c:v>
                </c:pt>
                <c:pt idx="2">
                  <c:v>Izklaides saturs</c:v>
                </c:pt>
                <c:pt idx="3">
                  <c:v>Jebkāda veida saturs nav pietiekošs</c:v>
                </c:pt>
                <c:pt idx="4">
                  <c:v>Grūti atbildēt \ NA</c:v>
                </c:pt>
              </c:strCache>
            </c:strRef>
          </c:cat>
          <c:val>
            <c:numRef>
              <c:f>Sheet1!$B$2:$B$6</c:f>
              <c:numCache>
                <c:formatCode>0%</c:formatCode>
                <c:ptCount val="5"/>
                <c:pt idx="0">
                  <c:v>0.51349950044591497</c:v>
                </c:pt>
                <c:pt idx="1">
                  <c:v>0.24988359531690135</c:v>
                </c:pt>
                <c:pt idx="2">
                  <c:v>0.18881139284671947</c:v>
                </c:pt>
                <c:pt idx="3">
                  <c:v>1.3247755783084701E-2</c:v>
                </c:pt>
                <c:pt idx="4">
                  <c:v>3.4557755607379954E-2</c:v>
                </c:pt>
              </c:numCache>
            </c:numRef>
          </c:val>
          <c:extLst>
            <c:ext xmlns:c16="http://schemas.microsoft.com/office/drawing/2014/chart" uri="{C3380CC4-5D6E-409C-BE32-E72D297353CC}">
              <c16:uniqueId val="{0000000C-00CD-4B5C-AF34-FA6B0E2A4411}"/>
            </c:ext>
          </c:extLst>
        </c:ser>
        <c:dLbls>
          <c:showLegendKey val="0"/>
          <c:showVal val="0"/>
          <c:showCatName val="0"/>
          <c:showSerName val="0"/>
          <c:showPercent val="0"/>
          <c:showBubbleSize val="0"/>
          <c:showLeaderLines val="1"/>
        </c:dLbls>
        <c:firstSliceAng val="12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77562495085658"/>
          <c:y val="4.8337889668833976E-2"/>
          <c:w val="0.8047331012873713"/>
          <c:h val="0.93564727834304251"/>
        </c:manualLayout>
      </c:layout>
      <c:barChart>
        <c:barDir val="bar"/>
        <c:grouping val="percentStacked"/>
        <c:varyColors val="0"/>
        <c:ser>
          <c:idx val="0"/>
          <c:order val="0"/>
          <c:tx>
            <c:strRef>
              <c:f>Sheet1!$C$3</c:f>
              <c:strCache>
                <c:ptCount val="1"/>
                <c:pt idx="0">
                  <c:v>Pārāk maz</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0.1603137019280883</c:v>
                </c:pt>
                <c:pt idx="1">
                  <c:v>0.23571334148069215</c:v>
                </c:pt>
                <c:pt idx="2">
                  <c:v>0.2349986378294944</c:v>
                </c:pt>
                <c:pt idx="4">
                  <c:v>0.59251992466690939</c:v>
                </c:pt>
                <c:pt idx="5">
                  <c:v>0.12354988512486856</c:v>
                </c:pt>
                <c:pt idx="7">
                  <c:v>0.23143696036784361</c:v>
                </c:pt>
                <c:pt idx="8">
                  <c:v>0.20239964845047362</c:v>
                </c:pt>
                <c:pt idx="10">
                  <c:v>0.22531007553411364</c:v>
                </c:pt>
                <c:pt idx="11">
                  <c:v>0.20056349918509578</c:v>
                </c:pt>
                <c:pt idx="13">
                  <c:v>0.18509019828791082</c:v>
                </c:pt>
                <c:pt idx="14">
                  <c:v>0.25147526321953945</c:v>
                </c:pt>
                <c:pt idx="15">
                  <c:v>0.21059669592511088</c:v>
                </c:pt>
                <c:pt idx="16">
                  <c:v>0.22846127253028226</c:v>
                </c:pt>
                <c:pt idx="17">
                  <c:v>0.16384172508114025</c:v>
                </c:pt>
                <c:pt idx="18">
                  <c:v>0.21235154222619471</c:v>
                </c:pt>
                <c:pt idx="20">
                  <c:v>0.22184115692385944</c:v>
                </c:pt>
                <c:pt idx="21">
                  <c:v>0.20024509065363325</c:v>
                </c:pt>
                <c:pt idx="23">
                  <c:v>0.21069030280554121</c:v>
                </c:pt>
              </c:numCache>
            </c:numRef>
          </c:val>
          <c:extLst>
            <c:ext xmlns:c16="http://schemas.microsoft.com/office/drawing/2014/chart" uri="{C3380CC4-5D6E-409C-BE32-E72D297353CC}">
              <c16:uniqueId val="{00000000-B83A-4084-8E7B-09D583DC4496}"/>
            </c:ext>
          </c:extLst>
        </c:ser>
        <c:ser>
          <c:idx val="1"/>
          <c:order val="1"/>
          <c:tx>
            <c:strRef>
              <c:f>Sheet1!$D$3</c:f>
              <c:strCache>
                <c:ptCount val="1"/>
                <c:pt idx="0">
                  <c:v>Pietiekamā apmērā</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0.36873954163772282</c:v>
                </c:pt>
                <c:pt idx="1">
                  <c:v>0.34430976083927506</c:v>
                </c:pt>
                <c:pt idx="2">
                  <c:v>0.2865714042493222</c:v>
                </c:pt>
                <c:pt idx="4">
                  <c:v>0.27554473301770604</c:v>
                </c:pt>
                <c:pt idx="5">
                  <c:v>0.34709515706747263</c:v>
                </c:pt>
                <c:pt idx="7">
                  <c:v>0.33485009628852275</c:v>
                </c:pt>
                <c:pt idx="8">
                  <c:v>0.3333806548399082</c:v>
                </c:pt>
                <c:pt idx="10">
                  <c:v>0.37832505628423813</c:v>
                </c:pt>
                <c:pt idx="11">
                  <c:v>0.3029587949065019</c:v>
                </c:pt>
                <c:pt idx="13">
                  <c:v>0.31544758907692566</c:v>
                </c:pt>
                <c:pt idx="14">
                  <c:v>0.30647550844448196</c:v>
                </c:pt>
                <c:pt idx="15">
                  <c:v>0.33708897129789095</c:v>
                </c:pt>
                <c:pt idx="16">
                  <c:v>0.3246948649146057</c:v>
                </c:pt>
                <c:pt idx="17">
                  <c:v>0.3579626304652056</c:v>
                </c:pt>
                <c:pt idx="18">
                  <c:v>0.39856014125298533</c:v>
                </c:pt>
                <c:pt idx="20">
                  <c:v>0.33146187409604866</c:v>
                </c:pt>
                <c:pt idx="21">
                  <c:v>0.33599056447254055</c:v>
                </c:pt>
                <c:pt idx="23">
                  <c:v>0.33380020576735442</c:v>
                </c:pt>
              </c:numCache>
            </c:numRef>
          </c:val>
          <c:extLst>
            <c:ext xmlns:c16="http://schemas.microsoft.com/office/drawing/2014/chart" uri="{C3380CC4-5D6E-409C-BE32-E72D297353CC}">
              <c16:uniqueId val="{00000001-B83A-4084-8E7B-09D583DC4496}"/>
            </c:ext>
          </c:extLst>
        </c:ser>
        <c:ser>
          <c:idx val="2"/>
          <c:order val="2"/>
          <c:tx>
            <c:strRef>
              <c:f>Sheet1!$E$3</c:f>
              <c:strCache>
                <c:ptCount val="1"/>
                <c:pt idx="0">
                  <c:v>Pārāk daudz</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0.19108616224563069</c:v>
                </c:pt>
                <c:pt idx="1">
                  <c:v>0.14606748631378239</c:v>
                </c:pt>
                <c:pt idx="2">
                  <c:v>0.22795428295878767</c:v>
                </c:pt>
                <c:pt idx="4">
                  <c:v>3.5761509154448166E-2</c:v>
                </c:pt>
                <c:pt idx="5">
                  <c:v>0.22172285151739643</c:v>
                </c:pt>
                <c:pt idx="7">
                  <c:v>0.13108029507897739</c:v>
                </c:pt>
                <c:pt idx="8">
                  <c:v>0.20958274711862029</c:v>
                </c:pt>
                <c:pt idx="10">
                  <c:v>0.1788177493820147</c:v>
                </c:pt>
                <c:pt idx="11">
                  <c:v>0.19295363171552085</c:v>
                </c:pt>
                <c:pt idx="13">
                  <c:v>0.11555449057781879</c:v>
                </c:pt>
                <c:pt idx="14">
                  <c:v>0.15070900876330259</c:v>
                </c:pt>
                <c:pt idx="15">
                  <c:v>0.16141117349276959</c:v>
                </c:pt>
                <c:pt idx="16">
                  <c:v>0.24322555213044678</c:v>
                </c:pt>
                <c:pt idx="17">
                  <c:v>0.25741589462572984</c:v>
                </c:pt>
                <c:pt idx="18">
                  <c:v>0.20755777812475565</c:v>
                </c:pt>
                <c:pt idx="20">
                  <c:v>0.20276629797170032</c:v>
                </c:pt>
                <c:pt idx="21">
                  <c:v>0.17255860595119013</c:v>
                </c:pt>
                <c:pt idx="23">
                  <c:v>0.18716894043644494</c:v>
                </c:pt>
              </c:numCache>
            </c:numRef>
          </c:val>
          <c:extLst>
            <c:ext xmlns:c16="http://schemas.microsoft.com/office/drawing/2014/chart" uri="{C3380CC4-5D6E-409C-BE32-E72D297353CC}">
              <c16:uniqueId val="{00000002-B83A-4084-8E7B-09D583DC4496}"/>
            </c:ext>
          </c:extLst>
        </c:ser>
        <c:ser>
          <c:idx val="3"/>
          <c:order val="3"/>
          <c:tx>
            <c:strRef>
              <c:f>Sheet1!$F$3</c:f>
              <c:strCache>
                <c:ptCount val="1"/>
                <c:pt idx="0">
                  <c:v>Grūti atbildēt \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0.27986059418855697</c:v>
                </c:pt>
                <c:pt idx="1">
                  <c:v>0.27390941136624997</c:v>
                </c:pt>
                <c:pt idx="2">
                  <c:v>0.25047567496239775</c:v>
                </c:pt>
                <c:pt idx="4">
                  <c:v>9.6173833160936723E-2</c:v>
                </c:pt>
                <c:pt idx="5">
                  <c:v>0.30763210629026039</c:v>
                </c:pt>
                <c:pt idx="7">
                  <c:v>0.30263264826465763</c:v>
                </c:pt>
                <c:pt idx="8">
                  <c:v>0.25463694959099431</c:v>
                </c:pt>
                <c:pt idx="10">
                  <c:v>0.21754711879963323</c:v>
                </c:pt>
                <c:pt idx="11">
                  <c:v>0.30352407419287969</c:v>
                </c:pt>
                <c:pt idx="13">
                  <c:v>0.38390772205734514</c:v>
                </c:pt>
                <c:pt idx="14">
                  <c:v>0.29134021957267564</c:v>
                </c:pt>
                <c:pt idx="15">
                  <c:v>0.290903159284227</c:v>
                </c:pt>
                <c:pt idx="16">
                  <c:v>0.2036183104246671</c:v>
                </c:pt>
                <c:pt idx="17">
                  <c:v>0.22077974982792431</c:v>
                </c:pt>
                <c:pt idx="18">
                  <c:v>0.18153053839606367</c:v>
                </c:pt>
                <c:pt idx="20">
                  <c:v>0.24393067100839075</c:v>
                </c:pt>
                <c:pt idx="21">
                  <c:v>0.29120573892263507</c:v>
                </c:pt>
                <c:pt idx="23">
                  <c:v>0.26834055099065723</c:v>
                </c:pt>
              </c:numCache>
            </c:numRef>
          </c:val>
          <c:extLst>
            <c:ext xmlns:c16="http://schemas.microsoft.com/office/drawing/2014/chart" uri="{C3380CC4-5D6E-409C-BE32-E72D297353CC}">
              <c16:uniqueId val="{00000003-B83A-4084-8E7B-09D583DC449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42140816986316"/>
          <c:y val="1.1732740416467349E-2"/>
          <c:w val="0.7412496169729329"/>
          <c:h val="0.96697201401478661"/>
        </c:manualLayout>
      </c:layout>
      <c:barChart>
        <c:barDir val="bar"/>
        <c:grouping val="clustered"/>
        <c:varyColors val="0"/>
        <c:ser>
          <c:idx val="0"/>
          <c:order val="0"/>
          <c:tx>
            <c:strRef>
              <c:f>Sheet1!$C$1</c:f>
              <c:strCache>
                <c:ptCount val="1"/>
                <c:pt idx="0">
                  <c:v>Uzskata, ka medijiem Latvijā būtu jāveido saturs angļu valodā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F4E9-430C-9272-5052733AA215}"/>
              </c:ext>
            </c:extLst>
          </c:dPt>
          <c:dPt>
            <c:idx val="1"/>
            <c:invertIfNegative val="0"/>
            <c:bubble3D val="0"/>
            <c:spPr>
              <a:solidFill>
                <a:srgbClr val="70AD47">
                  <a:lumMod val="50000"/>
                </a:srgbClr>
              </a:solidFill>
            </c:spPr>
            <c:extLst>
              <c:ext xmlns:c16="http://schemas.microsoft.com/office/drawing/2014/chart" uri="{C3380CC4-5D6E-409C-BE32-E72D297353CC}">
                <c16:uniqueId val="{00000003-F4E9-430C-9272-5052733AA215}"/>
              </c:ext>
            </c:extLst>
          </c:dPt>
          <c:dPt>
            <c:idx val="2"/>
            <c:invertIfNegative val="0"/>
            <c:bubble3D val="0"/>
            <c:spPr>
              <a:solidFill>
                <a:srgbClr val="70AD47">
                  <a:lumMod val="50000"/>
                </a:srgbClr>
              </a:solidFill>
            </c:spPr>
            <c:extLst>
              <c:ext xmlns:c16="http://schemas.microsoft.com/office/drawing/2014/chart" uri="{C3380CC4-5D6E-409C-BE32-E72D297353CC}">
                <c16:uniqueId val="{00000005-F4E9-430C-9272-5052733AA215}"/>
              </c:ext>
            </c:extLst>
          </c:dPt>
          <c:dPt>
            <c:idx val="3"/>
            <c:invertIfNegative val="0"/>
            <c:bubble3D val="0"/>
            <c:spPr>
              <a:solidFill>
                <a:srgbClr val="70AD47">
                  <a:lumMod val="50000"/>
                </a:srgbClr>
              </a:solidFill>
            </c:spPr>
            <c:extLst>
              <c:ext xmlns:c16="http://schemas.microsoft.com/office/drawing/2014/chart" uri="{C3380CC4-5D6E-409C-BE32-E72D297353CC}">
                <c16:uniqueId val="{00000007-F4E9-430C-9272-5052733AA215}"/>
              </c:ext>
            </c:extLst>
          </c:dPt>
          <c:dPt>
            <c:idx val="4"/>
            <c:invertIfNegative val="0"/>
            <c:bubble3D val="0"/>
            <c:spPr>
              <a:solidFill>
                <a:srgbClr val="9BBB59">
                  <a:lumMod val="50000"/>
                </a:srgbClr>
              </a:solidFill>
            </c:spPr>
            <c:extLst>
              <c:ext xmlns:c16="http://schemas.microsoft.com/office/drawing/2014/chart" uri="{C3380CC4-5D6E-409C-BE32-E72D297353CC}">
                <c16:uniqueId val="{00000009-F4E9-430C-9272-5052733AA215}"/>
              </c:ext>
            </c:extLst>
          </c:dPt>
          <c:dPt>
            <c:idx val="5"/>
            <c:invertIfNegative val="0"/>
            <c:bubble3D val="0"/>
            <c:spPr>
              <a:solidFill>
                <a:srgbClr val="9BBB59">
                  <a:lumMod val="50000"/>
                </a:srgbClr>
              </a:solidFill>
            </c:spPr>
            <c:extLst>
              <c:ext xmlns:c16="http://schemas.microsoft.com/office/drawing/2014/chart" uri="{C3380CC4-5D6E-409C-BE32-E72D297353CC}">
                <c16:uniqueId val="{0000000B-F4E9-430C-9272-5052733AA215}"/>
              </c:ext>
            </c:extLst>
          </c:dPt>
          <c:dPt>
            <c:idx val="7"/>
            <c:invertIfNegative val="0"/>
            <c:bubble3D val="0"/>
            <c:spPr>
              <a:solidFill>
                <a:srgbClr val="00B0F0"/>
              </a:solidFill>
            </c:spPr>
            <c:extLst>
              <c:ext xmlns:c16="http://schemas.microsoft.com/office/drawing/2014/chart" uri="{C3380CC4-5D6E-409C-BE32-E72D297353CC}">
                <c16:uniqueId val="{0000000D-F4E9-430C-9272-5052733AA215}"/>
              </c:ext>
            </c:extLst>
          </c:dPt>
          <c:dPt>
            <c:idx val="8"/>
            <c:invertIfNegative val="0"/>
            <c:bubble3D val="0"/>
            <c:spPr>
              <a:solidFill>
                <a:srgbClr val="00B0F0"/>
              </a:solidFill>
            </c:spPr>
            <c:extLst>
              <c:ext xmlns:c16="http://schemas.microsoft.com/office/drawing/2014/chart" uri="{C3380CC4-5D6E-409C-BE32-E72D297353CC}">
                <c16:uniqueId val="{0000000F-F4E9-430C-9272-5052733AA215}"/>
              </c:ext>
            </c:extLst>
          </c:dPt>
          <c:dPt>
            <c:idx val="9"/>
            <c:invertIfNegative val="0"/>
            <c:bubble3D val="0"/>
            <c:spPr>
              <a:solidFill>
                <a:srgbClr val="00B0F0"/>
              </a:solidFill>
            </c:spPr>
            <c:extLst>
              <c:ext xmlns:c16="http://schemas.microsoft.com/office/drawing/2014/chart" uri="{C3380CC4-5D6E-409C-BE32-E72D297353CC}">
                <c16:uniqueId val="{00000011-F4E9-430C-9272-5052733AA215}"/>
              </c:ext>
            </c:extLst>
          </c:dPt>
          <c:dPt>
            <c:idx val="10"/>
            <c:invertIfNegative val="0"/>
            <c:bubble3D val="0"/>
            <c:spPr>
              <a:solidFill>
                <a:srgbClr val="8064A2"/>
              </a:solidFill>
            </c:spPr>
            <c:extLst>
              <c:ext xmlns:c16="http://schemas.microsoft.com/office/drawing/2014/chart" uri="{C3380CC4-5D6E-409C-BE32-E72D297353CC}">
                <c16:uniqueId val="{00000013-F4E9-430C-9272-5052733AA215}"/>
              </c:ext>
            </c:extLst>
          </c:dPt>
          <c:dPt>
            <c:idx val="11"/>
            <c:invertIfNegative val="0"/>
            <c:bubble3D val="0"/>
            <c:spPr>
              <a:solidFill>
                <a:srgbClr val="8064A2"/>
              </a:solidFill>
            </c:spPr>
            <c:extLst>
              <c:ext xmlns:c16="http://schemas.microsoft.com/office/drawing/2014/chart" uri="{C3380CC4-5D6E-409C-BE32-E72D297353CC}">
                <c16:uniqueId val="{00000015-F4E9-430C-9272-5052733AA215}"/>
              </c:ext>
            </c:extLst>
          </c:dPt>
          <c:dPt>
            <c:idx val="12"/>
            <c:invertIfNegative val="0"/>
            <c:bubble3D val="0"/>
            <c:spPr>
              <a:solidFill>
                <a:srgbClr val="8064A2"/>
              </a:solidFill>
            </c:spPr>
            <c:extLst>
              <c:ext xmlns:c16="http://schemas.microsoft.com/office/drawing/2014/chart" uri="{C3380CC4-5D6E-409C-BE32-E72D297353CC}">
                <c16:uniqueId val="{00000017-F4E9-430C-9272-5052733AA215}"/>
              </c:ext>
            </c:extLst>
          </c:dPt>
          <c:dPt>
            <c:idx val="13"/>
            <c:invertIfNegative val="0"/>
            <c:bubble3D val="0"/>
            <c:spPr>
              <a:solidFill>
                <a:srgbClr val="4F81BD"/>
              </a:solidFill>
            </c:spPr>
            <c:extLst>
              <c:ext xmlns:c16="http://schemas.microsoft.com/office/drawing/2014/chart" uri="{C3380CC4-5D6E-409C-BE32-E72D297353CC}">
                <c16:uniqueId val="{00000019-F4E9-430C-9272-5052733AA215}"/>
              </c:ext>
            </c:extLst>
          </c:dPt>
          <c:dPt>
            <c:idx val="14"/>
            <c:invertIfNegative val="0"/>
            <c:bubble3D val="0"/>
            <c:spPr>
              <a:solidFill>
                <a:srgbClr val="9BBB59"/>
              </a:solidFill>
            </c:spPr>
            <c:extLst>
              <c:ext xmlns:c16="http://schemas.microsoft.com/office/drawing/2014/chart" uri="{C3380CC4-5D6E-409C-BE32-E72D297353CC}">
                <c16:uniqueId val="{0000001B-F4E9-430C-9272-5052733AA215}"/>
              </c:ext>
            </c:extLst>
          </c:dPt>
          <c:dPt>
            <c:idx val="15"/>
            <c:invertIfNegative val="0"/>
            <c:bubble3D val="0"/>
            <c:spPr>
              <a:solidFill>
                <a:srgbClr val="9BBB59"/>
              </a:solidFill>
            </c:spPr>
            <c:extLst>
              <c:ext xmlns:c16="http://schemas.microsoft.com/office/drawing/2014/chart" uri="{C3380CC4-5D6E-409C-BE32-E72D297353CC}">
                <c16:uniqueId val="{0000001D-F4E9-430C-9272-5052733AA215}"/>
              </c:ext>
            </c:extLst>
          </c:dPt>
          <c:dPt>
            <c:idx val="16"/>
            <c:invertIfNegative val="0"/>
            <c:bubble3D val="0"/>
            <c:spPr>
              <a:solidFill>
                <a:srgbClr val="4F81BD"/>
              </a:solidFill>
            </c:spPr>
            <c:extLst>
              <c:ext xmlns:c16="http://schemas.microsoft.com/office/drawing/2014/chart" uri="{C3380CC4-5D6E-409C-BE32-E72D297353CC}">
                <c16:uniqueId val="{0000001F-F4E9-430C-9272-5052733AA215}"/>
              </c:ext>
            </c:extLst>
          </c:dPt>
          <c:dPt>
            <c:idx val="17"/>
            <c:invertIfNegative val="0"/>
            <c:bubble3D val="0"/>
            <c:spPr>
              <a:solidFill>
                <a:srgbClr val="F79646"/>
              </a:solidFill>
            </c:spPr>
            <c:extLst>
              <c:ext xmlns:c16="http://schemas.microsoft.com/office/drawing/2014/chart" uri="{C3380CC4-5D6E-409C-BE32-E72D297353CC}">
                <c16:uniqueId val="{00000021-F4E9-430C-9272-5052733AA215}"/>
              </c:ext>
            </c:extLst>
          </c:dPt>
          <c:dPt>
            <c:idx val="18"/>
            <c:invertIfNegative val="0"/>
            <c:bubble3D val="0"/>
            <c:spPr>
              <a:solidFill>
                <a:srgbClr val="F79646"/>
              </a:solidFill>
            </c:spPr>
            <c:extLst>
              <c:ext xmlns:c16="http://schemas.microsoft.com/office/drawing/2014/chart" uri="{C3380CC4-5D6E-409C-BE32-E72D297353CC}">
                <c16:uniqueId val="{00000023-F4E9-430C-9272-5052733AA215}"/>
              </c:ext>
            </c:extLst>
          </c:dPt>
          <c:dPt>
            <c:idx val="19"/>
            <c:invertIfNegative val="0"/>
            <c:bubble3D val="0"/>
            <c:spPr>
              <a:solidFill>
                <a:srgbClr val="70AD47"/>
              </a:solidFill>
            </c:spPr>
            <c:extLst>
              <c:ext xmlns:c16="http://schemas.microsoft.com/office/drawing/2014/chart" uri="{C3380CC4-5D6E-409C-BE32-E72D297353CC}">
                <c16:uniqueId val="{00000025-F4E9-430C-9272-5052733AA215}"/>
              </c:ext>
            </c:extLst>
          </c:dPt>
          <c:dPt>
            <c:idx val="20"/>
            <c:invertIfNegative val="0"/>
            <c:bubble3D val="0"/>
            <c:spPr>
              <a:solidFill>
                <a:srgbClr val="4F81BD"/>
              </a:solidFill>
            </c:spPr>
            <c:extLst>
              <c:ext xmlns:c16="http://schemas.microsoft.com/office/drawing/2014/chart" uri="{C3380CC4-5D6E-409C-BE32-E72D297353CC}">
                <c16:uniqueId val="{00000027-F4E9-430C-9272-5052733AA215}"/>
              </c:ext>
            </c:extLst>
          </c:dPt>
          <c:dPt>
            <c:idx val="21"/>
            <c:invertIfNegative val="0"/>
            <c:bubble3D val="0"/>
            <c:spPr>
              <a:solidFill>
                <a:srgbClr val="4F81BD"/>
              </a:solidFill>
            </c:spPr>
            <c:extLst>
              <c:ext xmlns:c16="http://schemas.microsoft.com/office/drawing/2014/chart" uri="{C3380CC4-5D6E-409C-BE32-E72D297353CC}">
                <c16:uniqueId val="{00000029-F4E9-430C-9272-5052733AA215}"/>
              </c:ext>
            </c:extLst>
          </c:dPt>
          <c:dPt>
            <c:idx val="22"/>
            <c:invertIfNegative val="0"/>
            <c:bubble3D val="0"/>
            <c:spPr>
              <a:solidFill>
                <a:srgbClr val="4F81BD"/>
              </a:solidFill>
            </c:spPr>
            <c:extLst>
              <c:ext xmlns:c16="http://schemas.microsoft.com/office/drawing/2014/chart" uri="{C3380CC4-5D6E-409C-BE32-E72D297353CC}">
                <c16:uniqueId val="{0000002B-F4E9-430C-9272-5052733AA215}"/>
              </c:ext>
            </c:extLst>
          </c:dPt>
          <c:dPt>
            <c:idx val="23"/>
            <c:invertIfNegative val="0"/>
            <c:bubble3D val="0"/>
            <c:spPr>
              <a:solidFill>
                <a:srgbClr val="4F81BD"/>
              </a:solidFill>
            </c:spPr>
            <c:extLst>
              <c:ext xmlns:c16="http://schemas.microsoft.com/office/drawing/2014/chart" uri="{C3380CC4-5D6E-409C-BE32-E72D297353CC}">
                <c16:uniqueId val="{0000002D-F4E9-430C-9272-5052733AA215}"/>
              </c:ext>
            </c:extLst>
          </c:dPt>
          <c:dPt>
            <c:idx val="24"/>
            <c:invertIfNegative val="0"/>
            <c:bubble3D val="0"/>
            <c:spPr>
              <a:solidFill>
                <a:srgbClr val="4F81BD"/>
              </a:solidFill>
            </c:spPr>
            <c:extLst>
              <c:ext xmlns:c16="http://schemas.microsoft.com/office/drawing/2014/chart" uri="{C3380CC4-5D6E-409C-BE32-E72D297353CC}">
                <c16:uniqueId val="{0000002F-F4E9-430C-9272-5052733AA215}"/>
              </c:ext>
            </c:extLst>
          </c:dPt>
          <c:dPt>
            <c:idx val="25"/>
            <c:invertIfNegative val="0"/>
            <c:bubble3D val="0"/>
            <c:spPr>
              <a:solidFill>
                <a:srgbClr val="4F81BD"/>
              </a:solidFill>
            </c:spPr>
            <c:extLst>
              <c:ext xmlns:c16="http://schemas.microsoft.com/office/drawing/2014/chart" uri="{C3380CC4-5D6E-409C-BE32-E72D297353CC}">
                <c16:uniqueId val="{00000031-F4E9-430C-9272-5052733AA215}"/>
              </c:ext>
            </c:extLst>
          </c:dPt>
          <c:dPt>
            <c:idx val="26"/>
            <c:invertIfNegative val="0"/>
            <c:bubble3D val="0"/>
            <c:spPr>
              <a:solidFill>
                <a:srgbClr val="4F81BD"/>
              </a:solidFill>
            </c:spPr>
            <c:extLst>
              <c:ext xmlns:c16="http://schemas.microsoft.com/office/drawing/2014/chart" uri="{C3380CC4-5D6E-409C-BE32-E72D297353CC}">
                <c16:uniqueId val="{00000033-F4E9-430C-9272-5052733AA215}"/>
              </c:ext>
            </c:extLst>
          </c:dPt>
          <c:dPt>
            <c:idx val="27"/>
            <c:invertIfNegative val="0"/>
            <c:bubble3D val="0"/>
            <c:spPr>
              <a:solidFill>
                <a:srgbClr val="00B050"/>
              </a:solidFill>
            </c:spPr>
            <c:extLst>
              <c:ext xmlns:c16="http://schemas.microsoft.com/office/drawing/2014/chart" uri="{C3380CC4-5D6E-409C-BE32-E72D297353CC}">
                <c16:uniqueId val="{00000035-F4E9-430C-9272-5052733AA215}"/>
              </c:ext>
            </c:extLst>
          </c:dPt>
          <c:dPt>
            <c:idx val="28"/>
            <c:invertIfNegative val="0"/>
            <c:bubble3D val="0"/>
            <c:spPr>
              <a:solidFill>
                <a:srgbClr val="00B050"/>
              </a:solidFill>
            </c:spPr>
            <c:extLst>
              <c:ext xmlns:c16="http://schemas.microsoft.com/office/drawing/2014/chart" uri="{C3380CC4-5D6E-409C-BE32-E72D297353CC}">
                <c16:uniqueId val="{00000037-F4E9-430C-9272-5052733AA215}"/>
              </c:ext>
            </c:extLst>
          </c:dPt>
          <c:dPt>
            <c:idx val="30"/>
            <c:invertIfNegative val="0"/>
            <c:bubble3D val="0"/>
            <c:spPr>
              <a:solidFill>
                <a:srgbClr val="990033"/>
              </a:solidFill>
            </c:spPr>
            <c:extLst>
              <c:ext xmlns:c16="http://schemas.microsoft.com/office/drawing/2014/chart" uri="{C3380CC4-5D6E-409C-BE32-E72D297353CC}">
                <c16:uniqueId val="{00000039-F4E9-430C-9272-5052733AA215}"/>
              </c:ext>
            </c:extLst>
          </c:dPt>
          <c:dPt>
            <c:idx val="31"/>
            <c:invertIfNegative val="0"/>
            <c:bubble3D val="0"/>
            <c:spPr>
              <a:solidFill>
                <a:srgbClr val="00B050"/>
              </a:solidFill>
            </c:spPr>
            <c:extLst>
              <c:ext xmlns:c16="http://schemas.microsoft.com/office/drawing/2014/chart" uri="{C3380CC4-5D6E-409C-BE32-E72D297353CC}">
                <c16:uniqueId val="{0000003B-F4E9-430C-9272-5052733AA215}"/>
              </c:ext>
            </c:extLst>
          </c:dPt>
          <c:dPt>
            <c:idx val="32"/>
            <c:invertIfNegative val="0"/>
            <c:bubble3D val="0"/>
            <c:spPr>
              <a:solidFill>
                <a:srgbClr val="5B9BD5"/>
              </a:solidFill>
            </c:spPr>
            <c:extLst>
              <c:ext xmlns:c16="http://schemas.microsoft.com/office/drawing/2014/chart" uri="{C3380CC4-5D6E-409C-BE32-E72D297353CC}">
                <c16:uniqueId val="{0000003D-F4E9-430C-9272-5052733AA215}"/>
              </c:ext>
            </c:extLst>
          </c:dPt>
          <c:dPt>
            <c:idx val="33"/>
            <c:invertIfNegative val="0"/>
            <c:bubble3D val="0"/>
            <c:spPr>
              <a:solidFill>
                <a:srgbClr val="00B050"/>
              </a:solidFill>
            </c:spPr>
            <c:extLst>
              <c:ext xmlns:c16="http://schemas.microsoft.com/office/drawing/2014/chart" uri="{C3380CC4-5D6E-409C-BE32-E72D297353CC}">
                <c16:uniqueId val="{0000003F-F4E9-430C-9272-5052733AA215}"/>
              </c:ext>
            </c:extLst>
          </c:dPt>
          <c:dPt>
            <c:idx val="34"/>
            <c:invertIfNegative val="0"/>
            <c:bubble3D val="0"/>
            <c:spPr>
              <a:solidFill>
                <a:srgbClr val="00B050"/>
              </a:solidFill>
            </c:spPr>
            <c:extLst>
              <c:ext xmlns:c16="http://schemas.microsoft.com/office/drawing/2014/chart" uri="{C3380CC4-5D6E-409C-BE32-E72D297353CC}">
                <c16:uniqueId val="{00000041-F4E9-430C-9272-5052733AA215}"/>
              </c:ext>
            </c:extLst>
          </c:dPt>
          <c:dPt>
            <c:idx val="35"/>
            <c:invertIfNegative val="0"/>
            <c:bubble3D val="0"/>
            <c:spPr>
              <a:solidFill>
                <a:srgbClr val="00B050"/>
              </a:solidFill>
            </c:spPr>
            <c:extLst>
              <c:ext xmlns:c16="http://schemas.microsoft.com/office/drawing/2014/chart" uri="{C3380CC4-5D6E-409C-BE32-E72D297353CC}">
                <c16:uniqueId val="{00000043-F4E9-430C-9272-5052733AA215}"/>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21-F4E9-430C-9272-5052733AA215}"/>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Sheet1!$A$2:$B$32</c:f>
              <c:multiLvlStrCache>
                <c:ptCount val="31"/>
                <c:lvl>
                  <c:pt idx="0">
                    <c:v>Kurzeme</c:v>
                  </c:pt>
                  <c:pt idx="1">
                    <c:v>Vidzeme</c:v>
                  </c:pt>
                  <c:pt idx="2">
                    <c:v>Zemgale</c:v>
                  </c:pt>
                  <c:pt idx="3">
                    <c:v>Pierīga</c:v>
                  </c:pt>
                  <c:pt idx="4">
                    <c:v>Latgale</c:v>
                  </c:pt>
                  <c:pt idx="5">
                    <c:v>Rīga</c:v>
                  </c:pt>
                  <c:pt idx="7">
                    <c:v>Ciems, lauki</c:v>
                  </c:pt>
                  <c:pt idx="8">
                    <c:v>Cita pilsēta</c:v>
                  </c:pt>
                  <c:pt idx="9">
                    <c:v>Rīga</c:v>
                  </c:pt>
                  <c:pt idx="11">
                    <c:v>Nestrādā</c:v>
                  </c:pt>
                  <c:pt idx="12">
                    <c:v>Strādā</c:v>
                  </c:pt>
                  <c:pt idx="14">
                    <c:v>Pamata, vidējā</c:v>
                  </c:pt>
                  <c:pt idx="15">
                    <c:v>Augstākā</c:v>
                  </c:pt>
                  <c:pt idx="17">
                    <c:v>Cita</c:v>
                  </c:pt>
                  <c:pt idx="18">
                    <c:v>Latviešu</c:v>
                  </c:pt>
                  <c:pt idx="20">
                    <c:v>65-74 gadi</c:v>
                  </c:pt>
                  <c:pt idx="21">
                    <c:v>55-64 gadi</c:v>
                  </c:pt>
                  <c:pt idx="22">
                    <c:v>45-54 gadi</c:v>
                  </c:pt>
                  <c:pt idx="23">
                    <c:v>35-44 gadi</c:v>
                  </c:pt>
                  <c:pt idx="24">
                    <c:v>25-34 gadi</c:v>
                  </c:pt>
                  <c:pt idx="25">
                    <c:v>18-24 gadi</c:v>
                  </c:pt>
                  <c:pt idx="27">
                    <c:v>Vīrieši</c:v>
                  </c:pt>
                  <c:pt idx="28">
                    <c:v>Sievietes</c:v>
                  </c:pt>
                  <c:pt idx="30">
                    <c:v>Kopā</c:v>
                  </c:pt>
                </c:lvl>
                <c:lvl>
                  <c:pt idx="0">
                    <c:v>Reģions</c:v>
                  </c:pt>
                  <c:pt idx="7">
                    <c:v>Dzīves-vieta</c:v>
                  </c:pt>
                  <c:pt idx="11">
                    <c:v>Nodarboša-nās </c:v>
                  </c:pt>
                  <c:pt idx="14">
                    <c:v>Izglītība</c:v>
                  </c:pt>
                  <c:pt idx="17">
                    <c:v>Pamata valoda ģimenē</c:v>
                  </c:pt>
                  <c:pt idx="20">
                    <c:v>Vecums</c:v>
                  </c:pt>
                  <c:pt idx="27">
                    <c:v>Dzi-mums</c:v>
                  </c:pt>
                  <c:pt idx="30">
                    <c:v>Kopā</c:v>
                  </c:pt>
                </c:lvl>
              </c:multiLvlStrCache>
            </c:multiLvlStrRef>
          </c:cat>
          <c:val>
            <c:numRef>
              <c:f>Sheet1!$C$2:$C$32</c:f>
              <c:numCache>
                <c:formatCode>0%</c:formatCode>
                <c:ptCount val="31"/>
                <c:pt idx="0">
                  <c:v>0.20974406061329653</c:v>
                </c:pt>
                <c:pt idx="1">
                  <c:v>0.22426760039882823</c:v>
                </c:pt>
                <c:pt idx="2">
                  <c:v>0.23782523142437773</c:v>
                </c:pt>
                <c:pt idx="3">
                  <c:v>0.30273165077290493</c:v>
                </c:pt>
                <c:pt idx="4">
                  <c:v>0.346112993504124</c:v>
                </c:pt>
                <c:pt idx="5">
                  <c:v>0.36702373085947232</c:v>
                </c:pt>
                <c:pt idx="7">
                  <c:v>0.24957638937987048</c:v>
                </c:pt>
                <c:pt idx="8">
                  <c:v>0.28844189027357425</c:v>
                </c:pt>
                <c:pt idx="9">
                  <c:v>0.36702373085947232</c:v>
                </c:pt>
                <c:pt idx="11">
                  <c:v>0.21666746536311662</c:v>
                </c:pt>
                <c:pt idx="12">
                  <c:v>0.33455838411907685</c:v>
                </c:pt>
                <c:pt idx="14">
                  <c:v>0.27474645039399381</c:v>
                </c:pt>
                <c:pt idx="15">
                  <c:v>0.31901344719106445</c:v>
                </c:pt>
                <c:pt idx="17">
                  <c:v>0.26138851956140285</c:v>
                </c:pt>
                <c:pt idx="18">
                  <c:v>0.30991537841680544</c:v>
                </c:pt>
                <c:pt idx="20">
                  <c:v>0.14510728564813302</c:v>
                </c:pt>
                <c:pt idx="21">
                  <c:v>0.23079855484170636</c:v>
                </c:pt>
                <c:pt idx="22">
                  <c:v>0.25958731946778296</c:v>
                </c:pt>
                <c:pt idx="23">
                  <c:v>0.34059267665129384</c:v>
                </c:pt>
                <c:pt idx="24">
                  <c:v>0.39554399804932899</c:v>
                </c:pt>
                <c:pt idx="25">
                  <c:v>0.58086600398574173</c:v>
                </c:pt>
                <c:pt idx="27">
                  <c:v>0.31880190856031493</c:v>
                </c:pt>
                <c:pt idx="28">
                  <c:v>0.28412802436508439</c:v>
                </c:pt>
                <c:pt idx="30">
                  <c:v>0.3008984895052661</c:v>
                </c:pt>
              </c:numCache>
            </c:numRef>
          </c:val>
          <c:extLst>
            <c:ext xmlns:c16="http://schemas.microsoft.com/office/drawing/2014/chart" uri="{C3380CC4-5D6E-409C-BE32-E72D297353CC}">
              <c16:uniqueId val="{00000044-F4E9-430C-9272-5052733AA215}"/>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A8B9-4D42-80A8-F29083F76D8C}"/>
              </c:ext>
            </c:extLst>
          </c:dPt>
          <c:dPt>
            <c:idx val="1"/>
            <c:bubble3D val="0"/>
            <c:spPr>
              <a:solidFill>
                <a:schemeClr val="accent1"/>
              </a:solidFill>
            </c:spPr>
            <c:extLst>
              <c:ext xmlns:c16="http://schemas.microsoft.com/office/drawing/2014/chart" uri="{C3380CC4-5D6E-409C-BE32-E72D297353CC}">
                <c16:uniqueId val="{00000003-A8B9-4D42-80A8-F29083F76D8C}"/>
              </c:ext>
            </c:extLst>
          </c:dPt>
          <c:dPt>
            <c:idx val="2"/>
            <c:bubble3D val="0"/>
            <c:spPr>
              <a:solidFill>
                <a:schemeClr val="bg1">
                  <a:lumMod val="65000"/>
                </a:schemeClr>
              </a:solidFill>
            </c:spPr>
            <c:extLst>
              <c:ext xmlns:c16="http://schemas.microsoft.com/office/drawing/2014/chart" uri="{C3380CC4-5D6E-409C-BE32-E72D297353CC}">
                <c16:uniqueId val="{00000005-A8B9-4D42-80A8-F29083F76D8C}"/>
              </c:ext>
            </c:extLst>
          </c:dPt>
          <c:dPt>
            <c:idx val="3"/>
            <c:bubble3D val="0"/>
            <c:spPr>
              <a:solidFill>
                <a:schemeClr val="bg1">
                  <a:lumMod val="65000"/>
                </a:schemeClr>
              </a:solidFill>
            </c:spPr>
            <c:extLst>
              <c:ext xmlns:c16="http://schemas.microsoft.com/office/drawing/2014/chart" uri="{C3380CC4-5D6E-409C-BE32-E72D297353CC}">
                <c16:uniqueId val="{00000007-A8B9-4D42-80A8-F29083F76D8C}"/>
              </c:ext>
            </c:extLst>
          </c:dPt>
          <c:dPt>
            <c:idx val="6"/>
            <c:bubble3D val="0"/>
            <c:spPr>
              <a:solidFill>
                <a:schemeClr val="bg1">
                  <a:lumMod val="65000"/>
                </a:schemeClr>
              </a:solidFill>
            </c:spPr>
            <c:extLst>
              <c:ext xmlns:c16="http://schemas.microsoft.com/office/drawing/2014/chart" uri="{C3380CC4-5D6E-409C-BE32-E72D297353CC}">
                <c16:uniqueId val="{00000009-A8B9-4D42-80A8-F29083F76D8C}"/>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B9-4D42-80A8-F29083F76D8C}"/>
                </c:ext>
              </c:extLst>
            </c:dLbl>
            <c:dLbl>
              <c:idx val="1"/>
              <c:layout>
                <c:manualLayout>
                  <c:x val="0.19688169957370524"/>
                  <c:y val="0.145199176118679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B9-4D42-80A8-F29083F76D8C}"/>
                </c:ext>
              </c:extLst>
            </c:dLbl>
            <c:dLbl>
              <c:idx val="2"/>
              <c:layout>
                <c:manualLayout>
                  <c:x val="-0.19894894574148145"/>
                  <c:y val="0.165249419276043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B9-4D42-80A8-F29083F76D8C}"/>
                </c:ext>
              </c:extLst>
            </c:dLbl>
            <c:dLbl>
              <c:idx val="3"/>
              <c:layout>
                <c:manualLayout>
                  <c:x val="-0.19894894574148145"/>
                  <c:y val="0.172760756515863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B9-4D42-80A8-F29083F76D8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B9-4D42-80A8-F29083F76D8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atbildēt \ NA</c:v>
                </c:pt>
              </c:strCache>
            </c:strRef>
          </c:cat>
          <c:val>
            <c:numRef>
              <c:f>Sheet1!$B$2:$B$4</c:f>
              <c:numCache>
                <c:formatCode>0%</c:formatCode>
                <c:ptCount val="3"/>
                <c:pt idx="0">
                  <c:v>0.3008984895052661</c:v>
                </c:pt>
                <c:pt idx="1">
                  <c:v>0.54923310994593533</c:v>
                </c:pt>
                <c:pt idx="2">
                  <c:v>0.14986840054879655</c:v>
                </c:pt>
              </c:numCache>
            </c:numRef>
          </c:val>
          <c:extLst>
            <c:ext xmlns:c16="http://schemas.microsoft.com/office/drawing/2014/chart" uri="{C3380CC4-5D6E-409C-BE32-E72D297353CC}">
              <c16:uniqueId val="{0000000A-A8B9-4D42-80A8-F29083F76D8C}"/>
            </c:ext>
          </c:extLst>
        </c:ser>
        <c:dLbls>
          <c:showLegendKey val="0"/>
          <c:showVal val="0"/>
          <c:showCatName val="0"/>
          <c:showSerName val="0"/>
          <c:showPercent val="0"/>
          <c:showBubbleSize val="0"/>
          <c:showLeaderLines val="1"/>
        </c:dLbls>
        <c:firstSliceAng val="27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00565373883"/>
          <c:y val="0.18304847483907163"/>
          <c:w val="0.51928816188179538"/>
          <c:h val="0.66209263626702464"/>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4AF8-4DA6-A81B-CF7A7E6CE096}"/>
              </c:ext>
            </c:extLst>
          </c:dPt>
          <c:dPt>
            <c:idx val="1"/>
            <c:bubble3D val="0"/>
            <c:spPr>
              <a:solidFill>
                <a:schemeClr val="accent6"/>
              </a:solidFill>
            </c:spPr>
            <c:extLst>
              <c:ext xmlns:c16="http://schemas.microsoft.com/office/drawing/2014/chart" uri="{C3380CC4-5D6E-409C-BE32-E72D297353CC}">
                <c16:uniqueId val="{00000003-4AF8-4DA6-A81B-CF7A7E6CE096}"/>
              </c:ext>
            </c:extLst>
          </c:dPt>
          <c:dPt>
            <c:idx val="2"/>
            <c:bubble3D val="0"/>
            <c:spPr>
              <a:solidFill>
                <a:schemeClr val="accent1"/>
              </a:solidFill>
            </c:spPr>
            <c:extLst>
              <c:ext xmlns:c16="http://schemas.microsoft.com/office/drawing/2014/chart" uri="{C3380CC4-5D6E-409C-BE32-E72D297353CC}">
                <c16:uniqueId val="{00000005-4AF8-4DA6-A81B-CF7A7E6CE096}"/>
              </c:ext>
            </c:extLst>
          </c:dPt>
          <c:dPt>
            <c:idx val="3"/>
            <c:bubble3D val="0"/>
            <c:spPr>
              <a:solidFill>
                <a:schemeClr val="bg1">
                  <a:lumMod val="65000"/>
                </a:schemeClr>
              </a:solidFill>
            </c:spPr>
            <c:extLst>
              <c:ext xmlns:c16="http://schemas.microsoft.com/office/drawing/2014/chart" uri="{C3380CC4-5D6E-409C-BE32-E72D297353CC}">
                <c16:uniqueId val="{00000007-4AF8-4DA6-A81B-CF7A7E6CE096}"/>
              </c:ext>
            </c:extLst>
          </c:dPt>
          <c:dPt>
            <c:idx val="6"/>
            <c:bubble3D val="0"/>
            <c:spPr>
              <a:solidFill>
                <a:schemeClr val="bg1">
                  <a:lumMod val="65000"/>
                </a:schemeClr>
              </a:solidFill>
            </c:spPr>
            <c:extLst>
              <c:ext xmlns:c16="http://schemas.microsoft.com/office/drawing/2014/chart" uri="{C3380CC4-5D6E-409C-BE32-E72D297353CC}">
                <c16:uniqueId val="{00000009-4AF8-4DA6-A81B-CF7A7E6CE096}"/>
              </c:ext>
            </c:extLst>
          </c:dPt>
          <c:dLbls>
            <c:dLbl>
              <c:idx val="0"/>
              <c:layout>
                <c:manualLayout>
                  <c:x val="-0.22979200568128597"/>
                  <c:y val="-0.139761949978457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8-4DA6-A81B-CF7A7E6CE096}"/>
                </c:ext>
              </c:extLst>
            </c:dLbl>
            <c:dLbl>
              <c:idx val="1"/>
              <c:layout>
                <c:manualLayout>
                  <c:x val="0.19683842318173797"/>
                  <c:y val="-0.161605363850323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8-4DA6-A81B-CF7A7E6CE096}"/>
                </c:ext>
              </c:extLst>
            </c:dLbl>
            <c:dLbl>
              <c:idx val="2"/>
              <c:layout>
                <c:manualLayout>
                  <c:x val="0.19826936440613352"/>
                  <c:y val="0.147446862656531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F8-4DA6-A81B-CF7A7E6CE096}"/>
                </c:ext>
              </c:extLst>
            </c:dLbl>
            <c:dLbl>
              <c:idx val="3"/>
              <c:layout>
                <c:manualLayout>
                  <c:x val="-0.17362803915033409"/>
                  <c:y val="0.1601249722686966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F8-4DA6-A81B-CF7A7E6CE096}"/>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F8-4DA6-A81B-CF7A7E6CE096}"/>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Pietiekamā apmērā</c:v>
                </c:pt>
                <c:pt idx="1">
                  <c:v>Pārāk maz</c:v>
                </c:pt>
                <c:pt idx="2">
                  <c:v>Pārāk daudz</c:v>
                </c:pt>
                <c:pt idx="3">
                  <c:v>Grūti atbildēt \ NA</c:v>
                </c:pt>
              </c:strCache>
            </c:strRef>
          </c:cat>
          <c:val>
            <c:numRef>
              <c:f>Sheet1!$B$2:$B$5</c:f>
              <c:numCache>
                <c:formatCode>0%</c:formatCode>
                <c:ptCount val="4"/>
                <c:pt idx="0">
                  <c:v>0.29614805608890721</c:v>
                </c:pt>
                <c:pt idx="1">
                  <c:v>0.19927999813955016</c:v>
                </c:pt>
                <c:pt idx="2">
                  <c:v>8.8373312958543143E-2</c:v>
                </c:pt>
                <c:pt idx="3">
                  <c:v>0.41619863281299702</c:v>
                </c:pt>
              </c:numCache>
            </c:numRef>
          </c:val>
          <c:extLst>
            <c:ext xmlns:c16="http://schemas.microsoft.com/office/drawing/2014/chart" uri="{C3380CC4-5D6E-409C-BE32-E72D297353CC}">
              <c16:uniqueId val="{0000000A-4AF8-4DA6-A81B-CF7A7E6CE096}"/>
            </c:ext>
          </c:extLst>
        </c:ser>
        <c:dLbls>
          <c:showLegendKey val="0"/>
          <c:showVal val="0"/>
          <c:showCatName val="0"/>
          <c:showSerName val="0"/>
          <c:showPercent val="0"/>
          <c:showBubbleSize val="0"/>
          <c:showLeaderLines val="1"/>
        </c:dLbls>
        <c:firstSliceAng val="28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3328819490868"/>
          <c:y val="0.24199293718568449"/>
          <c:w val="0.50730624356178389"/>
          <c:h val="0.6194269660119528"/>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97BA-42D3-ABE1-255F54709594}"/>
              </c:ext>
            </c:extLst>
          </c:dPt>
          <c:dPt>
            <c:idx val="1"/>
            <c:bubble3D val="0"/>
            <c:spPr>
              <a:solidFill>
                <a:schemeClr val="accent1"/>
              </a:solidFill>
            </c:spPr>
            <c:extLst>
              <c:ext xmlns:c16="http://schemas.microsoft.com/office/drawing/2014/chart" uri="{C3380CC4-5D6E-409C-BE32-E72D297353CC}">
                <c16:uniqueId val="{00000003-97BA-42D3-ABE1-255F54709594}"/>
              </c:ext>
            </c:extLst>
          </c:dPt>
          <c:dPt>
            <c:idx val="2"/>
            <c:bubble3D val="0"/>
            <c:spPr>
              <a:solidFill>
                <a:schemeClr val="accent3"/>
              </a:solidFill>
            </c:spPr>
            <c:extLst>
              <c:ext xmlns:c16="http://schemas.microsoft.com/office/drawing/2014/chart" uri="{C3380CC4-5D6E-409C-BE32-E72D297353CC}">
                <c16:uniqueId val="{00000005-97BA-42D3-ABE1-255F54709594}"/>
              </c:ext>
            </c:extLst>
          </c:dPt>
          <c:dPt>
            <c:idx val="3"/>
            <c:bubble3D val="0"/>
            <c:spPr>
              <a:solidFill>
                <a:srgbClr val="FFC000"/>
              </a:solidFill>
            </c:spPr>
            <c:extLst>
              <c:ext xmlns:c16="http://schemas.microsoft.com/office/drawing/2014/chart" uri="{C3380CC4-5D6E-409C-BE32-E72D297353CC}">
                <c16:uniqueId val="{00000007-97BA-42D3-ABE1-255F54709594}"/>
              </c:ext>
            </c:extLst>
          </c:dPt>
          <c:dPt>
            <c:idx val="4"/>
            <c:bubble3D val="0"/>
            <c:spPr>
              <a:solidFill>
                <a:schemeClr val="bg1">
                  <a:lumMod val="65000"/>
                </a:schemeClr>
              </a:solidFill>
            </c:spPr>
            <c:extLst>
              <c:ext xmlns:c16="http://schemas.microsoft.com/office/drawing/2014/chart" uri="{C3380CC4-5D6E-409C-BE32-E72D297353CC}">
                <c16:uniqueId val="{00000009-97BA-42D3-ABE1-255F54709594}"/>
              </c:ext>
            </c:extLst>
          </c:dPt>
          <c:dPt>
            <c:idx val="6"/>
            <c:bubble3D val="0"/>
            <c:spPr>
              <a:solidFill>
                <a:schemeClr val="bg1">
                  <a:lumMod val="65000"/>
                </a:schemeClr>
              </a:solidFill>
            </c:spPr>
            <c:extLst>
              <c:ext xmlns:c16="http://schemas.microsoft.com/office/drawing/2014/chart" uri="{C3380CC4-5D6E-409C-BE32-E72D297353CC}">
                <c16:uniqueId val="{0000000B-97BA-42D3-ABE1-255F54709594}"/>
              </c:ext>
            </c:extLst>
          </c:dPt>
          <c:dLbls>
            <c:dLbl>
              <c:idx val="0"/>
              <c:layout>
                <c:manualLayout>
                  <c:x val="-0.28115211630954851"/>
                  <c:y val="0.122364949670426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BA-42D3-ABE1-255F54709594}"/>
                </c:ext>
              </c:extLst>
            </c:dLbl>
            <c:dLbl>
              <c:idx val="1"/>
              <c:layout>
                <c:manualLayout>
                  <c:x val="-0.18766030017914681"/>
                  <c:y val="-0.20841081566326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BA-42D3-ABE1-255F54709594}"/>
                </c:ext>
              </c:extLst>
            </c:dLbl>
            <c:dLbl>
              <c:idx val="2"/>
              <c:layout>
                <c:manualLayout>
                  <c:x val="0.19680062694576064"/>
                  <c:y val="-0.179311262021328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BA-42D3-ABE1-255F54709594}"/>
                </c:ext>
              </c:extLst>
            </c:dLbl>
            <c:dLbl>
              <c:idx val="3"/>
              <c:layout>
                <c:manualLayout>
                  <c:x val="0.22804607441386521"/>
                  <c:y val="-1.67508125046755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BA-42D3-ABE1-255F54709594}"/>
                </c:ext>
              </c:extLst>
            </c:dLbl>
            <c:dLbl>
              <c:idx val="4"/>
              <c:layout>
                <c:manualLayout>
                  <c:x val="0.19660402564312712"/>
                  <c:y val="0.188338833151853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BA-42D3-ABE1-255F54709594}"/>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BA-42D3-ABE1-255F5470959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Ziņas un informatīvi analītiskais saturs</c:v>
                </c:pt>
                <c:pt idx="1">
                  <c:v>Kultūras un izglītojošais saturs</c:v>
                </c:pt>
                <c:pt idx="2">
                  <c:v>Izklaides saturs</c:v>
                </c:pt>
                <c:pt idx="3">
                  <c:v>Jebkāda veida saturs nav pietiekošs</c:v>
                </c:pt>
                <c:pt idx="4">
                  <c:v>Grūti atbildēt \ NA</c:v>
                </c:pt>
              </c:strCache>
            </c:strRef>
          </c:cat>
          <c:val>
            <c:numRef>
              <c:f>Sheet1!$B$2:$B$6</c:f>
              <c:numCache>
                <c:formatCode>0%</c:formatCode>
                <c:ptCount val="5"/>
                <c:pt idx="0">
                  <c:v>0.55138403433880534</c:v>
                </c:pt>
                <c:pt idx="1">
                  <c:v>0.24386449338389718</c:v>
                </c:pt>
                <c:pt idx="2">
                  <c:v>0.13823658987997337</c:v>
                </c:pt>
                <c:pt idx="3">
                  <c:v>3.231963392464391E-2</c:v>
                </c:pt>
                <c:pt idx="4">
                  <c:v>3.4195248472680989E-2</c:v>
                </c:pt>
              </c:numCache>
            </c:numRef>
          </c:val>
          <c:extLst>
            <c:ext xmlns:c16="http://schemas.microsoft.com/office/drawing/2014/chart" uri="{C3380CC4-5D6E-409C-BE32-E72D297353CC}">
              <c16:uniqueId val="{0000000C-97BA-42D3-ABE1-255F54709594}"/>
            </c:ext>
          </c:extLst>
        </c:ser>
        <c:dLbls>
          <c:showLegendKey val="0"/>
          <c:showVal val="0"/>
          <c:showCatName val="0"/>
          <c:showSerName val="0"/>
          <c:showPercent val="0"/>
          <c:showBubbleSize val="0"/>
          <c:showLeaderLines val="1"/>
        </c:dLbls>
        <c:firstSliceAng val="12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Pārāk maz</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0.12569513100542773</c:v>
                </c:pt>
                <c:pt idx="1">
                  <c:v>0.19181643763126821</c:v>
                </c:pt>
                <c:pt idx="2">
                  <c:v>0.2827370010046677</c:v>
                </c:pt>
                <c:pt idx="4">
                  <c:v>0.21673722523190567</c:v>
                </c:pt>
                <c:pt idx="5">
                  <c:v>0.19529145709864515</c:v>
                </c:pt>
                <c:pt idx="7">
                  <c:v>0.10438211067994828</c:v>
                </c:pt>
                <c:pt idx="8">
                  <c:v>0.23725119198566669</c:v>
                </c:pt>
                <c:pt idx="10">
                  <c:v>0.17240729439293426</c:v>
                </c:pt>
                <c:pt idx="11">
                  <c:v>0.21792304520566408</c:v>
                </c:pt>
                <c:pt idx="13">
                  <c:v>2.6231344639786113E-2</c:v>
                </c:pt>
                <c:pt idx="14">
                  <c:v>0.11205124394966801</c:v>
                </c:pt>
                <c:pt idx="15">
                  <c:v>0.17896451476358124</c:v>
                </c:pt>
                <c:pt idx="16">
                  <c:v>0.29271505210797599</c:v>
                </c:pt>
                <c:pt idx="17">
                  <c:v>0.28925660848950491</c:v>
                </c:pt>
                <c:pt idx="18">
                  <c:v>0.39530401413525157</c:v>
                </c:pt>
                <c:pt idx="20">
                  <c:v>0.20044338909540044</c:v>
                </c:pt>
                <c:pt idx="21">
                  <c:v>0.19819229172598166</c:v>
                </c:pt>
                <c:pt idx="23">
                  <c:v>0.19927999813955016</c:v>
                </c:pt>
              </c:numCache>
            </c:numRef>
          </c:val>
          <c:extLst>
            <c:ext xmlns:c16="http://schemas.microsoft.com/office/drawing/2014/chart" uri="{C3380CC4-5D6E-409C-BE32-E72D297353CC}">
              <c16:uniqueId val="{00000000-3707-4B7F-AEB5-F5F1F8CAA600}"/>
            </c:ext>
          </c:extLst>
        </c:ser>
        <c:ser>
          <c:idx val="1"/>
          <c:order val="1"/>
          <c:tx>
            <c:strRef>
              <c:f>Sheet1!$D$3</c:f>
              <c:strCache>
                <c:ptCount val="1"/>
                <c:pt idx="0">
                  <c:v>Pietiekamā apmērā</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0.34468261468930328</c:v>
                </c:pt>
                <c:pt idx="1">
                  <c:v>0.29383381700243361</c:v>
                </c:pt>
                <c:pt idx="2">
                  <c:v>0.24896902648280786</c:v>
                </c:pt>
                <c:pt idx="4">
                  <c:v>0.27907771055137021</c:v>
                </c:pt>
                <c:pt idx="5">
                  <c:v>0.3000482043426192</c:v>
                </c:pt>
                <c:pt idx="7">
                  <c:v>0.33504275956419421</c:v>
                </c:pt>
                <c:pt idx="8">
                  <c:v>0.28058524046905448</c:v>
                </c:pt>
                <c:pt idx="10">
                  <c:v>0.34016714031994916</c:v>
                </c:pt>
                <c:pt idx="11">
                  <c:v>0.2656096381141308</c:v>
                </c:pt>
                <c:pt idx="13">
                  <c:v>0.30233028169396053</c:v>
                </c:pt>
                <c:pt idx="14">
                  <c:v>0.26584371616116298</c:v>
                </c:pt>
                <c:pt idx="15">
                  <c:v>0.25198646012532816</c:v>
                </c:pt>
                <c:pt idx="16">
                  <c:v>0.29412246006063519</c:v>
                </c:pt>
                <c:pt idx="17">
                  <c:v>0.3586002085005105</c:v>
                </c:pt>
                <c:pt idx="18">
                  <c:v>0.34167558096325579</c:v>
                </c:pt>
                <c:pt idx="20">
                  <c:v>0.34118120612001157</c:v>
                </c:pt>
                <c:pt idx="21">
                  <c:v>0.25404454319348341</c:v>
                </c:pt>
                <c:pt idx="23">
                  <c:v>0.29614805608890721</c:v>
                </c:pt>
              </c:numCache>
            </c:numRef>
          </c:val>
          <c:extLst>
            <c:ext xmlns:c16="http://schemas.microsoft.com/office/drawing/2014/chart" uri="{C3380CC4-5D6E-409C-BE32-E72D297353CC}">
              <c16:uniqueId val="{00000001-3707-4B7F-AEB5-F5F1F8CAA600}"/>
            </c:ext>
          </c:extLst>
        </c:ser>
        <c:ser>
          <c:idx val="2"/>
          <c:order val="2"/>
          <c:tx>
            <c:strRef>
              <c:f>Sheet1!$E$3</c:f>
              <c:strCache>
                <c:ptCount val="1"/>
                <c:pt idx="0">
                  <c:v>Pārāk daudz</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0.10264391866831467</c:v>
                </c:pt>
                <c:pt idx="1">
                  <c:v>9.5767207826954429E-2</c:v>
                </c:pt>
                <c:pt idx="2">
                  <c:v>6.5724118638020565E-2</c:v>
                </c:pt>
                <c:pt idx="4">
                  <c:v>9.9693513420775023E-2</c:v>
                </c:pt>
                <c:pt idx="5">
                  <c:v>8.578692945696989E-2</c:v>
                </c:pt>
                <c:pt idx="7">
                  <c:v>7.98496370394354E-2</c:v>
                </c:pt>
                <c:pt idx="8">
                  <c:v>9.1783864650156893E-2</c:v>
                </c:pt>
                <c:pt idx="10">
                  <c:v>0.11259725650666211</c:v>
                </c:pt>
                <c:pt idx="11">
                  <c:v>7.1567854008350307E-2</c:v>
                </c:pt>
                <c:pt idx="13">
                  <c:v>0.10200531974568626</c:v>
                </c:pt>
                <c:pt idx="14">
                  <c:v>0.14213740148180928</c:v>
                </c:pt>
                <c:pt idx="15">
                  <c:v>0.1085460356241266</c:v>
                </c:pt>
                <c:pt idx="16">
                  <c:v>3.4958266621782391E-2</c:v>
                </c:pt>
                <c:pt idx="17">
                  <c:v>5.8245120468618267E-2</c:v>
                </c:pt>
                <c:pt idx="18">
                  <c:v>6.4034774713017134E-2</c:v>
                </c:pt>
                <c:pt idx="20">
                  <c:v>8.9564696427495566E-2</c:v>
                </c:pt>
                <c:pt idx="21">
                  <c:v>8.7259435088268125E-2</c:v>
                </c:pt>
                <c:pt idx="23">
                  <c:v>8.8373312958543143E-2</c:v>
                </c:pt>
              </c:numCache>
            </c:numRef>
          </c:val>
          <c:extLst>
            <c:ext xmlns:c16="http://schemas.microsoft.com/office/drawing/2014/chart" uri="{C3380CC4-5D6E-409C-BE32-E72D297353CC}">
              <c16:uniqueId val="{00000002-3707-4B7F-AEB5-F5F1F8CAA600}"/>
            </c:ext>
          </c:extLst>
        </c:ser>
        <c:ser>
          <c:idx val="3"/>
          <c:order val="3"/>
          <c:tx>
            <c:strRef>
              <c:f>Sheet1!$F$3</c:f>
              <c:strCache>
                <c:ptCount val="1"/>
                <c:pt idx="0">
                  <c:v>Grūti atbildēt \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0.4269783356369532</c:v>
                </c:pt>
                <c:pt idx="1">
                  <c:v>0.41858253753934344</c:v>
                </c:pt>
                <c:pt idx="2">
                  <c:v>0.40256985387450572</c:v>
                </c:pt>
                <c:pt idx="4">
                  <c:v>0.40449155079594917</c:v>
                </c:pt>
                <c:pt idx="5">
                  <c:v>0.41887340910176329</c:v>
                </c:pt>
                <c:pt idx="7">
                  <c:v>0.48072549271642356</c:v>
                </c:pt>
                <c:pt idx="8">
                  <c:v>0.39037970289511814</c:v>
                </c:pt>
                <c:pt idx="10">
                  <c:v>0.37482830878045426</c:v>
                </c:pt>
                <c:pt idx="11">
                  <c:v>0.44489946267185276</c:v>
                </c:pt>
                <c:pt idx="13">
                  <c:v>0.56943305392056742</c:v>
                </c:pt>
                <c:pt idx="14">
                  <c:v>0.47996763840735968</c:v>
                </c:pt>
                <c:pt idx="15">
                  <c:v>0.46050298948696289</c:v>
                </c:pt>
                <c:pt idx="16">
                  <c:v>0.37820422120960873</c:v>
                </c:pt>
                <c:pt idx="17">
                  <c:v>0.29389806254136602</c:v>
                </c:pt>
                <c:pt idx="18">
                  <c:v>0.19898563018847504</c:v>
                </c:pt>
                <c:pt idx="20">
                  <c:v>0.36881070835709118</c:v>
                </c:pt>
                <c:pt idx="21">
                  <c:v>0.46050372999226563</c:v>
                </c:pt>
                <c:pt idx="23">
                  <c:v>0.41619863281299702</c:v>
                </c:pt>
              </c:numCache>
            </c:numRef>
          </c:val>
          <c:extLst>
            <c:ext xmlns:c16="http://schemas.microsoft.com/office/drawing/2014/chart" uri="{C3380CC4-5D6E-409C-BE32-E72D297353CC}">
              <c16:uniqueId val="{00000003-3707-4B7F-AEB5-F5F1F8CAA60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046393368395387"/>
          <c:y val="3.9881648851816751E-3"/>
          <c:w val="0.74290097871895788"/>
          <c:h val="0.88445189145464898"/>
        </c:manualLayout>
      </c:layout>
      <c:barChart>
        <c:barDir val="bar"/>
        <c:grouping val="percentStacked"/>
        <c:varyColors val="0"/>
        <c:ser>
          <c:idx val="0"/>
          <c:order val="0"/>
          <c:tx>
            <c:strRef>
              <c:f>Sheet1!$B$1</c:f>
              <c:strCache>
                <c:ptCount val="1"/>
                <c:pt idx="0">
                  <c:v>Svarīgi + drīzāk svarīgi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Kultūras un izglītojošajā saturā</c:v>
                </c:pt>
                <c:pt idx="1">
                  <c:v>Ziņu un informatīvi analītiskajā saturā</c:v>
                </c:pt>
                <c:pt idx="2">
                  <c:v>Izklaides saturā, skatoties filmas, seriālus u.c.</c:v>
                </c:pt>
              </c:strCache>
            </c:strRef>
          </c:cat>
          <c:val>
            <c:numRef>
              <c:f>Sheet1!$B$2:$B$4</c:f>
              <c:numCache>
                <c:formatCode>0%</c:formatCode>
                <c:ptCount val="3"/>
                <c:pt idx="0">
                  <c:v>0.84773662551440321</c:v>
                </c:pt>
                <c:pt idx="1">
                  <c:v>0.95061728395061729</c:v>
                </c:pt>
                <c:pt idx="2">
                  <c:v>0.95473251028806572</c:v>
                </c:pt>
              </c:numCache>
            </c:numRef>
          </c:val>
          <c:extLst>
            <c:ext xmlns:c16="http://schemas.microsoft.com/office/drawing/2014/chart" uri="{C3380CC4-5D6E-409C-BE32-E72D297353CC}">
              <c16:uniqueId val="{00000000-185E-4568-A4C1-7A736A9C97D9}"/>
            </c:ext>
          </c:extLst>
        </c:ser>
        <c:ser>
          <c:idx val="1"/>
          <c:order val="1"/>
          <c:tx>
            <c:strRef>
              <c:f>Sheet1!$C$1</c:f>
              <c:strCache>
                <c:ptCount val="1"/>
                <c:pt idx="0">
                  <c:v>Nesvarīgi + drīzāk nesvarīgi</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Kultūras un izglītojošajā saturā</c:v>
                </c:pt>
                <c:pt idx="1">
                  <c:v>Ziņu un informatīvi analītiskajā saturā</c:v>
                </c:pt>
                <c:pt idx="2">
                  <c:v>Izklaides saturā, skatoties filmas, seriālus u.c.</c:v>
                </c:pt>
              </c:strCache>
            </c:strRef>
          </c:cat>
          <c:val>
            <c:numRef>
              <c:f>Sheet1!$C$2:$C$4</c:f>
              <c:numCache>
                <c:formatCode>0%</c:formatCode>
                <c:ptCount val="3"/>
                <c:pt idx="0">
                  <c:v>0.11111111111111112</c:v>
                </c:pt>
                <c:pt idx="1">
                  <c:v>2.0576131687242798E-2</c:v>
                </c:pt>
                <c:pt idx="2">
                  <c:v>3.292181069958848E-2</c:v>
                </c:pt>
              </c:numCache>
            </c:numRef>
          </c:val>
          <c:extLst>
            <c:ext xmlns:c16="http://schemas.microsoft.com/office/drawing/2014/chart" uri="{C3380CC4-5D6E-409C-BE32-E72D297353CC}">
              <c16:uniqueId val="{00000001-185E-4568-A4C1-7A736A9C97D9}"/>
            </c:ext>
          </c:extLst>
        </c:ser>
        <c:ser>
          <c:idx val="2"/>
          <c:order val="2"/>
          <c:tx>
            <c:strRef>
              <c:f>Sheet1!$D$1</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Kultūras un izglītojošajā saturā</c:v>
                </c:pt>
                <c:pt idx="1">
                  <c:v>Ziņu un informatīvi analītiskajā saturā</c:v>
                </c:pt>
                <c:pt idx="2">
                  <c:v>Izklaides saturā, skatoties filmas, seriālus u.c.</c:v>
                </c:pt>
              </c:strCache>
            </c:strRef>
          </c:cat>
          <c:val>
            <c:numRef>
              <c:f>Sheet1!$D$2:$D$4</c:f>
              <c:numCache>
                <c:formatCode>0%</c:formatCode>
                <c:ptCount val="3"/>
                <c:pt idx="0">
                  <c:v>4.1152263374485597E-2</c:v>
                </c:pt>
                <c:pt idx="1">
                  <c:v>2.8806584362139918E-2</c:v>
                </c:pt>
                <c:pt idx="2">
                  <c:v>1.2345679012345678E-2</c:v>
                </c:pt>
              </c:numCache>
            </c:numRef>
          </c:val>
          <c:extLst>
            <c:ext xmlns:c16="http://schemas.microsoft.com/office/drawing/2014/chart" uri="{C3380CC4-5D6E-409C-BE32-E72D297353CC}">
              <c16:uniqueId val="{00000004-185E-4568-A4C1-7A736A9C97D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min val="0"/>
        </c:scaling>
        <c:delete val="1"/>
        <c:axPos val="b"/>
        <c:numFmt formatCode="0%" sourceLinked="1"/>
        <c:majorTickMark val="out"/>
        <c:minorTickMark val="none"/>
        <c:tickLblPos val="nextTo"/>
        <c:crossAx val="-1719209120"/>
        <c:crosses val="autoZero"/>
        <c:crossBetween val="between"/>
        <c:majorUnit val="0.25"/>
      </c:valAx>
    </c:plotArea>
    <c:legend>
      <c:legendPos val="r"/>
      <c:layout>
        <c:manualLayout>
          <c:xMode val="edge"/>
          <c:yMode val="edge"/>
          <c:x val="0.25017972205774791"/>
          <c:y val="0.87850479616081034"/>
          <c:w val="0.72770331928529131"/>
          <c:h val="7.8156098657778408E-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Lieto subtitrus</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Sheet1!$C$4:$C$27</c:f>
              <c:numCache>
                <c:formatCode>0%</c:formatCode>
                <c:ptCount val="24"/>
                <c:pt idx="0">
                  <c:v>0.13973732726801527</c:v>
                </c:pt>
                <c:pt idx="1">
                  <c:v>0.19442118912721079</c:v>
                </c:pt>
                <c:pt idx="2">
                  <c:v>0.1837015730124644</c:v>
                </c:pt>
                <c:pt idx="4">
                  <c:v>0.15709142788690311</c:v>
                </c:pt>
                <c:pt idx="5">
                  <c:v>0.1766068843608328</c:v>
                </c:pt>
                <c:pt idx="7">
                  <c:v>0.18033176408527946</c:v>
                </c:pt>
                <c:pt idx="8">
                  <c:v>0.17003464832412779</c:v>
                </c:pt>
                <c:pt idx="10">
                  <c:v>0.17261432566874413</c:v>
                </c:pt>
                <c:pt idx="11">
                  <c:v>0.17322919590837668</c:v>
                </c:pt>
                <c:pt idx="13">
                  <c:v>0.14636838414451789</c:v>
                </c:pt>
                <c:pt idx="14">
                  <c:v>0.11412298892861808</c:v>
                </c:pt>
                <c:pt idx="15">
                  <c:v>0.20275604595929353</c:v>
                </c:pt>
                <c:pt idx="16">
                  <c:v>0.17678153934114588</c:v>
                </c:pt>
                <c:pt idx="17">
                  <c:v>0.16733663803370238</c:v>
                </c:pt>
                <c:pt idx="18">
                  <c:v>0.2967274092084824</c:v>
                </c:pt>
                <c:pt idx="20">
                  <c:v>0.16345023866906788</c:v>
                </c:pt>
                <c:pt idx="21">
                  <c:v>0.18188466970945996</c:v>
                </c:pt>
                <c:pt idx="23">
                  <c:v>0.17297734782035554</c:v>
                </c:pt>
              </c:numCache>
            </c:numRef>
          </c:val>
          <c:extLst>
            <c:ext xmlns:c16="http://schemas.microsoft.com/office/drawing/2014/chart" uri="{C3380CC4-5D6E-409C-BE32-E72D297353CC}">
              <c16:uniqueId val="{00000000-7E17-47FB-B4ED-48E7CDE4A67F}"/>
            </c:ext>
          </c:extLst>
        </c:ser>
        <c:ser>
          <c:idx val="1"/>
          <c:order val="1"/>
          <c:tx>
            <c:strRef>
              <c:f>Sheet1!$D$3</c:f>
              <c:strCache>
                <c:ptCount val="1"/>
                <c:pt idx="0">
                  <c:v>Lieto valodas celiņu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Sheet1!$D$4:$D$27</c:f>
              <c:numCache>
                <c:formatCode>0%</c:formatCode>
                <c:ptCount val="24"/>
                <c:pt idx="0">
                  <c:v>0.1072378194594078</c:v>
                </c:pt>
                <c:pt idx="1">
                  <c:v>0.13337655070129104</c:v>
                </c:pt>
                <c:pt idx="2">
                  <c:v>6.6967721385948975E-2</c:v>
                </c:pt>
                <c:pt idx="4">
                  <c:v>0.11668350483324225</c:v>
                </c:pt>
                <c:pt idx="5">
                  <c:v>0.10039784034218797</c:v>
                </c:pt>
                <c:pt idx="7">
                  <c:v>8.8944998028580718E-2</c:v>
                </c:pt>
                <c:pt idx="8">
                  <c:v>0.1092212061558179</c:v>
                </c:pt>
                <c:pt idx="10">
                  <c:v>0.11918698092695963</c:v>
                </c:pt>
                <c:pt idx="11">
                  <c:v>9.2492926999743583E-2</c:v>
                </c:pt>
                <c:pt idx="13">
                  <c:v>7.3562650113223119E-2</c:v>
                </c:pt>
                <c:pt idx="14">
                  <c:v>0.12468263856887168</c:v>
                </c:pt>
                <c:pt idx="15">
                  <c:v>0.11201072658907592</c:v>
                </c:pt>
                <c:pt idx="16">
                  <c:v>9.5514558823450224E-2</c:v>
                </c:pt>
                <c:pt idx="17">
                  <c:v>0.1133824865306126</c:v>
                </c:pt>
                <c:pt idx="18">
                  <c:v>8.6664087746342364E-2</c:v>
                </c:pt>
                <c:pt idx="20">
                  <c:v>0.10024453063538993</c:v>
                </c:pt>
                <c:pt idx="21">
                  <c:v>0.10640183663743623</c:v>
                </c:pt>
                <c:pt idx="23">
                  <c:v>0.1034266915727597</c:v>
                </c:pt>
              </c:numCache>
            </c:numRef>
          </c:val>
          <c:extLst>
            <c:ext xmlns:c16="http://schemas.microsoft.com/office/drawing/2014/chart" uri="{C3380CC4-5D6E-409C-BE32-E72D297353CC}">
              <c16:uniqueId val="{00000001-7E17-47FB-B4ED-48E7CDE4A67F}"/>
            </c:ext>
          </c:extLst>
        </c:ser>
        <c:ser>
          <c:idx val="2"/>
          <c:order val="2"/>
          <c:tx>
            <c:strRef>
              <c:f>Sheet1!$E$3</c:f>
              <c:strCache>
                <c:ptCount val="1"/>
                <c:pt idx="0">
                  <c:v>Reizēm lieto subtitrus, reizēm valodas celiņu</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Sheet1!$E$4:$E$27</c:f>
              <c:numCache>
                <c:formatCode>0%</c:formatCode>
                <c:ptCount val="24"/>
                <c:pt idx="0">
                  <c:v>0.26340537634572542</c:v>
                </c:pt>
                <c:pt idx="1">
                  <c:v>0.21718274740934934</c:v>
                </c:pt>
                <c:pt idx="2">
                  <c:v>0.28264460915926931</c:v>
                </c:pt>
                <c:pt idx="4">
                  <c:v>0.17124181140746239</c:v>
                </c:pt>
                <c:pt idx="5">
                  <c:v>0.27221828175220203</c:v>
                </c:pt>
                <c:pt idx="7">
                  <c:v>0.21218932571011517</c:v>
                </c:pt>
                <c:pt idx="8">
                  <c:v>0.26994327525654499</c:v>
                </c:pt>
                <c:pt idx="10">
                  <c:v>0.21707632551547321</c:v>
                </c:pt>
                <c:pt idx="11">
                  <c:v>0.27866475173182603</c:v>
                </c:pt>
                <c:pt idx="13">
                  <c:v>0.30191385616933114</c:v>
                </c:pt>
                <c:pt idx="14">
                  <c:v>0.28302554018659121</c:v>
                </c:pt>
                <c:pt idx="15">
                  <c:v>0.22159257674303592</c:v>
                </c:pt>
                <c:pt idx="16">
                  <c:v>0.23988154603210313</c:v>
                </c:pt>
                <c:pt idx="17">
                  <c:v>0.25422889565370238</c:v>
                </c:pt>
                <c:pt idx="18">
                  <c:v>0.19417525972399377</c:v>
                </c:pt>
                <c:pt idx="20">
                  <c:v>0.25511372069013311</c:v>
                </c:pt>
                <c:pt idx="21">
                  <c:v>0.25187208496204416</c:v>
                </c:pt>
                <c:pt idx="23">
                  <c:v>0.25343840902238723</c:v>
                </c:pt>
              </c:numCache>
            </c:numRef>
          </c:val>
          <c:extLst>
            <c:ext xmlns:c16="http://schemas.microsoft.com/office/drawing/2014/chart" uri="{C3380CC4-5D6E-409C-BE32-E72D297353CC}">
              <c16:uniqueId val="{00000002-7E17-47FB-B4ED-48E7CDE4A67F}"/>
            </c:ext>
          </c:extLst>
        </c:ser>
        <c:ser>
          <c:idx val="3"/>
          <c:order val="3"/>
          <c:tx>
            <c:strRef>
              <c:f>Sheet1!$F$3</c:f>
              <c:strCache>
                <c:ptCount val="1"/>
                <c:pt idx="0">
                  <c:v>Nelieto ne vienu, ne otru</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Sheet1!$A$4:$B$27</c:f>
              <c:multiLvlStrCache>
                <c:ptCount val="24"/>
                <c:lvl>
                  <c:pt idx="0">
                    <c:v>Lauki</c:v>
                  </c:pt>
                  <c:pt idx="1">
                    <c:v>Cita pilsēta</c:v>
                  </c:pt>
                  <c:pt idx="2">
                    <c:v>Rīga</c:v>
                  </c:pt>
                  <c:pt idx="4">
                    <c:v>Cita</c:v>
                  </c:pt>
                  <c:pt idx="5">
                    <c:v>Latviešu</c:v>
                  </c:pt>
                  <c:pt idx="7">
                    <c:v>Nestrādā</c:v>
                  </c:pt>
                  <c:pt idx="8">
                    <c:v>Strādā</c:v>
                  </c:pt>
                  <c:pt idx="10">
                    <c:v>Vidējā, pamata</c:v>
                  </c:pt>
                  <c:pt idx="11">
                    <c:v>Augstākā</c:v>
                  </c:pt>
                  <c:pt idx="13">
                    <c:v>65-74 gadi</c:v>
                  </c:pt>
                  <c:pt idx="14">
                    <c:v>55-64 gadi</c:v>
                  </c:pt>
                  <c:pt idx="15">
                    <c:v>45-54 gadi</c:v>
                  </c:pt>
                  <c:pt idx="16">
                    <c:v>35-44 gadi</c:v>
                  </c:pt>
                  <c:pt idx="17">
                    <c:v>25-34 gadi</c:v>
                  </c:pt>
                  <c:pt idx="18">
                    <c:v>18-24 gadi</c:v>
                  </c:pt>
                  <c:pt idx="20">
                    <c:v>Vīrieši</c:v>
                  </c:pt>
                  <c:pt idx="21">
                    <c:v>Sievietes</c:v>
                  </c:pt>
                  <c:pt idx="23">
                    <c:v>Kopā</c:v>
                  </c:pt>
                </c:lvl>
                <c:lvl>
                  <c:pt idx="0">
                    <c:v>Apdzīvotā vieta</c:v>
                  </c:pt>
                  <c:pt idx="4">
                    <c:v>Valoda ģimenē</c:v>
                  </c:pt>
                  <c:pt idx="7">
                    <c:v>Nodar-binātība</c:v>
                  </c:pt>
                  <c:pt idx="10">
                    <c:v>Izglītība</c:v>
                  </c:pt>
                  <c:pt idx="13">
                    <c:v>Vecums</c:v>
                  </c:pt>
                  <c:pt idx="20">
                    <c:v>Dzimums</c:v>
                  </c:pt>
                  <c:pt idx="23">
                    <c:v>Kopā</c:v>
                  </c:pt>
                </c:lvl>
              </c:multiLvlStrCache>
            </c:multiLvlStrRef>
          </c:cat>
          <c:val>
            <c:numRef>
              <c:f>Sheet1!$F$4:$F$27</c:f>
              <c:numCache>
                <c:formatCode>0%</c:formatCode>
                <c:ptCount val="24"/>
                <c:pt idx="0">
                  <c:v>0.48961947692685037</c:v>
                </c:pt>
                <c:pt idx="1">
                  <c:v>0.45501951276214841</c:v>
                </c:pt>
                <c:pt idx="2">
                  <c:v>0.46668609644231879</c:v>
                </c:pt>
                <c:pt idx="4">
                  <c:v>0.55498325587239239</c:v>
                </c:pt>
                <c:pt idx="5">
                  <c:v>0.45077699354477502</c:v>
                </c:pt>
                <c:pt idx="7">
                  <c:v>0.51853391217602596</c:v>
                </c:pt>
                <c:pt idx="8">
                  <c:v>0.45080087026350585</c:v>
                </c:pt>
                <c:pt idx="10">
                  <c:v>0.49112236788882258</c:v>
                </c:pt>
                <c:pt idx="11">
                  <c:v>0.4556131253600515</c:v>
                </c:pt>
                <c:pt idx="13">
                  <c:v>0.47815510957292839</c:v>
                </c:pt>
                <c:pt idx="14">
                  <c:v>0.47816883231591911</c:v>
                </c:pt>
                <c:pt idx="15">
                  <c:v>0.46364065070859362</c:v>
                </c:pt>
                <c:pt idx="16">
                  <c:v>0.48782235580330213</c:v>
                </c:pt>
                <c:pt idx="17">
                  <c:v>0.46505197978198237</c:v>
                </c:pt>
                <c:pt idx="18">
                  <c:v>0.42243324332118098</c:v>
                </c:pt>
                <c:pt idx="20">
                  <c:v>0.48119151000540805</c:v>
                </c:pt>
                <c:pt idx="21">
                  <c:v>0.45984140869105827</c:v>
                </c:pt>
                <c:pt idx="23">
                  <c:v>0.47015755158449496</c:v>
                </c:pt>
              </c:numCache>
            </c:numRef>
          </c:val>
          <c:extLst>
            <c:ext xmlns:c16="http://schemas.microsoft.com/office/drawing/2014/chart" uri="{C3380CC4-5D6E-409C-BE32-E72D297353CC}">
              <c16:uniqueId val="{00000003-7E17-47FB-B4ED-48E7CDE4A67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en-US"/>
          </a:p>
        </c:txPr>
        <c:crossAx val="-1719217280"/>
        <c:crosses val="autoZero"/>
        <c:auto val="1"/>
        <c:lblAlgn val="ctr"/>
        <c:lblOffset val="100"/>
        <c:noMultiLvlLbl val="0"/>
      </c:catAx>
      <c:valAx>
        <c:axId val="-1719217280"/>
        <c:scaling>
          <c:orientation val="minMax"/>
        </c:scaling>
        <c:delete val="1"/>
        <c:axPos val="b"/>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68355505522122"/>
          <c:y val="0"/>
          <c:w val="0.60469761812511758"/>
          <c:h val="0.98479446372963153"/>
        </c:manualLayout>
      </c:layout>
      <c:barChart>
        <c:barDir val="bar"/>
        <c:grouping val="clustered"/>
        <c:varyColors val="0"/>
        <c:ser>
          <c:idx val="0"/>
          <c:order val="0"/>
          <c:tx>
            <c:strRef>
              <c:f>Sheet1!$B$1</c:f>
              <c:strCache>
                <c:ptCount val="1"/>
                <c:pt idx="0">
                  <c:v>2023</c:v>
                </c:pt>
              </c:strCache>
            </c:strRef>
          </c:tx>
          <c:spPr>
            <a:solidFill>
              <a:schemeClr val="accent1"/>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6BC5-426B-9046-5A179CF4FDB0}"/>
              </c:ext>
            </c:extLst>
          </c:dPt>
          <c:dPt>
            <c:idx val="1"/>
            <c:invertIfNegative val="0"/>
            <c:bubble3D val="0"/>
            <c:spPr>
              <a:solidFill>
                <a:schemeClr val="accent6"/>
              </a:solidFill>
            </c:spPr>
            <c:extLst>
              <c:ext xmlns:c16="http://schemas.microsoft.com/office/drawing/2014/chart" uri="{C3380CC4-5D6E-409C-BE32-E72D297353CC}">
                <c16:uniqueId val="{00000002-6BC5-426B-9046-5A179CF4FDB0}"/>
              </c:ext>
            </c:extLst>
          </c:dPt>
          <c:dPt>
            <c:idx val="2"/>
            <c:invertIfNegative val="0"/>
            <c:bubble3D val="0"/>
            <c:extLst>
              <c:ext xmlns:c16="http://schemas.microsoft.com/office/drawing/2014/chart" uri="{C3380CC4-5D6E-409C-BE32-E72D297353CC}">
                <c16:uniqueId val="{00000003-6BC5-426B-9046-5A179CF4FDB0}"/>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Grūti atbildēt</c:v>
                </c:pt>
                <c:pt idx="1">
                  <c:v>Neizmanto subtitrus</c:v>
                </c:pt>
                <c:pt idx="2">
                  <c:v>Cits</c:v>
                </c:pt>
                <c:pt idx="3">
                  <c:v>Kinoteātrī/ teātrī/ operā</c:v>
                </c:pt>
                <c:pt idx="4">
                  <c:v>Internetā</c:v>
                </c:pt>
                <c:pt idx="5">
                  <c:v>Televīzijā</c:v>
                </c:pt>
              </c:strCache>
            </c:strRef>
          </c:cat>
          <c:val>
            <c:numRef>
              <c:f>Sheet1!$B$2:$B$7</c:f>
              <c:numCache>
                <c:formatCode>0%</c:formatCode>
                <c:ptCount val="6"/>
                <c:pt idx="0">
                  <c:v>2.0576131687242798E-2</c:v>
                </c:pt>
                <c:pt idx="1">
                  <c:v>2.8806584362139918E-2</c:v>
                </c:pt>
                <c:pt idx="2">
                  <c:v>2.8806584362139918E-2</c:v>
                </c:pt>
                <c:pt idx="3">
                  <c:v>0.59259259259259256</c:v>
                </c:pt>
                <c:pt idx="4">
                  <c:v>0.74485596707818924</c:v>
                </c:pt>
                <c:pt idx="5">
                  <c:v>0.89711934156378603</c:v>
                </c:pt>
              </c:numCache>
            </c:numRef>
          </c:val>
          <c:extLst>
            <c:ext xmlns:c16="http://schemas.microsoft.com/office/drawing/2014/chart" uri="{C3380CC4-5D6E-409C-BE32-E72D297353CC}">
              <c16:uniqueId val="{00000004-6BC5-426B-9046-5A179CF4FDB0}"/>
            </c:ext>
          </c:extLst>
        </c:ser>
        <c:dLbls>
          <c:showLegendKey val="0"/>
          <c:showVal val="0"/>
          <c:showCatName val="0"/>
          <c:showSerName val="0"/>
          <c:showPercent val="0"/>
          <c:showBubbleSize val="0"/>
        </c:dLbls>
        <c:gapWidth val="50"/>
        <c:axId val="-1640709600"/>
        <c:axId val="-1640722112"/>
      </c:barChart>
      <c:catAx>
        <c:axId val="-1640709600"/>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0722112"/>
        <c:crosses val="autoZero"/>
        <c:auto val="1"/>
        <c:lblAlgn val="ctr"/>
        <c:lblOffset val="100"/>
        <c:noMultiLvlLbl val="0"/>
      </c:catAx>
      <c:valAx>
        <c:axId val="-1640722112"/>
        <c:scaling>
          <c:orientation val="minMax"/>
          <c:max val="1"/>
        </c:scaling>
        <c:delete val="1"/>
        <c:axPos val="b"/>
        <c:numFmt formatCode="0%" sourceLinked="1"/>
        <c:majorTickMark val="out"/>
        <c:minorTickMark val="none"/>
        <c:tickLblPos val="nextTo"/>
        <c:crossAx val="-16407096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3360139471682"/>
          <c:y val="0.18025032102376221"/>
          <c:w val="0.51928816188179538"/>
          <c:h val="0.66209263626702464"/>
        </c:manualLayout>
      </c:layout>
      <c:doughnutChart>
        <c:varyColors val="1"/>
        <c:ser>
          <c:idx val="0"/>
          <c:order val="0"/>
          <c:tx>
            <c:strRef>
              <c:f>Sheet1!$B$1</c:f>
              <c:strCache>
                <c:ptCount val="1"/>
                <c:pt idx="0">
                  <c:v>Column2</c:v>
                </c:pt>
              </c:strCache>
            </c:strRef>
          </c:tx>
          <c:dPt>
            <c:idx val="0"/>
            <c:bubble3D val="0"/>
            <c:spPr>
              <a:solidFill>
                <a:schemeClr val="accent3"/>
              </a:solidFill>
            </c:spPr>
            <c:extLst>
              <c:ext xmlns:c16="http://schemas.microsoft.com/office/drawing/2014/chart" uri="{C3380CC4-5D6E-409C-BE32-E72D297353CC}">
                <c16:uniqueId val="{00000001-021C-4FD8-8C45-9CF9738679BC}"/>
              </c:ext>
            </c:extLst>
          </c:dPt>
          <c:dPt>
            <c:idx val="1"/>
            <c:bubble3D val="0"/>
            <c:spPr>
              <a:solidFill>
                <a:schemeClr val="accent3">
                  <a:lumMod val="60000"/>
                  <a:lumOff val="40000"/>
                </a:schemeClr>
              </a:solidFill>
            </c:spPr>
            <c:extLst>
              <c:ext xmlns:c16="http://schemas.microsoft.com/office/drawing/2014/chart" uri="{C3380CC4-5D6E-409C-BE32-E72D297353CC}">
                <c16:uniqueId val="{00000003-021C-4FD8-8C45-9CF9738679BC}"/>
              </c:ext>
            </c:extLst>
          </c:dPt>
          <c:dPt>
            <c:idx val="2"/>
            <c:bubble3D val="0"/>
            <c:spPr>
              <a:solidFill>
                <a:schemeClr val="accent2">
                  <a:lumMod val="60000"/>
                  <a:lumOff val="40000"/>
                </a:schemeClr>
              </a:solidFill>
            </c:spPr>
            <c:extLst>
              <c:ext xmlns:c16="http://schemas.microsoft.com/office/drawing/2014/chart" uri="{C3380CC4-5D6E-409C-BE32-E72D297353CC}">
                <c16:uniqueId val="{00000005-021C-4FD8-8C45-9CF9738679BC}"/>
              </c:ext>
            </c:extLst>
          </c:dPt>
          <c:dPt>
            <c:idx val="3"/>
            <c:bubble3D val="0"/>
            <c:spPr>
              <a:solidFill>
                <a:schemeClr val="accent2"/>
              </a:solidFill>
            </c:spPr>
            <c:extLst>
              <c:ext xmlns:c16="http://schemas.microsoft.com/office/drawing/2014/chart" uri="{C3380CC4-5D6E-409C-BE32-E72D297353CC}">
                <c16:uniqueId val="{00000007-021C-4FD8-8C45-9CF9738679BC}"/>
              </c:ext>
            </c:extLst>
          </c:dPt>
          <c:dPt>
            <c:idx val="4"/>
            <c:bubble3D val="0"/>
            <c:spPr>
              <a:solidFill>
                <a:schemeClr val="bg1">
                  <a:lumMod val="65000"/>
                </a:schemeClr>
              </a:solidFill>
            </c:spPr>
            <c:extLst>
              <c:ext xmlns:c16="http://schemas.microsoft.com/office/drawing/2014/chart" uri="{C3380CC4-5D6E-409C-BE32-E72D297353CC}">
                <c16:uniqueId val="{0000000B-021C-4FD8-8C45-9CF9738679BC}"/>
              </c:ext>
            </c:extLst>
          </c:dPt>
          <c:dPt>
            <c:idx val="6"/>
            <c:bubble3D val="0"/>
            <c:spPr>
              <a:solidFill>
                <a:schemeClr val="bg1">
                  <a:lumMod val="65000"/>
                </a:schemeClr>
              </a:solidFill>
            </c:spPr>
            <c:extLst>
              <c:ext xmlns:c16="http://schemas.microsoft.com/office/drawing/2014/chart" uri="{C3380CC4-5D6E-409C-BE32-E72D297353CC}">
                <c16:uniqueId val="{00000009-021C-4FD8-8C45-9CF9738679BC}"/>
              </c:ext>
            </c:extLst>
          </c:dPt>
          <c:dLbls>
            <c:dLbl>
              <c:idx val="0"/>
              <c:layout>
                <c:manualLayout>
                  <c:x val="-0.24335891097570356"/>
                  <c:y val="-0.1479651485752229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1C-4FD8-8C45-9CF9738679BC}"/>
                </c:ext>
              </c:extLst>
            </c:dLbl>
            <c:dLbl>
              <c:idx val="1"/>
              <c:layout>
                <c:manualLayout>
                  <c:x val="0.21040530752993258"/>
                  <c:y val="-0.173910263200729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1C-4FD8-8C45-9CF9738679BC}"/>
                </c:ext>
              </c:extLst>
            </c:dLbl>
            <c:dLbl>
              <c:idx val="2"/>
              <c:layout>
                <c:manualLayout>
                  <c:x val="0.21522795544084844"/>
                  <c:y val="0.180259686908172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1C-4FD8-8C45-9CF9738679BC}"/>
                </c:ext>
              </c:extLst>
            </c:dLbl>
            <c:dLbl>
              <c:idx val="3"/>
              <c:layout>
                <c:manualLayout>
                  <c:x val="-0.21432861626485947"/>
                  <c:y val="0.18063303043847842"/>
                </c:manualLayout>
              </c:layout>
              <c:showLegendKey val="0"/>
              <c:showVal val="1"/>
              <c:showCatName val="1"/>
              <c:showSerName val="0"/>
              <c:showPercent val="0"/>
              <c:showBubbleSize val="0"/>
              <c:extLst>
                <c:ext xmlns:c15="http://schemas.microsoft.com/office/drawing/2012/chart" uri="{CE6537A1-D6FC-4f65-9D91-7224C49458BB}">
                  <c15:layout>
                    <c:manualLayout>
                      <c:w val="0.20662340936477142"/>
                      <c:h val="0.11242516981317321"/>
                    </c:manualLayout>
                  </c15:layout>
                </c:ext>
                <c:ext xmlns:c16="http://schemas.microsoft.com/office/drawing/2014/chart" uri="{C3380CC4-5D6E-409C-BE32-E72D297353CC}">
                  <c16:uniqueId val="{00000007-021C-4FD8-8C45-9CF9738679BC}"/>
                </c:ext>
              </c:extLst>
            </c:dLbl>
            <c:dLbl>
              <c:idx val="4"/>
              <c:layout>
                <c:manualLayout>
                  <c:x val="-0.24548287369779426"/>
                  <c:y val="3.28128915908569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1C-4FD8-8C45-9CF9738679B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1C-4FD8-8C45-9CF9738679B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Apmierina</c:v>
                </c:pt>
                <c:pt idx="1">
                  <c:v>Drīzāk apmierina</c:v>
                </c:pt>
                <c:pt idx="2">
                  <c:v>Drīzāk neapmierina</c:v>
                </c:pt>
                <c:pt idx="3">
                  <c:v>Neapmierina</c:v>
                </c:pt>
                <c:pt idx="4">
                  <c:v>Grūti atbildēt</c:v>
                </c:pt>
              </c:strCache>
            </c:strRef>
          </c:cat>
          <c:val>
            <c:numRef>
              <c:f>Sheet1!$B$2:$B$6</c:f>
              <c:numCache>
                <c:formatCode>0%</c:formatCode>
                <c:ptCount val="5"/>
                <c:pt idx="0">
                  <c:v>0.23430962343096234</c:v>
                </c:pt>
                <c:pt idx="1">
                  <c:v>0.41841004184100411</c:v>
                </c:pt>
                <c:pt idx="2">
                  <c:v>0.22594142259414227</c:v>
                </c:pt>
                <c:pt idx="3">
                  <c:v>8.7866108786610872E-2</c:v>
                </c:pt>
                <c:pt idx="4">
                  <c:v>3.3472803347280332E-2</c:v>
                </c:pt>
              </c:numCache>
            </c:numRef>
          </c:val>
          <c:extLst>
            <c:ext xmlns:c16="http://schemas.microsoft.com/office/drawing/2014/chart" uri="{C3380CC4-5D6E-409C-BE32-E72D297353CC}">
              <c16:uniqueId val="{0000000A-021C-4FD8-8C45-9CF9738679BC}"/>
            </c:ext>
          </c:extLst>
        </c:ser>
        <c:dLbls>
          <c:showLegendKey val="0"/>
          <c:showVal val="0"/>
          <c:showCatName val="0"/>
          <c:showSerName val="0"/>
          <c:showPercent val="0"/>
          <c:showBubbleSize val="0"/>
          <c:showLeaderLines val="1"/>
        </c:dLbls>
        <c:firstSliceAng val="25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25223781825778"/>
          <c:y val="0"/>
          <c:w val="0.74290097871895788"/>
          <c:h val="0.8007004096818825"/>
        </c:manualLayout>
      </c:layout>
      <c:barChart>
        <c:barDir val="bar"/>
        <c:grouping val="percentStacked"/>
        <c:varyColors val="0"/>
        <c:ser>
          <c:idx val="0"/>
          <c:order val="0"/>
          <c:tx>
            <c:strRef>
              <c:f>Sheet1!$B$1</c:f>
              <c:strCache>
                <c:ptCount val="1"/>
                <c:pt idx="0">
                  <c:v>Pietiekamā apjomā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 (n=218)</c:v>
                </c:pt>
                <c:pt idx="1">
                  <c:v>Interneta vietnēs (n=181)</c:v>
                </c:pt>
              </c:strCache>
            </c:strRef>
          </c:cat>
          <c:val>
            <c:numRef>
              <c:f>Sheet1!$B$2:$B$3</c:f>
              <c:numCache>
                <c:formatCode>0%</c:formatCode>
                <c:ptCount val="2"/>
                <c:pt idx="0">
                  <c:v>0.14678899082568808</c:v>
                </c:pt>
                <c:pt idx="1">
                  <c:v>0.18232044198895028</c:v>
                </c:pt>
              </c:numCache>
            </c:numRef>
          </c:val>
          <c:extLst>
            <c:ext xmlns:c16="http://schemas.microsoft.com/office/drawing/2014/chart" uri="{C3380CC4-5D6E-409C-BE32-E72D297353CC}">
              <c16:uniqueId val="{00000000-4673-4900-95E4-D8A0A983BA77}"/>
            </c:ext>
          </c:extLst>
        </c:ser>
        <c:ser>
          <c:idx val="1"/>
          <c:order val="1"/>
          <c:tx>
            <c:strRef>
              <c:f>Sheet1!$C$1</c:f>
              <c:strCache>
                <c:ptCount val="1"/>
                <c:pt idx="0">
                  <c:v>Drīzāk pietiekamā apjomā</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 (n=218)</c:v>
                </c:pt>
                <c:pt idx="1">
                  <c:v>Interneta vietnēs (n=181)</c:v>
                </c:pt>
              </c:strCache>
            </c:strRef>
          </c:cat>
          <c:val>
            <c:numRef>
              <c:f>Sheet1!$C$2:$C$3</c:f>
              <c:numCache>
                <c:formatCode>0%</c:formatCode>
                <c:ptCount val="2"/>
                <c:pt idx="0">
                  <c:v>0.17431192660550457</c:v>
                </c:pt>
                <c:pt idx="1">
                  <c:v>0.18784530386740333</c:v>
                </c:pt>
              </c:numCache>
            </c:numRef>
          </c:val>
          <c:extLst>
            <c:ext xmlns:c16="http://schemas.microsoft.com/office/drawing/2014/chart" uri="{C3380CC4-5D6E-409C-BE32-E72D297353CC}">
              <c16:uniqueId val="{00000001-4673-4900-95E4-D8A0A983BA77}"/>
            </c:ext>
          </c:extLst>
        </c:ser>
        <c:ser>
          <c:idx val="2"/>
          <c:order val="2"/>
          <c:tx>
            <c:strRef>
              <c:f>Sheet1!$D$1</c:f>
              <c:strCache>
                <c:ptCount val="1"/>
                <c:pt idx="0">
                  <c:v>Drīzāk nepietiekamā apjomā</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 (n=218)</c:v>
                </c:pt>
                <c:pt idx="1">
                  <c:v>Interneta vietnēs (n=181)</c:v>
                </c:pt>
              </c:strCache>
            </c:strRef>
          </c:cat>
          <c:val>
            <c:numRef>
              <c:f>Sheet1!$D$2:$D$3</c:f>
              <c:numCache>
                <c:formatCode>0%</c:formatCode>
                <c:ptCount val="2"/>
                <c:pt idx="0">
                  <c:v>0.3256880733944954</c:v>
                </c:pt>
                <c:pt idx="1">
                  <c:v>0.32044198895027626</c:v>
                </c:pt>
              </c:numCache>
            </c:numRef>
          </c:val>
          <c:extLst>
            <c:ext xmlns:c16="http://schemas.microsoft.com/office/drawing/2014/chart" uri="{C3380CC4-5D6E-409C-BE32-E72D297353CC}">
              <c16:uniqueId val="{00000002-4673-4900-95E4-D8A0A983BA77}"/>
            </c:ext>
          </c:extLst>
        </c:ser>
        <c:ser>
          <c:idx val="3"/>
          <c:order val="3"/>
          <c:tx>
            <c:strRef>
              <c:f>Sheet1!$E$1</c:f>
              <c:strCache>
                <c:ptCount val="1"/>
                <c:pt idx="0">
                  <c:v>Nepietiekamā apjomā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 (n=218)</c:v>
                </c:pt>
                <c:pt idx="1">
                  <c:v>Interneta vietnēs (n=181)</c:v>
                </c:pt>
              </c:strCache>
            </c:strRef>
          </c:cat>
          <c:val>
            <c:numRef>
              <c:f>Sheet1!$E$2:$E$3</c:f>
              <c:numCache>
                <c:formatCode>0%</c:formatCode>
                <c:ptCount val="2"/>
                <c:pt idx="0">
                  <c:v>0.3165137614678899</c:v>
                </c:pt>
                <c:pt idx="1">
                  <c:v>0.28176795580110497</c:v>
                </c:pt>
              </c:numCache>
            </c:numRef>
          </c:val>
          <c:extLst>
            <c:ext xmlns:c16="http://schemas.microsoft.com/office/drawing/2014/chart" uri="{C3380CC4-5D6E-409C-BE32-E72D297353CC}">
              <c16:uniqueId val="{00000003-4673-4900-95E4-D8A0A983BA77}"/>
            </c:ext>
          </c:extLst>
        </c:ser>
        <c:ser>
          <c:idx val="4"/>
          <c:order val="4"/>
          <c:tx>
            <c:strRef>
              <c:f>Sheet1!$F$1</c:f>
              <c:strCache>
                <c:ptCount val="1"/>
                <c:pt idx="0">
                  <c:v>Grūti atbildēt</c:v>
                </c:pt>
              </c:strCache>
            </c:strRef>
          </c:tx>
          <c:spPr>
            <a:solidFill>
              <a:sysClr val="window" lastClr="FFFFFF">
                <a:lumMod val="65000"/>
              </a:sysClr>
            </a:solidFill>
          </c:spPr>
          <c:invertIfNegative val="0"/>
          <c:dLbls>
            <c:dLbl>
              <c:idx val="1"/>
              <c:layout>
                <c:manualLayout>
                  <c:x val="0"/>
                  <c:y val="2.522182581619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73-4900-95E4-D8A0A983BA77}"/>
                </c:ext>
              </c:extLst>
            </c:dLbl>
            <c:dLbl>
              <c:idx val="2"/>
              <c:layout>
                <c:manualLayout>
                  <c:x val="0"/>
                  <c:y val="1.44124718949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73-4900-95E4-D8A0A983BA77}"/>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 (n=218)</c:v>
                </c:pt>
                <c:pt idx="1">
                  <c:v>Interneta vietnēs (n=181)</c:v>
                </c:pt>
              </c:strCache>
            </c:strRef>
          </c:cat>
          <c:val>
            <c:numRef>
              <c:f>Sheet1!$F$2:$F$3</c:f>
              <c:numCache>
                <c:formatCode>0%</c:formatCode>
                <c:ptCount val="2"/>
                <c:pt idx="0">
                  <c:v>3.669724770642202E-2</c:v>
                </c:pt>
                <c:pt idx="1">
                  <c:v>2.7624309392265192E-2</c:v>
                </c:pt>
              </c:numCache>
            </c:numRef>
          </c:val>
          <c:extLst>
            <c:ext xmlns:c16="http://schemas.microsoft.com/office/drawing/2014/chart" uri="{C3380CC4-5D6E-409C-BE32-E72D297353CC}">
              <c16:uniqueId val="{00000006-4673-4900-95E4-D8A0A983BA7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5017972205774791"/>
          <c:y val="0.77880067403126851"/>
          <c:w val="0.74318519034516384"/>
          <c:h val="0.20577737498359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76489784378656223"/>
        </c:manualLayout>
      </c:layout>
      <c:barChart>
        <c:barDir val="bar"/>
        <c:grouping val="percentStacked"/>
        <c:varyColors val="0"/>
        <c:ser>
          <c:idx val="0"/>
          <c:order val="0"/>
          <c:tx>
            <c:strRef>
              <c:f>Sheet1!$B$1</c:f>
              <c:strCache>
                <c:ptCount val="1"/>
                <c:pt idx="0">
                  <c:v>Pietiekamā + drīzāk pietiekamā apjomā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c:v>
                </c:pt>
                <c:pt idx="1">
                  <c:v>Interneta vietnēs</c:v>
                </c:pt>
              </c:strCache>
            </c:strRef>
          </c:cat>
          <c:val>
            <c:numRef>
              <c:f>Sheet1!$B$2:$B$3</c:f>
              <c:numCache>
                <c:formatCode>0%</c:formatCode>
                <c:ptCount val="2"/>
                <c:pt idx="0">
                  <c:v>0.32110091743119262</c:v>
                </c:pt>
                <c:pt idx="1">
                  <c:v>0.37016574585635365</c:v>
                </c:pt>
              </c:numCache>
            </c:numRef>
          </c:val>
          <c:extLst>
            <c:ext xmlns:c16="http://schemas.microsoft.com/office/drawing/2014/chart" uri="{C3380CC4-5D6E-409C-BE32-E72D297353CC}">
              <c16:uniqueId val="{00000000-C28A-4DC6-90E7-7EC696C39DC9}"/>
            </c:ext>
          </c:extLst>
        </c:ser>
        <c:ser>
          <c:idx val="1"/>
          <c:order val="1"/>
          <c:tx>
            <c:strRef>
              <c:f>Sheet1!$C$1</c:f>
              <c:strCache>
                <c:ptCount val="1"/>
                <c:pt idx="0">
                  <c:v>Nepietiekamā + drīzāk nepietiekamā apjomā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c:v>
                </c:pt>
                <c:pt idx="1">
                  <c:v>Interneta vietnēs</c:v>
                </c:pt>
              </c:strCache>
            </c:strRef>
          </c:cat>
          <c:val>
            <c:numRef>
              <c:f>Sheet1!$C$2:$C$3</c:f>
              <c:numCache>
                <c:formatCode>0%</c:formatCode>
                <c:ptCount val="2"/>
                <c:pt idx="0">
                  <c:v>0.64220183486238525</c:v>
                </c:pt>
                <c:pt idx="1">
                  <c:v>0.60220994475138123</c:v>
                </c:pt>
              </c:numCache>
            </c:numRef>
          </c:val>
          <c:extLst>
            <c:ext xmlns:c16="http://schemas.microsoft.com/office/drawing/2014/chart" uri="{C3380CC4-5D6E-409C-BE32-E72D297353CC}">
              <c16:uniqueId val="{00000001-C28A-4DC6-90E7-7EC696C39DC9}"/>
            </c:ext>
          </c:extLst>
        </c:ser>
        <c:ser>
          <c:idx val="2"/>
          <c:order val="2"/>
          <c:tx>
            <c:strRef>
              <c:f>Sheet1!$D$1</c:f>
              <c:strCache>
                <c:ptCount val="1"/>
                <c:pt idx="0">
                  <c:v>Grūti atbildēt</c:v>
                </c:pt>
              </c:strCache>
            </c:strRef>
          </c:tx>
          <c:spPr>
            <a:solidFill>
              <a:sysClr val="window" lastClr="FFFFFF">
                <a:lumMod val="65000"/>
              </a:sysClr>
            </a:solidFill>
          </c:spPr>
          <c:invertIfNegative val="0"/>
          <c:dLbls>
            <c:dLbl>
              <c:idx val="1"/>
              <c:layout>
                <c:manualLayout>
                  <c:x val="0"/>
                  <c:y val="3.055813715670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8A-4DC6-90E7-7EC696C39DC9}"/>
                </c:ext>
              </c:extLst>
            </c:dLbl>
            <c:dLbl>
              <c:idx val="2"/>
              <c:layout>
                <c:manualLayout>
                  <c:x val="-1.3066529210894811E-2"/>
                  <c:y val="2.067926781280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8A-4DC6-90E7-7EC696C39DC9}"/>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Televīzijā</c:v>
                </c:pt>
                <c:pt idx="1">
                  <c:v>Interneta vietnēs</c:v>
                </c:pt>
              </c:strCache>
            </c:strRef>
          </c:cat>
          <c:val>
            <c:numRef>
              <c:f>Sheet1!$D$2:$D$3</c:f>
              <c:numCache>
                <c:formatCode>0%</c:formatCode>
                <c:ptCount val="2"/>
                <c:pt idx="0">
                  <c:v>3.669724770642202E-2</c:v>
                </c:pt>
                <c:pt idx="1">
                  <c:v>2.7624309392265192E-2</c:v>
                </c:pt>
              </c:numCache>
            </c:numRef>
          </c:val>
          <c:extLst>
            <c:ext xmlns:c16="http://schemas.microsoft.com/office/drawing/2014/chart" uri="{C3380CC4-5D6E-409C-BE32-E72D297353CC}">
              <c16:uniqueId val="{00000004-C28A-4DC6-90E7-7EC696C39DC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76628769764287286"/>
          <c:w val="0.99768712144361482"/>
          <c:h val="0.2337123023571271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68355505522122"/>
          <c:y val="0"/>
          <c:w val="0.60469761812511758"/>
          <c:h val="0.98479446372963153"/>
        </c:manualLayout>
      </c:layout>
      <c:barChart>
        <c:barDir val="bar"/>
        <c:grouping val="clustered"/>
        <c:varyColors val="0"/>
        <c:ser>
          <c:idx val="0"/>
          <c:order val="0"/>
          <c:tx>
            <c:strRef>
              <c:f>Sheet1!$B$1</c:f>
              <c:strCache>
                <c:ptCount val="1"/>
                <c:pt idx="0">
                  <c:v>2023</c:v>
                </c:pt>
              </c:strCache>
            </c:strRef>
          </c:tx>
          <c:spPr>
            <a:solidFill>
              <a:schemeClr val="accent1"/>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9571-402E-B4F7-B7EE1BFD1B28}"/>
              </c:ext>
            </c:extLst>
          </c:dPt>
          <c:dPt>
            <c:idx val="1"/>
            <c:invertIfNegative val="0"/>
            <c:bubble3D val="0"/>
            <c:spPr>
              <a:solidFill>
                <a:schemeClr val="accent6"/>
              </a:solidFill>
            </c:spPr>
            <c:extLst>
              <c:ext xmlns:c16="http://schemas.microsoft.com/office/drawing/2014/chart" uri="{C3380CC4-5D6E-409C-BE32-E72D297353CC}">
                <c16:uniqueId val="{00000003-9571-402E-B4F7-B7EE1BFD1B28}"/>
              </c:ext>
            </c:extLst>
          </c:dPt>
          <c:dPt>
            <c:idx val="2"/>
            <c:invertIfNegative val="0"/>
            <c:bubble3D val="0"/>
            <c:extLst>
              <c:ext xmlns:c16="http://schemas.microsoft.com/office/drawing/2014/chart" uri="{C3380CC4-5D6E-409C-BE32-E72D297353CC}">
                <c16:uniqueId val="{00000004-9571-402E-B4F7-B7EE1BFD1B28}"/>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Grūti atbildēt</c:v>
                </c:pt>
                <c:pt idx="1">
                  <c:v>Neizmanto surdotulku/ surdotulkojumu</c:v>
                </c:pt>
                <c:pt idx="2">
                  <c:v>Cits</c:v>
                </c:pt>
                <c:pt idx="3">
                  <c:v>Internetā</c:v>
                </c:pt>
                <c:pt idx="4">
                  <c:v>Televīzijā</c:v>
                </c:pt>
              </c:strCache>
            </c:strRef>
          </c:cat>
          <c:val>
            <c:numRef>
              <c:f>Sheet1!$B$2:$B$6</c:f>
              <c:numCache>
                <c:formatCode>0%</c:formatCode>
                <c:ptCount val="5"/>
                <c:pt idx="0">
                  <c:v>3.292181069958848E-2</c:v>
                </c:pt>
                <c:pt idx="1">
                  <c:v>9.8765432098765427E-2</c:v>
                </c:pt>
                <c:pt idx="2">
                  <c:v>2.4691358024691357E-2</c:v>
                </c:pt>
                <c:pt idx="3">
                  <c:v>0.53909465020576131</c:v>
                </c:pt>
                <c:pt idx="4">
                  <c:v>0.81481481481481477</c:v>
                </c:pt>
              </c:numCache>
            </c:numRef>
          </c:val>
          <c:extLst>
            <c:ext xmlns:c16="http://schemas.microsoft.com/office/drawing/2014/chart" uri="{C3380CC4-5D6E-409C-BE32-E72D297353CC}">
              <c16:uniqueId val="{00000005-9571-402E-B4F7-B7EE1BFD1B28}"/>
            </c:ext>
          </c:extLst>
        </c:ser>
        <c:dLbls>
          <c:showLegendKey val="0"/>
          <c:showVal val="0"/>
          <c:showCatName val="0"/>
          <c:showSerName val="0"/>
          <c:showPercent val="0"/>
          <c:showBubbleSize val="0"/>
        </c:dLbls>
        <c:gapWidth val="50"/>
        <c:axId val="-1640709600"/>
        <c:axId val="-1640722112"/>
      </c:barChart>
      <c:catAx>
        <c:axId val="-1640709600"/>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0722112"/>
        <c:crosses val="autoZero"/>
        <c:auto val="1"/>
        <c:lblAlgn val="ctr"/>
        <c:lblOffset val="100"/>
        <c:noMultiLvlLbl val="0"/>
      </c:catAx>
      <c:valAx>
        <c:axId val="-1640722112"/>
        <c:scaling>
          <c:orientation val="minMax"/>
          <c:max val="1"/>
        </c:scaling>
        <c:delete val="1"/>
        <c:axPos val="b"/>
        <c:numFmt formatCode="0%" sourceLinked="1"/>
        <c:majorTickMark val="out"/>
        <c:minorTickMark val="none"/>
        <c:tickLblPos val="nextTo"/>
        <c:crossAx val="-16407096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3360139471682"/>
          <c:y val="0.18025032102376221"/>
          <c:w val="0.51928816188179538"/>
          <c:h val="0.66209263626702464"/>
        </c:manualLayout>
      </c:layout>
      <c:doughnutChart>
        <c:varyColors val="1"/>
        <c:ser>
          <c:idx val="0"/>
          <c:order val="0"/>
          <c:tx>
            <c:strRef>
              <c:f>Sheet1!$B$1</c:f>
              <c:strCache>
                <c:ptCount val="1"/>
                <c:pt idx="0">
                  <c:v>Column2</c:v>
                </c:pt>
              </c:strCache>
            </c:strRef>
          </c:tx>
          <c:dPt>
            <c:idx val="0"/>
            <c:bubble3D val="0"/>
            <c:spPr>
              <a:solidFill>
                <a:schemeClr val="accent3"/>
              </a:solidFill>
            </c:spPr>
            <c:extLst>
              <c:ext xmlns:c16="http://schemas.microsoft.com/office/drawing/2014/chart" uri="{C3380CC4-5D6E-409C-BE32-E72D297353CC}">
                <c16:uniqueId val="{00000001-6767-418F-BD25-F6D3E0FD04E7}"/>
              </c:ext>
            </c:extLst>
          </c:dPt>
          <c:dPt>
            <c:idx val="1"/>
            <c:bubble3D val="0"/>
            <c:spPr>
              <a:solidFill>
                <a:schemeClr val="accent3">
                  <a:lumMod val="60000"/>
                  <a:lumOff val="40000"/>
                </a:schemeClr>
              </a:solidFill>
            </c:spPr>
            <c:extLst>
              <c:ext xmlns:c16="http://schemas.microsoft.com/office/drawing/2014/chart" uri="{C3380CC4-5D6E-409C-BE32-E72D297353CC}">
                <c16:uniqueId val="{00000003-6767-418F-BD25-F6D3E0FD04E7}"/>
              </c:ext>
            </c:extLst>
          </c:dPt>
          <c:dPt>
            <c:idx val="2"/>
            <c:bubble3D val="0"/>
            <c:spPr>
              <a:solidFill>
                <a:schemeClr val="accent2">
                  <a:lumMod val="60000"/>
                  <a:lumOff val="40000"/>
                </a:schemeClr>
              </a:solidFill>
            </c:spPr>
            <c:extLst>
              <c:ext xmlns:c16="http://schemas.microsoft.com/office/drawing/2014/chart" uri="{C3380CC4-5D6E-409C-BE32-E72D297353CC}">
                <c16:uniqueId val="{00000005-6767-418F-BD25-F6D3E0FD04E7}"/>
              </c:ext>
            </c:extLst>
          </c:dPt>
          <c:dPt>
            <c:idx val="3"/>
            <c:bubble3D val="0"/>
            <c:spPr>
              <a:solidFill>
                <a:schemeClr val="accent2"/>
              </a:solidFill>
            </c:spPr>
            <c:extLst>
              <c:ext xmlns:c16="http://schemas.microsoft.com/office/drawing/2014/chart" uri="{C3380CC4-5D6E-409C-BE32-E72D297353CC}">
                <c16:uniqueId val="{00000007-6767-418F-BD25-F6D3E0FD04E7}"/>
              </c:ext>
            </c:extLst>
          </c:dPt>
          <c:dPt>
            <c:idx val="4"/>
            <c:bubble3D val="0"/>
            <c:spPr>
              <a:solidFill>
                <a:schemeClr val="bg1">
                  <a:lumMod val="65000"/>
                </a:schemeClr>
              </a:solidFill>
            </c:spPr>
            <c:extLst>
              <c:ext xmlns:c16="http://schemas.microsoft.com/office/drawing/2014/chart" uri="{C3380CC4-5D6E-409C-BE32-E72D297353CC}">
                <c16:uniqueId val="{00000009-6767-418F-BD25-F6D3E0FD04E7}"/>
              </c:ext>
            </c:extLst>
          </c:dPt>
          <c:dPt>
            <c:idx val="6"/>
            <c:bubble3D val="0"/>
            <c:spPr>
              <a:solidFill>
                <a:schemeClr val="bg1">
                  <a:lumMod val="65000"/>
                </a:schemeClr>
              </a:solidFill>
            </c:spPr>
            <c:extLst>
              <c:ext xmlns:c16="http://schemas.microsoft.com/office/drawing/2014/chart" uri="{C3380CC4-5D6E-409C-BE32-E72D297353CC}">
                <c16:uniqueId val="{0000000B-6767-418F-BD25-F6D3E0FD04E7}"/>
              </c:ext>
            </c:extLst>
          </c:dPt>
          <c:dLbls>
            <c:dLbl>
              <c:idx val="0"/>
              <c:layout>
                <c:manualLayout>
                  <c:x val="-0.24335891097570356"/>
                  <c:y val="-0.1479651485752229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67-418F-BD25-F6D3E0FD04E7}"/>
                </c:ext>
              </c:extLst>
            </c:dLbl>
            <c:dLbl>
              <c:idx val="1"/>
              <c:layout>
                <c:manualLayout>
                  <c:x val="0.21040530752993258"/>
                  <c:y val="-0.173910263200729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67-418F-BD25-F6D3E0FD04E7}"/>
                </c:ext>
              </c:extLst>
            </c:dLbl>
            <c:dLbl>
              <c:idx val="2"/>
              <c:layout>
                <c:manualLayout>
                  <c:x val="0.21522795544084844"/>
                  <c:y val="0.180259686908172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67-418F-BD25-F6D3E0FD04E7}"/>
                </c:ext>
              </c:extLst>
            </c:dLbl>
            <c:dLbl>
              <c:idx val="3"/>
              <c:layout>
                <c:manualLayout>
                  <c:x val="-0.21432861626485947"/>
                  <c:y val="0.18063303043847842"/>
                </c:manualLayout>
              </c:layout>
              <c:showLegendKey val="0"/>
              <c:showVal val="1"/>
              <c:showCatName val="1"/>
              <c:showSerName val="0"/>
              <c:showPercent val="0"/>
              <c:showBubbleSize val="0"/>
              <c:extLst>
                <c:ext xmlns:c15="http://schemas.microsoft.com/office/drawing/2012/chart" uri="{CE6537A1-D6FC-4f65-9D91-7224C49458BB}">
                  <c15:layout>
                    <c:manualLayout>
                      <c:w val="0.20662340936477142"/>
                      <c:h val="0.11242516981317321"/>
                    </c:manualLayout>
                  </c15:layout>
                </c:ext>
                <c:ext xmlns:c16="http://schemas.microsoft.com/office/drawing/2014/chart" uri="{C3380CC4-5D6E-409C-BE32-E72D297353CC}">
                  <c16:uniqueId val="{00000007-6767-418F-BD25-F6D3E0FD04E7}"/>
                </c:ext>
              </c:extLst>
            </c:dLbl>
            <c:dLbl>
              <c:idx val="4"/>
              <c:layout>
                <c:manualLayout>
                  <c:x val="-0.24548287369779426"/>
                  <c:y val="3.28128915908569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67-418F-BD25-F6D3E0FD04E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67-418F-BD25-F6D3E0FD04E7}"/>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Apmierina</c:v>
                </c:pt>
                <c:pt idx="1">
                  <c:v>Drīzāk apmierina</c:v>
                </c:pt>
                <c:pt idx="2">
                  <c:v>Drīzāk neapmierina</c:v>
                </c:pt>
                <c:pt idx="3">
                  <c:v>Neapmierina</c:v>
                </c:pt>
                <c:pt idx="4">
                  <c:v>Grūti atbildēt</c:v>
                </c:pt>
              </c:strCache>
            </c:strRef>
          </c:cat>
          <c:val>
            <c:numRef>
              <c:f>Sheet1!$B$2:$B$6</c:f>
              <c:numCache>
                <c:formatCode>0%</c:formatCode>
                <c:ptCount val="5"/>
                <c:pt idx="0">
                  <c:v>0.24657534246575341</c:v>
                </c:pt>
                <c:pt idx="1">
                  <c:v>0.38812785388127852</c:v>
                </c:pt>
                <c:pt idx="2">
                  <c:v>0.25114155251141551</c:v>
                </c:pt>
                <c:pt idx="3">
                  <c:v>4.5662100456620995E-2</c:v>
                </c:pt>
                <c:pt idx="4">
                  <c:v>6.8493150684931503E-2</c:v>
                </c:pt>
              </c:numCache>
            </c:numRef>
          </c:val>
          <c:extLst>
            <c:ext xmlns:c16="http://schemas.microsoft.com/office/drawing/2014/chart" uri="{C3380CC4-5D6E-409C-BE32-E72D297353CC}">
              <c16:uniqueId val="{0000000C-6767-418F-BD25-F6D3E0FD04E7}"/>
            </c:ext>
          </c:extLst>
        </c:ser>
        <c:dLbls>
          <c:showLegendKey val="0"/>
          <c:showVal val="0"/>
          <c:showCatName val="0"/>
          <c:showSerName val="0"/>
          <c:showPercent val="0"/>
          <c:showBubbleSize val="0"/>
          <c:showLeaderLines val="1"/>
        </c:dLbls>
        <c:firstSliceAng val="25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25223781825778"/>
          <c:y val="0"/>
          <c:w val="0.74290097871895788"/>
          <c:h val="0.8007004096818825"/>
        </c:manualLayout>
      </c:layout>
      <c:barChart>
        <c:barDir val="bar"/>
        <c:grouping val="percentStacked"/>
        <c:varyColors val="0"/>
        <c:ser>
          <c:idx val="0"/>
          <c:order val="0"/>
          <c:tx>
            <c:strRef>
              <c:f>Sheet1!$B$1</c:f>
              <c:strCache>
                <c:ptCount val="1"/>
                <c:pt idx="0">
                  <c:v>Pietiekamā apjomā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 (n=131)</c:v>
                </c:pt>
                <c:pt idx="1">
                  <c:v>Televīzijā (n=198)</c:v>
                </c:pt>
              </c:strCache>
            </c:strRef>
          </c:cat>
          <c:val>
            <c:numRef>
              <c:f>Sheet1!$B$2:$B$3</c:f>
              <c:numCache>
                <c:formatCode>0%</c:formatCode>
                <c:ptCount val="2"/>
                <c:pt idx="0">
                  <c:v>0.14503816793893129</c:v>
                </c:pt>
                <c:pt idx="1">
                  <c:v>0.18686868686868688</c:v>
                </c:pt>
              </c:numCache>
            </c:numRef>
          </c:val>
          <c:extLst>
            <c:ext xmlns:c16="http://schemas.microsoft.com/office/drawing/2014/chart" uri="{C3380CC4-5D6E-409C-BE32-E72D297353CC}">
              <c16:uniqueId val="{00000000-BC93-477D-AA48-841A14105C8B}"/>
            </c:ext>
          </c:extLst>
        </c:ser>
        <c:ser>
          <c:idx val="1"/>
          <c:order val="1"/>
          <c:tx>
            <c:strRef>
              <c:f>Sheet1!$C$1</c:f>
              <c:strCache>
                <c:ptCount val="1"/>
                <c:pt idx="0">
                  <c:v>Drīzāk pietiekamā apjomā</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 (n=131)</c:v>
                </c:pt>
                <c:pt idx="1">
                  <c:v>Televīzijā (n=198)</c:v>
                </c:pt>
              </c:strCache>
            </c:strRef>
          </c:cat>
          <c:val>
            <c:numRef>
              <c:f>Sheet1!$C$2:$C$3</c:f>
              <c:numCache>
                <c:formatCode>0%</c:formatCode>
                <c:ptCount val="2"/>
                <c:pt idx="0">
                  <c:v>0.29007633587786258</c:v>
                </c:pt>
                <c:pt idx="1">
                  <c:v>0.29292929292929293</c:v>
                </c:pt>
              </c:numCache>
            </c:numRef>
          </c:val>
          <c:extLst>
            <c:ext xmlns:c16="http://schemas.microsoft.com/office/drawing/2014/chart" uri="{C3380CC4-5D6E-409C-BE32-E72D297353CC}">
              <c16:uniqueId val="{00000001-BC93-477D-AA48-841A14105C8B}"/>
            </c:ext>
          </c:extLst>
        </c:ser>
        <c:ser>
          <c:idx val="2"/>
          <c:order val="2"/>
          <c:tx>
            <c:strRef>
              <c:f>Sheet1!$D$1</c:f>
              <c:strCache>
                <c:ptCount val="1"/>
                <c:pt idx="0">
                  <c:v>Drīzāk nepietiekamā apjomā</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 (n=131)</c:v>
                </c:pt>
                <c:pt idx="1">
                  <c:v>Televīzijā (n=198)</c:v>
                </c:pt>
              </c:strCache>
            </c:strRef>
          </c:cat>
          <c:val>
            <c:numRef>
              <c:f>Sheet1!$D$2:$D$3</c:f>
              <c:numCache>
                <c:formatCode>0%</c:formatCode>
                <c:ptCount val="2"/>
                <c:pt idx="0">
                  <c:v>0.37404580152671757</c:v>
                </c:pt>
                <c:pt idx="1">
                  <c:v>0.34343434343434337</c:v>
                </c:pt>
              </c:numCache>
            </c:numRef>
          </c:val>
          <c:extLst>
            <c:ext xmlns:c16="http://schemas.microsoft.com/office/drawing/2014/chart" uri="{C3380CC4-5D6E-409C-BE32-E72D297353CC}">
              <c16:uniqueId val="{00000002-BC93-477D-AA48-841A14105C8B}"/>
            </c:ext>
          </c:extLst>
        </c:ser>
        <c:ser>
          <c:idx val="3"/>
          <c:order val="3"/>
          <c:tx>
            <c:strRef>
              <c:f>Sheet1!$E$1</c:f>
              <c:strCache>
                <c:ptCount val="1"/>
                <c:pt idx="0">
                  <c:v>Nepietiekamā apjomā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 (n=131)</c:v>
                </c:pt>
                <c:pt idx="1">
                  <c:v>Televīzijā (n=198)</c:v>
                </c:pt>
              </c:strCache>
            </c:strRef>
          </c:cat>
          <c:val>
            <c:numRef>
              <c:f>Sheet1!$E$2:$E$3</c:f>
              <c:numCache>
                <c:formatCode>0%</c:formatCode>
                <c:ptCount val="2"/>
                <c:pt idx="0">
                  <c:v>0.15267175572519084</c:v>
                </c:pt>
                <c:pt idx="1">
                  <c:v>0.12626262626262627</c:v>
                </c:pt>
              </c:numCache>
            </c:numRef>
          </c:val>
          <c:extLst>
            <c:ext xmlns:c16="http://schemas.microsoft.com/office/drawing/2014/chart" uri="{C3380CC4-5D6E-409C-BE32-E72D297353CC}">
              <c16:uniqueId val="{00000003-BC93-477D-AA48-841A14105C8B}"/>
            </c:ext>
          </c:extLst>
        </c:ser>
        <c:ser>
          <c:idx val="4"/>
          <c:order val="4"/>
          <c:tx>
            <c:strRef>
              <c:f>Sheet1!$F$1</c:f>
              <c:strCache>
                <c:ptCount val="1"/>
                <c:pt idx="0">
                  <c:v>Grūti atbildēt</c:v>
                </c:pt>
              </c:strCache>
            </c:strRef>
          </c:tx>
          <c:spPr>
            <a:solidFill>
              <a:sysClr val="window" lastClr="FFFFFF">
                <a:lumMod val="65000"/>
              </a:sysClr>
            </a:solidFill>
          </c:spPr>
          <c:invertIfNegative val="0"/>
          <c:dLbls>
            <c:dLbl>
              <c:idx val="1"/>
              <c:layout>
                <c:manualLayout>
                  <c:x val="0"/>
                  <c:y val="2.522182581619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93-477D-AA48-841A14105C8B}"/>
                </c:ext>
              </c:extLst>
            </c:dLbl>
            <c:dLbl>
              <c:idx val="2"/>
              <c:layout>
                <c:manualLayout>
                  <c:x val="0"/>
                  <c:y val="1.44124718949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93-477D-AA48-841A14105C8B}"/>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 (n=131)</c:v>
                </c:pt>
                <c:pt idx="1">
                  <c:v>Televīzijā (n=198)</c:v>
                </c:pt>
              </c:strCache>
            </c:strRef>
          </c:cat>
          <c:val>
            <c:numRef>
              <c:f>Sheet1!$F$2:$F$3</c:f>
              <c:numCache>
                <c:formatCode>0%</c:formatCode>
                <c:ptCount val="2"/>
                <c:pt idx="0">
                  <c:v>3.8167938931297711E-2</c:v>
                </c:pt>
                <c:pt idx="1">
                  <c:v>5.0505050505050504E-2</c:v>
                </c:pt>
              </c:numCache>
            </c:numRef>
          </c:val>
          <c:extLst>
            <c:ext xmlns:c16="http://schemas.microsoft.com/office/drawing/2014/chart" uri="{C3380CC4-5D6E-409C-BE32-E72D297353CC}">
              <c16:uniqueId val="{00000006-BC93-477D-AA48-841A14105C8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5017972205774791"/>
          <c:y val="0.77880067403126851"/>
          <c:w val="0.74318519034516384"/>
          <c:h val="0.20577737498359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76489784378656223"/>
        </c:manualLayout>
      </c:layout>
      <c:barChart>
        <c:barDir val="bar"/>
        <c:grouping val="percentStacked"/>
        <c:varyColors val="0"/>
        <c:ser>
          <c:idx val="0"/>
          <c:order val="0"/>
          <c:tx>
            <c:strRef>
              <c:f>Sheet1!$B$1</c:f>
              <c:strCache>
                <c:ptCount val="1"/>
                <c:pt idx="0">
                  <c:v>Pietiekamā + drīzāk pietiekamā apjomā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c:v>
                </c:pt>
                <c:pt idx="1">
                  <c:v>Televīzijā</c:v>
                </c:pt>
              </c:strCache>
            </c:strRef>
          </c:cat>
          <c:val>
            <c:numRef>
              <c:f>Sheet1!$B$2:$B$3</c:f>
              <c:numCache>
                <c:formatCode>0%</c:formatCode>
                <c:ptCount val="2"/>
                <c:pt idx="0">
                  <c:v>0.43511450381679384</c:v>
                </c:pt>
                <c:pt idx="1">
                  <c:v>0.47979797979797978</c:v>
                </c:pt>
              </c:numCache>
            </c:numRef>
          </c:val>
          <c:extLst>
            <c:ext xmlns:c16="http://schemas.microsoft.com/office/drawing/2014/chart" uri="{C3380CC4-5D6E-409C-BE32-E72D297353CC}">
              <c16:uniqueId val="{00000000-9CA2-4B95-A5A7-E08B5AC561F4}"/>
            </c:ext>
          </c:extLst>
        </c:ser>
        <c:ser>
          <c:idx val="1"/>
          <c:order val="1"/>
          <c:tx>
            <c:strRef>
              <c:f>Sheet1!$C$1</c:f>
              <c:strCache>
                <c:ptCount val="1"/>
                <c:pt idx="0">
                  <c:v>Nepietiekamā + drīzāk nepietiekamā apjomā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c:v>
                </c:pt>
                <c:pt idx="1">
                  <c:v>Televīzijā</c:v>
                </c:pt>
              </c:strCache>
            </c:strRef>
          </c:cat>
          <c:val>
            <c:numRef>
              <c:f>Sheet1!$C$2:$C$3</c:f>
              <c:numCache>
                <c:formatCode>0%</c:formatCode>
                <c:ptCount val="2"/>
                <c:pt idx="0">
                  <c:v>0.52671755725190839</c:v>
                </c:pt>
                <c:pt idx="1">
                  <c:v>0.46969696969696961</c:v>
                </c:pt>
              </c:numCache>
            </c:numRef>
          </c:val>
          <c:extLst>
            <c:ext xmlns:c16="http://schemas.microsoft.com/office/drawing/2014/chart" uri="{C3380CC4-5D6E-409C-BE32-E72D297353CC}">
              <c16:uniqueId val="{00000001-9CA2-4B95-A5A7-E08B5AC561F4}"/>
            </c:ext>
          </c:extLst>
        </c:ser>
        <c:ser>
          <c:idx val="2"/>
          <c:order val="2"/>
          <c:tx>
            <c:strRef>
              <c:f>Sheet1!$D$1</c:f>
              <c:strCache>
                <c:ptCount val="1"/>
                <c:pt idx="0">
                  <c:v>Grūti atbildēt</c:v>
                </c:pt>
              </c:strCache>
            </c:strRef>
          </c:tx>
          <c:spPr>
            <a:solidFill>
              <a:sysClr val="window" lastClr="FFFFFF">
                <a:lumMod val="65000"/>
              </a:sysClr>
            </a:solidFill>
          </c:spPr>
          <c:invertIfNegative val="0"/>
          <c:dLbls>
            <c:dLbl>
              <c:idx val="1"/>
              <c:layout>
                <c:manualLayout>
                  <c:x val="0"/>
                  <c:y val="3.055813715670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2-4B95-A5A7-E08B5AC561F4}"/>
                </c:ext>
              </c:extLst>
            </c:dLbl>
            <c:dLbl>
              <c:idx val="2"/>
              <c:layout>
                <c:manualLayout>
                  <c:x val="-1.3066529210894811E-2"/>
                  <c:y val="2.067926781280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2-4B95-A5A7-E08B5AC561F4}"/>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Interneta vietnēs</c:v>
                </c:pt>
                <c:pt idx="1">
                  <c:v>Televīzijā</c:v>
                </c:pt>
              </c:strCache>
            </c:strRef>
          </c:cat>
          <c:val>
            <c:numRef>
              <c:f>Sheet1!$D$2:$D$3</c:f>
              <c:numCache>
                <c:formatCode>0%</c:formatCode>
                <c:ptCount val="2"/>
                <c:pt idx="0">
                  <c:v>3.8167938931297711E-2</c:v>
                </c:pt>
                <c:pt idx="1">
                  <c:v>5.0505050505050504E-2</c:v>
                </c:pt>
              </c:numCache>
            </c:numRef>
          </c:val>
          <c:extLst>
            <c:ext xmlns:c16="http://schemas.microsoft.com/office/drawing/2014/chart" uri="{C3380CC4-5D6E-409C-BE32-E72D297353CC}">
              <c16:uniqueId val="{00000004-9CA2-4B95-A5A7-E08B5AC561F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76628769764287286"/>
          <c:w val="0.99768712144361482"/>
          <c:h val="0.2337123023571271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25223781825778"/>
          <c:y val="0"/>
          <c:w val="0.74290097871895788"/>
          <c:h val="0.88445189145464898"/>
        </c:manualLayout>
      </c:layout>
      <c:barChart>
        <c:barDir val="bar"/>
        <c:grouping val="percentStacked"/>
        <c:varyColors val="0"/>
        <c:ser>
          <c:idx val="0"/>
          <c:order val="0"/>
          <c:tx>
            <c:strRef>
              <c:f>Sheet1!$B$1</c:f>
              <c:strCache>
                <c:ptCount val="1"/>
                <c:pt idx="0">
                  <c:v>Jā </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Sheet1!$B$2:$B$4</c:f>
              <c:numCache>
                <c:formatCode>0%</c:formatCode>
                <c:ptCount val="3"/>
                <c:pt idx="0">
                  <c:v>0.20175438596491227</c:v>
                </c:pt>
                <c:pt idx="1">
                  <c:v>0.26754385964912281</c:v>
                </c:pt>
                <c:pt idx="2">
                  <c:v>0.36403508771929827</c:v>
                </c:pt>
              </c:numCache>
            </c:numRef>
          </c:val>
          <c:extLst>
            <c:ext xmlns:c16="http://schemas.microsoft.com/office/drawing/2014/chart" uri="{C3380CC4-5D6E-409C-BE32-E72D297353CC}">
              <c16:uniqueId val="{00000000-A13E-4AA6-834E-BDE253662D9D}"/>
            </c:ext>
          </c:extLst>
        </c:ser>
        <c:ser>
          <c:idx val="1"/>
          <c:order val="1"/>
          <c:tx>
            <c:strRef>
              <c:f>Sheet1!$C$1</c:f>
              <c:strCache>
                <c:ptCount val="1"/>
                <c:pt idx="0">
                  <c:v>Drīzāk jā</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Sheet1!$C$2:$C$4</c:f>
              <c:numCache>
                <c:formatCode>0%</c:formatCode>
                <c:ptCount val="3"/>
                <c:pt idx="0">
                  <c:v>0.32894736842105265</c:v>
                </c:pt>
                <c:pt idx="1">
                  <c:v>0.39912280701754388</c:v>
                </c:pt>
                <c:pt idx="2">
                  <c:v>0.32894736842105265</c:v>
                </c:pt>
              </c:numCache>
            </c:numRef>
          </c:val>
          <c:extLst>
            <c:ext xmlns:c16="http://schemas.microsoft.com/office/drawing/2014/chart" uri="{C3380CC4-5D6E-409C-BE32-E72D297353CC}">
              <c16:uniqueId val="{00000001-A13E-4AA6-834E-BDE253662D9D}"/>
            </c:ext>
          </c:extLst>
        </c:ser>
        <c:ser>
          <c:idx val="2"/>
          <c:order val="2"/>
          <c:tx>
            <c:strRef>
              <c:f>Sheet1!$D$1</c:f>
              <c:strCache>
                <c:ptCount val="1"/>
                <c:pt idx="0">
                  <c:v>Drīzāk nē</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Sheet1!$D$2:$D$4</c:f>
              <c:numCache>
                <c:formatCode>0%</c:formatCode>
                <c:ptCount val="3"/>
                <c:pt idx="0">
                  <c:v>0.28947368421052633</c:v>
                </c:pt>
                <c:pt idx="1">
                  <c:v>0.21929824561403508</c:v>
                </c:pt>
                <c:pt idx="2">
                  <c:v>0.19298245614035087</c:v>
                </c:pt>
              </c:numCache>
            </c:numRef>
          </c:val>
          <c:extLst>
            <c:ext xmlns:c16="http://schemas.microsoft.com/office/drawing/2014/chart" uri="{C3380CC4-5D6E-409C-BE32-E72D297353CC}">
              <c16:uniqueId val="{00000002-A13E-4AA6-834E-BDE253662D9D}"/>
            </c:ext>
          </c:extLst>
        </c:ser>
        <c:ser>
          <c:idx val="3"/>
          <c:order val="3"/>
          <c:tx>
            <c:strRef>
              <c:f>Sheet1!$E$1</c:f>
              <c:strCache>
                <c:ptCount val="1"/>
                <c:pt idx="0">
                  <c:v>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Sheet1!$E$2:$E$4</c:f>
              <c:numCache>
                <c:formatCode>0%</c:formatCode>
                <c:ptCount val="3"/>
                <c:pt idx="0">
                  <c:v>8.3333333333333315E-2</c:v>
                </c:pt>
                <c:pt idx="1">
                  <c:v>5.2631578947368418E-2</c:v>
                </c:pt>
                <c:pt idx="2">
                  <c:v>6.1403508771929821E-2</c:v>
                </c:pt>
              </c:numCache>
            </c:numRef>
          </c:val>
          <c:extLst>
            <c:ext xmlns:c16="http://schemas.microsoft.com/office/drawing/2014/chart" uri="{C3380CC4-5D6E-409C-BE32-E72D297353CC}">
              <c16:uniqueId val="{00000003-A13E-4AA6-834E-BDE253662D9D}"/>
            </c:ext>
          </c:extLst>
        </c:ser>
        <c:ser>
          <c:idx val="4"/>
          <c:order val="4"/>
          <c:tx>
            <c:strRef>
              <c:f>Sheet1!$F$1</c:f>
              <c:strCache>
                <c:ptCount val="1"/>
                <c:pt idx="0">
                  <c:v>Grūti pateikt</c:v>
                </c:pt>
              </c:strCache>
            </c:strRef>
          </c:tx>
          <c:spPr>
            <a:solidFill>
              <a:sysClr val="window" lastClr="FFFFFF">
                <a:lumMod val="65000"/>
              </a:sysClr>
            </a:solidFill>
          </c:spPr>
          <c:invertIfNegative val="0"/>
          <c:dLbls>
            <c:dLbl>
              <c:idx val="1"/>
              <c:layout>
                <c:manualLayout>
                  <c:x val="0"/>
                  <c:y val="2.522182581619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E-4AA6-834E-BDE253662D9D}"/>
                </c:ext>
              </c:extLst>
            </c:dLbl>
            <c:dLbl>
              <c:idx val="2"/>
              <c:layout>
                <c:manualLayout>
                  <c:x val="0"/>
                  <c:y val="1.44124718949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3E-4AA6-834E-BDE253662D9D}"/>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Sheet1!$F$2:$F$4</c:f>
              <c:numCache>
                <c:formatCode>0%</c:formatCode>
                <c:ptCount val="3"/>
                <c:pt idx="0">
                  <c:v>9.6491228070175433E-2</c:v>
                </c:pt>
                <c:pt idx="1">
                  <c:v>6.1403508771929821E-2</c:v>
                </c:pt>
                <c:pt idx="2">
                  <c:v>5.2631578947368418E-2</c:v>
                </c:pt>
              </c:numCache>
            </c:numRef>
          </c:val>
          <c:extLst>
            <c:ext xmlns:c16="http://schemas.microsoft.com/office/drawing/2014/chart" uri="{C3380CC4-5D6E-409C-BE32-E72D297353CC}">
              <c16:uniqueId val="{00000006-A13E-4AA6-834E-BDE253662D9D}"/>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5017972205774791"/>
          <c:y val="0.91041011524226378"/>
          <c:w val="0.74982027794225214"/>
          <c:h val="7.0179768887415048E-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4511309822652214"/>
        </c:manualLayout>
      </c:layout>
      <c:barChart>
        <c:barDir val="bar"/>
        <c:grouping val="percentStacked"/>
        <c:varyColors val="0"/>
        <c:ser>
          <c:idx val="0"/>
          <c:order val="0"/>
          <c:tx>
            <c:strRef>
              <c:f>Sheet1!$B$1</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Sheet1!$B$2:$B$4</c:f>
              <c:numCache>
                <c:formatCode>0%</c:formatCode>
                <c:ptCount val="3"/>
                <c:pt idx="0">
                  <c:v>0.5307017543859649</c:v>
                </c:pt>
                <c:pt idx="1">
                  <c:v>0.66666666666666674</c:v>
                </c:pt>
                <c:pt idx="2">
                  <c:v>0.69298245614035092</c:v>
                </c:pt>
              </c:numCache>
            </c:numRef>
          </c:val>
          <c:extLst>
            <c:ext xmlns:c16="http://schemas.microsoft.com/office/drawing/2014/chart" uri="{C3380CC4-5D6E-409C-BE32-E72D297353CC}">
              <c16:uniqueId val="{00000000-270E-441D-8E62-C663FEF4E9DC}"/>
            </c:ext>
          </c:extLst>
        </c:ser>
        <c:ser>
          <c:idx val="1"/>
          <c:order val="1"/>
          <c:tx>
            <c:strRef>
              <c:f>Sheet1!$C$1</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Sheet1!$C$2:$C$4</c:f>
              <c:numCache>
                <c:formatCode>0%</c:formatCode>
                <c:ptCount val="3"/>
                <c:pt idx="0">
                  <c:v>0.37280701754385964</c:v>
                </c:pt>
                <c:pt idx="1">
                  <c:v>0.27192982456140347</c:v>
                </c:pt>
                <c:pt idx="2">
                  <c:v>0.25438596491228072</c:v>
                </c:pt>
              </c:numCache>
            </c:numRef>
          </c:val>
          <c:extLst>
            <c:ext xmlns:c16="http://schemas.microsoft.com/office/drawing/2014/chart" uri="{C3380CC4-5D6E-409C-BE32-E72D297353CC}">
              <c16:uniqueId val="{00000001-270E-441D-8E62-C663FEF4E9DC}"/>
            </c:ext>
          </c:extLst>
        </c:ser>
        <c:ser>
          <c:idx val="2"/>
          <c:order val="2"/>
          <c:tx>
            <c:strRef>
              <c:f>Sheet1!$D$1</c:f>
              <c:strCache>
                <c:ptCount val="1"/>
                <c:pt idx="0">
                  <c:v>Grūti pateikt</c:v>
                </c:pt>
              </c:strCache>
            </c:strRef>
          </c:tx>
          <c:spPr>
            <a:solidFill>
              <a:sysClr val="window" lastClr="FFFFFF">
                <a:lumMod val="65000"/>
              </a:sysClr>
            </a:solidFill>
          </c:spPr>
          <c:invertIfNegative val="0"/>
          <c:dLbls>
            <c:dLbl>
              <c:idx val="1"/>
              <c:layout>
                <c:manualLayout>
                  <c:x val="4.3555097369649366E-3"/>
                  <c:y val="-3.8197671445887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E-441D-8E62-C663FEF4E9DC}"/>
                </c:ext>
              </c:extLst>
            </c:dLbl>
            <c:dLbl>
              <c:idx val="2"/>
              <c:layout>
                <c:manualLayout>
                  <c:x val="-1.3066529210894811E-2"/>
                  <c:y val="2.067926781280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E-441D-8E62-C663FEF4E9DC}"/>
                </c:ext>
              </c:extLst>
            </c:dLbl>
            <c:spPr>
              <a:noFill/>
              <a:ln>
                <a:noFill/>
              </a:ln>
              <a:effectLst/>
            </c:spPr>
            <c:txPr>
              <a:bodyPr wrap="square" lIns="38100" tIns="19050" rIns="38100" bIns="19050" anchor="ctr">
                <a:spAutoFit/>
              </a:bodyPr>
              <a:lstStyle/>
              <a:p>
                <a:pPr>
                  <a:defRPr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Izglītības un kultūras  raidījumi</c:v>
                </c:pt>
                <c:pt idx="1">
                  <c:v>Ziņu un analītiskie raidījumi</c:v>
                </c:pt>
                <c:pt idx="2">
                  <c:v>Izklaide, filmas un seriāli</c:v>
                </c:pt>
              </c:strCache>
            </c:strRef>
          </c:cat>
          <c:val>
            <c:numRef>
              <c:f>Sheet1!$D$2:$D$4</c:f>
              <c:numCache>
                <c:formatCode>0%</c:formatCode>
                <c:ptCount val="3"/>
                <c:pt idx="0">
                  <c:v>9.6491228070175433E-2</c:v>
                </c:pt>
                <c:pt idx="1">
                  <c:v>6.1403508771929821E-2</c:v>
                </c:pt>
                <c:pt idx="2">
                  <c:v>5.2631578947368418E-2</c:v>
                </c:pt>
              </c:numCache>
            </c:numRef>
          </c:val>
          <c:extLst>
            <c:ext xmlns:c16="http://schemas.microsoft.com/office/drawing/2014/chart" uri="{C3380CC4-5D6E-409C-BE32-E72D297353CC}">
              <c16:uniqueId val="{00000004-270E-441D-8E62-C663FEF4E9DC}"/>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2358413503941819"/>
          <c:w val="0.99768712144361482"/>
          <c:h val="0.1764158649605818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5593716125961"/>
          <c:y val="3.437500000000001E-2"/>
          <c:w val="0.8766936440156291"/>
          <c:h val="0.62221290981031774"/>
        </c:manualLayout>
      </c:layout>
      <c:barChart>
        <c:barDir val="bar"/>
        <c:grouping val="percentStacked"/>
        <c:varyColors val="0"/>
        <c:ser>
          <c:idx val="0"/>
          <c:order val="0"/>
          <c:tx>
            <c:strRef>
              <c:f>Sheet1!$B$1</c:f>
              <c:strCache>
                <c:ptCount val="1"/>
                <c:pt idx="0">
                  <c:v>Dod priekšroku subtitriem</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2022</c:v>
                </c:pt>
                <c:pt idx="1">
                  <c:v>2023</c:v>
                </c:pt>
              </c:numCache>
            </c:numRef>
          </c:cat>
          <c:val>
            <c:numRef>
              <c:f>Sheet1!$B$2:$B$3</c:f>
              <c:numCache>
                <c:formatCode>0%</c:formatCode>
                <c:ptCount val="2"/>
                <c:pt idx="0">
                  <c:v>0.37383163885413467</c:v>
                </c:pt>
                <c:pt idx="1">
                  <c:v>0.43143888113919843</c:v>
                </c:pt>
              </c:numCache>
            </c:numRef>
          </c:val>
          <c:extLst>
            <c:ext xmlns:c16="http://schemas.microsoft.com/office/drawing/2014/chart" uri="{C3380CC4-5D6E-409C-BE32-E72D297353CC}">
              <c16:uniqueId val="{00000000-1A99-4347-AC31-D871E2F87C36}"/>
            </c:ext>
          </c:extLst>
        </c:ser>
        <c:ser>
          <c:idx val="1"/>
          <c:order val="1"/>
          <c:tx>
            <c:strRef>
              <c:f>Sheet1!$C$1</c:f>
              <c:strCache>
                <c:ptCount val="1"/>
                <c:pt idx="0">
                  <c:v>Dod priekšroku valodas celiņam dzimtajā valodā</c:v>
                </c:pt>
              </c:strCache>
            </c:strRef>
          </c:tx>
          <c:spPr>
            <a:solidFill>
              <a:schemeClr val="accent1"/>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Sheet1!$C$2:$C$3</c:f>
              <c:numCache>
                <c:formatCode>0%</c:formatCode>
                <c:ptCount val="2"/>
                <c:pt idx="0">
                  <c:v>0.42096837206061183</c:v>
                </c:pt>
                <c:pt idx="1">
                  <c:v>0.42369148551514491</c:v>
                </c:pt>
              </c:numCache>
            </c:numRef>
          </c:val>
          <c:extLst>
            <c:ext xmlns:c16="http://schemas.microsoft.com/office/drawing/2014/chart" uri="{C3380CC4-5D6E-409C-BE32-E72D297353CC}">
              <c16:uniqueId val="{00000001-1A99-4347-AC31-D871E2F87C36}"/>
            </c:ext>
          </c:extLst>
        </c:ser>
        <c:ser>
          <c:idx val="2"/>
          <c:order val="2"/>
          <c:tx>
            <c:strRef>
              <c:f>Sheet1!$D$1</c:f>
              <c:strCache>
                <c:ptCount val="1"/>
                <c:pt idx="0">
                  <c:v>Nezinu\ NA</c:v>
                </c:pt>
              </c:strCache>
            </c:strRef>
          </c:tx>
          <c:spPr>
            <a:solidFill>
              <a:schemeClr val="bg1">
                <a:lumMod val="65000"/>
              </a:schemeClr>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2022</c:v>
                </c:pt>
                <c:pt idx="1">
                  <c:v>2023</c:v>
                </c:pt>
              </c:numCache>
            </c:numRef>
          </c:cat>
          <c:val>
            <c:numRef>
              <c:f>Sheet1!$D$2:$D$3</c:f>
              <c:numCache>
                <c:formatCode>0%</c:formatCode>
                <c:ptCount val="2"/>
                <c:pt idx="0">
                  <c:v>0.20519998908525275</c:v>
                </c:pt>
                <c:pt idx="1">
                  <c:v>0.14486963334565495</c:v>
                </c:pt>
              </c:numCache>
            </c:numRef>
          </c:val>
          <c:extLst>
            <c:ext xmlns:c16="http://schemas.microsoft.com/office/drawing/2014/chart" uri="{C3380CC4-5D6E-409C-BE32-E72D297353CC}">
              <c16:uniqueId val="{00000002-1A99-4347-AC31-D871E2F87C36}"/>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050" b="1"/>
            </a:pPr>
            <a:endParaRPr lang="en-US"/>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400431736322411"/>
          <c:y val="0.67964857970311898"/>
          <c:w val="0.8596852953838463"/>
          <c:h val="0.3203514202968810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0667020883211"/>
          <c:y val="0"/>
          <c:w val="0.60469761812511758"/>
          <c:h val="0.98479446372963153"/>
        </c:manualLayout>
      </c:layout>
      <c:barChart>
        <c:barDir val="bar"/>
        <c:grouping val="clustered"/>
        <c:varyColors val="0"/>
        <c:ser>
          <c:idx val="0"/>
          <c:order val="0"/>
          <c:tx>
            <c:strRef>
              <c:f>Sheet1!$B$1</c:f>
              <c:strCache>
                <c:ptCount val="1"/>
                <c:pt idx="0">
                  <c:v>2023</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4ECB-4A5D-9963-9E9296957CB2}"/>
              </c:ext>
            </c:extLst>
          </c:dPt>
          <c:dPt>
            <c:idx val="1"/>
            <c:invertIfNegative val="0"/>
            <c:bubble3D val="0"/>
            <c:extLst>
              <c:ext xmlns:c16="http://schemas.microsoft.com/office/drawing/2014/chart" uri="{C3380CC4-5D6E-409C-BE32-E72D297353CC}">
                <c16:uniqueId val="{00000002-4ECB-4A5D-9963-9E9296957CB2}"/>
              </c:ext>
            </c:extLst>
          </c:dPt>
          <c:dPt>
            <c:idx val="2"/>
            <c:invertIfNegative val="0"/>
            <c:bubble3D val="0"/>
            <c:extLst>
              <c:ext xmlns:c16="http://schemas.microsoft.com/office/drawing/2014/chart" uri="{C3380CC4-5D6E-409C-BE32-E72D297353CC}">
                <c16:uniqueId val="{00000003-4ECB-4A5D-9963-9E9296957CB2}"/>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Nevienu no minētajām</c:v>
                </c:pt>
                <c:pt idx="1">
                  <c:v>ReTV</c:v>
                </c:pt>
                <c:pt idx="2">
                  <c:v>TV3 Life</c:v>
                </c:pt>
                <c:pt idx="3">
                  <c:v>360 TV</c:v>
                </c:pt>
                <c:pt idx="4">
                  <c:v>STV Pirmā</c:v>
                </c:pt>
                <c:pt idx="5">
                  <c:v>LTV7</c:v>
                </c:pt>
                <c:pt idx="6">
                  <c:v>TV3</c:v>
                </c:pt>
                <c:pt idx="7">
                  <c:v>LTV1</c:v>
                </c:pt>
              </c:strCache>
            </c:strRef>
          </c:cat>
          <c:val>
            <c:numRef>
              <c:f>Sheet1!$B$2:$B$9</c:f>
              <c:numCache>
                <c:formatCode>0.0%</c:formatCode>
                <c:ptCount val="8"/>
                <c:pt idx="0" formatCode="0%">
                  <c:v>3.9473684210526314E-2</c:v>
                </c:pt>
                <c:pt idx="1">
                  <c:v>4.3859649122807015E-3</c:v>
                </c:pt>
                <c:pt idx="2" formatCode="0%">
                  <c:v>2.1929824561403508E-2</c:v>
                </c:pt>
                <c:pt idx="3" formatCode="0%">
                  <c:v>2.6315789473684209E-2</c:v>
                </c:pt>
                <c:pt idx="4" formatCode="0%">
                  <c:v>3.0701754385964911E-2</c:v>
                </c:pt>
                <c:pt idx="5" formatCode="0%">
                  <c:v>5.2631578947368418E-2</c:v>
                </c:pt>
                <c:pt idx="6" formatCode="0%">
                  <c:v>0.20614035087719298</c:v>
                </c:pt>
                <c:pt idx="7" formatCode="0%">
                  <c:v>0.61842105263157898</c:v>
                </c:pt>
              </c:numCache>
            </c:numRef>
          </c:val>
          <c:extLst>
            <c:ext xmlns:c16="http://schemas.microsoft.com/office/drawing/2014/chart" uri="{C3380CC4-5D6E-409C-BE32-E72D297353CC}">
              <c16:uniqueId val="{00000004-4ECB-4A5D-9963-9E9296957CB2}"/>
            </c:ext>
          </c:extLst>
        </c:ser>
        <c:dLbls>
          <c:showLegendKey val="0"/>
          <c:showVal val="0"/>
          <c:showCatName val="0"/>
          <c:showSerName val="0"/>
          <c:showPercent val="0"/>
          <c:showBubbleSize val="0"/>
        </c:dLbls>
        <c:gapWidth val="50"/>
        <c:axId val="-1640709600"/>
        <c:axId val="-1640722112"/>
      </c:barChart>
      <c:catAx>
        <c:axId val="-1640709600"/>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0722112"/>
        <c:crosses val="autoZero"/>
        <c:auto val="1"/>
        <c:lblAlgn val="ctr"/>
        <c:lblOffset val="100"/>
        <c:noMultiLvlLbl val="0"/>
      </c:catAx>
      <c:valAx>
        <c:axId val="-1640722112"/>
        <c:scaling>
          <c:orientation val="minMax"/>
          <c:max val="0.75000000000000011"/>
        </c:scaling>
        <c:delete val="1"/>
        <c:axPos val="b"/>
        <c:numFmt formatCode="0%" sourceLinked="1"/>
        <c:majorTickMark val="out"/>
        <c:minorTickMark val="none"/>
        <c:tickLblPos val="nextTo"/>
        <c:crossAx val="-16407096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5175244763181"/>
          <c:y val="5.4421494148868078E-2"/>
          <c:w val="0.87976513036665083"/>
          <c:h val="0.75885307832683446"/>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DF85-49E7-BAE8-69A28C1BAAB9}"/>
              </c:ext>
            </c:extLst>
          </c:dPt>
          <c:dPt>
            <c:idx val="3"/>
            <c:invertIfNegative val="0"/>
            <c:bubble3D val="0"/>
            <c:extLst>
              <c:ext xmlns:c16="http://schemas.microsoft.com/office/drawing/2014/chart" uri="{C3380CC4-5D6E-409C-BE32-E72D297353CC}">
                <c16:uniqueId val="{00000001-DF85-49E7-BAE8-69A28C1BAAB9}"/>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Sheet1!$B$4:$B$5</c:f>
              <c:strCache>
                <c:ptCount val="2"/>
                <c:pt idx="0">
                  <c:v>TV3 (n=47)</c:v>
                </c:pt>
                <c:pt idx="1">
                  <c:v>LTV1 (n=141)</c:v>
                </c:pt>
              </c:strCache>
            </c:strRef>
          </c:cat>
          <c:val>
            <c:numRef>
              <c:f>Sheet1!$C$4:$C$5</c:f>
              <c:numCache>
                <c:formatCode>0%</c:formatCode>
                <c:ptCount val="2"/>
                <c:pt idx="0">
                  <c:v>0.14893617021276595</c:v>
                </c:pt>
                <c:pt idx="1">
                  <c:v>0.48936170212765961</c:v>
                </c:pt>
              </c:numCache>
            </c:numRef>
          </c:val>
          <c:extLst>
            <c:ext xmlns:c16="http://schemas.microsoft.com/office/drawing/2014/chart" uri="{C3380CC4-5D6E-409C-BE32-E72D297353CC}">
              <c16:uniqueId val="{00000002-DF85-49E7-BAE8-69A28C1BAAB9}"/>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DF85-49E7-BAE8-69A28C1BAAB9}"/>
              </c:ext>
            </c:extLst>
          </c:dPt>
          <c:dPt>
            <c:idx val="3"/>
            <c:invertIfNegative val="0"/>
            <c:bubble3D val="0"/>
            <c:extLst>
              <c:ext xmlns:c16="http://schemas.microsoft.com/office/drawing/2014/chart" uri="{C3380CC4-5D6E-409C-BE32-E72D297353CC}">
                <c16:uniqueId val="{00000004-DF85-49E7-BAE8-69A28C1BAAB9}"/>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TV3 (n=47)</c:v>
                </c:pt>
                <c:pt idx="1">
                  <c:v>LTV1 (n=141)</c:v>
                </c:pt>
              </c:strCache>
            </c:strRef>
          </c:cat>
          <c:val>
            <c:numRef>
              <c:f>Sheet1!$D$4:$D$5</c:f>
              <c:numCache>
                <c:formatCode>0%</c:formatCode>
                <c:ptCount val="2"/>
                <c:pt idx="0">
                  <c:v>0.36170212765957449</c:v>
                </c:pt>
                <c:pt idx="1">
                  <c:v>0.29078014184397161</c:v>
                </c:pt>
              </c:numCache>
            </c:numRef>
          </c:val>
          <c:extLst>
            <c:ext xmlns:c16="http://schemas.microsoft.com/office/drawing/2014/chart" uri="{C3380CC4-5D6E-409C-BE32-E72D297353CC}">
              <c16:uniqueId val="{00000005-DF85-49E7-BAE8-69A28C1BAAB9}"/>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TV3 (n=47)</c:v>
                </c:pt>
                <c:pt idx="1">
                  <c:v>LTV1 (n=141)</c:v>
                </c:pt>
              </c:strCache>
            </c:strRef>
          </c:cat>
          <c:val>
            <c:numRef>
              <c:f>Sheet1!$E$4:$E$5</c:f>
              <c:numCache>
                <c:formatCode>0%</c:formatCode>
                <c:ptCount val="2"/>
                <c:pt idx="0">
                  <c:v>0.36170212765957444</c:v>
                </c:pt>
                <c:pt idx="1">
                  <c:v>0.15602836879432624</c:v>
                </c:pt>
              </c:numCache>
            </c:numRef>
          </c:val>
          <c:extLst>
            <c:ext xmlns:c16="http://schemas.microsoft.com/office/drawing/2014/chart" uri="{C3380CC4-5D6E-409C-BE32-E72D297353CC}">
              <c16:uniqueId val="{00000006-DF85-49E7-BAE8-69A28C1BAAB9}"/>
            </c:ext>
          </c:extLst>
        </c:ser>
        <c:ser>
          <c:idx val="3"/>
          <c:order val="3"/>
          <c:tx>
            <c:strRef>
              <c:f>Sheet1!$F$3</c:f>
              <c:strCache>
                <c:ptCount val="1"/>
                <c:pt idx="0">
                  <c:v>Grūti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TV3 (n=47)</c:v>
                </c:pt>
                <c:pt idx="1">
                  <c:v>LTV1 (n=141)</c:v>
                </c:pt>
              </c:strCache>
            </c:strRef>
          </c:cat>
          <c:val>
            <c:numRef>
              <c:f>Sheet1!$F$4:$F$5</c:f>
              <c:numCache>
                <c:formatCode>0%</c:formatCode>
                <c:ptCount val="2"/>
                <c:pt idx="0">
                  <c:v>0.1276595744680851</c:v>
                </c:pt>
                <c:pt idx="1">
                  <c:v>6.3829787234042548E-2</c:v>
                </c:pt>
              </c:numCache>
            </c:numRef>
          </c:val>
          <c:extLst>
            <c:ext xmlns:c16="http://schemas.microsoft.com/office/drawing/2014/chart" uri="{C3380CC4-5D6E-409C-BE32-E72D297353CC}">
              <c16:uniqueId val="{00000007-DF85-49E7-BAE8-69A28C1BAAB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6817259722819708"/>
          <c:y val="0.78161271213472472"/>
          <c:w val="0.81012075479898427"/>
          <c:h val="0.21838685388552914"/>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688696793009"/>
          <c:y val="1.8065104931233117E-2"/>
          <c:w val="0.74397162873759015"/>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84C8-4979-A6B8-3001132DC3C2}"/>
              </c:ext>
            </c:extLst>
          </c:dPt>
          <c:dPt>
            <c:idx val="1"/>
            <c:invertIfNegative val="0"/>
            <c:bubble3D val="0"/>
            <c:extLst>
              <c:ext xmlns:c16="http://schemas.microsoft.com/office/drawing/2014/chart" uri="{C3380CC4-5D6E-409C-BE32-E72D297353CC}">
                <c16:uniqueId val="{00000001-84C8-4979-A6B8-3001132DC3C2}"/>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TV3 (n=47)</c:v>
                </c:pt>
                <c:pt idx="1">
                  <c:v>LTV1 (n=141)</c:v>
                </c:pt>
              </c:strCache>
            </c:strRef>
          </c:cat>
          <c:val>
            <c:numRef>
              <c:f>Sheet1!$B$2:$B$3</c:f>
              <c:numCache>
                <c:formatCode>0.0</c:formatCode>
                <c:ptCount val="2"/>
                <c:pt idx="0">
                  <c:v>5.6097560975609753</c:v>
                </c:pt>
                <c:pt idx="1">
                  <c:v>7.7803030303030294</c:v>
                </c:pt>
              </c:numCache>
            </c:numRef>
          </c:val>
          <c:extLst>
            <c:ext xmlns:c16="http://schemas.microsoft.com/office/drawing/2014/chart" uri="{C3380CC4-5D6E-409C-BE32-E72D297353CC}">
              <c16:uniqueId val="{00000002-84C8-4979-A6B8-3001132DC3C2}"/>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0"/>
        <c:axPos val="l"/>
        <c:majorGridlines>
          <c:spPr>
            <a:ln w="6350">
              <a:solidFill>
                <a:schemeClr val="bg1">
                  <a:lumMod val="85000"/>
                </a:schemeClr>
              </a:solidFill>
              <a:prstDash val="sysDash"/>
            </a:ln>
          </c:spPr>
        </c:majorGridlines>
        <c:numFmt formatCode="@" sourceLinked="0"/>
        <c:majorTickMark val="out"/>
        <c:minorTickMark val="none"/>
        <c:tickLblPos val="nextTo"/>
        <c:txPr>
          <a:bodyPr/>
          <a:lstStyle/>
          <a:p>
            <a:pPr>
              <a:defRPr sz="1100" b="1"/>
            </a:pPr>
            <a:endParaRPr lang="en-US"/>
          </a:p>
        </c:txPr>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68355505522122"/>
          <c:y val="3.2884186872318168E-4"/>
          <c:w val="0.60469761812511758"/>
          <c:h val="0.98479446372963153"/>
        </c:manualLayout>
      </c:layout>
      <c:barChart>
        <c:barDir val="bar"/>
        <c:grouping val="clustered"/>
        <c:varyColors val="0"/>
        <c:ser>
          <c:idx val="0"/>
          <c:order val="0"/>
          <c:tx>
            <c:strRef>
              <c:f>Sheet1!$B$1</c:f>
              <c:strCache>
                <c:ptCount val="1"/>
                <c:pt idx="0">
                  <c:v>2023</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12B0-4E0D-808F-1B4733F1D0E8}"/>
              </c:ext>
            </c:extLst>
          </c:dPt>
          <c:dPt>
            <c:idx val="1"/>
            <c:invertIfNegative val="0"/>
            <c:bubble3D val="0"/>
            <c:extLst>
              <c:ext xmlns:c16="http://schemas.microsoft.com/office/drawing/2014/chart" uri="{C3380CC4-5D6E-409C-BE32-E72D297353CC}">
                <c16:uniqueId val="{00000002-12B0-4E0D-808F-1B4733F1D0E8}"/>
              </c:ext>
            </c:extLst>
          </c:dPt>
          <c:dPt>
            <c:idx val="2"/>
            <c:invertIfNegative val="0"/>
            <c:bubble3D val="0"/>
            <c:extLst>
              <c:ext xmlns:c16="http://schemas.microsoft.com/office/drawing/2014/chart" uri="{C3380CC4-5D6E-409C-BE32-E72D297353CC}">
                <c16:uniqueId val="{00000003-12B0-4E0D-808F-1B4733F1D0E8}"/>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Nevienu no minētajām</c:v>
                </c:pt>
                <c:pt idx="1">
                  <c:v>retv.lv</c:v>
                </c:pt>
                <c:pt idx="2">
                  <c:v>LA.lv</c:v>
                </c:pt>
                <c:pt idx="3">
                  <c:v>Tv3Play</c:v>
                </c:pt>
                <c:pt idx="4">
                  <c:v>Apollo.lv</c:v>
                </c:pt>
                <c:pt idx="5">
                  <c:v>Jauns.tv</c:v>
                </c:pt>
                <c:pt idx="6">
                  <c:v>Tvnet.lv</c:v>
                </c:pt>
                <c:pt idx="7">
                  <c:v>LSM.lv</c:v>
                </c:pt>
                <c:pt idx="8">
                  <c:v>Delfi.tv</c:v>
                </c:pt>
              </c:strCache>
            </c:strRef>
          </c:cat>
          <c:val>
            <c:numRef>
              <c:f>Sheet1!$B$2:$B$10</c:f>
              <c:numCache>
                <c:formatCode>0%</c:formatCode>
                <c:ptCount val="9"/>
                <c:pt idx="0">
                  <c:v>3.6199095022624438E-2</c:v>
                </c:pt>
                <c:pt idx="1">
                  <c:v>9.0497737556561094E-3</c:v>
                </c:pt>
                <c:pt idx="2">
                  <c:v>2.7149321266968326E-2</c:v>
                </c:pt>
                <c:pt idx="3">
                  <c:v>7.6923076923076927E-2</c:v>
                </c:pt>
                <c:pt idx="4">
                  <c:v>9.0497737556561084E-2</c:v>
                </c:pt>
                <c:pt idx="5">
                  <c:v>9.0497737556561084E-2</c:v>
                </c:pt>
                <c:pt idx="6">
                  <c:v>9.5022624434389136E-2</c:v>
                </c:pt>
                <c:pt idx="7">
                  <c:v>0.27601809954751133</c:v>
                </c:pt>
                <c:pt idx="8">
                  <c:v>0.29864253393665158</c:v>
                </c:pt>
              </c:numCache>
            </c:numRef>
          </c:val>
          <c:extLst>
            <c:ext xmlns:c16="http://schemas.microsoft.com/office/drawing/2014/chart" uri="{C3380CC4-5D6E-409C-BE32-E72D297353CC}">
              <c16:uniqueId val="{00000004-12B0-4E0D-808F-1B4733F1D0E8}"/>
            </c:ext>
          </c:extLst>
        </c:ser>
        <c:dLbls>
          <c:showLegendKey val="0"/>
          <c:showVal val="0"/>
          <c:showCatName val="0"/>
          <c:showSerName val="0"/>
          <c:showPercent val="0"/>
          <c:showBubbleSize val="0"/>
        </c:dLbls>
        <c:gapWidth val="50"/>
        <c:axId val="-1640709600"/>
        <c:axId val="-1640722112"/>
      </c:barChart>
      <c:catAx>
        <c:axId val="-1640709600"/>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0722112"/>
        <c:crosses val="autoZero"/>
        <c:auto val="1"/>
        <c:lblAlgn val="ctr"/>
        <c:lblOffset val="100"/>
        <c:noMultiLvlLbl val="0"/>
      </c:catAx>
      <c:valAx>
        <c:axId val="-1640722112"/>
        <c:scaling>
          <c:orientation val="minMax"/>
          <c:max val="0.5"/>
        </c:scaling>
        <c:delete val="1"/>
        <c:axPos val="b"/>
        <c:numFmt formatCode="0%" sourceLinked="1"/>
        <c:majorTickMark val="out"/>
        <c:minorTickMark val="none"/>
        <c:tickLblPos val="nextTo"/>
        <c:crossAx val="-16407096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5175244763181"/>
          <c:y val="5.4421494148868078E-2"/>
          <c:w val="0.87976513036665083"/>
          <c:h val="0.75885307832683446"/>
        </c:manualLayout>
      </c:layout>
      <c:barChart>
        <c:barDir val="bar"/>
        <c:grouping val="percentStacked"/>
        <c:varyColors val="0"/>
        <c:ser>
          <c:idx val="0"/>
          <c:order val="0"/>
          <c:tx>
            <c:strRef>
              <c:f>Sheet1!$C$3</c:f>
              <c:strCache>
                <c:ptCount val="1"/>
                <c:pt idx="0">
                  <c:v>Pozitīvs vērtējums (9-10 punkti)</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C75F-4CA0-BE72-14C25459880B}"/>
              </c:ext>
            </c:extLst>
          </c:dPt>
          <c:dPt>
            <c:idx val="3"/>
            <c:invertIfNegative val="0"/>
            <c:bubble3D val="0"/>
            <c:extLst>
              <c:ext xmlns:c16="http://schemas.microsoft.com/office/drawing/2014/chart" uri="{C3380CC4-5D6E-409C-BE32-E72D297353CC}">
                <c16:uniqueId val="{00000001-C75F-4CA0-BE72-14C25459880B}"/>
              </c:ext>
            </c:extLst>
          </c:dPt>
          <c:dLbls>
            <c:spPr>
              <a:noFill/>
              <a:ln>
                <a:noFill/>
              </a:ln>
              <a:effectLst/>
            </c:spPr>
            <c:txPr>
              <a:bodyPr/>
              <a:lstStyle/>
              <a:p>
                <a:pPr>
                  <a:defRPr lang="en-US"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Sheet1!$B$4:$B$5</c:f>
              <c:strCache>
                <c:ptCount val="2"/>
                <c:pt idx="0">
                  <c:v>Delfi.tv (n=66)</c:v>
                </c:pt>
                <c:pt idx="1">
                  <c:v>LSM.lv (n=61)</c:v>
                </c:pt>
              </c:strCache>
            </c:strRef>
          </c:cat>
          <c:val>
            <c:numRef>
              <c:f>Sheet1!$C$4:$C$5</c:f>
              <c:numCache>
                <c:formatCode>0%</c:formatCode>
                <c:ptCount val="2"/>
                <c:pt idx="0">
                  <c:v>0.28787878787878785</c:v>
                </c:pt>
                <c:pt idx="1">
                  <c:v>0.50819672131147542</c:v>
                </c:pt>
              </c:numCache>
            </c:numRef>
          </c:val>
          <c:extLst>
            <c:ext xmlns:c16="http://schemas.microsoft.com/office/drawing/2014/chart" uri="{C3380CC4-5D6E-409C-BE32-E72D297353CC}">
              <c16:uniqueId val="{00000002-C75F-4CA0-BE72-14C25459880B}"/>
            </c:ext>
          </c:extLst>
        </c:ser>
        <c:ser>
          <c:idx val="1"/>
          <c:order val="1"/>
          <c:tx>
            <c:strRef>
              <c:f>Sheet1!$D$3</c:f>
              <c:strCache>
                <c:ptCount val="1"/>
                <c:pt idx="0">
                  <c:v>Apmierinoši (6-8 punkti)</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C75F-4CA0-BE72-14C25459880B}"/>
              </c:ext>
            </c:extLst>
          </c:dPt>
          <c:dPt>
            <c:idx val="3"/>
            <c:invertIfNegative val="0"/>
            <c:bubble3D val="0"/>
            <c:extLst>
              <c:ext xmlns:c16="http://schemas.microsoft.com/office/drawing/2014/chart" uri="{C3380CC4-5D6E-409C-BE32-E72D297353CC}">
                <c16:uniqueId val="{00000004-C75F-4CA0-BE72-14C25459880B}"/>
              </c:ext>
            </c:extLst>
          </c:dPt>
          <c:dLbls>
            <c:spPr>
              <a:noFill/>
              <a:ln>
                <a:noFill/>
              </a:ln>
              <a:effectLst/>
            </c:spPr>
            <c:txPr>
              <a:bodyPr wrap="square" lIns="38100" tIns="19050" rIns="38100" bIns="19050" anchor="ctr">
                <a:spAutoFit/>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Delfi.tv (n=66)</c:v>
                </c:pt>
                <c:pt idx="1">
                  <c:v>LSM.lv (n=61)</c:v>
                </c:pt>
              </c:strCache>
            </c:strRef>
          </c:cat>
          <c:val>
            <c:numRef>
              <c:f>Sheet1!$D$4:$D$5</c:f>
              <c:numCache>
                <c:formatCode>0%</c:formatCode>
                <c:ptCount val="2"/>
                <c:pt idx="0">
                  <c:v>0.48484848484848481</c:v>
                </c:pt>
                <c:pt idx="1">
                  <c:v>0.27868852459016391</c:v>
                </c:pt>
              </c:numCache>
            </c:numRef>
          </c:val>
          <c:extLst>
            <c:ext xmlns:c16="http://schemas.microsoft.com/office/drawing/2014/chart" uri="{C3380CC4-5D6E-409C-BE32-E72D297353CC}">
              <c16:uniqueId val="{00000005-C75F-4CA0-BE72-14C25459880B}"/>
            </c:ext>
          </c:extLst>
        </c:ser>
        <c:ser>
          <c:idx val="2"/>
          <c:order val="2"/>
          <c:tx>
            <c:strRef>
              <c:f>Sheet1!$E$3</c:f>
              <c:strCache>
                <c:ptCount val="1"/>
                <c:pt idx="0">
                  <c:v>Kritisks vērtējums (1-5 punkti)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Delfi.tv (n=66)</c:v>
                </c:pt>
                <c:pt idx="1">
                  <c:v>LSM.lv (n=61)</c:v>
                </c:pt>
              </c:strCache>
            </c:strRef>
          </c:cat>
          <c:val>
            <c:numRef>
              <c:f>Sheet1!$E$4:$E$5</c:f>
              <c:numCache>
                <c:formatCode>0%</c:formatCode>
                <c:ptCount val="2"/>
                <c:pt idx="0">
                  <c:v>0.18181818181818182</c:v>
                </c:pt>
                <c:pt idx="1">
                  <c:v>0.11475409836065574</c:v>
                </c:pt>
              </c:numCache>
            </c:numRef>
          </c:val>
          <c:extLst>
            <c:ext xmlns:c16="http://schemas.microsoft.com/office/drawing/2014/chart" uri="{C3380CC4-5D6E-409C-BE32-E72D297353CC}">
              <c16:uniqueId val="{00000006-C75F-4CA0-BE72-14C25459880B}"/>
            </c:ext>
          </c:extLst>
        </c:ser>
        <c:ser>
          <c:idx val="3"/>
          <c:order val="3"/>
          <c:tx>
            <c:strRef>
              <c:f>Sheet1!$F$3</c:f>
              <c:strCache>
                <c:ptCount val="1"/>
                <c:pt idx="0">
                  <c:v>Grūti atbildēt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Sheet1!$B$4:$B$5</c:f>
              <c:strCache>
                <c:ptCount val="2"/>
                <c:pt idx="0">
                  <c:v>Delfi.tv (n=66)</c:v>
                </c:pt>
                <c:pt idx="1">
                  <c:v>LSM.lv (n=61)</c:v>
                </c:pt>
              </c:strCache>
            </c:strRef>
          </c:cat>
          <c:val>
            <c:numRef>
              <c:f>Sheet1!$F$4:$F$5</c:f>
              <c:numCache>
                <c:formatCode>0%</c:formatCode>
                <c:ptCount val="2"/>
                <c:pt idx="0">
                  <c:v>4.5454545454545456E-2</c:v>
                </c:pt>
                <c:pt idx="1">
                  <c:v>9.8360655737704916E-2</c:v>
                </c:pt>
              </c:numCache>
            </c:numRef>
          </c:val>
          <c:extLst>
            <c:ext xmlns:c16="http://schemas.microsoft.com/office/drawing/2014/chart" uri="{C3380CC4-5D6E-409C-BE32-E72D297353CC}">
              <c16:uniqueId val="{00000007-C75F-4CA0-BE72-14C25459880B}"/>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en-US"/>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6817259722819708"/>
          <c:y val="0.78161271213472472"/>
          <c:w val="0.81012075479898427"/>
          <c:h val="0.21838685388552914"/>
        </c:manualLayout>
      </c:layout>
      <c:overlay val="0"/>
      <c:txPr>
        <a:bodyPr/>
        <a:lstStyle/>
        <a:p>
          <a:pPr>
            <a:defRPr lang="en-US"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688696793009"/>
          <c:y val="1.8065104931233117E-2"/>
          <c:w val="0.74397162873759015"/>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CF67-4BCD-9702-580523B38627}"/>
              </c:ext>
            </c:extLst>
          </c:dPt>
          <c:dPt>
            <c:idx val="1"/>
            <c:invertIfNegative val="0"/>
            <c:bubble3D val="0"/>
            <c:extLst>
              <c:ext xmlns:c16="http://schemas.microsoft.com/office/drawing/2014/chart" uri="{C3380CC4-5D6E-409C-BE32-E72D297353CC}">
                <c16:uniqueId val="{00000001-CF67-4BCD-9702-580523B38627}"/>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Delfi.tv (n=66)</c:v>
                </c:pt>
                <c:pt idx="1">
                  <c:v>LSM.lv (n=61)</c:v>
                </c:pt>
              </c:strCache>
            </c:strRef>
          </c:cat>
          <c:val>
            <c:numRef>
              <c:f>Sheet1!$B$2:$B$3</c:f>
              <c:numCache>
                <c:formatCode>0.0</c:formatCode>
                <c:ptCount val="2"/>
                <c:pt idx="0">
                  <c:v>7.1428571428571397</c:v>
                </c:pt>
                <c:pt idx="1">
                  <c:v>8.254545454545454</c:v>
                </c:pt>
              </c:numCache>
            </c:numRef>
          </c:val>
          <c:extLst>
            <c:ext xmlns:c16="http://schemas.microsoft.com/office/drawing/2014/chart" uri="{C3380CC4-5D6E-409C-BE32-E72D297353CC}">
              <c16:uniqueId val="{00000002-CF67-4BCD-9702-580523B38627}"/>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0"/>
        <c:axPos val="l"/>
        <c:majorGridlines>
          <c:spPr>
            <a:ln w="6350">
              <a:solidFill>
                <a:schemeClr val="bg1">
                  <a:lumMod val="85000"/>
                </a:schemeClr>
              </a:solidFill>
              <a:prstDash val="sysDash"/>
            </a:ln>
          </c:spPr>
        </c:majorGridlines>
        <c:numFmt formatCode="@" sourceLinked="0"/>
        <c:majorTickMark val="out"/>
        <c:minorTickMark val="none"/>
        <c:tickLblPos val="nextTo"/>
        <c:txPr>
          <a:bodyPr/>
          <a:lstStyle/>
          <a:p>
            <a:pPr>
              <a:defRPr sz="1100" b="1"/>
            </a:pPr>
            <a:endParaRPr lang="en-US"/>
          </a:p>
        </c:txPr>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046393368395387"/>
          <c:y val="3.9881648851816751E-3"/>
          <c:w val="0.74290097871895788"/>
          <c:h val="0.88445189145464898"/>
        </c:manualLayout>
      </c:layout>
      <c:barChart>
        <c:barDir val="bar"/>
        <c:grouping val="percentStacked"/>
        <c:varyColors val="0"/>
        <c:ser>
          <c:idx val="0"/>
          <c:order val="0"/>
          <c:tx>
            <c:strRef>
              <c:f>Sheet1!$B$1</c:f>
              <c:strCache>
                <c:ptCount val="1"/>
                <c:pt idx="0">
                  <c:v>Ļoti bieži</c:v>
                </c:pt>
              </c:strCache>
            </c:strRef>
          </c:tx>
          <c:spPr>
            <a:solidFill>
              <a:srgbClr val="C0504D"/>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Kļūdas subtitros</c:v>
                </c:pt>
                <c:pt idx="1">
                  <c:v>Sarežģīta valoda, pārāk daudz svešvārdu</c:v>
                </c:pt>
              </c:strCache>
            </c:strRef>
          </c:cat>
          <c:val>
            <c:numRef>
              <c:f>Sheet1!$B$2:$B$3</c:f>
              <c:numCache>
                <c:formatCode>0%</c:formatCode>
                <c:ptCount val="2"/>
                <c:pt idx="0">
                  <c:v>2.8806584362139918E-2</c:v>
                </c:pt>
                <c:pt idx="1">
                  <c:v>5.3497942386831275E-2</c:v>
                </c:pt>
              </c:numCache>
            </c:numRef>
          </c:val>
          <c:extLst>
            <c:ext xmlns:c16="http://schemas.microsoft.com/office/drawing/2014/chart" uri="{C3380CC4-5D6E-409C-BE32-E72D297353CC}">
              <c16:uniqueId val="{00000000-E483-4D8C-B9EE-27C233671AF3}"/>
            </c:ext>
          </c:extLst>
        </c:ser>
        <c:ser>
          <c:idx val="1"/>
          <c:order val="1"/>
          <c:tx>
            <c:strRef>
              <c:f>Sheet1!$C$1</c:f>
              <c:strCache>
                <c:ptCount val="1"/>
                <c:pt idx="0">
                  <c:v>Diezgan bieži</c:v>
                </c:pt>
              </c:strCache>
            </c:strRef>
          </c:tx>
          <c:spPr>
            <a:solidFill>
              <a:srgbClr val="C0504D">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Kļūdas subtitros</c:v>
                </c:pt>
                <c:pt idx="1">
                  <c:v>Sarežģīta valoda, pārāk daudz svešvārdu</c:v>
                </c:pt>
              </c:strCache>
            </c:strRef>
          </c:cat>
          <c:val>
            <c:numRef>
              <c:f>Sheet1!$C$2:$C$3</c:f>
              <c:numCache>
                <c:formatCode>0%</c:formatCode>
                <c:ptCount val="2"/>
                <c:pt idx="0">
                  <c:v>9.0534979423868317E-2</c:v>
                </c:pt>
                <c:pt idx="1">
                  <c:v>0.22633744855967078</c:v>
                </c:pt>
              </c:numCache>
            </c:numRef>
          </c:val>
          <c:extLst>
            <c:ext xmlns:c16="http://schemas.microsoft.com/office/drawing/2014/chart" uri="{C3380CC4-5D6E-409C-BE32-E72D297353CC}">
              <c16:uniqueId val="{00000001-E483-4D8C-B9EE-27C233671AF3}"/>
            </c:ext>
          </c:extLst>
        </c:ser>
        <c:ser>
          <c:idx val="2"/>
          <c:order val="2"/>
          <c:tx>
            <c:strRef>
              <c:f>Sheet1!$D$1</c:f>
              <c:strCache>
                <c:ptCount val="1"/>
                <c:pt idx="0">
                  <c:v>Reizēm</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Kļūdas subtitros</c:v>
                </c:pt>
                <c:pt idx="1">
                  <c:v>Sarežģīta valoda, pārāk daudz svešvārdu</c:v>
                </c:pt>
              </c:strCache>
            </c:strRef>
          </c:cat>
          <c:val>
            <c:numRef>
              <c:f>Sheet1!$D$2:$D$3</c:f>
              <c:numCache>
                <c:formatCode>0%</c:formatCode>
                <c:ptCount val="2"/>
                <c:pt idx="0">
                  <c:v>0.35390946502057619</c:v>
                </c:pt>
                <c:pt idx="1">
                  <c:v>0.41563786008230452</c:v>
                </c:pt>
              </c:numCache>
            </c:numRef>
          </c:val>
          <c:extLst>
            <c:ext xmlns:c16="http://schemas.microsoft.com/office/drawing/2014/chart" uri="{C3380CC4-5D6E-409C-BE32-E72D297353CC}">
              <c16:uniqueId val="{00000002-E483-4D8C-B9EE-27C233671AF3}"/>
            </c:ext>
          </c:extLst>
        </c:ser>
        <c:ser>
          <c:idx val="3"/>
          <c:order val="3"/>
          <c:tx>
            <c:strRef>
              <c:f>Sheet1!$E$1</c:f>
              <c:strCache>
                <c:ptCount val="1"/>
                <c:pt idx="0">
                  <c:v>Ļoti reti/ praktiski nekad</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Kļūdas subtitros</c:v>
                </c:pt>
                <c:pt idx="1">
                  <c:v>Sarežģīta valoda, pārāk daudz svešvārdu</c:v>
                </c:pt>
              </c:strCache>
            </c:strRef>
          </c:cat>
          <c:val>
            <c:numRef>
              <c:f>Sheet1!$E$2:$E$3</c:f>
              <c:numCache>
                <c:formatCode>0%</c:formatCode>
                <c:ptCount val="2"/>
                <c:pt idx="0">
                  <c:v>0.3168724279835391</c:v>
                </c:pt>
                <c:pt idx="1">
                  <c:v>0.18106995884773663</c:v>
                </c:pt>
              </c:numCache>
            </c:numRef>
          </c:val>
          <c:extLst>
            <c:ext xmlns:c16="http://schemas.microsoft.com/office/drawing/2014/chart" uri="{C3380CC4-5D6E-409C-BE32-E72D297353CC}">
              <c16:uniqueId val="{00000003-E483-4D8C-B9EE-27C233671AF3}"/>
            </c:ext>
          </c:extLst>
        </c:ser>
        <c:ser>
          <c:idx val="4"/>
          <c:order val="4"/>
          <c:tx>
            <c:strRef>
              <c:f>Sheet1!$F$1</c:f>
              <c:strCache>
                <c:ptCount val="1"/>
                <c:pt idx="0">
                  <c:v>Neatceros/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Kļūdas subtitros</c:v>
                </c:pt>
                <c:pt idx="1">
                  <c:v>Sarežģīta valoda, pārāk daudz svešvārdu</c:v>
                </c:pt>
              </c:strCache>
            </c:strRef>
          </c:cat>
          <c:val>
            <c:numRef>
              <c:f>Sheet1!$F$2:$F$3</c:f>
              <c:numCache>
                <c:formatCode>0%</c:formatCode>
                <c:ptCount val="2"/>
                <c:pt idx="0">
                  <c:v>0.2098765432098765</c:v>
                </c:pt>
                <c:pt idx="1">
                  <c:v>0.12345679012345678</c:v>
                </c:pt>
              </c:numCache>
            </c:numRef>
          </c:val>
          <c:extLst>
            <c:ext xmlns:c16="http://schemas.microsoft.com/office/drawing/2014/chart" uri="{C3380CC4-5D6E-409C-BE32-E72D297353CC}">
              <c16:uniqueId val="{00000004-E483-4D8C-B9EE-27C233671AF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7.3244052802061921E-2"/>
          <c:y val="0.90243378547190034"/>
          <c:w val="0.91737260980112167"/>
          <c:h val="9.7566214528099604E-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45658563189949"/>
          <c:y val="3.437500000000001E-2"/>
          <c:w val="0.82859303511731008"/>
          <c:h val="0.84396471828413333"/>
        </c:manualLayout>
      </c:layout>
      <c:barChart>
        <c:barDir val="bar"/>
        <c:grouping val="percentStacked"/>
        <c:varyColors val="0"/>
        <c:ser>
          <c:idx val="0"/>
          <c:order val="0"/>
          <c:tx>
            <c:strRef>
              <c:f>Sheet1!$B$1</c:f>
              <c:strCache>
                <c:ptCount val="1"/>
                <c:pt idx="0">
                  <c:v>Jā</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krievu valodā</c:v>
                </c:pt>
                <c:pt idx="1">
                  <c:v>angļu valodā</c:v>
                </c:pt>
              </c:strCache>
            </c:strRef>
          </c:cat>
          <c:val>
            <c:numRef>
              <c:f>Sheet1!$B$2:$B$3</c:f>
              <c:numCache>
                <c:formatCode>0%</c:formatCode>
                <c:ptCount val="2"/>
                <c:pt idx="0">
                  <c:v>0.1440329218106996</c:v>
                </c:pt>
                <c:pt idx="1">
                  <c:v>0.21810699588477367</c:v>
                </c:pt>
              </c:numCache>
            </c:numRef>
          </c:val>
          <c:extLst>
            <c:ext xmlns:c16="http://schemas.microsoft.com/office/drawing/2014/chart" uri="{C3380CC4-5D6E-409C-BE32-E72D297353CC}">
              <c16:uniqueId val="{00000000-8AA7-424C-A775-E5913C0028C4}"/>
            </c:ext>
          </c:extLst>
        </c:ser>
        <c:ser>
          <c:idx val="1"/>
          <c:order val="1"/>
          <c:tx>
            <c:strRef>
              <c:f>Sheet1!$C$1</c:f>
              <c:strCache>
                <c:ptCount val="1"/>
                <c:pt idx="0">
                  <c:v>Nē</c:v>
                </c:pt>
              </c:strCache>
            </c:strRef>
          </c:tx>
          <c:spPr>
            <a:solidFill>
              <a:schemeClr val="accent1"/>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krievu valodā</c:v>
                </c:pt>
                <c:pt idx="1">
                  <c:v>angļu valodā</c:v>
                </c:pt>
              </c:strCache>
            </c:strRef>
          </c:cat>
          <c:val>
            <c:numRef>
              <c:f>Sheet1!$C$2:$C$3</c:f>
              <c:numCache>
                <c:formatCode>0%</c:formatCode>
                <c:ptCount val="2"/>
                <c:pt idx="0">
                  <c:v>0.78189300411522633</c:v>
                </c:pt>
                <c:pt idx="1">
                  <c:v>0.70370370370370372</c:v>
                </c:pt>
              </c:numCache>
            </c:numRef>
          </c:val>
          <c:extLst>
            <c:ext xmlns:c16="http://schemas.microsoft.com/office/drawing/2014/chart" uri="{C3380CC4-5D6E-409C-BE32-E72D297353CC}">
              <c16:uniqueId val="{00000001-8AA7-424C-A775-E5913C0028C4}"/>
            </c:ext>
          </c:extLst>
        </c:ser>
        <c:ser>
          <c:idx val="2"/>
          <c:order val="2"/>
          <c:tx>
            <c:strRef>
              <c:f>Sheet1!$D$1</c:f>
              <c:strCache>
                <c:ptCount val="1"/>
                <c:pt idx="0">
                  <c:v>Grūti atbildēt \ NA</c:v>
                </c:pt>
              </c:strCache>
            </c:strRef>
          </c:tx>
          <c:spPr>
            <a:solidFill>
              <a:schemeClr val="bg1">
                <a:lumMod val="65000"/>
              </a:schemeClr>
            </a:solidFill>
          </c:spPr>
          <c:invertIfNegative val="0"/>
          <c:dLbls>
            <c:spPr>
              <a:noFill/>
              <a:ln>
                <a:noFill/>
              </a:ln>
              <a:effectLst/>
            </c:spPr>
            <c:txPr>
              <a:bodyPr/>
              <a:lstStyle/>
              <a:p>
                <a:pPr>
                  <a:defRPr sz="9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krievu valodā</c:v>
                </c:pt>
                <c:pt idx="1">
                  <c:v>angļu valodā</c:v>
                </c:pt>
              </c:strCache>
            </c:strRef>
          </c:cat>
          <c:val>
            <c:numRef>
              <c:f>Sheet1!$D$2:$D$3</c:f>
              <c:numCache>
                <c:formatCode>0%</c:formatCode>
                <c:ptCount val="2"/>
                <c:pt idx="0">
                  <c:v>7.407407407407407E-2</c:v>
                </c:pt>
                <c:pt idx="1">
                  <c:v>7.8189300411522639E-2</c:v>
                </c:pt>
              </c:numCache>
            </c:numRef>
          </c:val>
          <c:extLst>
            <c:ext xmlns:c16="http://schemas.microsoft.com/office/drawing/2014/chart" uri="{C3380CC4-5D6E-409C-BE32-E72D297353CC}">
              <c16:uniqueId val="{00000002-8AA7-424C-A775-E5913C0028C4}"/>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en-US"/>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6496865786181925"/>
          <c:y val="0.87972952335124177"/>
          <c:w val="0.82120471462766764"/>
          <c:h val="9.859961182306555E-2"/>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7336073200056E-2"/>
          <c:y val="3.6336656111411271E-2"/>
          <c:w val="0.92391752400193428"/>
          <c:h val="0.83887929254658899"/>
        </c:manualLayout>
      </c:layout>
      <c:lineChart>
        <c:grouping val="standard"/>
        <c:varyColors val="0"/>
        <c:ser>
          <c:idx val="0"/>
          <c:order val="0"/>
          <c:tx>
            <c:strRef>
              <c:f>Sheet1!$B$1</c:f>
              <c:strCache>
                <c:ptCount val="1"/>
                <c:pt idx="0">
                  <c:v>angļu valodā</c:v>
                </c:pt>
              </c:strCache>
            </c:strRef>
          </c:tx>
          <c:spPr>
            <a:ln w="22225">
              <a:solidFill>
                <a:srgbClr val="990033"/>
              </a:solidFill>
            </a:ln>
          </c:spPr>
          <c:marker>
            <c:symbol val="circle"/>
            <c:size val="7"/>
            <c:spPr>
              <a:solidFill>
                <a:srgbClr val="990033"/>
              </a:solidFill>
              <a:ln>
                <a:solidFill>
                  <a:srgbClr val="990033"/>
                </a:solidFill>
              </a:ln>
            </c:spPr>
          </c:marker>
          <c:dLbls>
            <c:dLbl>
              <c:idx val="20"/>
              <c:layout>
                <c:manualLayout>
                  <c:x val="4.4546434864635789E-3"/>
                  <c:y val="1.9315200111936909E-2"/>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B6-4BCB-9BFD-0F3D756E7057}"/>
                </c:ext>
              </c:extLst>
            </c:dLbl>
            <c:spPr>
              <a:noFill/>
              <a:ln>
                <a:noFill/>
              </a:ln>
              <a:effectLst/>
            </c:spPr>
            <c:txPr>
              <a:bodyPr/>
              <a:lstStyle/>
              <a:p>
                <a:pPr>
                  <a:defRPr lang="en-US" sz="900" b="1">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Līdz 30 gadiem</c:v>
                </c:pt>
                <c:pt idx="1">
                  <c:v>31-54 gadi</c:v>
                </c:pt>
                <c:pt idx="2">
                  <c:v>55 gadi un vairāk</c:v>
                </c:pt>
              </c:strCache>
            </c:strRef>
          </c:cat>
          <c:val>
            <c:numRef>
              <c:f>Sheet1!$B$2:$B$4</c:f>
              <c:numCache>
                <c:formatCode>0%</c:formatCode>
                <c:ptCount val="3"/>
                <c:pt idx="0">
                  <c:v>0.36708860759493672</c:v>
                </c:pt>
                <c:pt idx="1">
                  <c:v>0.17777777777777778</c:v>
                </c:pt>
                <c:pt idx="2">
                  <c:v>0.1081081081081081</c:v>
                </c:pt>
              </c:numCache>
            </c:numRef>
          </c:val>
          <c:smooth val="1"/>
          <c:extLst>
            <c:ext xmlns:c16="http://schemas.microsoft.com/office/drawing/2014/chart" uri="{C3380CC4-5D6E-409C-BE32-E72D297353CC}">
              <c16:uniqueId val="{00000001-B8B6-4BCB-9BFD-0F3D756E7057}"/>
            </c:ext>
          </c:extLst>
        </c:ser>
        <c:ser>
          <c:idx val="1"/>
          <c:order val="1"/>
          <c:tx>
            <c:strRef>
              <c:f>Sheet1!$C$1</c:f>
              <c:strCache>
                <c:ptCount val="1"/>
                <c:pt idx="0">
                  <c:v>krievu valodā</c:v>
                </c:pt>
              </c:strCache>
            </c:strRef>
          </c:tx>
          <c:spPr>
            <a:ln>
              <a:solidFill>
                <a:srgbClr val="000099"/>
              </a:solidFill>
            </a:ln>
          </c:spPr>
          <c:marker>
            <c:spPr>
              <a:solidFill>
                <a:srgbClr val="000099"/>
              </a:solidFill>
              <a:ln>
                <a:solidFill>
                  <a:srgbClr val="000099"/>
                </a:solidFill>
              </a:ln>
            </c:spPr>
          </c:marker>
          <c:dLbls>
            <c:dLbl>
              <c:idx val="0"/>
              <c:layout>
                <c:manualLayout>
                  <c:x val="-5.6787854882908294E-2"/>
                  <c:y val="-8.2673105766026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B6-4BCB-9BFD-0F3D756E7057}"/>
                </c:ext>
              </c:extLst>
            </c:dLbl>
            <c:dLbl>
              <c:idx val="1"/>
              <c:layout>
                <c:manualLayout>
                  <c:x val="-3.8854848077779468E-2"/>
                  <c:y val="7.716156538162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6-4BCB-9BFD-0F3D756E7057}"/>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Līdz 30 gadiem</c:v>
                </c:pt>
                <c:pt idx="1">
                  <c:v>31-54 gadi</c:v>
                </c:pt>
                <c:pt idx="2">
                  <c:v>55 gadi un vairāk</c:v>
                </c:pt>
              </c:strCache>
            </c:strRef>
          </c:cat>
          <c:val>
            <c:numRef>
              <c:f>Sheet1!$C$2:$C$4</c:f>
              <c:numCache>
                <c:formatCode>0%</c:formatCode>
                <c:ptCount val="3"/>
                <c:pt idx="0">
                  <c:v>0.189873417721519</c:v>
                </c:pt>
                <c:pt idx="1">
                  <c:v>0.14444444444444443</c:v>
                </c:pt>
                <c:pt idx="2">
                  <c:v>9.45945945945946E-2</c:v>
                </c:pt>
              </c:numCache>
            </c:numRef>
          </c:val>
          <c:smooth val="0"/>
          <c:extLst>
            <c:ext xmlns:c16="http://schemas.microsoft.com/office/drawing/2014/chart" uri="{C3380CC4-5D6E-409C-BE32-E72D297353CC}">
              <c16:uniqueId val="{00000002-B8B6-4BCB-9BFD-0F3D756E7057}"/>
            </c:ext>
          </c:extLst>
        </c:ser>
        <c:dLbls>
          <c:showLegendKey val="0"/>
          <c:showVal val="0"/>
          <c:showCatName val="0"/>
          <c:showSerName val="0"/>
          <c:showPercent val="0"/>
          <c:showBubbleSize val="0"/>
        </c:dLbls>
        <c:marker val="1"/>
        <c:smooth val="0"/>
        <c:axId val="-1643088464"/>
        <c:axId val="-1643075952"/>
      </c:lineChart>
      <c:catAx>
        <c:axId val="-1643088464"/>
        <c:scaling>
          <c:orientation val="minMax"/>
        </c:scaling>
        <c:delete val="0"/>
        <c:axPos val="b"/>
        <c:numFmt formatCode="General" sourceLinked="0"/>
        <c:majorTickMark val="out"/>
        <c:minorTickMark val="none"/>
        <c:tickLblPos val="nextTo"/>
        <c:txPr>
          <a:bodyPr rot="0" vert="horz"/>
          <a:lstStyle/>
          <a:p>
            <a:pPr>
              <a:defRPr lang="en-US" sz="1000" b="1"/>
            </a:pPr>
            <a:endParaRPr lang="en-US"/>
          </a:p>
        </c:txPr>
        <c:crossAx val="-1643075952"/>
        <c:crossesAt val="-100"/>
        <c:auto val="1"/>
        <c:lblAlgn val="ctr"/>
        <c:lblOffset val="100"/>
        <c:noMultiLvlLbl val="0"/>
      </c:catAx>
      <c:valAx>
        <c:axId val="-1643075952"/>
        <c:scaling>
          <c:orientation val="minMax"/>
          <c:max val="0.5"/>
          <c:min val="0"/>
        </c:scaling>
        <c:delete val="0"/>
        <c:axPos val="l"/>
        <c:majorGridlines/>
        <c:numFmt formatCode="0%" sourceLinked="1"/>
        <c:majorTickMark val="none"/>
        <c:minorTickMark val="none"/>
        <c:tickLblPos val="nextTo"/>
        <c:txPr>
          <a:bodyPr/>
          <a:lstStyle/>
          <a:p>
            <a:pPr>
              <a:defRPr lang="en-US" sz="800">
                <a:solidFill>
                  <a:srgbClr val="333333"/>
                </a:solidFill>
              </a:defRPr>
            </a:pPr>
            <a:endParaRPr lang="en-US"/>
          </a:p>
        </c:txPr>
        <c:crossAx val="-1643088464"/>
        <c:crossesAt val="1"/>
        <c:crossBetween val="between"/>
        <c:majorUnit val="0.25"/>
      </c:valAx>
    </c:plotArea>
    <c:legend>
      <c:legendPos val="r"/>
      <c:layout>
        <c:manualLayout>
          <c:xMode val="edge"/>
          <c:yMode val="edge"/>
          <c:x val="0.70411927285187537"/>
          <c:y val="0.13578135415509388"/>
          <c:w val="0.25702587907034541"/>
          <c:h val="0.19932941478724586"/>
        </c:manualLayout>
      </c:layout>
      <c:overlay val="0"/>
      <c:txPr>
        <a:bodyPr/>
        <a:lstStyle/>
        <a:p>
          <a:pPr>
            <a:defRPr sz="1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0.55553</cdr:x>
      <cdr:y>0</cdr:y>
    </cdr:from>
    <cdr:to>
      <cdr:x>0.76421</cdr:x>
      <cdr:y>0.04199</cdr:y>
    </cdr:to>
    <cdr:sp macro="" textlink="">
      <cdr:nvSpPr>
        <cdr:cNvPr id="2049" name="Text Box 1"/>
        <cdr:cNvSpPr txBox="1">
          <a:spLocks xmlns:a="http://schemas.openxmlformats.org/drawingml/2006/main" noChangeArrowheads="1"/>
        </cdr:cNvSpPr>
      </cdr:nvSpPr>
      <cdr:spPr bwMode="auto">
        <a:xfrm xmlns:a="http://schemas.openxmlformats.org/drawingml/2006/main">
          <a:off x="4399614" y="-912174"/>
          <a:ext cx="1652669" cy="2145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nepiekrīt</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0.78284</cdr:x>
      <cdr:y>0</cdr:y>
    </cdr:from>
    <cdr:to>
      <cdr:x>0.96538</cdr:x>
      <cdr:y>0.04235</cdr:y>
    </cdr:to>
    <cdr:sp macro="" textlink="">
      <cdr:nvSpPr>
        <cdr:cNvPr id="2050" name="Text Box 2"/>
        <cdr:cNvSpPr txBox="1">
          <a:spLocks xmlns:a="http://schemas.openxmlformats.org/drawingml/2006/main" noChangeArrowheads="1"/>
        </cdr:cNvSpPr>
      </cdr:nvSpPr>
      <cdr:spPr bwMode="auto">
        <a:xfrm xmlns:a="http://schemas.openxmlformats.org/drawingml/2006/main">
          <a:off x="6199814" y="0"/>
          <a:ext cx="1445650" cy="2163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piekrīt</a:t>
          </a:r>
        </a:p>
      </cdr:txBody>
    </cdr:sp>
  </cdr:relSizeAnchor>
</c:userShapes>
</file>

<file path=ppt/drawings/drawing2.xml><?xml version="1.0" encoding="utf-8"?>
<c:userShapes xmlns:c="http://schemas.openxmlformats.org/drawingml/2006/chart">
  <cdr:relSizeAnchor xmlns:cdr="http://schemas.openxmlformats.org/drawingml/2006/chartDrawing">
    <cdr:from>
      <cdr:x>0.93129</cdr:x>
      <cdr:y>0.1528</cdr:y>
    </cdr:from>
    <cdr:to>
      <cdr:x>1</cdr:x>
      <cdr:y>0.20164</cdr:y>
    </cdr:to>
    <cdr:sp macro="" textlink="">
      <cdr:nvSpPr>
        <cdr:cNvPr id="2" name="Oval 1">
          <a:extLst xmlns:a="http://schemas.openxmlformats.org/drawingml/2006/main">
            <a:ext uri="{FF2B5EF4-FFF2-40B4-BE49-F238E27FC236}">
              <a16:creationId xmlns:a16="http://schemas.microsoft.com/office/drawing/2014/main" id="{C9220762-CC3B-FAFC-1F4F-B5FA08605D47}"/>
            </a:ext>
          </a:extLst>
        </cdr:cNvPr>
        <cdr:cNvSpPr/>
      </cdr:nvSpPr>
      <cdr:spPr>
        <a:xfrm xmlns:a="http://schemas.openxmlformats.org/drawingml/2006/main">
          <a:off x="4879754" y="901062"/>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lv-LV"/>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lv-LV" dirty="0"/>
        </a:p>
      </cdr:txBody>
    </cdr:sp>
  </cdr:relSizeAnchor>
</c:userShapes>
</file>

<file path=ppt/drawings/drawing3.xml><?xml version="1.0" encoding="utf-8"?>
<c:userShapes xmlns:c="http://schemas.openxmlformats.org/drawingml/2006/chart">
  <cdr:relSizeAnchor xmlns:cdr="http://schemas.openxmlformats.org/drawingml/2006/chartDrawing">
    <cdr:from>
      <cdr:x>0.9038</cdr:x>
      <cdr:y>0.41141</cdr:y>
    </cdr:from>
    <cdr:to>
      <cdr:x>0.97251</cdr:x>
      <cdr:y>0.46025</cdr:y>
    </cdr:to>
    <cdr:sp macro="" textlink="">
      <cdr:nvSpPr>
        <cdr:cNvPr id="2" name="Oval 1">
          <a:extLst xmlns:a="http://schemas.openxmlformats.org/drawingml/2006/main">
            <a:ext uri="{FF2B5EF4-FFF2-40B4-BE49-F238E27FC236}">
              <a16:creationId xmlns:a16="http://schemas.microsoft.com/office/drawing/2014/main" id="{C9220762-CC3B-FAFC-1F4F-B5FA08605D47}"/>
            </a:ext>
          </a:extLst>
        </cdr:cNvPr>
        <cdr:cNvSpPr/>
      </cdr:nvSpPr>
      <cdr:spPr>
        <a:xfrm xmlns:a="http://schemas.openxmlformats.org/drawingml/2006/main">
          <a:off x="4735738" y="2426156"/>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lv-LV"/>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lv-LV" dirty="0"/>
        </a:p>
      </cdr:txBody>
    </cdr:sp>
  </cdr:relSizeAnchor>
  <cdr:relSizeAnchor xmlns:cdr="http://schemas.openxmlformats.org/drawingml/2006/chartDrawing">
    <cdr:from>
      <cdr:x>0.75263</cdr:x>
      <cdr:y>0.78692</cdr:y>
    </cdr:from>
    <cdr:to>
      <cdr:x>0.82135</cdr:x>
      <cdr:y>0.83576</cdr:y>
    </cdr:to>
    <cdr:sp macro="" textlink="">
      <cdr:nvSpPr>
        <cdr:cNvPr id="3" name="Oval 2">
          <a:extLst xmlns:a="http://schemas.openxmlformats.org/drawingml/2006/main">
            <a:ext uri="{FF2B5EF4-FFF2-40B4-BE49-F238E27FC236}">
              <a16:creationId xmlns:a16="http://schemas.microsoft.com/office/drawing/2014/main" id="{54E26A02-9AB4-25FB-0804-1848FE85D251}"/>
            </a:ext>
          </a:extLst>
        </cdr:cNvPr>
        <cdr:cNvSpPr/>
      </cdr:nvSpPr>
      <cdr:spPr>
        <a:xfrm xmlns:a="http://schemas.openxmlformats.org/drawingml/2006/main">
          <a:off x="3943650" y="4640600"/>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v-LV" dirty="0"/>
        </a:p>
      </cdr:txBody>
    </cdr:sp>
  </cdr:relSizeAnchor>
</c:userShapes>
</file>

<file path=ppt/drawings/drawing4.xml><?xml version="1.0" encoding="utf-8"?>
<c:userShapes xmlns:c="http://schemas.openxmlformats.org/drawingml/2006/chart">
  <cdr:relSizeAnchor xmlns:cdr="http://schemas.openxmlformats.org/drawingml/2006/chartDrawing">
    <cdr:from>
      <cdr:x>0.83509</cdr:x>
      <cdr:y>0.1528</cdr:y>
    </cdr:from>
    <cdr:to>
      <cdr:x>0.9038</cdr:x>
      <cdr:y>0.20164</cdr:y>
    </cdr:to>
    <cdr:sp macro="" textlink="">
      <cdr:nvSpPr>
        <cdr:cNvPr id="2" name="Oval 1">
          <a:extLst xmlns:a="http://schemas.openxmlformats.org/drawingml/2006/main">
            <a:ext uri="{FF2B5EF4-FFF2-40B4-BE49-F238E27FC236}">
              <a16:creationId xmlns:a16="http://schemas.microsoft.com/office/drawing/2014/main" id="{55772345-57DB-BE86-4F86-DEFEF94AC58D}"/>
            </a:ext>
          </a:extLst>
        </cdr:cNvPr>
        <cdr:cNvSpPr/>
      </cdr:nvSpPr>
      <cdr:spPr>
        <a:xfrm xmlns:a="http://schemas.openxmlformats.org/drawingml/2006/main">
          <a:off x="4375698" y="901062"/>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v-LV" dirty="0"/>
        </a:p>
      </cdr:txBody>
    </cdr:sp>
  </cdr:relSizeAnchor>
  <cdr:relSizeAnchor xmlns:cdr="http://schemas.openxmlformats.org/drawingml/2006/chartDrawing">
    <cdr:from>
      <cdr:x>0.62895</cdr:x>
      <cdr:y>0.65314</cdr:y>
    </cdr:from>
    <cdr:to>
      <cdr:x>0.69766</cdr:x>
      <cdr:y>0.70198</cdr:y>
    </cdr:to>
    <cdr:sp macro="" textlink="">
      <cdr:nvSpPr>
        <cdr:cNvPr id="3" name="Oval 2">
          <a:extLst xmlns:a="http://schemas.openxmlformats.org/drawingml/2006/main">
            <a:ext uri="{FF2B5EF4-FFF2-40B4-BE49-F238E27FC236}">
              <a16:creationId xmlns:a16="http://schemas.microsoft.com/office/drawing/2014/main" id="{5D07F093-ABC0-340A-DA48-3CF91C6B71E3}"/>
            </a:ext>
          </a:extLst>
        </cdr:cNvPr>
        <cdr:cNvSpPr/>
      </cdr:nvSpPr>
      <cdr:spPr>
        <a:xfrm xmlns:a="http://schemas.openxmlformats.org/drawingml/2006/main">
          <a:off x="3295578" y="3851675"/>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v-LV" dirty="0"/>
        </a:p>
      </cdr:txBody>
    </cdr:sp>
  </cdr:relSizeAnchor>
  <cdr:relSizeAnchor xmlns:cdr="http://schemas.openxmlformats.org/drawingml/2006/chartDrawing">
    <cdr:from>
      <cdr:x>0.60147</cdr:x>
      <cdr:y>0.57263</cdr:y>
    </cdr:from>
    <cdr:to>
      <cdr:x>0.67018</cdr:x>
      <cdr:y>0.62147</cdr:y>
    </cdr:to>
    <cdr:sp macro="" textlink="">
      <cdr:nvSpPr>
        <cdr:cNvPr id="4" name="Oval 3">
          <a:extLst xmlns:a="http://schemas.openxmlformats.org/drawingml/2006/main">
            <a:ext uri="{FF2B5EF4-FFF2-40B4-BE49-F238E27FC236}">
              <a16:creationId xmlns:a16="http://schemas.microsoft.com/office/drawing/2014/main" id="{5D07F093-ABC0-340A-DA48-3CF91C6B71E3}"/>
            </a:ext>
          </a:extLst>
        </cdr:cNvPr>
        <cdr:cNvSpPr/>
      </cdr:nvSpPr>
      <cdr:spPr>
        <a:xfrm xmlns:a="http://schemas.openxmlformats.org/drawingml/2006/main">
          <a:off x="3151562" y="3376893"/>
          <a:ext cx="360040" cy="288032"/>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v-LV"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FF9C5-43AB-41DB-99A5-23E170D8ED4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lv-LV"/>
          </a:p>
        </p:txBody>
      </p:sp>
      <p:sp>
        <p:nvSpPr>
          <p:cNvPr id="3" name="Date Placeholder 2">
            <a:extLst>
              <a:ext uri="{FF2B5EF4-FFF2-40B4-BE49-F238E27FC236}">
                <a16:creationId xmlns:a16="http://schemas.microsoft.com/office/drawing/2014/main" id="{C620C9A6-0253-4B5F-9856-D44A0DB51F2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4CB7808-3C54-4F8F-A64C-ADD3BD83FAF1}" type="datetimeFigureOut">
              <a:rPr lang="lv-LV"/>
              <a:pPr>
                <a:defRPr/>
              </a:pPr>
              <a:t>24.01.2024</a:t>
            </a:fld>
            <a:endParaRPr lang="lv-LV"/>
          </a:p>
        </p:txBody>
      </p:sp>
      <p:sp>
        <p:nvSpPr>
          <p:cNvPr id="4" name="Slide Image Placeholder 3">
            <a:extLst>
              <a:ext uri="{FF2B5EF4-FFF2-40B4-BE49-F238E27FC236}">
                <a16:creationId xmlns:a16="http://schemas.microsoft.com/office/drawing/2014/main" id="{B9822604-440B-4C26-9540-7984F9253387}"/>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4F4774C-93BD-4F5F-BC04-D5AA3B77837F}"/>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19375F3C-4421-4D30-B052-77E3F0208BDF}"/>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lv-LV"/>
          </a:p>
        </p:txBody>
      </p:sp>
      <p:sp>
        <p:nvSpPr>
          <p:cNvPr id="7" name="Slide Number Placeholder 6">
            <a:extLst>
              <a:ext uri="{FF2B5EF4-FFF2-40B4-BE49-F238E27FC236}">
                <a16:creationId xmlns:a16="http://schemas.microsoft.com/office/drawing/2014/main" id="{1F36445B-C626-4115-9B5B-F90C2FA2236C}"/>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14B1747-727F-4832-915E-8F8750DC5DF1}"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49095C5-5EB5-4FB9-A814-2C5E128CE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D624178-618F-42B8-9AD0-8D44550EA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a:p>
        </p:txBody>
      </p:sp>
      <p:sp>
        <p:nvSpPr>
          <p:cNvPr id="8196" name="Slide Number Placeholder 3">
            <a:extLst>
              <a:ext uri="{FF2B5EF4-FFF2-40B4-BE49-F238E27FC236}">
                <a16:creationId xmlns:a16="http://schemas.microsoft.com/office/drawing/2014/main" id="{38D13092-4EA1-41A0-B151-4900D8A5E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E0C660-5127-4BE2-A1D9-5B915246646F}" type="slidenum">
              <a:rPr lang="lv-LV" altLang="lv-LV" smtClean="0"/>
              <a:pPr/>
              <a:t>4</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4B1747-727F-4832-915E-8F8750DC5DF1}" type="slidenum">
              <a:rPr lang="lv-LV" altLang="en-US" smtClean="0"/>
              <a:pPr>
                <a:defRPr/>
              </a:pPr>
              <a:t>85</a:t>
            </a:fld>
            <a:endParaRPr lang="lv-LV" altLang="en-US"/>
          </a:p>
        </p:txBody>
      </p:sp>
    </p:spTree>
    <p:extLst>
      <p:ext uri="{BB962C8B-B14F-4D97-AF65-F5344CB8AC3E}">
        <p14:creationId xmlns:p14="http://schemas.microsoft.com/office/powerpoint/2010/main" val="236982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7A14D3F-5C89-44D7-BB92-CDB5874C191A}"/>
              </a:ext>
            </a:extLst>
          </p:cNvPr>
          <p:cNvSpPr>
            <a:spLocks noGrp="1"/>
          </p:cNvSpPr>
          <p:nvPr>
            <p:ph type="dt" sz="half" idx="10"/>
          </p:nvPr>
        </p:nvSpPr>
        <p:spPr/>
        <p:txBody>
          <a:bodyPr/>
          <a:lstStyle>
            <a:lvl1pPr>
              <a:defRPr/>
            </a:lvl1pPr>
          </a:lstStyle>
          <a:p>
            <a:pPr>
              <a:defRPr/>
            </a:pPr>
            <a:fld id="{47BC7ACC-D0E9-4D86-84D9-225593EE7A99}" type="datetime1">
              <a:rPr lang="lv-LV"/>
              <a:pPr>
                <a:defRPr/>
              </a:pPr>
              <a:t>24.01.2024</a:t>
            </a:fld>
            <a:endParaRPr lang="lv-LV"/>
          </a:p>
        </p:txBody>
      </p:sp>
      <p:sp>
        <p:nvSpPr>
          <p:cNvPr id="5" name="Footer Placeholder 4">
            <a:extLst>
              <a:ext uri="{FF2B5EF4-FFF2-40B4-BE49-F238E27FC236}">
                <a16:creationId xmlns:a16="http://schemas.microsoft.com/office/drawing/2014/main" id="{169A0983-7AC0-42CC-90EB-37CE53CA781C}"/>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CA1DCF8B-39D3-4E3E-8D06-141390C4A206}"/>
              </a:ext>
            </a:extLst>
          </p:cNvPr>
          <p:cNvSpPr>
            <a:spLocks noGrp="1"/>
          </p:cNvSpPr>
          <p:nvPr>
            <p:ph type="sldNum" sz="quarter" idx="12"/>
          </p:nvPr>
        </p:nvSpPr>
        <p:spPr/>
        <p:txBody>
          <a:bodyPr/>
          <a:lstStyle>
            <a:lvl1pPr>
              <a:defRPr/>
            </a:lvl1pPr>
          </a:lstStyle>
          <a:p>
            <a:pPr>
              <a:defRPr/>
            </a:pPr>
            <a:fld id="{50B05987-1B21-42CE-9935-0C4F7F380BCA}" type="slidenum">
              <a:rPr lang="lv-LV" altLang="lv-LV"/>
              <a:pPr>
                <a:defRPr/>
              </a:pPr>
              <a:t>‹#›</a:t>
            </a:fld>
            <a:endParaRPr lang="lv-LV" altLang="lv-LV"/>
          </a:p>
        </p:txBody>
      </p:sp>
    </p:spTree>
    <p:extLst>
      <p:ext uri="{BB962C8B-B14F-4D97-AF65-F5344CB8AC3E}">
        <p14:creationId xmlns:p14="http://schemas.microsoft.com/office/powerpoint/2010/main" val="403094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BDC5B79-73A2-4838-A42F-6468B26A65BA}"/>
              </a:ext>
            </a:extLst>
          </p:cNvPr>
          <p:cNvSpPr>
            <a:spLocks noGrp="1"/>
          </p:cNvSpPr>
          <p:nvPr>
            <p:ph type="dt" sz="half" idx="10"/>
          </p:nvPr>
        </p:nvSpPr>
        <p:spPr/>
        <p:txBody>
          <a:bodyPr/>
          <a:lstStyle>
            <a:lvl1pPr>
              <a:defRPr/>
            </a:lvl1pPr>
          </a:lstStyle>
          <a:p>
            <a:pPr>
              <a:defRPr/>
            </a:pPr>
            <a:fld id="{FCFB3652-B645-4607-9623-F29F0DD6422A}" type="datetime1">
              <a:rPr lang="lv-LV"/>
              <a:pPr>
                <a:defRPr/>
              </a:pPr>
              <a:t>24.01.2024</a:t>
            </a:fld>
            <a:endParaRPr lang="lv-LV"/>
          </a:p>
        </p:txBody>
      </p:sp>
      <p:sp>
        <p:nvSpPr>
          <p:cNvPr id="5" name="Footer Placeholder 4">
            <a:extLst>
              <a:ext uri="{FF2B5EF4-FFF2-40B4-BE49-F238E27FC236}">
                <a16:creationId xmlns:a16="http://schemas.microsoft.com/office/drawing/2014/main" id="{1650F09E-1603-4AD9-B445-E8B755A4A681}"/>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636E527-A5A1-4C54-B1CB-61F6B6EA5F2A}"/>
              </a:ext>
            </a:extLst>
          </p:cNvPr>
          <p:cNvSpPr>
            <a:spLocks noGrp="1"/>
          </p:cNvSpPr>
          <p:nvPr>
            <p:ph type="sldNum" sz="quarter" idx="12"/>
          </p:nvPr>
        </p:nvSpPr>
        <p:spPr/>
        <p:txBody>
          <a:bodyPr/>
          <a:lstStyle>
            <a:lvl1pPr>
              <a:defRPr/>
            </a:lvl1pPr>
          </a:lstStyle>
          <a:p>
            <a:pPr>
              <a:defRPr/>
            </a:pPr>
            <a:fld id="{28D19FB3-8A07-483A-9673-9BC588F35C9E}" type="slidenum">
              <a:rPr lang="lv-LV" altLang="lv-LV"/>
              <a:pPr>
                <a:defRPr/>
              </a:pPr>
              <a:t>‹#›</a:t>
            </a:fld>
            <a:endParaRPr lang="lv-LV" altLang="lv-LV"/>
          </a:p>
        </p:txBody>
      </p:sp>
    </p:spTree>
    <p:extLst>
      <p:ext uri="{BB962C8B-B14F-4D97-AF65-F5344CB8AC3E}">
        <p14:creationId xmlns:p14="http://schemas.microsoft.com/office/powerpoint/2010/main" val="192670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5EF09FE-7A51-445A-B39C-30F550521AAC}"/>
              </a:ext>
            </a:extLst>
          </p:cNvPr>
          <p:cNvSpPr>
            <a:spLocks noGrp="1"/>
          </p:cNvSpPr>
          <p:nvPr>
            <p:ph type="dt" sz="half" idx="10"/>
          </p:nvPr>
        </p:nvSpPr>
        <p:spPr/>
        <p:txBody>
          <a:bodyPr/>
          <a:lstStyle>
            <a:lvl1pPr>
              <a:defRPr/>
            </a:lvl1pPr>
          </a:lstStyle>
          <a:p>
            <a:pPr>
              <a:defRPr/>
            </a:pPr>
            <a:fld id="{F04376C9-0F08-4888-81A9-E6700FC12142}" type="datetime1">
              <a:rPr lang="lv-LV"/>
              <a:pPr>
                <a:defRPr/>
              </a:pPr>
              <a:t>24.01.2024</a:t>
            </a:fld>
            <a:endParaRPr lang="lv-LV"/>
          </a:p>
        </p:txBody>
      </p:sp>
      <p:sp>
        <p:nvSpPr>
          <p:cNvPr id="5" name="Footer Placeholder 4">
            <a:extLst>
              <a:ext uri="{FF2B5EF4-FFF2-40B4-BE49-F238E27FC236}">
                <a16:creationId xmlns:a16="http://schemas.microsoft.com/office/drawing/2014/main" id="{B90EA1A4-4924-453C-805A-BCA0E191F385}"/>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42727AE-9B4C-4D9B-B98C-536E3BF9A4C9}"/>
              </a:ext>
            </a:extLst>
          </p:cNvPr>
          <p:cNvSpPr>
            <a:spLocks noGrp="1"/>
          </p:cNvSpPr>
          <p:nvPr>
            <p:ph type="sldNum" sz="quarter" idx="12"/>
          </p:nvPr>
        </p:nvSpPr>
        <p:spPr/>
        <p:txBody>
          <a:bodyPr/>
          <a:lstStyle>
            <a:lvl1pPr>
              <a:defRPr/>
            </a:lvl1pPr>
          </a:lstStyle>
          <a:p>
            <a:pPr>
              <a:defRPr/>
            </a:pPr>
            <a:fld id="{121A0AD8-89A5-486E-8201-A55776F3B531}" type="slidenum">
              <a:rPr lang="lv-LV" altLang="lv-LV"/>
              <a:pPr>
                <a:defRPr/>
              </a:pPr>
              <a:t>‹#›</a:t>
            </a:fld>
            <a:endParaRPr lang="lv-LV" altLang="lv-LV"/>
          </a:p>
        </p:txBody>
      </p:sp>
    </p:spTree>
    <p:extLst>
      <p:ext uri="{BB962C8B-B14F-4D97-AF65-F5344CB8AC3E}">
        <p14:creationId xmlns:p14="http://schemas.microsoft.com/office/powerpoint/2010/main" val="14502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F996285-2751-43F8-8FC4-9C95051BB038}"/>
              </a:ext>
            </a:extLst>
          </p:cNvPr>
          <p:cNvSpPr>
            <a:spLocks noGrp="1"/>
          </p:cNvSpPr>
          <p:nvPr>
            <p:ph type="dt" sz="half" idx="10"/>
          </p:nvPr>
        </p:nvSpPr>
        <p:spPr/>
        <p:txBody>
          <a:bodyPr/>
          <a:lstStyle>
            <a:lvl1pPr>
              <a:defRPr/>
            </a:lvl1pPr>
          </a:lstStyle>
          <a:p>
            <a:pPr>
              <a:defRPr/>
            </a:pPr>
            <a:fld id="{8558BD1B-C4B8-4BDD-B950-94488E4576DB}" type="datetime1">
              <a:rPr lang="lv-LV"/>
              <a:pPr>
                <a:defRPr/>
              </a:pPr>
              <a:t>24.01.2024</a:t>
            </a:fld>
            <a:endParaRPr lang="lv-LV"/>
          </a:p>
        </p:txBody>
      </p:sp>
      <p:sp>
        <p:nvSpPr>
          <p:cNvPr id="5" name="Footer Placeholder 4">
            <a:extLst>
              <a:ext uri="{FF2B5EF4-FFF2-40B4-BE49-F238E27FC236}">
                <a16:creationId xmlns:a16="http://schemas.microsoft.com/office/drawing/2014/main" id="{6885AE2A-5EC5-42FD-9B41-D48842485E8A}"/>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9F0EF58-878C-4CB1-A0D0-070C689BA5CF}"/>
              </a:ext>
            </a:extLst>
          </p:cNvPr>
          <p:cNvSpPr>
            <a:spLocks noGrp="1"/>
          </p:cNvSpPr>
          <p:nvPr>
            <p:ph type="sldNum" sz="quarter" idx="12"/>
          </p:nvPr>
        </p:nvSpPr>
        <p:spPr/>
        <p:txBody>
          <a:bodyPr/>
          <a:lstStyle>
            <a:lvl1pPr>
              <a:defRPr/>
            </a:lvl1pPr>
          </a:lstStyle>
          <a:p>
            <a:pPr>
              <a:defRPr/>
            </a:pPr>
            <a:fld id="{63F69DFA-FC56-4188-AAB1-0E9ACA50DA5B}" type="slidenum">
              <a:rPr lang="lv-LV" altLang="lv-LV"/>
              <a:pPr>
                <a:defRPr/>
              </a:pPr>
              <a:t>‹#›</a:t>
            </a:fld>
            <a:endParaRPr lang="lv-LV" altLang="lv-LV"/>
          </a:p>
        </p:txBody>
      </p:sp>
    </p:spTree>
    <p:extLst>
      <p:ext uri="{BB962C8B-B14F-4D97-AF65-F5344CB8AC3E}">
        <p14:creationId xmlns:p14="http://schemas.microsoft.com/office/powerpoint/2010/main" val="106751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74B4A-9828-4E47-B94B-3B08A18D4AA4}"/>
              </a:ext>
            </a:extLst>
          </p:cNvPr>
          <p:cNvSpPr>
            <a:spLocks noGrp="1"/>
          </p:cNvSpPr>
          <p:nvPr>
            <p:ph type="dt" sz="half" idx="10"/>
          </p:nvPr>
        </p:nvSpPr>
        <p:spPr/>
        <p:txBody>
          <a:bodyPr/>
          <a:lstStyle>
            <a:lvl1pPr>
              <a:defRPr/>
            </a:lvl1pPr>
          </a:lstStyle>
          <a:p>
            <a:pPr>
              <a:defRPr/>
            </a:pPr>
            <a:fld id="{43537AF0-C6A9-4E5F-9E57-F86E308E89CB}" type="datetime1">
              <a:rPr lang="lv-LV"/>
              <a:pPr>
                <a:defRPr/>
              </a:pPr>
              <a:t>24.01.2024</a:t>
            </a:fld>
            <a:endParaRPr lang="lv-LV"/>
          </a:p>
        </p:txBody>
      </p:sp>
      <p:sp>
        <p:nvSpPr>
          <p:cNvPr id="5" name="Footer Placeholder 4">
            <a:extLst>
              <a:ext uri="{FF2B5EF4-FFF2-40B4-BE49-F238E27FC236}">
                <a16:creationId xmlns:a16="http://schemas.microsoft.com/office/drawing/2014/main" id="{5B70BCF4-F575-466F-81B3-BCC2B3CBE054}"/>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AF46EA0D-8E88-4BA3-9FFB-9AA87721FD06}"/>
              </a:ext>
            </a:extLst>
          </p:cNvPr>
          <p:cNvSpPr>
            <a:spLocks noGrp="1"/>
          </p:cNvSpPr>
          <p:nvPr>
            <p:ph type="sldNum" sz="quarter" idx="12"/>
          </p:nvPr>
        </p:nvSpPr>
        <p:spPr/>
        <p:txBody>
          <a:bodyPr/>
          <a:lstStyle>
            <a:lvl1pPr>
              <a:defRPr/>
            </a:lvl1pPr>
          </a:lstStyle>
          <a:p>
            <a:pPr>
              <a:defRPr/>
            </a:pPr>
            <a:fld id="{7288A7B7-B960-4CEF-B785-12EECE242361}" type="slidenum">
              <a:rPr lang="lv-LV" altLang="lv-LV"/>
              <a:pPr>
                <a:defRPr/>
              </a:pPr>
              <a:t>‹#›</a:t>
            </a:fld>
            <a:endParaRPr lang="lv-LV" altLang="lv-LV"/>
          </a:p>
        </p:txBody>
      </p:sp>
    </p:spTree>
    <p:extLst>
      <p:ext uri="{BB962C8B-B14F-4D97-AF65-F5344CB8AC3E}">
        <p14:creationId xmlns:p14="http://schemas.microsoft.com/office/powerpoint/2010/main" val="1557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a:extLst>
              <a:ext uri="{FF2B5EF4-FFF2-40B4-BE49-F238E27FC236}">
                <a16:creationId xmlns:a16="http://schemas.microsoft.com/office/drawing/2014/main" id="{94D41B23-BD7B-47A1-B6D6-EE45847F6521}"/>
              </a:ext>
            </a:extLst>
          </p:cNvPr>
          <p:cNvSpPr>
            <a:spLocks noGrp="1"/>
          </p:cNvSpPr>
          <p:nvPr>
            <p:ph type="dt" sz="half" idx="10"/>
          </p:nvPr>
        </p:nvSpPr>
        <p:spPr/>
        <p:txBody>
          <a:bodyPr/>
          <a:lstStyle>
            <a:lvl1pPr>
              <a:defRPr/>
            </a:lvl1pPr>
          </a:lstStyle>
          <a:p>
            <a:pPr>
              <a:defRPr/>
            </a:pPr>
            <a:fld id="{01E97404-0711-4E33-B6A4-B62A7D8D4995}" type="datetime1">
              <a:rPr lang="lv-LV"/>
              <a:pPr>
                <a:defRPr/>
              </a:pPr>
              <a:t>24.01.2024</a:t>
            </a:fld>
            <a:endParaRPr lang="lv-LV"/>
          </a:p>
        </p:txBody>
      </p:sp>
      <p:sp>
        <p:nvSpPr>
          <p:cNvPr id="6" name="Footer Placeholder 4">
            <a:extLst>
              <a:ext uri="{FF2B5EF4-FFF2-40B4-BE49-F238E27FC236}">
                <a16:creationId xmlns:a16="http://schemas.microsoft.com/office/drawing/2014/main" id="{FF4E29BF-5BB1-4920-AE08-D8A5B13B2977}"/>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3717D86E-746C-45A8-9142-D7897200D74F}"/>
              </a:ext>
            </a:extLst>
          </p:cNvPr>
          <p:cNvSpPr>
            <a:spLocks noGrp="1"/>
          </p:cNvSpPr>
          <p:nvPr>
            <p:ph type="sldNum" sz="quarter" idx="12"/>
          </p:nvPr>
        </p:nvSpPr>
        <p:spPr/>
        <p:txBody>
          <a:bodyPr/>
          <a:lstStyle>
            <a:lvl1pPr>
              <a:defRPr/>
            </a:lvl1pPr>
          </a:lstStyle>
          <a:p>
            <a:pPr>
              <a:defRPr/>
            </a:pPr>
            <a:fld id="{12A95552-F0D7-41F1-8A4E-6C641C610CE9}" type="slidenum">
              <a:rPr lang="lv-LV" altLang="lv-LV"/>
              <a:pPr>
                <a:defRPr/>
              </a:pPr>
              <a:t>‹#›</a:t>
            </a:fld>
            <a:endParaRPr lang="lv-LV" altLang="lv-LV"/>
          </a:p>
        </p:txBody>
      </p:sp>
    </p:spTree>
    <p:extLst>
      <p:ext uri="{BB962C8B-B14F-4D97-AF65-F5344CB8AC3E}">
        <p14:creationId xmlns:p14="http://schemas.microsoft.com/office/powerpoint/2010/main" val="209891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a:extLst>
              <a:ext uri="{FF2B5EF4-FFF2-40B4-BE49-F238E27FC236}">
                <a16:creationId xmlns:a16="http://schemas.microsoft.com/office/drawing/2014/main" id="{1B32A696-3D3D-4A71-8040-4FE14301C4EB}"/>
              </a:ext>
            </a:extLst>
          </p:cNvPr>
          <p:cNvSpPr>
            <a:spLocks noGrp="1"/>
          </p:cNvSpPr>
          <p:nvPr>
            <p:ph type="dt" sz="half" idx="10"/>
          </p:nvPr>
        </p:nvSpPr>
        <p:spPr/>
        <p:txBody>
          <a:bodyPr/>
          <a:lstStyle>
            <a:lvl1pPr>
              <a:defRPr/>
            </a:lvl1pPr>
          </a:lstStyle>
          <a:p>
            <a:pPr>
              <a:defRPr/>
            </a:pPr>
            <a:fld id="{8427BBDB-EA62-4721-B66E-687DF2377D02}" type="datetime1">
              <a:rPr lang="lv-LV"/>
              <a:pPr>
                <a:defRPr/>
              </a:pPr>
              <a:t>24.01.2024</a:t>
            </a:fld>
            <a:endParaRPr lang="lv-LV"/>
          </a:p>
        </p:txBody>
      </p:sp>
      <p:sp>
        <p:nvSpPr>
          <p:cNvPr id="8" name="Footer Placeholder 4">
            <a:extLst>
              <a:ext uri="{FF2B5EF4-FFF2-40B4-BE49-F238E27FC236}">
                <a16:creationId xmlns:a16="http://schemas.microsoft.com/office/drawing/2014/main" id="{39FB243E-D584-4A34-AE6F-C16A90025D1B}"/>
              </a:ext>
            </a:extLst>
          </p:cNvPr>
          <p:cNvSpPr>
            <a:spLocks noGrp="1"/>
          </p:cNvSpPr>
          <p:nvPr>
            <p:ph type="ftr" sz="quarter" idx="11"/>
          </p:nvPr>
        </p:nvSpPr>
        <p:spPr/>
        <p:txBody>
          <a:bodyPr/>
          <a:lstStyle>
            <a:lvl1pPr>
              <a:defRPr/>
            </a:lvl1pPr>
          </a:lstStyle>
          <a:p>
            <a:pPr>
              <a:defRPr/>
            </a:pPr>
            <a:endParaRPr lang="lv-LV"/>
          </a:p>
        </p:txBody>
      </p:sp>
      <p:sp>
        <p:nvSpPr>
          <p:cNvPr id="9" name="Slide Number Placeholder 5">
            <a:extLst>
              <a:ext uri="{FF2B5EF4-FFF2-40B4-BE49-F238E27FC236}">
                <a16:creationId xmlns:a16="http://schemas.microsoft.com/office/drawing/2014/main" id="{22332DFD-37CD-4D3B-87F9-37B79BF9C61F}"/>
              </a:ext>
            </a:extLst>
          </p:cNvPr>
          <p:cNvSpPr>
            <a:spLocks noGrp="1"/>
          </p:cNvSpPr>
          <p:nvPr>
            <p:ph type="sldNum" sz="quarter" idx="12"/>
          </p:nvPr>
        </p:nvSpPr>
        <p:spPr/>
        <p:txBody>
          <a:bodyPr/>
          <a:lstStyle>
            <a:lvl1pPr>
              <a:defRPr/>
            </a:lvl1pPr>
          </a:lstStyle>
          <a:p>
            <a:pPr>
              <a:defRPr/>
            </a:pPr>
            <a:fld id="{3DF578C9-8563-44EE-A28A-42E3B83A2915}" type="slidenum">
              <a:rPr lang="lv-LV" altLang="lv-LV"/>
              <a:pPr>
                <a:defRPr/>
              </a:pPr>
              <a:t>‹#›</a:t>
            </a:fld>
            <a:endParaRPr lang="lv-LV" altLang="lv-LV"/>
          </a:p>
        </p:txBody>
      </p:sp>
    </p:spTree>
    <p:extLst>
      <p:ext uri="{BB962C8B-B14F-4D97-AF65-F5344CB8AC3E}">
        <p14:creationId xmlns:p14="http://schemas.microsoft.com/office/powerpoint/2010/main" val="287354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a:extLst>
              <a:ext uri="{FF2B5EF4-FFF2-40B4-BE49-F238E27FC236}">
                <a16:creationId xmlns:a16="http://schemas.microsoft.com/office/drawing/2014/main" id="{CCED0D1C-3F0E-484A-B311-61454D8E1EC8}"/>
              </a:ext>
            </a:extLst>
          </p:cNvPr>
          <p:cNvSpPr>
            <a:spLocks noGrp="1"/>
          </p:cNvSpPr>
          <p:nvPr>
            <p:ph type="dt" sz="half" idx="10"/>
          </p:nvPr>
        </p:nvSpPr>
        <p:spPr/>
        <p:txBody>
          <a:bodyPr/>
          <a:lstStyle>
            <a:lvl1pPr>
              <a:defRPr/>
            </a:lvl1pPr>
          </a:lstStyle>
          <a:p>
            <a:pPr>
              <a:defRPr/>
            </a:pPr>
            <a:fld id="{DCE2E456-8D19-4F08-BC05-85753060F011}" type="datetime1">
              <a:rPr lang="lv-LV"/>
              <a:pPr>
                <a:defRPr/>
              </a:pPr>
              <a:t>24.01.2024</a:t>
            </a:fld>
            <a:endParaRPr lang="lv-LV"/>
          </a:p>
        </p:txBody>
      </p:sp>
      <p:sp>
        <p:nvSpPr>
          <p:cNvPr id="4" name="Footer Placeholder 4">
            <a:extLst>
              <a:ext uri="{FF2B5EF4-FFF2-40B4-BE49-F238E27FC236}">
                <a16:creationId xmlns:a16="http://schemas.microsoft.com/office/drawing/2014/main" id="{358D2457-417C-4065-84B9-572BF8BBD4F6}"/>
              </a:ext>
            </a:extLst>
          </p:cNvPr>
          <p:cNvSpPr>
            <a:spLocks noGrp="1"/>
          </p:cNvSpPr>
          <p:nvPr>
            <p:ph type="ftr" sz="quarter" idx="11"/>
          </p:nvPr>
        </p:nvSpPr>
        <p:spPr/>
        <p:txBody>
          <a:bodyPr/>
          <a:lstStyle>
            <a:lvl1pPr>
              <a:defRPr/>
            </a:lvl1pPr>
          </a:lstStyle>
          <a:p>
            <a:pPr>
              <a:defRPr/>
            </a:pPr>
            <a:endParaRPr lang="lv-LV"/>
          </a:p>
        </p:txBody>
      </p:sp>
      <p:sp>
        <p:nvSpPr>
          <p:cNvPr id="5" name="Slide Number Placeholder 5">
            <a:extLst>
              <a:ext uri="{FF2B5EF4-FFF2-40B4-BE49-F238E27FC236}">
                <a16:creationId xmlns:a16="http://schemas.microsoft.com/office/drawing/2014/main" id="{BB75D57C-31A7-4742-8442-3488BB51E6E8}"/>
              </a:ext>
            </a:extLst>
          </p:cNvPr>
          <p:cNvSpPr>
            <a:spLocks noGrp="1"/>
          </p:cNvSpPr>
          <p:nvPr>
            <p:ph type="sldNum" sz="quarter" idx="12"/>
          </p:nvPr>
        </p:nvSpPr>
        <p:spPr/>
        <p:txBody>
          <a:bodyPr/>
          <a:lstStyle>
            <a:lvl1pPr>
              <a:defRPr/>
            </a:lvl1pPr>
          </a:lstStyle>
          <a:p>
            <a:pPr>
              <a:defRPr/>
            </a:pPr>
            <a:fld id="{8C35BA4A-B336-4B24-ACE0-C6DC473D37BD}" type="slidenum">
              <a:rPr lang="lv-LV" altLang="lv-LV"/>
              <a:pPr>
                <a:defRPr/>
              </a:pPr>
              <a:t>‹#›</a:t>
            </a:fld>
            <a:endParaRPr lang="lv-LV" altLang="lv-LV"/>
          </a:p>
        </p:txBody>
      </p:sp>
    </p:spTree>
    <p:extLst>
      <p:ext uri="{BB962C8B-B14F-4D97-AF65-F5344CB8AC3E}">
        <p14:creationId xmlns:p14="http://schemas.microsoft.com/office/powerpoint/2010/main" val="20900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A7E621-3E2D-41A9-A28A-3AFD26E37233}"/>
              </a:ext>
            </a:extLst>
          </p:cNvPr>
          <p:cNvSpPr>
            <a:spLocks noGrp="1"/>
          </p:cNvSpPr>
          <p:nvPr>
            <p:ph type="dt" sz="half" idx="10"/>
          </p:nvPr>
        </p:nvSpPr>
        <p:spPr/>
        <p:txBody>
          <a:bodyPr/>
          <a:lstStyle>
            <a:lvl1pPr>
              <a:defRPr/>
            </a:lvl1pPr>
          </a:lstStyle>
          <a:p>
            <a:pPr>
              <a:defRPr/>
            </a:pPr>
            <a:fld id="{5E476387-5F3D-485A-9791-97FE4068ED62}" type="datetime1">
              <a:rPr lang="lv-LV"/>
              <a:pPr>
                <a:defRPr/>
              </a:pPr>
              <a:t>24.01.2024</a:t>
            </a:fld>
            <a:endParaRPr lang="lv-LV"/>
          </a:p>
        </p:txBody>
      </p:sp>
      <p:sp>
        <p:nvSpPr>
          <p:cNvPr id="3" name="Footer Placeholder 4">
            <a:extLst>
              <a:ext uri="{FF2B5EF4-FFF2-40B4-BE49-F238E27FC236}">
                <a16:creationId xmlns:a16="http://schemas.microsoft.com/office/drawing/2014/main" id="{F24CB01F-EC8F-4585-8FE3-FA3588C1F430}"/>
              </a:ext>
            </a:extLst>
          </p:cNvPr>
          <p:cNvSpPr>
            <a:spLocks noGrp="1"/>
          </p:cNvSpPr>
          <p:nvPr>
            <p:ph type="ftr" sz="quarter" idx="11"/>
          </p:nvPr>
        </p:nvSpPr>
        <p:spPr/>
        <p:txBody>
          <a:bodyPr/>
          <a:lstStyle>
            <a:lvl1pPr>
              <a:defRPr/>
            </a:lvl1pPr>
          </a:lstStyle>
          <a:p>
            <a:pPr>
              <a:defRPr/>
            </a:pPr>
            <a:endParaRPr lang="lv-LV"/>
          </a:p>
        </p:txBody>
      </p:sp>
    </p:spTree>
    <p:extLst>
      <p:ext uri="{BB962C8B-B14F-4D97-AF65-F5344CB8AC3E}">
        <p14:creationId xmlns:p14="http://schemas.microsoft.com/office/powerpoint/2010/main" val="29116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235FF6-6AE3-4995-AA10-13583B99A4C9}"/>
              </a:ext>
            </a:extLst>
          </p:cNvPr>
          <p:cNvSpPr>
            <a:spLocks noGrp="1"/>
          </p:cNvSpPr>
          <p:nvPr>
            <p:ph type="dt" sz="half" idx="10"/>
          </p:nvPr>
        </p:nvSpPr>
        <p:spPr/>
        <p:txBody>
          <a:bodyPr/>
          <a:lstStyle>
            <a:lvl1pPr>
              <a:defRPr/>
            </a:lvl1pPr>
          </a:lstStyle>
          <a:p>
            <a:pPr>
              <a:defRPr/>
            </a:pPr>
            <a:fld id="{67642205-56C8-4DC4-BB77-500B3DBD7058}" type="datetime1">
              <a:rPr lang="lv-LV"/>
              <a:pPr>
                <a:defRPr/>
              </a:pPr>
              <a:t>24.01.2024</a:t>
            </a:fld>
            <a:endParaRPr lang="lv-LV"/>
          </a:p>
        </p:txBody>
      </p:sp>
      <p:sp>
        <p:nvSpPr>
          <p:cNvPr id="6" name="Footer Placeholder 4">
            <a:extLst>
              <a:ext uri="{FF2B5EF4-FFF2-40B4-BE49-F238E27FC236}">
                <a16:creationId xmlns:a16="http://schemas.microsoft.com/office/drawing/2014/main" id="{F9D9BEBB-18B4-4785-B5D5-75DB2EA2ACA6}"/>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5108E9C7-EB23-4C75-AD53-DF99BC1F6FA2}"/>
              </a:ext>
            </a:extLst>
          </p:cNvPr>
          <p:cNvSpPr>
            <a:spLocks noGrp="1"/>
          </p:cNvSpPr>
          <p:nvPr>
            <p:ph type="sldNum" sz="quarter" idx="12"/>
          </p:nvPr>
        </p:nvSpPr>
        <p:spPr/>
        <p:txBody>
          <a:bodyPr/>
          <a:lstStyle>
            <a:lvl1pPr>
              <a:defRPr/>
            </a:lvl1pPr>
          </a:lstStyle>
          <a:p>
            <a:pPr>
              <a:defRPr/>
            </a:pPr>
            <a:fld id="{5E29F211-241A-414D-B4BF-F3CD216A79B6}" type="slidenum">
              <a:rPr lang="lv-LV" altLang="lv-LV"/>
              <a:pPr>
                <a:defRPr/>
              </a:pPr>
              <a:t>‹#›</a:t>
            </a:fld>
            <a:endParaRPr lang="lv-LV" altLang="lv-LV"/>
          </a:p>
        </p:txBody>
      </p:sp>
    </p:spTree>
    <p:extLst>
      <p:ext uri="{BB962C8B-B14F-4D97-AF65-F5344CB8AC3E}">
        <p14:creationId xmlns:p14="http://schemas.microsoft.com/office/powerpoint/2010/main" val="140867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1CAFD3-F450-4B2D-B09D-4156709043F9}"/>
              </a:ext>
            </a:extLst>
          </p:cNvPr>
          <p:cNvSpPr>
            <a:spLocks noGrp="1"/>
          </p:cNvSpPr>
          <p:nvPr>
            <p:ph type="dt" sz="half" idx="10"/>
          </p:nvPr>
        </p:nvSpPr>
        <p:spPr/>
        <p:txBody>
          <a:bodyPr/>
          <a:lstStyle>
            <a:lvl1pPr>
              <a:defRPr/>
            </a:lvl1pPr>
          </a:lstStyle>
          <a:p>
            <a:pPr>
              <a:defRPr/>
            </a:pPr>
            <a:fld id="{4968C411-9A5A-4E74-923B-F117B459DFC8}" type="datetime1">
              <a:rPr lang="lv-LV"/>
              <a:pPr>
                <a:defRPr/>
              </a:pPr>
              <a:t>24.01.2024</a:t>
            </a:fld>
            <a:endParaRPr lang="lv-LV"/>
          </a:p>
        </p:txBody>
      </p:sp>
      <p:sp>
        <p:nvSpPr>
          <p:cNvPr id="6" name="Footer Placeholder 4">
            <a:extLst>
              <a:ext uri="{FF2B5EF4-FFF2-40B4-BE49-F238E27FC236}">
                <a16:creationId xmlns:a16="http://schemas.microsoft.com/office/drawing/2014/main" id="{2DB9EB7B-C9CC-40A1-99AE-75DA2006C74D}"/>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4A85E07D-A103-45B5-AC13-E683E3C01A54}"/>
              </a:ext>
            </a:extLst>
          </p:cNvPr>
          <p:cNvSpPr>
            <a:spLocks noGrp="1"/>
          </p:cNvSpPr>
          <p:nvPr>
            <p:ph type="sldNum" sz="quarter" idx="12"/>
          </p:nvPr>
        </p:nvSpPr>
        <p:spPr/>
        <p:txBody>
          <a:bodyPr/>
          <a:lstStyle>
            <a:lvl1pPr>
              <a:defRPr/>
            </a:lvl1pPr>
          </a:lstStyle>
          <a:p>
            <a:pPr>
              <a:defRPr/>
            </a:pPr>
            <a:fld id="{962F6652-42B6-462F-91F7-190448918CFA}" type="slidenum">
              <a:rPr lang="lv-LV" altLang="lv-LV"/>
              <a:pPr>
                <a:defRPr/>
              </a:pPr>
              <a:t>‹#›</a:t>
            </a:fld>
            <a:endParaRPr lang="lv-LV" altLang="lv-LV"/>
          </a:p>
        </p:txBody>
      </p:sp>
    </p:spTree>
    <p:extLst>
      <p:ext uri="{BB962C8B-B14F-4D97-AF65-F5344CB8AC3E}">
        <p14:creationId xmlns:p14="http://schemas.microsoft.com/office/powerpoint/2010/main" val="313906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C034BD-8A64-40EE-A038-05E67D184B8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lv-LV" altLang="lv-LV"/>
          </a:p>
        </p:txBody>
      </p:sp>
      <p:sp>
        <p:nvSpPr>
          <p:cNvPr id="1027" name="Text Placeholder 2">
            <a:extLst>
              <a:ext uri="{FF2B5EF4-FFF2-40B4-BE49-F238E27FC236}">
                <a16:creationId xmlns:a16="http://schemas.microsoft.com/office/drawing/2014/main" id="{3710F32C-044A-4B86-A4B1-9D41CA1A49E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lv-LV" altLang="lv-LV"/>
          </a:p>
        </p:txBody>
      </p:sp>
      <p:sp>
        <p:nvSpPr>
          <p:cNvPr id="4" name="Date Placeholder 3">
            <a:extLst>
              <a:ext uri="{FF2B5EF4-FFF2-40B4-BE49-F238E27FC236}">
                <a16:creationId xmlns:a16="http://schemas.microsoft.com/office/drawing/2014/main" id="{03938836-6A66-4EEC-B8CC-C1E608DC62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3C906FE-2A92-42CB-8A47-6DFC70FAA0D8}" type="datetime1">
              <a:rPr lang="lv-LV"/>
              <a:pPr>
                <a:defRPr/>
              </a:pPr>
              <a:t>24.01.2024</a:t>
            </a:fld>
            <a:endParaRPr lang="lv-LV"/>
          </a:p>
        </p:txBody>
      </p:sp>
      <p:sp>
        <p:nvSpPr>
          <p:cNvPr id="5" name="Footer Placeholder 4">
            <a:extLst>
              <a:ext uri="{FF2B5EF4-FFF2-40B4-BE49-F238E27FC236}">
                <a16:creationId xmlns:a16="http://schemas.microsoft.com/office/drawing/2014/main" id="{0A6C2CC5-E473-4513-A3C9-17CCD9B08D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a:extLst>
              <a:ext uri="{FF2B5EF4-FFF2-40B4-BE49-F238E27FC236}">
                <a16:creationId xmlns:a16="http://schemas.microsoft.com/office/drawing/2014/main" id="{C71E48D1-36FD-4113-8974-26A3AD77094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7552DCE-8F6D-4AC3-BF54-2503B217194C}" type="slidenum">
              <a:rPr lang="lv-LV" altLang="lv-LV"/>
              <a:pPr>
                <a:defRPr/>
              </a:pPr>
              <a:t>‹#›</a:t>
            </a:fld>
            <a:endParaRPr lang="lv-LV" altLang="lv-LV"/>
          </a:p>
        </p:txBody>
      </p:sp>
      <p:pic>
        <p:nvPicPr>
          <p:cNvPr id="7" name="Picture 6">
            <a:extLst>
              <a:ext uri="{FF2B5EF4-FFF2-40B4-BE49-F238E27FC236}">
                <a16:creationId xmlns:a16="http://schemas.microsoft.com/office/drawing/2014/main" id="{E60DF7D2-35CD-CED1-50C3-B48DA86E238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5" r:id="rId7"/>
    <p:sldLayoutId id="2147484121" r:id="rId8"/>
    <p:sldLayoutId id="2147484122" r:id="rId9"/>
    <p:sldLayoutId id="2147484123" r:id="rId10"/>
    <p:sldLayoutId id="21474841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7.xml"/><Relationship Id="rId4" Type="http://schemas.openxmlformats.org/officeDocument/2006/relationships/chart" Target="../charts/chart92.xml"/></Relationships>
</file>

<file path=ppt/slides/_rels/slide85.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95.xml"/><Relationship Id="rId4" Type="http://schemas.openxmlformats.org/officeDocument/2006/relationships/chart" Target="../charts/chart94.xml"/></Relationships>
</file>

<file path=ppt/slides/_rels/slide8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AAE6D-02EF-91BB-0FB0-DFDAA52AD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4" name="Rectangle 9">
            <a:extLst>
              <a:ext uri="{FF2B5EF4-FFF2-40B4-BE49-F238E27FC236}">
                <a16:creationId xmlns:a16="http://schemas.microsoft.com/office/drawing/2014/main" id="{28B6668A-37FE-C450-98F7-84538C514696}"/>
              </a:ext>
            </a:extLst>
          </p:cNvPr>
          <p:cNvSpPr>
            <a:spLocks noChangeArrowheads="1"/>
          </p:cNvSpPr>
          <p:nvPr/>
        </p:nvSpPr>
        <p:spPr bwMode="auto">
          <a:xfrm>
            <a:off x="642938" y="1268413"/>
            <a:ext cx="8072437" cy="2016125"/>
          </a:xfrm>
          <a:prstGeom prst="rect">
            <a:avLst/>
          </a:prstGeom>
          <a:noFill/>
          <a:ln w="9525">
            <a:noFill/>
            <a:miter lim="800000"/>
            <a:headEnd/>
            <a:tailEnd/>
          </a:ln>
          <a:effectLst/>
        </p:spPr>
        <p:txBody>
          <a:bodyPr/>
          <a:lstStyle/>
          <a:p>
            <a:pPr algn="ctr" fontAlgn="auto">
              <a:lnSpc>
                <a:spcPct val="130000"/>
              </a:lnSpc>
              <a:spcBef>
                <a:spcPts val="0"/>
              </a:spcBef>
              <a:spcAft>
                <a:spcPts val="0"/>
              </a:spcAft>
              <a:defRPr/>
            </a:pPr>
            <a:r>
              <a:rPr lang="lv-LV" sz="3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Latviešu valodas lietojums un kvalitāte elektroniskajos plašsaziņas līdzekļos un interneta vietnēs</a:t>
            </a:r>
          </a:p>
        </p:txBody>
      </p:sp>
      <p:sp>
        <p:nvSpPr>
          <p:cNvPr id="5" name="Rectangle 8">
            <a:extLst>
              <a:ext uri="{FF2B5EF4-FFF2-40B4-BE49-F238E27FC236}">
                <a16:creationId xmlns:a16="http://schemas.microsoft.com/office/drawing/2014/main" id="{F81C5ED4-0AF7-6A9D-CE2B-0ABB249DBD02}"/>
              </a:ext>
            </a:extLst>
          </p:cNvPr>
          <p:cNvSpPr>
            <a:spLocks noChangeArrowheads="1"/>
          </p:cNvSpPr>
          <p:nvPr/>
        </p:nvSpPr>
        <p:spPr bwMode="auto">
          <a:xfrm>
            <a:off x="1321593" y="4223568"/>
            <a:ext cx="6715125" cy="647651"/>
          </a:xfrm>
          <a:prstGeom prst="rect">
            <a:avLst/>
          </a:prstGeom>
          <a:noFill/>
          <a:ln w="9525">
            <a:noFill/>
            <a:miter lim="800000"/>
            <a:headEnd/>
            <a:tailEnd/>
          </a:ln>
        </p:spPr>
        <p:txBody>
          <a:bodyPr/>
          <a:lstStyle/>
          <a:p>
            <a:pPr marL="342900" indent="-342900" algn="ctr">
              <a:spcBef>
                <a:spcPct val="20000"/>
              </a:spcBef>
              <a:defRPr/>
            </a:pPr>
            <a:r>
              <a:rPr lang="lv-LV" sz="2000" dirty="0">
                <a:solidFill>
                  <a:schemeClr val="accent2">
                    <a:lumMod val="20000"/>
                    <a:lumOff val="80000"/>
                  </a:schemeClr>
                </a:solidFill>
                <a:latin typeface="+mj-lt"/>
              </a:rPr>
              <a:t>KVANTITATĪVAIS PĒTĪJUMS</a:t>
            </a:r>
          </a:p>
        </p:txBody>
      </p:sp>
      <p:sp>
        <p:nvSpPr>
          <p:cNvPr id="6" name="Rectangle 5">
            <a:extLst>
              <a:ext uri="{FF2B5EF4-FFF2-40B4-BE49-F238E27FC236}">
                <a16:creationId xmlns:a16="http://schemas.microsoft.com/office/drawing/2014/main" id="{D7468F8B-F8CC-D3A4-4B73-AA6A01A17BC1}"/>
              </a:ext>
            </a:extLst>
          </p:cNvPr>
          <p:cNvSpPr>
            <a:spLocks noChangeArrowheads="1"/>
          </p:cNvSpPr>
          <p:nvPr/>
        </p:nvSpPr>
        <p:spPr bwMode="auto">
          <a:xfrm>
            <a:off x="1847850" y="5810250"/>
            <a:ext cx="5481638" cy="571500"/>
          </a:xfrm>
          <a:prstGeom prst="rect">
            <a:avLst/>
          </a:prstGeom>
          <a:noFill/>
          <a:ln w="9525">
            <a:noFill/>
            <a:miter lim="800000"/>
            <a:headEnd/>
            <a:tailEnd/>
          </a:ln>
        </p:spPr>
        <p:txBody>
          <a:bodyPr/>
          <a:lstStyle/>
          <a:p>
            <a:pPr marL="342900" indent="-342900" algn="ctr">
              <a:spcBef>
                <a:spcPct val="20000"/>
              </a:spcBef>
              <a:defRPr/>
            </a:pPr>
            <a:r>
              <a:rPr lang="lv-LV" dirty="0">
                <a:solidFill>
                  <a:schemeClr val="accent2">
                    <a:lumMod val="20000"/>
                    <a:lumOff val="80000"/>
                  </a:schemeClr>
                </a:solidFill>
                <a:latin typeface="+mj-lt"/>
              </a:rPr>
              <a:t>© “Latvijas Fakti”, 2023.g. novembris - decembris</a:t>
            </a:r>
            <a:endParaRPr lang="en-GB" dirty="0">
              <a:solidFill>
                <a:schemeClr val="accent2">
                  <a:lumMod val="20000"/>
                  <a:lumOff val="80000"/>
                </a:schemeClr>
              </a:solidFill>
              <a:latin typeface="+mj-lt"/>
            </a:endParaRPr>
          </a:p>
        </p:txBody>
      </p:sp>
    </p:spTree>
    <p:extLst>
      <p:ext uri="{BB962C8B-B14F-4D97-AF65-F5344CB8AC3E}">
        <p14:creationId xmlns:p14="http://schemas.microsoft.com/office/powerpoint/2010/main" val="57451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7B7866-7C56-73AA-7EDC-B5DA8D53F290}"/>
              </a:ext>
            </a:extLst>
          </p:cNvPr>
          <p:cNvSpPr>
            <a:spLocks noChangeArrowheads="1"/>
          </p:cNvSpPr>
          <p:nvPr/>
        </p:nvSpPr>
        <p:spPr bwMode="auto">
          <a:xfrm>
            <a:off x="310551" y="293306"/>
            <a:ext cx="8436634" cy="5913480"/>
          </a:xfrm>
          <a:prstGeom prst="rect">
            <a:avLst/>
          </a:prstGeom>
          <a:noFill/>
          <a:ln w="9525">
            <a:noFill/>
            <a:miter lim="800000"/>
            <a:headEnd/>
            <a:tailEnd/>
          </a:ln>
        </p:spPr>
        <p:txBody>
          <a:bodyPr/>
          <a:lstStyle/>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Radio pēc visiem kritērijiem (ziņas un  informatīvi analītiskie raidījumi; kultūras un izglītojošie raidījumi; izklaides raidījumi, šovi, filmas un seriāli) latviešu valodas lietojuma pareizība un saprotamība vispozitīvāk tika vērtēta sabiedriskā radio kanālos LR1, LR2, LR3. Salīdzinoši rezervētāk vērtētie radio kanāli ir LR5, LR6 un Eiropas Hitu radio.</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Latvijas radio 1 pēc visiem kritērijiem latviešu valodas lietojumu 10 punktu skalā ar kādu no divām augstākajām vērtējumu atzīmēm (9-10 punkti) vērtēja 46%-49% respondentu, vidējais vērtējums sasniedza 8,9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Latvijas radio 2 visās anketas pozīcijās 10 punktu skalā ar kādu no divām augstākajām vērtējumu atzīmēm (9-10 punkti) vērtēja 42%-44% respondentu, vidējais vērtējums sasniedza 8,8-8,9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Latvijas radio 3 Klasika latviešu valodas lietojumu 10 punktu skalā ar kādu no divām augstākajām vērtējumu atzīmēm (9-10 punkti) vērtēja 25%-26% respondentu, vidējais vērtējums sasniedza 8,8-8,9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Arī visi pārējie aptaujā iekļautie radio kanāli vidēji tika vērtēti ar augstāku atzīmi par 8 punktiem, kas 10 punktu skalā uzskatāms par pozitīvu vērtējumu. Kritiski (1-5 punkti) latviešu valodas lietojuma pareizumu un saprotamību aptaujā iekļautajos radio kanālos vērtēja ne vairāk kā 4% aptaujāto Latvijas iedzīvotāju, kuri klausās radio latviešu valodā.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Arī starp populārākajām interneta vietnēm latviešu valodas lietojums pārliecinoši vispozitīvāk tika vērtēts sabiedrisko mediju portālā LSM.lv. </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LSM.lv latviešu valodas lietojumu 10 punktu skalā ar kādu no divām augstākajām vērtējumu atzīmēm (9-10 punkti) vērtēja 36% respondentu, vidējais vērtējums sasniedza 8,</a:t>
            </a:r>
            <a:r>
              <a:rPr lang="en-US" sz="1100" dirty="0">
                <a:solidFill>
                  <a:srgbClr val="000000"/>
                </a:solidFill>
                <a:latin typeface="Calibri" pitchFamily="34" charset="0"/>
              </a:rPr>
              <a:t>3</a:t>
            </a:r>
            <a:r>
              <a:rPr lang="lv-LV" sz="1100" dirty="0">
                <a:solidFill>
                  <a:srgbClr val="000000"/>
                </a:solidFill>
                <a:latin typeface="Calibri" pitchFamily="34" charset="0"/>
              </a:rPr>
              <a:t>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Nākamajās vietās ierindojās retv.lv (vidējais vērtējums 8 punkti), Tv3Play (7,8 punkti) un LA.lv (7,7 punkti) kuras gan ir ievērojami mazāk populāras interneta vietnes;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Citi populārākie Latvijas interneta portāli kā Delfi.tv (vidējais vērtējums 7,6 punkti), Tvnet.lv (7,5 punkti), Apollo.lv (7,4 punkti) pēc latviešu valodas lietojuma kvalitātes tika vērtēti jūtami kritiskāk nekā sabiedrisko mediju vienotais portāls;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Jāatzīmē vispārēja tendence – interneta medijiem latviešu valodas lietojums tika vērtēts kopumā ievērojami kritiskāk nekā televīzijas un radio kanāliem. Acīmredzot, interneta medijos iedzīvotāji biežāk nekā tradicionālajos medijos saskaras ar dažādām valodas stila kļūdām, neveikliem tulkojumiem, aizguvumiem no citām valodām un līdzīgām nekvalitatīva valodas lietojuma parādībām.</a:t>
            </a:r>
          </a:p>
        </p:txBody>
      </p:sp>
    </p:spTree>
    <p:extLst>
      <p:ext uri="{BB962C8B-B14F-4D97-AF65-F5344CB8AC3E}">
        <p14:creationId xmlns:p14="http://schemas.microsoft.com/office/powerpoint/2010/main" val="350665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D2AFB-4516-EEAF-A274-D15C4A7DF629}"/>
              </a:ext>
            </a:extLst>
          </p:cNvPr>
          <p:cNvSpPr>
            <a:spLocks noChangeArrowheads="1"/>
          </p:cNvSpPr>
          <p:nvPr/>
        </p:nvSpPr>
        <p:spPr bwMode="auto">
          <a:xfrm>
            <a:off x="539552" y="476672"/>
            <a:ext cx="8136904" cy="58853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2022.g. pētījumā, arī šogad vairākums aptaujāto Latvijas iedzīvotāju pēdējā gada laikā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nepareizu latviešu valodas lietojumu mediju saturā. Šogad kopumā nedaudz retāk tika minēta bieža saskare ar dažādām negatīvām valodas lietojuma pazīmēm. Aptaujātie mediju satura lietotāji latviešu valodā visbiežāk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šādām negācijām:</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Anglismi</a:t>
            </a:r>
            <a:r>
              <a:rPr lang="lv-LV" sz="1100" dirty="0">
                <a:solidFill>
                  <a:srgbClr val="000000"/>
                </a:solidFill>
                <a:latin typeface="Calibri" pitchFamily="34" charset="0"/>
              </a:rPr>
              <a:t> – ar tiem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74%, ļoti vai diezgan bieži tos pamanījuši 42% (-4% salīdzinājumā ar 2022.g.) aptaujāto Latvijas iedzīvotāju;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Liekvārdība – ar to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64%, ļoti vai diezgan bieži to pamanījuši 35% (-1% salīdzinājumā ar 2022.g.) respondentu;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Sarunvaloda un slengs – ar to reizēm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65%, ļoti vai diezgan bieži tos pamanījuši 29% (+3% salīdzinājumā ar 2022.g.)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Kļūdas subtitros – ar tiem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59%, ļoti vai diezgan bieži tos pamanījuši 29% (-1% salīdzinājumā ar 2022.g.)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Sarežģīta valoda, pārāk daudz svešvārdu – ar šo parādību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62%, ļoti vai diezgan bieži to pamanījuši 28%  (-1% salīdzinājumā ar 2022.g.) aptaujāto Latvijas iedzīvotāju;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Citas negatīvas latviešu valodas lietojuma pazīmes ļoti vai diezgan bieži pamanījuši mazāk par 20% respondentu.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Runājot par latviešu valodas lietojumu medijos, vairākums aptaujas dalībnieku piekrita šādiem izteikumiem: </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Izglītojošo un kultūras raidījumu vadītāju valodai ir jābūt saprotamai, viegli uztveramai un pilnvērtīgai </a:t>
            </a:r>
            <a:r>
              <a:rPr lang="lv-LV" sz="1100" dirty="0">
                <a:solidFill>
                  <a:srgbClr val="000000"/>
                </a:solidFill>
                <a:latin typeface="Calibri" pitchFamily="34" charset="0"/>
              </a:rPr>
              <a:t>(piekrita 86% mediju satura lietotāji latviešu valodā);</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Žurnālistu valodai ziņu un informatīvi analītiskajos raidījumos ir jābūt saprotamai un viegli uztveramai </a:t>
            </a:r>
            <a:r>
              <a:rPr lang="lv-LV" sz="1100" dirty="0">
                <a:solidFill>
                  <a:srgbClr val="000000"/>
                </a:solidFill>
                <a:latin typeface="Calibri" pitchFamily="34" charset="0"/>
              </a:rPr>
              <a:t>(piekrita 85%);</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Ir svarīgi izskaust </a:t>
            </a:r>
            <a:r>
              <a:rPr lang="lv-LV" sz="1100" i="1" dirty="0" err="1">
                <a:solidFill>
                  <a:srgbClr val="000000"/>
                </a:solidFill>
                <a:latin typeface="Calibri" pitchFamily="34" charset="0"/>
              </a:rPr>
              <a:t>anglismus</a:t>
            </a:r>
            <a:r>
              <a:rPr lang="lv-LV" sz="1100" i="1" dirty="0">
                <a:solidFill>
                  <a:srgbClr val="000000"/>
                </a:solidFill>
                <a:latin typeface="Calibri" pitchFamily="34" charset="0"/>
              </a:rPr>
              <a:t>, neveiklus tulkojumus un sarežģītas teikumu konstrukcijas Latvijā radītajā mediju saturā </a:t>
            </a:r>
            <a:r>
              <a:rPr lang="lv-LV" sz="1100" dirty="0">
                <a:solidFill>
                  <a:srgbClr val="000000"/>
                </a:solidFill>
                <a:latin typeface="Calibri" pitchFamily="34" charset="0"/>
              </a:rPr>
              <a:t>(piekrita 57% (+11% salīdzinājumā ar 2022.g.). Izteikumam biežāk piekrita gados vecākie (virs 45 gadiem) aptaujas dalībnieki, lauku iedzīvotāji, sievietes.</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68381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DD07C-9E30-5098-5DA2-B6A78CB85374}"/>
              </a:ext>
            </a:extLst>
          </p:cNvPr>
          <p:cNvSpPr>
            <a:spLocks noChangeArrowheads="1"/>
          </p:cNvSpPr>
          <p:nvPr/>
        </p:nvSpPr>
        <p:spPr bwMode="auto">
          <a:xfrm>
            <a:off x="120771" y="404664"/>
            <a:ext cx="8627693" cy="5957389"/>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Vairākos jautājumos uzskati par latviešu valodas lietošanu medijos dalījās, dažkārt tie ir pretrunīgi. Aptaujātie mediju satura lietotāji latviešu valodā biežāk piekrita nekā nepiekrita šādiem izteikumiem: </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Lietojot medijus es pamanu kļūdas latviešu valodas lietojumā, un man tas nepatīk </a:t>
            </a:r>
            <a:r>
              <a:rPr lang="lv-LV" sz="1100" dirty="0">
                <a:latin typeface="Calibri" pitchFamily="34" charset="0"/>
              </a:rPr>
              <a:t>(piekrita 49% (+2% salīdzinājumā ar 2022.g.), nepiekrita 20% aptaujas dalībnieku). Izteikumam biežāk piekrita respondenti ar augstāko izglītību, latvieši, sievietes;</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Akcenti un dažādas izloksnes žurnālistu un raidījumu vadītāju valodā bagātina mediju saturu un padara to krāsainu </a:t>
            </a:r>
            <a:r>
              <a:rPr lang="lv-LV" sz="1100" dirty="0">
                <a:latin typeface="Calibri" pitchFamily="34" charset="0"/>
              </a:rPr>
              <a:t>(piekrita 45% , nepiekrita 22%);</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Mani ļoti satrauc latviešu valodas kvalitāte  medijos </a:t>
            </a:r>
            <a:r>
              <a:rPr lang="lv-LV" sz="1100" dirty="0">
                <a:latin typeface="Calibri" pitchFamily="34" charset="0"/>
              </a:rPr>
              <a:t>(piekrita 42% (+5% salīdzinājumā ar 2022.g.), nepiekrita 27%). </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Man patīk, ja mediju satura veidotāju valoda nav “perfekta”, - tādējādi medijs un satura paudējs šķiet dzīvāks, dabiskāks </a:t>
            </a:r>
            <a:r>
              <a:rPr lang="lv-LV" sz="1100" dirty="0">
                <a:latin typeface="Calibri" pitchFamily="34" charset="0"/>
              </a:rPr>
              <a:t>(piekrita 40% (+12% salīdzinājumā ar 2022.g.), nepiekrita 27%);</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Žurnālista valodas kvalitāte neietekmē manu uzticēšanos šim žurnālistam </a:t>
            </a:r>
            <a:r>
              <a:rPr lang="lv-LV" sz="1100" dirty="0">
                <a:latin typeface="Calibri" pitchFamily="34" charset="0"/>
              </a:rPr>
              <a:t>(piekrita 39% (-1% salīdzinājumā ar 2022.g.), nepiekrita 35% respondentu). Izteikumam biežāk piekrita gados vecākie (virs 45 gadiem) respondenti, vīrieši, cittautieši.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Aptaujātie Latvijas iedzīvotāji biežāk nepiekrita nekā piekrita šādiem izteikumiem: </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latin typeface="Calibri" pitchFamily="34" charset="0"/>
              </a:rPr>
              <a:t>Lietojot medijus latviešu valodā, es parasti nepievēršu uzmanību valodas kvalitātei </a:t>
            </a:r>
            <a:r>
              <a:rPr lang="lv-LV" sz="1100" dirty="0">
                <a:latin typeface="Calibri" pitchFamily="34" charset="0"/>
              </a:rPr>
              <a:t>(piekrita 37% (+4% salīdzinājumā ar 2022.g.), nepiekrita 41% aptaujas dalībnieku). Biežāk tā atbildēja pensijas vecuma iedzīvotāji, respondenti, kuru pamata saziņas valoda nav latviešu, lauku iedzīvotāji.</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Medija valodas kvalitāte neietekmē manu uzticēšanos šim medijam </a:t>
            </a:r>
            <a:r>
              <a:rPr lang="lv-LV" sz="1100" dirty="0">
                <a:solidFill>
                  <a:srgbClr val="000000"/>
                </a:solidFill>
                <a:latin typeface="Calibri" pitchFamily="34" charset="0"/>
              </a:rPr>
              <a:t>(piekrita 36%, nepiekrita 37%);</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Valodas stila kļūdas ir pieļaujamas interneta vietnēs, bet ne televīzijas un radio programmās </a:t>
            </a:r>
            <a:r>
              <a:rPr lang="lv-LV" sz="1100" dirty="0">
                <a:solidFill>
                  <a:srgbClr val="000000"/>
                </a:solidFill>
                <a:latin typeface="Calibri" pitchFamily="34" charset="0"/>
              </a:rPr>
              <a:t>(piekrita 34% (+6% salīdzinājumā ar 2022.g.), nepiekrita 37%). Izteikumam biežāk piekrita respondenti vecumā virs 55 gadiem, gados jaunāki biežāk tam nepiekrita;</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err="1">
                <a:solidFill>
                  <a:srgbClr val="000000"/>
                </a:solidFill>
                <a:latin typeface="Calibri" pitchFamily="34" charset="0"/>
              </a:rPr>
              <a:t>Anglismu</a:t>
            </a:r>
            <a:r>
              <a:rPr lang="lv-LV" sz="1100" i="1" dirty="0">
                <a:solidFill>
                  <a:srgbClr val="000000"/>
                </a:solidFill>
                <a:latin typeface="Calibri" pitchFamily="34" charset="0"/>
              </a:rPr>
              <a:t>, neveiklu tulkojumu un sarežģītu teikumu konstrukciju sastopamība medijos ir modernai pasaulei raksturīga tendence, no kuras nav iespējams izvairīties </a:t>
            </a:r>
            <a:r>
              <a:rPr lang="lv-LV" sz="1100" dirty="0">
                <a:solidFill>
                  <a:srgbClr val="000000"/>
                </a:solidFill>
                <a:latin typeface="Calibri" pitchFamily="34" charset="0"/>
              </a:rPr>
              <a:t>(izteikumam piekrita 32% (+4% salīdzinājumā ar 2022.g.), biežāk jaunieši, nepiekrita 38%);</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Žurnālistu un raidījumu vadītāju valodā nav pieļaujami akcenti un dažādas izloksnes </a:t>
            </a:r>
            <a:r>
              <a:rPr lang="lv-LV" sz="1100" dirty="0">
                <a:solidFill>
                  <a:srgbClr val="000000"/>
                </a:solidFill>
                <a:latin typeface="Calibri" pitchFamily="34" charset="0"/>
              </a:rPr>
              <a:t>(piekrita 26%, nepiekrita 44% respondentu). </a:t>
            </a:r>
            <a:r>
              <a:rPr lang="lv-LV" sz="1100" dirty="0">
                <a:latin typeface="Calibri" pitchFamily="34" charset="0"/>
              </a:rPr>
              <a:t>Jo gados jaunāki ir respondenti, jo biežāk izteikums tika noraidīts.</a:t>
            </a:r>
          </a:p>
        </p:txBody>
      </p:sp>
    </p:spTree>
    <p:extLst>
      <p:ext uri="{BB962C8B-B14F-4D97-AF65-F5344CB8AC3E}">
        <p14:creationId xmlns:p14="http://schemas.microsoft.com/office/powerpoint/2010/main" val="254589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C4A81E-C57F-6C6A-171D-3E949FDC4C15}"/>
              </a:ext>
            </a:extLst>
          </p:cNvPr>
          <p:cNvSpPr>
            <a:spLocks noChangeArrowheads="1"/>
          </p:cNvSpPr>
          <p:nvPr/>
        </p:nvSpPr>
        <p:spPr bwMode="auto">
          <a:xfrm>
            <a:off x="539552" y="476672"/>
            <a:ext cx="8136904" cy="5885381"/>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sabiedrībā vērojama augsta interese par mediju saturu latgaliešu, krievu un angļu valodās: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Gandrīz divas trešdaļas (64%) aptaujāto Latvijas iedzīvotāju atbalsta mediju saturu latgaliešu valodā. Latgalē tā atbildēja trīs ceturtdaļas (76%) aptaujāto. Pašlaik mediju piedāvāto saturu latgaliešu valodā kā pietiekošu vērtēja 24% respondentu, kā pārāk mazu to vērtēja 30% mediju satura lietotāji latviešu valodā, visbiežāk (46% gadījumu) – aptaujātie Latgales iedzīvotāji;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Gandrīz puse (48%) aptaujas dalībnieku uzskata, ka medijiem Latvijā būtu jāveido saturs krievu valodā. Salīdzinoši visbiežāk tā atbildēja </a:t>
            </a:r>
            <a:r>
              <a:rPr lang="lv-LV" sz="1100" dirty="0">
                <a:latin typeface="Calibri" pitchFamily="34" charset="0"/>
              </a:rPr>
              <a:t>respondenti, kuru pamata saziņas valoda nav latviešu </a:t>
            </a:r>
            <a:r>
              <a:rPr lang="lv-LV" sz="1100" dirty="0">
                <a:solidFill>
                  <a:srgbClr val="000000"/>
                </a:solidFill>
                <a:latin typeface="Calibri" pitchFamily="34" charset="0"/>
              </a:rPr>
              <a:t>(87% gadījumu), kā arī Latgales iedzīvotāji (65%)</a:t>
            </a:r>
            <a:r>
              <a:rPr lang="lv-LV" sz="1100" dirty="0">
                <a:latin typeface="Calibri" pitchFamily="34" charset="0"/>
              </a:rPr>
              <a:t>. Mediju satura apjomu krievu valodā kā pietiekošu vērtēja 33%, kā pārāk lielu – 19%, savukārt kā pārāk mazu to raksturoja 21% pētījuma dalībnieku. Cittautiešu auditorijā </a:t>
            </a:r>
            <a:r>
              <a:rPr lang="lv-LV" sz="1100" dirty="0">
                <a:solidFill>
                  <a:srgbClr val="000000"/>
                </a:solidFill>
                <a:latin typeface="Calibri" pitchFamily="34" charset="0"/>
              </a:rPr>
              <a:t>Latvijā veidotu saturu krievu valodā kā pārāk mazu vērtēja vairākums (59%) aptaujāto. Citās sociāli demogrāfiskajās grupās šādu respondentu īpatsvars nepārsniedza 25% robežu.</a:t>
            </a:r>
            <a:endParaRPr lang="lv-LV" sz="1100" dirty="0">
              <a:latin typeface="Calibri" pitchFamily="34" charset="0"/>
            </a:endParaRP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Gandrīz trešdaļas (30%) respondentu skatījumā medijiem Latvijā būtu jāveido saturs angļu valodā. Vienīgā respondentu grupa, kur interesi par Latvijā veidotu saturu angļu valodā pauda vairākums (58%)aptaujāto, ir jaunieši vecumā līdz 24 gadiem. Pašlaik mediju piedāvāto saturu angļu valodā kā pietiekošu vērtēja 30% respondentu, kā nepietiekošu - 30% aptaujas dalībnieku. Pētījuma rezultāti atklāj tendenci – jo gados jaunāki ir respondenti, jo lielāks ir to aptaujāto īpatsvars, kuri Latvijā veidoto saturu angļu valodā raksturoja kā pārāk mazu. Salīdzinoši biežāk šim viedoklim piekrita arī Rīgas iedzīvotāji.</a:t>
            </a:r>
          </a:p>
          <a:p>
            <a:pPr marL="914400" lvl="1" indent="-457200">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284209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FFDA7-8D18-FEDF-B64E-071FADA290AE}"/>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3. </a:t>
            </a:r>
            <a:r>
              <a:rPr lang="en-US" sz="2400" dirty="0" err="1">
                <a:solidFill>
                  <a:srgbClr val="C00000"/>
                </a:solidFill>
                <a:effectLst>
                  <a:outerShdw blurRad="38100" dist="38100" dir="2700000" algn="tl">
                    <a:srgbClr val="C0C0C0"/>
                  </a:outerShdw>
                </a:effectLst>
                <a:latin typeface="+mj-lt"/>
              </a:rPr>
              <a:t>Pareiza</a:t>
            </a:r>
            <a:r>
              <a:rPr lang="en-US" sz="2400" dirty="0">
                <a:solidFill>
                  <a:srgbClr val="C00000"/>
                </a:solidFill>
                <a:effectLst>
                  <a:outerShdw blurRad="38100" dist="38100" dir="2700000" algn="tl">
                    <a:srgbClr val="C0C0C0"/>
                  </a:outerShdw>
                </a:effectLst>
                <a:latin typeface="+mj-lt"/>
              </a:rPr>
              <a:t> un </a:t>
            </a:r>
            <a:r>
              <a:rPr lang="en-US" sz="2400" dirty="0" err="1">
                <a:solidFill>
                  <a:srgbClr val="C00000"/>
                </a:solidFill>
                <a:effectLst>
                  <a:outerShdw blurRad="38100" dist="38100" dir="2700000" algn="tl">
                    <a:srgbClr val="C0C0C0"/>
                  </a:outerShdw>
                </a:effectLst>
                <a:latin typeface="+mj-lt"/>
              </a:rPr>
              <a:t>saprotama</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latviešu</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valodas</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lietojuma</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nozīme</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mediju</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saturā</a:t>
            </a:r>
            <a:r>
              <a:rPr lang="en-US" sz="2400" dirty="0">
                <a:solidFill>
                  <a:srgbClr val="C00000"/>
                </a:solidFill>
                <a:effectLst>
                  <a:outerShdw blurRad="38100" dist="38100" dir="2700000" algn="tl">
                    <a:srgbClr val="C0C0C0"/>
                  </a:outerShdw>
                </a:effectLst>
                <a:latin typeface="+mj-lt"/>
              </a:rPr>
              <a:t> </a:t>
            </a:r>
          </a:p>
        </p:txBody>
      </p:sp>
    </p:spTree>
    <p:extLst>
      <p:ext uri="{BB962C8B-B14F-4D97-AF65-F5344CB8AC3E}">
        <p14:creationId xmlns:p14="http://schemas.microsoft.com/office/powerpoint/2010/main" val="126797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C6A92B1-3916-C1C4-29DE-BAA3E439AF4D}"/>
              </a:ext>
            </a:extLst>
          </p:cNvPr>
          <p:cNvGraphicFramePr/>
          <p:nvPr>
            <p:extLst>
              <p:ext uri="{D42A27DB-BD31-4B8C-83A1-F6EECF244321}">
                <p14:modId xmlns:p14="http://schemas.microsoft.com/office/powerpoint/2010/main" val="4163790100"/>
              </p:ext>
            </p:extLst>
          </p:nvPr>
        </p:nvGraphicFramePr>
        <p:xfrm>
          <a:off x="250164" y="1108675"/>
          <a:ext cx="5742200" cy="3184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78714ED-C2E0-0C3E-8BC1-A51A3256ABC0}"/>
              </a:ext>
            </a:extLst>
          </p:cNvPr>
          <p:cNvGraphicFramePr/>
          <p:nvPr>
            <p:extLst>
              <p:ext uri="{D42A27DB-BD31-4B8C-83A1-F6EECF244321}">
                <p14:modId xmlns:p14="http://schemas.microsoft.com/office/powerpoint/2010/main" val="3843909721"/>
              </p:ext>
            </p:extLst>
          </p:nvPr>
        </p:nvGraphicFramePr>
        <p:xfrm>
          <a:off x="6078621" y="1112302"/>
          <a:ext cx="2915847" cy="332481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39CE6511-A1BA-A4B9-57B2-1955594F2B89}"/>
              </a:ext>
            </a:extLst>
          </p:cNvPr>
          <p:cNvCxnSpPr>
            <a:cxnSpLocks/>
          </p:cNvCxnSpPr>
          <p:nvPr/>
        </p:nvCxnSpPr>
        <p:spPr>
          <a:xfrm>
            <a:off x="6035493" y="1108674"/>
            <a:ext cx="0" cy="35247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 name="Title 12">
            <a:extLst>
              <a:ext uri="{FF2B5EF4-FFF2-40B4-BE49-F238E27FC236}">
                <a16:creationId xmlns:a16="http://schemas.microsoft.com/office/drawing/2014/main" id="{E5010186-555F-B836-FDE1-48C7297CA97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Pareiza un saprotama latviešu valodas lietojuma nozīme mediju saturā </a:t>
            </a:r>
          </a:p>
        </p:txBody>
      </p:sp>
      <p:sp>
        <p:nvSpPr>
          <p:cNvPr id="6" name="Text Placeholder 4">
            <a:extLst>
              <a:ext uri="{FF2B5EF4-FFF2-40B4-BE49-F238E27FC236}">
                <a16:creationId xmlns:a16="http://schemas.microsoft.com/office/drawing/2014/main" id="{328C8D74-6285-E8FA-92F8-26705BD50C40}"/>
              </a:ext>
            </a:extLst>
          </p:cNvPr>
          <p:cNvSpPr txBox="1">
            <a:spLocks/>
          </p:cNvSpPr>
          <p:nvPr/>
        </p:nvSpPr>
        <p:spPr>
          <a:xfrm>
            <a:off x="250165" y="555066"/>
            <a:ext cx="8744303" cy="405829"/>
          </a:xfrm>
          <a:prstGeom prst="rect">
            <a:avLst/>
          </a:prstGeom>
        </p:spPr>
        <p:txBody>
          <a:bodyPr/>
          <a:lstStyle/>
          <a:p>
            <a:pPr eaLnBrk="0" hangingPunct="0">
              <a:spcBef>
                <a:spcPct val="20000"/>
              </a:spcBef>
              <a:defRPr/>
            </a:pPr>
            <a:r>
              <a:rPr lang="lv-LV" sz="1100" b="1" dirty="0">
                <a:latin typeface="+mn-lt"/>
              </a:rPr>
              <a:t>Cik lielā mērā Jums ir svarīgs pareizs un saprotams latviešu valodas lietojums mediju saturā – svarīgs, drīzāk svarīgs, drīzāk nesvarīgs, nesvarīgs? </a:t>
            </a:r>
          </a:p>
        </p:txBody>
      </p:sp>
      <p:sp>
        <p:nvSpPr>
          <p:cNvPr id="8" name="Slide Number Placeholder 2">
            <a:extLst>
              <a:ext uri="{FF2B5EF4-FFF2-40B4-BE49-F238E27FC236}">
                <a16:creationId xmlns:a16="http://schemas.microsoft.com/office/drawing/2014/main" id="{040F71A2-C027-E6EA-1334-68F8D1199AD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15</a:t>
            </a:fld>
            <a:endParaRPr lang="en-AU" dirty="0"/>
          </a:p>
        </p:txBody>
      </p:sp>
      <p:sp>
        <p:nvSpPr>
          <p:cNvPr id="9" name="Rectangle 8">
            <a:extLst>
              <a:ext uri="{FF2B5EF4-FFF2-40B4-BE49-F238E27FC236}">
                <a16:creationId xmlns:a16="http://schemas.microsoft.com/office/drawing/2014/main" id="{ACF382F3-CA56-044F-7E1A-4F843780344A}"/>
              </a:ext>
            </a:extLst>
          </p:cNvPr>
          <p:cNvSpPr>
            <a:spLocks noChangeArrowheads="1"/>
          </p:cNvSpPr>
          <p:nvPr/>
        </p:nvSpPr>
        <p:spPr bwMode="auto">
          <a:xfrm>
            <a:off x="5006647" y="4990199"/>
            <a:ext cx="2529897"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a:t>
            </a:r>
            <a:r>
              <a:rPr lang="en-US" sz="1050" b="0" dirty="0" err="1">
                <a:solidFill>
                  <a:srgbClr val="333333"/>
                </a:solidFill>
                <a:latin typeface="+mj-lt"/>
              </a:rPr>
              <a:t>visi</a:t>
            </a:r>
            <a:r>
              <a:rPr lang="en-US" sz="1050" b="0" dirty="0">
                <a:solidFill>
                  <a:srgbClr val="333333"/>
                </a:solidFill>
                <a:latin typeface="+mj-lt"/>
              </a:rPr>
              <a:t> </a:t>
            </a:r>
            <a:r>
              <a:rPr lang="lv-LV" sz="1050" b="0" dirty="0">
                <a:solidFill>
                  <a:srgbClr val="333333"/>
                </a:solidFill>
                <a:latin typeface="+mj-lt"/>
              </a:rPr>
              <a:t>aptaujas dalībnieki, n=</a:t>
            </a:r>
            <a:r>
              <a:rPr lang="en-US" sz="1050" dirty="0">
                <a:solidFill>
                  <a:srgbClr val="333333"/>
                </a:solidFill>
                <a:latin typeface="+mj-lt"/>
              </a:rPr>
              <a:t>1041</a:t>
            </a:r>
            <a:endParaRPr lang="lv-LV" sz="1050" b="0" dirty="0">
              <a:solidFill>
                <a:srgbClr val="333333"/>
              </a:solidFill>
              <a:latin typeface="+mj-lt"/>
            </a:endParaRPr>
          </a:p>
        </p:txBody>
      </p:sp>
    </p:spTree>
    <p:extLst>
      <p:ext uri="{BB962C8B-B14F-4D97-AF65-F5344CB8AC3E}">
        <p14:creationId xmlns:p14="http://schemas.microsoft.com/office/powerpoint/2010/main" val="160270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43C1DA4-5E27-06D8-4F4A-31A56F1D24D7}"/>
              </a:ext>
            </a:extLst>
          </p:cNvPr>
          <p:cNvGraphicFramePr/>
          <p:nvPr>
            <p:extLst>
              <p:ext uri="{D42A27DB-BD31-4B8C-83A1-F6EECF244321}">
                <p14:modId xmlns:p14="http://schemas.microsoft.com/office/powerpoint/2010/main" val="2538991986"/>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2">
            <a:extLst>
              <a:ext uri="{FF2B5EF4-FFF2-40B4-BE49-F238E27FC236}">
                <a16:creationId xmlns:a16="http://schemas.microsoft.com/office/drawing/2014/main" id="{45EE3A4D-F88A-3DE8-12EA-2C6CFBA1303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Pareiza un saprotama latviešu valodas lietojuma nozīme mediju saturā </a:t>
            </a:r>
          </a:p>
        </p:txBody>
      </p:sp>
      <p:sp>
        <p:nvSpPr>
          <p:cNvPr id="4" name="Text Placeholder 4">
            <a:extLst>
              <a:ext uri="{FF2B5EF4-FFF2-40B4-BE49-F238E27FC236}">
                <a16:creationId xmlns:a16="http://schemas.microsoft.com/office/drawing/2014/main" id="{2550238F-723C-A6B1-320D-3DF855A37C48}"/>
              </a:ext>
            </a:extLst>
          </p:cNvPr>
          <p:cNvSpPr txBox="1">
            <a:spLocks/>
          </p:cNvSpPr>
          <p:nvPr/>
        </p:nvSpPr>
        <p:spPr>
          <a:xfrm>
            <a:off x="250165" y="404664"/>
            <a:ext cx="8744303" cy="405829"/>
          </a:xfrm>
          <a:prstGeom prst="rect">
            <a:avLst/>
          </a:prstGeom>
        </p:spPr>
        <p:txBody>
          <a:bodyPr/>
          <a:lstStyle/>
          <a:p>
            <a:pPr eaLnBrk="0" hangingPunct="0">
              <a:spcBef>
                <a:spcPct val="20000"/>
              </a:spcBef>
              <a:defRPr/>
            </a:pPr>
            <a:r>
              <a:rPr lang="lv-LV" sz="1100" dirty="0">
                <a:latin typeface="+mn-lt"/>
              </a:rPr>
              <a:t>Cik lielā mērā Jums ir svarīgs pareizs un saprotams latviešu valodas lietojums mediju piedāvātajā </a:t>
            </a:r>
            <a:r>
              <a:rPr lang="lv-LV" sz="1100" u="sng" dirty="0">
                <a:latin typeface="+mn-lt"/>
              </a:rPr>
              <a:t>izklaides saturā, skatoties, piemēram, filmas, seriālus </a:t>
            </a:r>
            <a:r>
              <a:rPr lang="lv-LV" sz="1100" dirty="0">
                <a:latin typeface="+mn-lt"/>
              </a:rPr>
              <a:t>– svarīgs, drīzāk svarīgs, drīzāk nesvarīgs, nesvarīgs? </a:t>
            </a:r>
          </a:p>
        </p:txBody>
      </p:sp>
      <p:sp>
        <p:nvSpPr>
          <p:cNvPr id="6" name="Rectangle 5">
            <a:extLst>
              <a:ext uri="{FF2B5EF4-FFF2-40B4-BE49-F238E27FC236}">
                <a16:creationId xmlns:a16="http://schemas.microsoft.com/office/drawing/2014/main" id="{724BCFFD-1568-AF99-842A-E94793341854}"/>
              </a:ext>
            </a:extLst>
          </p:cNvPr>
          <p:cNvSpPr>
            <a:spLocks noChangeArrowheads="1"/>
          </p:cNvSpPr>
          <p:nvPr/>
        </p:nvSpPr>
        <p:spPr bwMode="auto">
          <a:xfrm>
            <a:off x="4932040" y="6018228"/>
            <a:ext cx="2529897"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a:t>
            </a:r>
            <a:r>
              <a:rPr lang="en-US" sz="1050" b="0" dirty="0" err="1">
                <a:solidFill>
                  <a:srgbClr val="333333"/>
                </a:solidFill>
                <a:latin typeface="+mj-lt"/>
              </a:rPr>
              <a:t>visi</a:t>
            </a:r>
            <a:r>
              <a:rPr lang="en-US" sz="1050" b="0" dirty="0">
                <a:solidFill>
                  <a:srgbClr val="333333"/>
                </a:solidFill>
                <a:latin typeface="+mj-lt"/>
              </a:rPr>
              <a:t> </a:t>
            </a:r>
            <a:r>
              <a:rPr lang="lv-LV" sz="1050" b="0" dirty="0">
                <a:solidFill>
                  <a:srgbClr val="333333"/>
                </a:solidFill>
                <a:latin typeface="+mj-lt"/>
              </a:rPr>
              <a:t>aptaujas dalībnieki, n=</a:t>
            </a:r>
            <a:r>
              <a:rPr lang="en-US" sz="1050" dirty="0">
                <a:solidFill>
                  <a:srgbClr val="333333"/>
                </a:solidFill>
                <a:latin typeface="+mj-lt"/>
              </a:rPr>
              <a:t>1041</a:t>
            </a:r>
            <a:endParaRPr lang="lv-LV" sz="1050" b="0" dirty="0">
              <a:solidFill>
                <a:srgbClr val="333333"/>
              </a:solidFill>
              <a:latin typeface="+mj-lt"/>
            </a:endParaRPr>
          </a:p>
        </p:txBody>
      </p:sp>
    </p:spTree>
    <p:extLst>
      <p:ext uri="{BB962C8B-B14F-4D97-AF65-F5344CB8AC3E}">
        <p14:creationId xmlns:p14="http://schemas.microsoft.com/office/powerpoint/2010/main" val="249668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F11281-9DE6-913E-6F6D-FF120BA07FB6}"/>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4. Subtitru vai valodas celiņa latviešu valodā lietošana</a:t>
            </a:r>
          </a:p>
        </p:txBody>
      </p:sp>
    </p:spTree>
    <p:extLst>
      <p:ext uri="{BB962C8B-B14F-4D97-AF65-F5344CB8AC3E}">
        <p14:creationId xmlns:p14="http://schemas.microsoft.com/office/powerpoint/2010/main" val="393250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E2CC25B-F258-108B-7BFB-3BCD1D3354B8}"/>
              </a:ext>
            </a:extLst>
          </p:cNvPr>
          <p:cNvSpPr txBox="1">
            <a:spLocks/>
          </p:cNvSpPr>
          <p:nvPr/>
        </p:nvSpPr>
        <p:spPr>
          <a:xfrm>
            <a:off x="196547" y="782176"/>
            <a:ext cx="4161140" cy="878118"/>
          </a:xfrm>
          <a:prstGeom prst="rect">
            <a:avLst/>
          </a:prstGeom>
        </p:spPr>
        <p:txBody>
          <a:bodyPr/>
          <a:lstStyle/>
          <a:p>
            <a:pPr eaLnBrk="0" hangingPunct="0">
              <a:spcBef>
                <a:spcPct val="20000"/>
              </a:spcBef>
              <a:defRPr/>
            </a:pPr>
            <a:r>
              <a:rPr lang="lv-LV" sz="1100" b="1" dirty="0">
                <a:latin typeface="+mn-lt"/>
              </a:rPr>
              <a:t>Vai, skatoties TV programmu svešvalodā, lietojat subtitrus (tulkojumu teksta formātā) vai valodas celiņu (ierunātu tulkojumu) latviešu valodā?</a:t>
            </a:r>
            <a:endParaRPr lang="en-US" sz="1100" b="1" dirty="0">
              <a:latin typeface="+mn-lt"/>
            </a:endParaRPr>
          </a:p>
        </p:txBody>
      </p:sp>
      <p:sp>
        <p:nvSpPr>
          <p:cNvPr id="3" name="Title 12">
            <a:extLst>
              <a:ext uri="{FF2B5EF4-FFF2-40B4-BE49-F238E27FC236}">
                <a16:creationId xmlns:a16="http://schemas.microsoft.com/office/drawing/2014/main" id="{6F021AAB-91BD-834A-EE86-F8B7138D5BA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6" name="Slide Number Placeholder 2">
            <a:extLst>
              <a:ext uri="{FF2B5EF4-FFF2-40B4-BE49-F238E27FC236}">
                <a16:creationId xmlns:a16="http://schemas.microsoft.com/office/drawing/2014/main" id="{676CFDEF-A394-5FFE-47B5-A47118432B4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18</a:t>
            </a:fld>
            <a:endParaRPr lang="en-AU" dirty="0"/>
          </a:p>
        </p:txBody>
      </p:sp>
      <p:graphicFrame>
        <p:nvGraphicFramePr>
          <p:cNvPr id="7" name="Chart 6">
            <a:extLst>
              <a:ext uri="{FF2B5EF4-FFF2-40B4-BE49-F238E27FC236}">
                <a16:creationId xmlns:a16="http://schemas.microsoft.com/office/drawing/2014/main" id="{E89C9D69-240B-A18C-BDF5-3F6D0CFD9D85}"/>
              </a:ext>
            </a:extLst>
          </p:cNvPr>
          <p:cNvGraphicFramePr/>
          <p:nvPr>
            <p:extLst>
              <p:ext uri="{D42A27DB-BD31-4B8C-83A1-F6EECF244321}">
                <p14:modId xmlns:p14="http://schemas.microsoft.com/office/powerpoint/2010/main" val="948272051"/>
              </p:ext>
            </p:extLst>
          </p:nvPr>
        </p:nvGraphicFramePr>
        <p:xfrm>
          <a:off x="106826" y="1660294"/>
          <a:ext cx="4321156" cy="292083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5FC98BA3-A485-2A07-1CF6-8347E761005A}"/>
              </a:ext>
            </a:extLst>
          </p:cNvPr>
          <p:cNvCxnSpPr>
            <a:cxnSpLocks/>
          </p:cNvCxnSpPr>
          <p:nvPr/>
        </p:nvCxnSpPr>
        <p:spPr>
          <a:xfrm>
            <a:off x="4644008" y="574234"/>
            <a:ext cx="0" cy="44389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326B0E2A-8293-6A08-07DF-AC7DE555BC12}"/>
              </a:ext>
            </a:extLst>
          </p:cNvPr>
          <p:cNvGraphicFramePr/>
          <p:nvPr>
            <p:extLst>
              <p:ext uri="{D42A27DB-BD31-4B8C-83A1-F6EECF244321}">
                <p14:modId xmlns:p14="http://schemas.microsoft.com/office/powerpoint/2010/main" val="1487913463"/>
              </p:ext>
            </p:extLst>
          </p:nvPr>
        </p:nvGraphicFramePr>
        <p:xfrm>
          <a:off x="4863153" y="1660295"/>
          <a:ext cx="4173342" cy="292083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a:extLst>
              <a:ext uri="{FF2B5EF4-FFF2-40B4-BE49-F238E27FC236}">
                <a16:creationId xmlns:a16="http://schemas.microsoft.com/office/drawing/2014/main" id="{9CD7694E-4B50-7644-5B22-1848FCDA7529}"/>
              </a:ext>
            </a:extLst>
          </p:cNvPr>
          <p:cNvSpPr txBox="1">
            <a:spLocks/>
          </p:cNvSpPr>
          <p:nvPr/>
        </p:nvSpPr>
        <p:spPr>
          <a:xfrm>
            <a:off x="5076056" y="808046"/>
            <a:ext cx="4032448" cy="878118"/>
          </a:xfrm>
          <a:prstGeom prst="rect">
            <a:avLst/>
          </a:prstGeom>
        </p:spPr>
        <p:txBody>
          <a:bodyPr/>
          <a:lstStyle/>
          <a:p>
            <a:pPr eaLnBrk="0" hangingPunct="0">
              <a:spcBef>
                <a:spcPct val="20000"/>
              </a:spcBef>
              <a:defRPr/>
            </a:pPr>
            <a:r>
              <a:rPr kumimoji="0" lang="lv-LV" sz="1100" b="1" i="0" u="none" strike="noStrike" kern="1200" cap="none" spc="0" normalizeH="0" baseline="0" noProof="0" dirty="0">
                <a:ln>
                  <a:noFill/>
                </a:ln>
                <a:solidFill>
                  <a:schemeClr val="tx1"/>
                </a:solidFill>
                <a:effectLst/>
                <a:uLnTx/>
                <a:uFillTx/>
                <a:latin typeface="+mn-lt"/>
                <a:ea typeface="+mn-ea"/>
                <a:cs typeface="+mn-cs"/>
              </a:rPr>
              <a:t>Vai, patērējot video saturu svešvalodā interneta vietnēs, Jūs lietojat subtitrus (tulkojumu teksta formātā) vai valodas celiņu (ierunātu tulkojumu) latviešu valodā?</a:t>
            </a:r>
            <a:endParaRPr kumimoji="0" lang="en-US"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B6A195BD-5566-5B16-4C4B-2D8C58A2D413}"/>
              </a:ext>
            </a:extLst>
          </p:cNvPr>
          <p:cNvSpPr txBox="1"/>
          <p:nvPr/>
        </p:nvSpPr>
        <p:spPr>
          <a:xfrm>
            <a:off x="3340680" y="514328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36307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1BBBFBD7-61AD-0881-5607-960F091C6D7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3" name="Text Placeholder 4">
            <a:extLst>
              <a:ext uri="{FF2B5EF4-FFF2-40B4-BE49-F238E27FC236}">
                <a16:creationId xmlns:a16="http://schemas.microsoft.com/office/drawing/2014/main" id="{7F1BA764-13F1-529C-5C1A-13F7A866D848}"/>
              </a:ext>
            </a:extLst>
          </p:cNvPr>
          <p:cNvSpPr txBox="1">
            <a:spLocks/>
          </p:cNvSpPr>
          <p:nvPr/>
        </p:nvSpPr>
        <p:spPr>
          <a:xfrm>
            <a:off x="196546" y="476672"/>
            <a:ext cx="8569324" cy="313902"/>
          </a:xfrm>
          <a:prstGeom prst="rect">
            <a:avLst/>
          </a:prstGeom>
        </p:spPr>
        <p:txBody>
          <a:bodyPr/>
          <a:lstStyle/>
          <a:p>
            <a:pPr eaLnBrk="0" hangingPunct="0">
              <a:spcBef>
                <a:spcPct val="20000"/>
              </a:spcBef>
              <a:defRPr/>
            </a:pPr>
            <a:r>
              <a:rPr lang="lv-LV" sz="1100" dirty="0">
                <a:latin typeface="+mn-lt"/>
              </a:rPr>
              <a:t>Vai, skatoties TV programmu svešvalodā, lietojat subtitrus (tulkojumu teksta formātā) vai valodas celiņu (ierunātu tulkojumu) latviešu valodā?</a:t>
            </a:r>
          </a:p>
        </p:txBody>
      </p:sp>
      <p:graphicFrame>
        <p:nvGraphicFramePr>
          <p:cNvPr id="4" name="Chart 3">
            <a:extLst>
              <a:ext uri="{FF2B5EF4-FFF2-40B4-BE49-F238E27FC236}">
                <a16:creationId xmlns:a16="http://schemas.microsoft.com/office/drawing/2014/main" id="{E3835D40-5237-D618-0DE6-C9D39B4ADA8A}"/>
              </a:ext>
            </a:extLst>
          </p:cNvPr>
          <p:cNvGraphicFramePr/>
          <p:nvPr>
            <p:extLst>
              <p:ext uri="{D42A27DB-BD31-4B8C-83A1-F6EECF244321}">
                <p14:modId xmlns:p14="http://schemas.microsoft.com/office/powerpoint/2010/main" val="2925910975"/>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6945A2E-7F5E-364B-7C80-F3E0B237734E}"/>
              </a:ext>
            </a:extLst>
          </p:cNvPr>
          <p:cNvSpPr txBox="1"/>
          <p:nvPr/>
        </p:nvSpPr>
        <p:spPr>
          <a:xfrm>
            <a:off x="3923928" y="601546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13287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5071E-AC8F-D936-B691-FAB5D32DD771}"/>
              </a:ext>
            </a:extLst>
          </p:cNvPr>
          <p:cNvSpPr>
            <a:spLocks noChangeArrowheads="1"/>
          </p:cNvSpPr>
          <p:nvPr/>
        </p:nvSpPr>
        <p:spPr bwMode="auto">
          <a:xfrm>
            <a:off x="738188" y="188640"/>
            <a:ext cx="7772400" cy="500063"/>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lv-LV" b="1" dirty="0">
                <a:solidFill>
                  <a:srgbClr val="990033"/>
                </a:solidFill>
                <a:latin typeface="+mn-lt"/>
              </a:rPr>
              <a:t>SATURS</a:t>
            </a:r>
            <a:endParaRPr lang="en-GB" b="1" dirty="0">
              <a:solidFill>
                <a:srgbClr val="990033"/>
              </a:solidFill>
              <a:latin typeface="+mn-lt"/>
            </a:endParaRPr>
          </a:p>
        </p:txBody>
      </p:sp>
      <p:sp>
        <p:nvSpPr>
          <p:cNvPr id="5" name="Rectangle 4">
            <a:extLst>
              <a:ext uri="{FF2B5EF4-FFF2-40B4-BE49-F238E27FC236}">
                <a16:creationId xmlns:a16="http://schemas.microsoft.com/office/drawing/2014/main" id="{0AD88032-F02B-584E-2264-BC1B44FD7079}"/>
              </a:ext>
            </a:extLst>
          </p:cNvPr>
          <p:cNvSpPr>
            <a:spLocks noChangeArrowheads="1"/>
          </p:cNvSpPr>
          <p:nvPr/>
        </p:nvSpPr>
        <p:spPr bwMode="auto">
          <a:xfrm>
            <a:off x="1475655" y="836712"/>
            <a:ext cx="7082557" cy="5256583"/>
          </a:xfrm>
          <a:prstGeom prst="rect">
            <a:avLst/>
          </a:prstGeom>
          <a:noFill/>
          <a:ln>
            <a:noFill/>
          </a:ln>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120000"/>
              </a:lnSpc>
              <a:spcBef>
                <a:spcPct val="40000"/>
              </a:spcBef>
              <a:buClr>
                <a:srgbClr val="C00000"/>
              </a:buClr>
              <a:buNone/>
            </a:pPr>
            <a:r>
              <a:rPr lang="lv-LV" altLang="lv-LV" sz="1200" b="1" dirty="0"/>
              <a:t>I. SABIEDRĪBAS APTAUJA</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Metodoloģiskā informācija</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Galvenie secinājumi</a:t>
            </a:r>
          </a:p>
          <a:p>
            <a:pPr marL="442913" indent="-266700" eaLnBrk="1" hangingPunct="1">
              <a:lnSpc>
                <a:spcPct val="120000"/>
              </a:lnSpc>
              <a:spcBef>
                <a:spcPts val="600"/>
              </a:spcBef>
              <a:buFont typeface="Calibri" panose="020F0502020204030204" pitchFamily="34" charset="0"/>
              <a:buAutoNum type="arabicPeriod"/>
            </a:pPr>
            <a:r>
              <a:rPr lang="en-US" altLang="lv-LV" sz="1100" b="1" dirty="0" err="1"/>
              <a:t>Pareiza</a:t>
            </a:r>
            <a:r>
              <a:rPr lang="en-US" altLang="lv-LV" sz="1100" b="1" dirty="0"/>
              <a:t> un </a:t>
            </a:r>
            <a:r>
              <a:rPr lang="en-US" altLang="lv-LV" sz="1100" b="1" dirty="0" err="1"/>
              <a:t>saprotama</a:t>
            </a:r>
            <a:r>
              <a:rPr lang="en-US" altLang="lv-LV" sz="1100" b="1" dirty="0"/>
              <a:t> </a:t>
            </a:r>
            <a:r>
              <a:rPr lang="en-US" altLang="lv-LV" sz="1100" b="1" dirty="0" err="1"/>
              <a:t>latviešu</a:t>
            </a:r>
            <a:r>
              <a:rPr lang="en-US" altLang="lv-LV" sz="1100" b="1" dirty="0"/>
              <a:t> </a:t>
            </a:r>
            <a:r>
              <a:rPr lang="en-US" altLang="lv-LV" sz="1100" b="1" dirty="0" err="1"/>
              <a:t>valodas</a:t>
            </a:r>
            <a:r>
              <a:rPr lang="en-US" altLang="lv-LV" sz="1100" b="1" dirty="0"/>
              <a:t> </a:t>
            </a:r>
            <a:r>
              <a:rPr lang="en-US" altLang="lv-LV" sz="1100" b="1" dirty="0" err="1"/>
              <a:t>lietojuma</a:t>
            </a:r>
            <a:r>
              <a:rPr lang="en-US" altLang="lv-LV" sz="1100" b="1" dirty="0"/>
              <a:t> </a:t>
            </a:r>
            <a:r>
              <a:rPr lang="en-US" altLang="lv-LV" sz="1100" b="1" dirty="0" err="1"/>
              <a:t>nozīme</a:t>
            </a:r>
            <a:r>
              <a:rPr lang="en-US" altLang="lv-LV" sz="1100" b="1" dirty="0"/>
              <a:t> </a:t>
            </a:r>
            <a:r>
              <a:rPr lang="en-US" altLang="lv-LV" sz="1100" b="1" dirty="0" err="1"/>
              <a:t>mediju</a:t>
            </a:r>
            <a:r>
              <a:rPr lang="en-US" altLang="lv-LV" sz="1100" b="1" dirty="0"/>
              <a:t> </a:t>
            </a:r>
            <a:r>
              <a:rPr lang="en-US" altLang="lv-LV" sz="1100" b="1" dirty="0" err="1"/>
              <a:t>saturā</a:t>
            </a:r>
            <a:r>
              <a:rPr lang="en-US" altLang="lv-LV" sz="1100" b="1" dirty="0"/>
              <a:t> </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Subtitru vai valodas celiņa latviešu valodā lietošana </a:t>
            </a:r>
            <a:endParaRPr lang="en-US" altLang="lv-LV" sz="1100" b="1" dirty="0"/>
          </a:p>
          <a:p>
            <a:pPr marL="442913" indent="-266700" eaLnBrk="1" hangingPunct="1">
              <a:lnSpc>
                <a:spcPct val="120000"/>
              </a:lnSpc>
              <a:spcBef>
                <a:spcPts val="600"/>
              </a:spcBef>
              <a:buFont typeface="Calibri" panose="020F0502020204030204" pitchFamily="34" charset="0"/>
              <a:buAutoNum type="arabicPeriod"/>
            </a:pPr>
            <a:r>
              <a:rPr lang="lv-LV" altLang="lv-LV" sz="1100" b="1" dirty="0"/>
              <a:t>Mākslīgā intelekta veidotie valodas celiņi – atpazīstamība un saskarsme ar kļūdām</a:t>
            </a:r>
            <a:endParaRPr lang="en-US" altLang="lv-LV" sz="1100" b="1" dirty="0"/>
          </a:p>
          <a:p>
            <a:pPr marL="442913" indent="-266700" eaLnBrk="1" hangingPunct="1">
              <a:lnSpc>
                <a:spcPct val="120000"/>
              </a:lnSpc>
              <a:spcBef>
                <a:spcPts val="600"/>
              </a:spcBef>
              <a:buFont typeface="Calibri" panose="020F0502020204030204" pitchFamily="34" charset="0"/>
              <a:buAutoNum type="arabicPeriod"/>
            </a:pPr>
            <a:r>
              <a:rPr lang="lv-LV" altLang="lv-LV" sz="1100" b="1" dirty="0"/>
              <a:t>Latviešu valodas lietojuma vērtējums TV, radio un interneta medijos</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Saskarsmes pieredze ar nepareizu valodas lietojumu mediju saturā  un negatīvie piemēri</a:t>
            </a:r>
            <a:endParaRPr lang="en-US" altLang="lv-LV" sz="1100" b="1" dirty="0"/>
          </a:p>
          <a:p>
            <a:pPr marL="442913" indent="-266700" eaLnBrk="1" hangingPunct="1">
              <a:lnSpc>
                <a:spcPct val="120000"/>
              </a:lnSpc>
              <a:spcBef>
                <a:spcPts val="600"/>
              </a:spcBef>
              <a:buFont typeface="Calibri" panose="020F0502020204030204" pitchFamily="34" charset="0"/>
              <a:buAutoNum type="arabicPeriod"/>
            </a:pPr>
            <a:r>
              <a:rPr lang="lv-LV" altLang="lv-LV" sz="1100" b="1" dirty="0"/>
              <a:t>Priekšstati par latviešu valodas lietošanu medijos </a:t>
            </a:r>
            <a:endParaRPr lang="en-US" altLang="lv-LV" sz="1100" b="1" dirty="0"/>
          </a:p>
          <a:p>
            <a:pPr marL="442913" indent="-266700" eaLnBrk="1" hangingPunct="1">
              <a:lnSpc>
                <a:spcPct val="120000"/>
              </a:lnSpc>
              <a:spcBef>
                <a:spcPts val="600"/>
              </a:spcBef>
              <a:buFont typeface="Calibri" panose="020F0502020204030204" pitchFamily="34" charset="0"/>
              <a:buAutoNum type="arabicPeriod"/>
            </a:pPr>
            <a:r>
              <a:rPr lang="lv-LV" altLang="lv-LV" sz="1100" b="1" dirty="0"/>
              <a:t>Interese par Latvijā veidotu mediju saturu krievu, angļu un latgaliešu valodās</a:t>
            </a:r>
          </a:p>
          <a:p>
            <a:pPr marL="0" indent="0" eaLnBrk="1" hangingPunct="1">
              <a:lnSpc>
                <a:spcPct val="120000"/>
              </a:lnSpc>
              <a:spcBef>
                <a:spcPts val="1200"/>
              </a:spcBef>
              <a:buClr>
                <a:srgbClr val="C00000"/>
              </a:buClr>
              <a:buNone/>
            </a:pPr>
            <a:r>
              <a:rPr lang="lv-LV" altLang="lv-LV" sz="1200" b="1" dirty="0"/>
              <a:t>II. APTAUJA PERSONĀM AR DZIRDES TRAUCĒJUMIEM</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Metodoloģiskā informācija</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Galvenie secinājumi</a:t>
            </a:r>
          </a:p>
          <a:p>
            <a:pPr marL="442913" indent="-266700" eaLnBrk="1" hangingPunct="1">
              <a:lnSpc>
                <a:spcPct val="120000"/>
              </a:lnSpc>
              <a:spcBef>
                <a:spcPts val="600"/>
              </a:spcBef>
              <a:buFont typeface="Calibri" panose="020F0502020204030204" pitchFamily="34" charset="0"/>
              <a:buAutoNum type="arabicPeriod"/>
            </a:pPr>
            <a:r>
              <a:rPr lang="lv-LV" altLang="lv-LV" sz="1100" b="1" dirty="0"/>
              <a:t>Aptaujas rezultāti</a:t>
            </a:r>
          </a:p>
          <a:p>
            <a:pPr marL="0" indent="0" eaLnBrk="1" hangingPunct="1">
              <a:lnSpc>
                <a:spcPct val="120000"/>
              </a:lnSpc>
              <a:spcBef>
                <a:spcPct val="40000"/>
              </a:spcBef>
              <a:buClr>
                <a:srgbClr val="C00000"/>
              </a:buClr>
              <a:buNone/>
            </a:pPr>
            <a:endParaRPr lang="lv-LV" altLang="lv-LV" sz="11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A457CF97-05FD-DB3D-3F09-7189A9C46B87}"/>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4" name="Text Placeholder 4">
            <a:extLst>
              <a:ext uri="{FF2B5EF4-FFF2-40B4-BE49-F238E27FC236}">
                <a16:creationId xmlns:a16="http://schemas.microsoft.com/office/drawing/2014/main" id="{4B847A61-FE9A-2DA0-B68F-E60AB38DC76A}"/>
              </a:ext>
            </a:extLst>
          </p:cNvPr>
          <p:cNvSpPr txBox="1">
            <a:spLocks/>
          </p:cNvSpPr>
          <p:nvPr/>
        </p:nvSpPr>
        <p:spPr>
          <a:xfrm>
            <a:off x="196546" y="404665"/>
            <a:ext cx="8569324" cy="477836"/>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1"/>
                </a:solidFill>
                <a:effectLst/>
                <a:uLnTx/>
                <a:uFillTx/>
                <a:latin typeface="+mn-lt"/>
                <a:ea typeface="+mn-ea"/>
                <a:cs typeface="+mn-cs"/>
              </a:rPr>
              <a:t>Vai, patērējot video saturu svešvalodā interneta vietnēs, Jūs lietojat subtitrus (tulkojumu teksta formātā) vai valodas celiņu (ierunātu tulkojumu) latviešu valodā?</a:t>
            </a:r>
          </a:p>
        </p:txBody>
      </p:sp>
      <p:graphicFrame>
        <p:nvGraphicFramePr>
          <p:cNvPr id="7" name="Chart 6">
            <a:extLst>
              <a:ext uri="{FF2B5EF4-FFF2-40B4-BE49-F238E27FC236}">
                <a16:creationId xmlns:a16="http://schemas.microsoft.com/office/drawing/2014/main" id="{CBC3B797-6B25-A8AA-6D8E-022B9EA6AC96}"/>
              </a:ext>
            </a:extLst>
          </p:cNvPr>
          <p:cNvGraphicFramePr/>
          <p:nvPr>
            <p:extLst>
              <p:ext uri="{D42A27DB-BD31-4B8C-83A1-F6EECF244321}">
                <p14:modId xmlns:p14="http://schemas.microsoft.com/office/powerpoint/2010/main" val="1579075740"/>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2E84A31-AC12-618F-077F-3AF6E7F4011F}"/>
              </a:ext>
            </a:extLst>
          </p:cNvPr>
          <p:cNvSpPr txBox="1"/>
          <p:nvPr/>
        </p:nvSpPr>
        <p:spPr>
          <a:xfrm>
            <a:off x="3923928" y="601546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277334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D266BF6-EB71-846E-6CD5-98EB85B8C6A6}"/>
              </a:ext>
            </a:extLst>
          </p:cNvPr>
          <p:cNvSpPr txBox="1">
            <a:spLocks/>
          </p:cNvSpPr>
          <p:nvPr/>
        </p:nvSpPr>
        <p:spPr>
          <a:xfrm>
            <a:off x="251520" y="764704"/>
            <a:ext cx="5328592" cy="864096"/>
          </a:xfrm>
          <a:prstGeom prst="rect">
            <a:avLst/>
          </a:prstGeom>
        </p:spPr>
        <p:txBody>
          <a:bodyPr/>
          <a:lstStyle/>
          <a:p>
            <a:pPr eaLnBrk="0" hangingPunct="0">
              <a:spcBef>
                <a:spcPct val="20000"/>
              </a:spcBef>
              <a:defRPr/>
            </a:pPr>
            <a:r>
              <a:rPr lang="lv-LV" sz="1100" b="1" dirty="0">
                <a:latin typeface="+mn-lt"/>
              </a:rPr>
              <a:t>Vai, skatoties filmas un seriālus svešvalodā, Jūs dodat priekšroku subtitriem (tulkojumam teksta formātā) vai valodas celiņam (ierunātam tulkojumam)? </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54F262B-8334-9722-5B58-D755A20AF7DE}"/>
              </a:ext>
            </a:extLst>
          </p:cNvPr>
          <p:cNvGraphicFramePr/>
          <p:nvPr>
            <p:extLst>
              <p:ext uri="{D42A27DB-BD31-4B8C-83A1-F6EECF244321}">
                <p14:modId xmlns:p14="http://schemas.microsoft.com/office/powerpoint/2010/main" val="257183123"/>
              </p:ext>
            </p:extLst>
          </p:nvPr>
        </p:nvGraphicFramePr>
        <p:xfrm>
          <a:off x="755238" y="1444882"/>
          <a:ext cx="4321156" cy="292083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2">
            <a:extLst>
              <a:ext uri="{FF2B5EF4-FFF2-40B4-BE49-F238E27FC236}">
                <a16:creationId xmlns:a16="http://schemas.microsoft.com/office/drawing/2014/main" id="{AAE8A37A-FDF2-9524-5976-D7F8D3427493}"/>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a:t>
            </a:r>
            <a:r>
              <a:rPr kumimoji="0" lang="en-US" b="0" i="0" u="none" strike="noStrike" kern="1200" cap="none" spc="0" normalizeH="0" baseline="0" noProof="0" dirty="0">
                <a:ln>
                  <a:noFill/>
                </a:ln>
                <a:solidFill>
                  <a:srgbClr val="990033"/>
                </a:solidFill>
                <a:effectLst/>
                <a:uLnTx/>
                <a:uFillTx/>
                <a:latin typeface="+mj-lt"/>
                <a:ea typeface="+mj-ea"/>
                <a:cs typeface="+mj-cs"/>
              </a:rPr>
              <a:t>un</a:t>
            </a:r>
            <a:r>
              <a:rPr kumimoji="0" lang="lv-LV" b="0" i="0" u="none" strike="noStrike" kern="1200" cap="none" spc="0" normalizeH="0" baseline="0" noProof="0" dirty="0">
                <a:ln>
                  <a:noFill/>
                </a:ln>
                <a:solidFill>
                  <a:srgbClr val="990033"/>
                </a:solidFill>
                <a:effectLst/>
                <a:uLnTx/>
                <a:uFillTx/>
                <a:latin typeface="+mj-lt"/>
                <a:ea typeface="+mj-ea"/>
                <a:cs typeface="+mj-cs"/>
              </a:rPr>
              <a:t> valodas celiņa latviešu valodā lietošana</a:t>
            </a:r>
          </a:p>
        </p:txBody>
      </p:sp>
      <p:sp>
        <p:nvSpPr>
          <p:cNvPr id="2" name="TextBox 1">
            <a:extLst>
              <a:ext uri="{FF2B5EF4-FFF2-40B4-BE49-F238E27FC236}">
                <a16:creationId xmlns:a16="http://schemas.microsoft.com/office/drawing/2014/main" id="{654EA999-04F7-3238-B522-E085E4107DB2}"/>
              </a:ext>
            </a:extLst>
          </p:cNvPr>
          <p:cNvSpPr txBox="1"/>
          <p:nvPr/>
        </p:nvSpPr>
        <p:spPr>
          <a:xfrm>
            <a:off x="2411760" y="4725144"/>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329375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585A9889-08B6-82B5-7C12-AD00401F7B8D}"/>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4" name="Text Placeholder 4">
            <a:extLst>
              <a:ext uri="{FF2B5EF4-FFF2-40B4-BE49-F238E27FC236}">
                <a16:creationId xmlns:a16="http://schemas.microsoft.com/office/drawing/2014/main" id="{701421D6-539C-6B3F-D662-7DEC9BFA4F45}"/>
              </a:ext>
            </a:extLst>
          </p:cNvPr>
          <p:cNvSpPr txBox="1">
            <a:spLocks/>
          </p:cNvSpPr>
          <p:nvPr/>
        </p:nvSpPr>
        <p:spPr>
          <a:xfrm>
            <a:off x="196546" y="404665"/>
            <a:ext cx="8569324" cy="477836"/>
          </a:xfrm>
          <a:prstGeom prst="rect">
            <a:avLst/>
          </a:prstGeom>
        </p:spPr>
        <p:txBody>
          <a:bodyPr/>
          <a:lstStyle/>
          <a:p>
            <a:pPr eaLnBrk="0" hangingPunct="0">
              <a:spcBef>
                <a:spcPct val="20000"/>
              </a:spcBef>
              <a:defRPr/>
            </a:pPr>
            <a:r>
              <a:rPr lang="lv-LV" sz="1100" dirty="0">
                <a:latin typeface="+mn-lt"/>
              </a:rPr>
              <a:t>Vai, skatoties filmas un seriālus svešvalodā, Jūs dodat priekšroku subtitriem (tulkojumam teksta formātā) vai valodas celiņam (ierunātam tulkojumam) Jūsu dzimtajā valodā?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3C000B17-98D7-4A21-6C10-14270BAE8539}"/>
              </a:ext>
            </a:extLst>
          </p:cNvPr>
          <p:cNvGraphicFramePr/>
          <p:nvPr>
            <p:extLst>
              <p:ext uri="{D42A27DB-BD31-4B8C-83A1-F6EECF244321}">
                <p14:modId xmlns:p14="http://schemas.microsoft.com/office/powerpoint/2010/main" val="2247931380"/>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2FA8C10-D305-C7F5-123B-A972EDC109A9}"/>
              </a:ext>
            </a:extLst>
          </p:cNvPr>
          <p:cNvSpPr txBox="1"/>
          <p:nvPr/>
        </p:nvSpPr>
        <p:spPr>
          <a:xfrm>
            <a:off x="3923928" y="601546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7854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508F7-AFFB-259E-FCBB-86C74C9522F5}"/>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5. </a:t>
            </a:r>
            <a:r>
              <a:rPr lang="en-US" sz="2400" dirty="0" err="1">
                <a:solidFill>
                  <a:srgbClr val="C00000"/>
                </a:solidFill>
                <a:effectLst>
                  <a:outerShdw blurRad="38100" dist="38100" dir="2700000" algn="tl">
                    <a:srgbClr val="C0C0C0"/>
                  </a:outerShdw>
                </a:effectLst>
                <a:latin typeface="+mj-lt"/>
              </a:rPr>
              <a:t>Mākslīgā</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intelekta</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veidotie</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valodas</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celiņi</a:t>
            </a:r>
            <a:r>
              <a:rPr lang="en-US" sz="2400" dirty="0">
                <a:solidFill>
                  <a:srgbClr val="C00000"/>
                </a:solidFill>
                <a:effectLst>
                  <a:outerShdw blurRad="38100" dist="38100" dir="2700000" algn="tl">
                    <a:srgbClr val="C0C0C0"/>
                  </a:outerShdw>
                </a:effectLst>
                <a:latin typeface="+mj-lt"/>
              </a:rPr>
              <a:t> – </a:t>
            </a:r>
            <a:r>
              <a:rPr lang="en-US" sz="2400" dirty="0" err="1">
                <a:solidFill>
                  <a:srgbClr val="C00000"/>
                </a:solidFill>
                <a:effectLst>
                  <a:outerShdw blurRad="38100" dist="38100" dir="2700000" algn="tl">
                    <a:srgbClr val="C0C0C0"/>
                  </a:outerShdw>
                </a:effectLst>
                <a:latin typeface="+mj-lt"/>
              </a:rPr>
              <a:t>atpazīstamība</a:t>
            </a:r>
            <a:r>
              <a:rPr lang="en-US" sz="2400" dirty="0">
                <a:solidFill>
                  <a:srgbClr val="C00000"/>
                </a:solidFill>
                <a:effectLst>
                  <a:outerShdw blurRad="38100" dist="38100" dir="2700000" algn="tl">
                    <a:srgbClr val="C0C0C0"/>
                  </a:outerShdw>
                </a:effectLst>
                <a:latin typeface="+mj-lt"/>
              </a:rPr>
              <a:t> un </a:t>
            </a:r>
            <a:r>
              <a:rPr lang="en-US" sz="2400" dirty="0" err="1">
                <a:solidFill>
                  <a:srgbClr val="C00000"/>
                </a:solidFill>
                <a:effectLst>
                  <a:outerShdw blurRad="38100" dist="38100" dir="2700000" algn="tl">
                    <a:srgbClr val="C0C0C0"/>
                  </a:outerShdw>
                </a:effectLst>
                <a:latin typeface="+mj-lt"/>
              </a:rPr>
              <a:t>saskarsme</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ar</a:t>
            </a:r>
            <a:r>
              <a:rPr lang="en-US" sz="2400" dirty="0">
                <a:solidFill>
                  <a:srgbClr val="C00000"/>
                </a:solidFill>
                <a:effectLst>
                  <a:outerShdw blurRad="38100" dist="38100" dir="2700000" algn="tl">
                    <a:srgbClr val="C0C0C0"/>
                  </a:outerShdw>
                </a:effectLst>
                <a:latin typeface="+mj-lt"/>
              </a:rPr>
              <a:t> </a:t>
            </a:r>
            <a:r>
              <a:rPr lang="en-US" sz="2400" dirty="0" err="1">
                <a:solidFill>
                  <a:srgbClr val="C00000"/>
                </a:solidFill>
                <a:effectLst>
                  <a:outerShdw blurRad="38100" dist="38100" dir="2700000" algn="tl">
                    <a:srgbClr val="C0C0C0"/>
                  </a:outerShdw>
                </a:effectLst>
                <a:latin typeface="+mj-lt"/>
              </a:rPr>
              <a:t>kļūdām</a:t>
            </a:r>
            <a:endParaRPr lang="lv-LV" sz="2400" dirty="0">
              <a:solidFill>
                <a:srgbClr val="C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06246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A453666-24BA-C176-19E3-F6527963B0B2}"/>
              </a:ext>
            </a:extLst>
          </p:cNvPr>
          <p:cNvSpPr txBox="1">
            <a:spLocks/>
          </p:cNvSpPr>
          <p:nvPr/>
        </p:nvSpPr>
        <p:spPr>
          <a:xfrm>
            <a:off x="196546" y="782176"/>
            <a:ext cx="4321835" cy="878118"/>
          </a:xfrm>
          <a:prstGeom prst="rect">
            <a:avLst/>
          </a:prstGeom>
        </p:spPr>
        <p:txBody>
          <a:bodyPr/>
          <a:lstStyle/>
          <a:p>
            <a:pPr eaLnBrk="0" hangingPunct="0">
              <a:spcBef>
                <a:spcPct val="20000"/>
              </a:spcBef>
              <a:defRPr/>
            </a:pPr>
            <a:r>
              <a:rPr lang="lv-LV" sz="1100" b="1" dirty="0">
                <a:latin typeface="+mn-lt"/>
              </a:rPr>
              <a:t>Vai esat pamanījuši gadījumus, kad valodas celiņš latviešu valodā TV programmām svešvalodā tiek veidots ar mākslīgā intelekta palīdzību/starpniecību? </a:t>
            </a:r>
            <a:endParaRPr lang="en-US" sz="1100" b="1" dirty="0">
              <a:latin typeface="+mn-lt"/>
            </a:endParaRPr>
          </a:p>
        </p:txBody>
      </p:sp>
      <p:sp>
        <p:nvSpPr>
          <p:cNvPr id="3" name="Title 12">
            <a:extLst>
              <a:ext uri="{FF2B5EF4-FFF2-40B4-BE49-F238E27FC236}">
                <a16:creationId xmlns:a16="http://schemas.microsoft.com/office/drawing/2014/main" id="{46277663-B43E-A75E-07C8-D5A0978DB0AD}"/>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Mākslīgā intelekta veidoto valodas celiņu atpazīstamība </a:t>
            </a:r>
          </a:p>
        </p:txBody>
      </p:sp>
      <p:sp>
        <p:nvSpPr>
          <p:cNvPr id="4" name="Text Placeholder 4">
            <a:extLst>
              <a:ext uri="{FF2B5EF4-FFF2-40B4-BE49-F238E27FC236}">
                <a16:creationId xmlns:a16="http://schemas.microsoft.com/office/drawing/2014/main" id="{E4FB4D3A-F8A7-28D3-8694-B575F2BBBB41}"/>
              </a:ext>
            </a:extLst>
          </p:cNvPr>
          <p:cNvSpPr txBox="1">
            <a:spLocks/>
          </p:cNvSpPr>
          <p:nvPr/>
        </p:nvSpPr>
        <p:spPr>
          <a:xfrm>
            <a:off x="4786669" y="808046"/>
            <a:ext cx="4321835" cy="878118"/>
          </a:xfrm>
          <a:prstGeom prst="rect">
            <a:avLst/>
          </a:prstGeom>
        </p:spPr>
        <p:txBody>
          <a:bodyPr/>
          <a:lstStyle/>
          <a:p>
            <a:pPr eaLnBrk="0" hangingPunct="0">
              <a:spcBef>
                <a:spcPct val="20000"/>
              </a:spcBef>
              <a:defRPr/>
            </a:pPr>
            <a:r>
              <a:rPr kumimoji="0" lang="lv-LV" sz="1100" b="1" i="0" u="none" strike="noStrike" kern="1200" cap="none" spc="0" normalizeH="0" baseline="0" noProof="0" dirty="0">
                <a:ln>
                  <a:noFill/>
                </a:ln>
                <a:solidFill>
                  <a:schemeClr val="tx1"/>
                </a:solidFill>
                <a:effectLst/>
                <a:uLnTx/>
                <a:uFillTx/>
                <a:latin typeface="+mn-lt"/>
                <a:ea typeface="+mn-ea"/>
                <a:cs typeface="+mn-cs"/>
              </a:rPr>
              <a:t>Vai esat pamanījuši atšķirības starp tradicionāli veidotu valodas celiņu (cilvēka ierunāts vai dublēts) un mākslīgā intelekta veidotu valodas celiņu (dažādi mākslīgi/tehnoloģiski risinājumi)? </a:t>
            </a:r>
            <a:endParaRPr kumimoji="0" lang="en-US" sz="11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FC0EC5E0-77D0-9049-64F7-0A92F4DC6DFC}"/>
              </a:ext>
            </a:extLst>
          </p:cNvPr>
          <p:cNvGraphicFramePr/>
          <p:nvPr>
            <p:extLst>
              <p:ext uri="{D42A27DB-BD31-4B8C-83A1-F6EECF244321}">
                <p14:modId xmlns:p14="http://schemas.microsoft.com/office/powerpoint/2010/main" val="3801141176"/>
              </p:ext>
            </p:extLst>
          </p:nvPr>
        </p:nvGraphicFramePr>
        <p:xfrm>
          <a:off x="179512" y="1127565"/>
          <a:ext cx="3510951" cy="3381555"/>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Down 5">
            <a:extLst>
              <a:ext uri="{FF2B5EF4-FFF2-40B4-BE49-F238E27FC236}">
                <a16:creationId xmlns:a16="http://schemas.microsoft.com/office/drawing/2014/main" id="{B29F4640-623C-C92F-FCBB-D70BD7883620}"/>
              </a:ext>
            </a:extLst>
          </p:cNvPr>
          <p:cNvSpPr/>
          <p:nvPr/>
        </p:nvSpPr>
        <p:spPr>
          <a:xfrm rot="16200000">
            <a:off x="3549568" y="1355087"/>
            <a:ext cx="315316" cy="2158885"/>
          </a:xfrm>
          <a:prstGeom prst="down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DF7434-F800-ABE4-C9E4-D4C7F810E092}"/>
              </a:ext>
            </a:extLst>
          </p:cNvPr>
          <p:cNvSpPr txBox="1"/>
          <p:nvPr/>
        </p:nvSpPr>
        <p:spPr>
          <a:xfrm>
            <a:off x="899592" y="4386009"/>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graphicFrame>
        <p:nvGraphicFramePr>
          <p:cNvPr id="8" name="Chart 7">
            <a:extLst>
              <a:ext uri="{FF2B5EF4-FFF2-40B4-BE49-F238E27FC236}">
                <a16:creationId xmlns:a16="http://schemas.microsoft.com/office/drawing/2014/main" id="{8D5630F5-E36F-E2CC-B7EA-6D7C90B038FF}"/>
              </a:ext>
            </a:extLst>
          </p:cNvPr>
          <p:cNvGraphicFramePr/>
          <p:nvPr>
            <p:extLst>
              <p:ext uri="{D42A27DB-BD31-4B8C-83A1-F6EECF244321}">
                <p14:modId xmlns:p14="http://schemas.microsoft.com/office/powerpoint/2010/main" val="773392180"/>
              </p:ext>
            </p:extLst>
          </p:nvPr>
        </p:nvGraphicFramePr>
        <p:xfrm>
          <a:off x="4976764" y="1273531"/>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AAED48D-DE82-2B2F-5E91-E49D1CDBC636}"/>
              </a:ext>
            </a:extLst>
          </p:cNvPr>
          <p:cNvSpPr txBox="1"/>
          <p:nvPr/>
        </p:nvSpPr>
        <p:spPr>
          <a:xfrm>
            <a:off x="5364088" y="4669926"/>
            <a:ext cx="3123627" cy="707886"/>
          </a:xfrm>
          <a:prstGeom prst="rect">
            <a:avLst/>
          </a:prstGeom>
          <a:noFill/>
        </p:spPr>
        <p:txBody>
          <a:bodyPr wrap="square" rtlCol="0">
            <a:spAutoFit/>
          </a:bodyPr>
          <a:lstStyle/>
          <a:p>
            <a:r>
              <a:rPr lang="lv-LV" sz="1000" dirty="0">
                <a:latin typeface="+mj-lt"/>
              </a:rPr>
              <a:t>Bāze: </a:t>
            </a:r>
            <a:r>
              <a:rPr lang="en-US" sz="1000" dirty="0" err="1">
                <a:latin typeface="+mj-lt"/>
              </a:rPr>
              <a:t>respondenti</a:t>
            </a:r>
            <a:r>
              <a:rPr lang="en-US" sz="1000" dirty="0">
                <a:latin typeface="+mj-lt"/>
              </a:rPr>
              <a:t>, </a:t>
            </a:r>
            <a:r>
              <a:rPr lang="en-US" sz="1000" dirty="0" err="1">
                <a:latin typeface="+mj-lt"/>
              </a:rPr>
              <a:t>kuri</a:t>
            </a:r>
            <a:r>
              <a:rPr lang="en-US" sz="1000" dirty="0">
                <a:latin typeface="+mj-lt"/>
              </a:rPr>
              <a:t> </a:t>
            </a:r>
            <a:r>
              <a:rPr lang="en-US" sz="1000" dirty="0" err="1">
                <a:latin typeface="+mj-lt"/>
              </a:rPr>
              <a:t>ir</a:t>
            </a:r>
            <a:r>
              <a:rPr lang="en-US" sz="1000" dirty="0">
                <a:latin typeface="+mj-lt"/>
              </a:rPr>
              <a:t> </a:t>
            </a:r>
            <a:r>
              <a:rPr lang="lv-LV" sz="1000" dirty="0">
                <a:latin typeface="+mj-lt"/>
              </a:rPr>
              <a:t>pamanījuši gadījumus, kad valodas celiņš latviešu valodā TV programmām svešvalodā tiek veidots ar mākslīgā intelekta palīdzību/starpniecību; n=406</a:t>
            </a:r>
          </a:p>
        </p:txBody>
      </p:sp>
    </p:spTree>
    <p:extLst>
      <p:ext uri="{BB962C8B-B14F-4D97-AF65-F5344CB8AC3E}">
        <p14:creationId xmlns:p14="http://schemas.microsoft.com/office/powerpoint/2010/main" val="388421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249540-175F-0432-E83F-1C2E0BD610FA}"/>
              </a:ext>
            </a:extLst>
          </p:cNvPr>
          <p:cNvGraphicFramePr/>
          <p:nvPr>
            <p:extLst>
              <p:ext uri="{D42A27DB-BD31-4B8C-83A1-F6EECF244321}">
                <p14:modId xmlns:p14="http://schemas.microsoft.com/office/powerpoint/2010/main" val="1939229243"/>
              </p:ext>
            </p:extLst>
          </p:nvPr>
        </p:nvGraphicFramePr>
        <p:xfrm>
          <a:off x="1537670" y="848008"/>
          <a:ext cx="6650966" cy="510127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2">
            <a:extLst>
              <a:ext uri="{FF2B5EF4-FFF2-40B4-BE49-F238E27FC236}">
                <a16:creationId xmlns:a16="http://schemas.microsoft.com/office/drawing/2014/main" id="{13150B90-47D4-3040-442B-00F37B4C279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Mākslīgā intelekta veidoto valodas celiņu atpazīstamība </a:t>
            </a:r>
          </a:p>
        </p:txBody>
      </p:sp>
      <p:sp>
        <p:nvSpPr>
          <p:cNvPr id="4" name="Text Placeholder 4">
            <a:extLst>
              <a:ext uri="{FF2B5EF4-FFF2-40B4-BE49-F238E27FC236}">
                <a16:creationId xmlns:a16="http://schemas.microsoft.com/office/drawing/2014/main" id="{A2D30E55-C548-641F-E7D8-A6BDB5D01680}"/>
              </a:ext>
            </a:extLst>
          </p:cNvPr>
          <p:cNvSpPr txBox="1">
            <a:spLocks/>
          </p:cNvSpPr>
          <p:nvPr/>
        </p:nvSpPr>
        <p:spPr>
          <a:xfrm>
            <a:off x="150438" y="443127"/>
            <a:ext cx="8839950" cy="270560"/>
          </a:xfrm>
          <a:prstGeom prst="rect">
            <a:avLst/>
          </a:prstGeom>
        </p:spPr>
        <p:txBody>
          <a:bodyPr/>
          <a:lstStyle/>
          <a:p>
            <a:pPr eaLnBrk="0" hangingPunct="0">
              <a:spcBef>
                <a:spcPct val="20000"/>
              </a:spcBef>
              <a:defRPr/>
            </a:pPr>
            <a:r>
              <a:rPr lang="lv-LV" sz="1100" dirty="0">
                <a:latin typeface="+mn-lt"/>
              </a:rPr>
              <a:t>Vai esat pamanījuši gadījumus, kad valodas celiņš latviešu valodā TV programmām svešvalodā tiek veidots ar mākslīgā intelekta palīdzību/starpniecību? </a:t>
            </a:r>
            <a:endParaRPr lang="en-US" sz="1100" dirty="0">
              <a:latin typeface="+mn-lt"/>
            </a:endParaRPr>
          </a:p>
        </p:txBody>
      </p:sp>
      <p:sp>
        <p:nvSpPr>
          <p:cNvPr id="5" name="TextBox 4">
            <a:extLst>
              <a:ext uri="{FF2B5EF4-FFF2-40B4-BE49-F238E27FC236}">
                <a16:creationId xmlns:a16="http://schemas.microsoft.com/office/drawing/2014/main" id="{FCF3088B-D316-E95F-FD57-D126EE7C0764}"/>
              </a:ext>
            </a:extLst>
          </p:cNvPr>
          <p:cNvSpPr txBox="1"/>
          <p:nvPr/>
        </p:nvSpPr>
        <p:spPr>
          <a:xfrm>
            <a:off x="3300674" y="6054182"/>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402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512617C-DF77-9B29-EC88-6F6932F65FD3}"/>
              </a:ext>
            </a:extLst>
          </p:cNvPr>
          <p:cNvGraphicFramePr/>
          <p:nvPr>
            <p:extLst>
              <p:ext uri="{D42A27DB-BD31-4B8C-83A1-F6EECF244321}">
                <p14:modId xmlns:p14="http://schemas.microsoft.com/office/powerpoint/2010/main" val="2777951338"/>
              </p:ext>
            </p:extLst>
          </p:nvPr>
        </p:nvGraphicFramePr>
        <p:xfrm>
          <a:off x="35496" y="908720"/>
          <a:ext cx="3510951" cy="33815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311E80D-868A-58E0-C205-873506879401}"/>
              </a:ext>
            </a:extLst>
          </p:cNvPr>
          <p:cNvSpPr txBox="1">
            <a:spLocks/>
          </p:cNvSpPr>
          <p:nvPr/>
        </p:nvSpPr>
        <p:spPr>
          <a:xfrm>
            <a:off x="196547" y="782176"/>
            <a:ext cx="3295334" cy="405829"/>
          </a:xfrm>
          <a:prstGeom prst="rect">
            <a:avLst/>
          </a:prstGeom>
        </p:spPr>
        <p:txBody>
          <a:bodyPr/>
          <a:lstStyle/>
          <a:p>
            <a:pPr eaLnBrk="0" hangingPunct="0">
              <a:spcBef>
                <a:spcPct val="20000"/>
              </a:spcBef>
              <a:defRPr/>
            </a:pPr>
            <a:r>
              <a:rPr lang="lv-LV" sz="1100" b="1" dirty="0">
                <a:latin typeface="+mn-lt"/>
              </a:rPr>
              <a:t>Vai esat pamanījuši kļūdas mākslīgā intelekta veidotajos valodas celiņos? </a:t>
            </a:r>
            <a:endParaRPr lang="en-US" sz="1100" b="1" dirty="0">
              <a:latin typeface="+mn-lt"/>
            </a:endParaRPr>
          </a:p>
        </p:txBody>
      </p:sp>
      <p:sp>
        <p:nvSpPr>
          <p:cNvPr id="6" name="Text Placeholder 4">
            <a:extLst>
              <a:ext uri="{FF2B5EF4-FFF2-40B4-BE49-F238E27FC236}">
                <a16:creationId xmlns:a16="http://schemas.microsoft.com/office/drawing/2014/main" id="{40B413D1-A660-05B3-33A8-F8316F6A4EE0}"/>
              </a:ext>
            </a:extLst>
          </p:cNvPr>
          <p:cNvSpPr txBox="1">
            <a:spLocks/>
          </p:cNvSpPr>
          <p:nvPr/>
        </p:nvSpPr>
        <p:spPr>
          <a:xfrm>
            <a:off x="3851920" y="782176"/>
            <a:ext cx="4591478" cy="659163"/>
          </a:xfrm>
          <a:prstGeom prst="rect">
            <a:avLst/>
          </a:prstGeom>
        </p:spPr>
        <p:txBody>
          <a:bodyPr/>
          <a:lstStyle/>
          <a:p>
            <a:pPr eaLnBrk="0" hangingPunct="0">
              <a:spcBef>
                <a:spcPct val="20000"/>
              </a:spcBef>
              <a:defRPr/>
            </a:pPr>
            <a:r>
              <a:rPr lang="lv-LV" sz="1100" b="1" dirty="0">
                <a:latin typeface="+mn-lt"/>
              </a:rPr>
              <a:t>Cik ļoti kļūdas mākslīgā intelekta veidotajos valodas celiņos ir traucējušas jums uztvert programmas saturu? Atbildei lūgums izvēlieties vērtējumu 10 punktu skalā, kur 10 nozīmē “ļoti traucē”, bet 1 nozīmē “nemaz netraucē”.</a:t>
            </a:r>
            <a:endParaRPr lang="en-US" sz="1100" b="1" dirty="0">
              <a:latin typeface="+mn-lt"/>
            </a:endParaRPr>
          </a:p>
        </p:txBody>
      </p:sp>
      <p:graphicFrame>
        <p:nvGraphicFramePr>
          <p:cNvPr id="7" name="Chart 6">
            <a:extLst>
              <a:ext uri="{FF2B5EF4-FFF2-40B4-BE49-F238E27FC236}">
                <a16:creationId xmlns:a16="http://schemas.microsoft.com/office/drawing/2014/main" id="{1221C20E-E9A3-773F-CCDD-C751837159F5}"/>
              </a:ext>
            </a:extLst>
          </p:cNvPr>
          <p:cNvGraphicFramePr/>
          <p:nvPr>
            <p:extLst>
              <p:ext uri="{D42A27DB-BD31-4B8C-83A1-F6EECF244321}">
                <p14:modId xmlns:p14="http://schemas.microsoft.com/office/powerpoint/2010/main" val="3963677164"/>
              </p:ext>
            </p:extLst>
          </p:nvPr>
        </p:nvGraphicFramePr>
        <p:xfrm>
          <a:off x="3707903" y="1441339"/>
          <a:ext cx="5147171" cy="24197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448B062-87CF-F370-6A67-BCEA687E3D29}"/>
              </a:ext>
            </a:extLst>
          </p:cNvPr>
          <p:cNvSpPr txBox="1"/>
          <p:nvPr/>
        </p:nvSpPr>
        <p:spPr>
          <a:xfrm>
            <a:off x="3635896" y="3676382"/>
            <a:ext cx="651832" cy="369332"/>
          </a:xfrm>
          <a:prstGeom prst="rect">
            <a:avLst/>
          </a:prstGeom>
          <a:noFill/>
        </p:spPr>
        <p:txBody>
          <a:bodyPr wrap="square" rtlCol="0">
            <a:spAutoFit/>
          </a:bodyPr>
          <a:lstStyle/>
          <a:p>
            <a:pPr algn="ctr"/>
            <a:r>
              <a:rPr lang="en-US" sz="900" b="1" dirty="0" err="1">
                <a:latin typeface="+mj-lt"/>
              </a:rPr>
              <a:t>Nemaz</a:t>
            </a:r>
            <a:r>
              <a:rPr lang="en-US" sz="900" b="1" dirty="0">
                <a:latin typeface="+mj-lt"/>
              </a:rPr>
              <a:t> </a:t>
            </a:r>
            <a:r>
              <a:rPr lang="en-US" sz="900" b="1" dirty="0" err="1">
                <a:latin typeface="+mj-lt"/>
              </a:rPr>
              <a:t>netraucē</a:t>
            </a:r>
            <a:endParaRPr lang="lv-LV" sz="900" b="0" dirty="0">
              <a:latin typeface="+mj-lt"/>
            </a:endParaRPr>
          </a:p>
        </p:txBody>
      </p:sp>
      <p:sp>
        <p:nvSpPr>
          <p:cNvPr id="10" name="TextBox 9">
            <a:extLst>
              <a:ext uri="{FF2B5EF4-FFF2-40B4-BE49-F238E27FC236}">
                <a16:creationId xmlns:a16="http://schemas.microsoft.com/office/drawing/2014/main" id="{2F22316B-38EE-50D7-6FEE-546D7DDB40A2}"/>
              </a:ext>
            </a:extLst>
          </p:cNvPr>
          <p:cNvSpPr txBox="1"/>
          <p:nvPr/>
        </p:nvSpPr>
        <p:spPr>
          <a:xfrm>
            <a:off x="7791566" y="3676382"/>
            <a:ext cx="651832" cy="369332"/>
          </a:xfrm>
          <a:prstGeom prst="rect">
            <a:avLst/>
          </a:prstGeom>
          <a:noFill/>
        </p:spPr>
        <p:txBody>
          <a:bodyPr wrap="square" rtlCol="0">
            <a:spAutoFit/>
          </a:bodyPr>
          <a:lstStyle/>
          <a:p>
            <a:pPr algn="ctr"/>
            <a:r>
              <a:rPr lang="en-US" sz="900" b="1" dirty="0" err="1">
                <a:latin typeface="+mj-lt"/>
              </a:rPr>
              <a:t>Ļoti</a:t>
            </a:r>
            <a:r>
              <a:rPr lang="en-US" sz="900" b="1" dirty="0">
                <a:latin typeface="+mj-lt"/>
              </a:rPr>
              <a:t> </a:t>
            </a:r>
            <a:r>
              <a:rPr lang="en-US" sz="900" b="1" dirty="0" err="1">
                <a:latin typeface="+mj-lt"/>
              </a:rPr>
              <a:t>traucē</a:t>
            </a:r>
            <a:endParaRPr lang="lv-LV" sz="900" b="0" dirty="0">
              <a:latin typeface="+mj-lt"/>
            </a:endParaRPr>
          </a:p>
        </p:txBody>
      </p:sp>
      <p:graphicFrame>
        <p:nvGraphicFramePr>
          <p:cNvPr id="11" name="Chart 10">
            <a:extLst>
              <a:ext uri="{FF2B5EF4-FFF2-40B4-BE49-F238E27FC236}">
                <a16:creationId xmlns:a16="http://schemas.microsoft.com/office/drawing/2014/main" id="{4E15BA01-3FD8-9C60-DDC1-226E54276A8B}"/>
              </a:ext>
            </a:extLst>
          </p:cNvPr>
          <p:cNvGraphicFramePr/>
          <p:nvPr>
            <p:extLst>
              <p:ext uri="{D42A27DB-BD31-4B8C-83A1-F6EECF244321}">
                <p14:modId xmlns:p14="http://schemas.microsoft.com/office/powerpoint/2010/main" val="3204232733"/>
              </p:ext>
            </p:extLst>
          </p:nvPr>
        </p:nvGraphicFramePr>
        <p:xfrm>
          <a:off x="4606531" y="3789040"/>
          <a:ext cx="3510951" cy="273630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58F9A31-0F9C-75A4-E459-63281E858BF0}"/>
              </a:ext>
            </a:extLst>
          </p:cNvPr>
          <p:cNvSpPr txBox="1"/>
          <p:nvPr/>
        </p:nvSpPr>
        <p:spPr>
          <a:xfrm>
            <a:off x="4635083" y="1681299"/>
            <a:ext cx="2948873" cy="261610"/>
          </a:xfrm>
          <a:prstGeom prst="rect">
            <a:avLst/>
          </a:prstGeom>
          <a:noFill/>
        </p:spPr>
        <p:txBody>
          <a:bodyPr wrap="square" rtlCol="0">
            <a:spAutoFit/>
          </a:bodyPr>
          <a:lstStyle/>
          <a:p>
            <a:pPr algn="ctr"/>
            <a:r>
              <a:rPr lang="en-US" sz="1100" b="1" dirty="0" err="1">
                <a:solidFill>
                  <a:srgbClr val="000099"/>
                </a:solidFill>
                <a:latin typeface="+mj-lt"/>
              </a:rPr>
              <a:t>Vidējais</a:t>
            </a:r>
            <a:r>
              <a:rPr lang="en-US" sz="1100" b="1" dirty="0">
                <a:solidFill>
                  <a:srgbClr val="000099"/>
                </a:solidFill>
                <a:latin typeface="+mj-lt"/>
              </a:rPr>
              <a:t> </a:t>
            </a:r>
            <a:r>
              <a:rPr lang="en-US" sz="1100" b="1" dirty="0" err="1">
                <a:solidFill>
                  <a:srgbClr val="000099"/>
                </a:solidFill>
                <a:latin typeface="+mj-lt"/>
              </a:rPr>
              <a:t>vērtējums</a:t>
            </a:r>
            <a:r>
              <a:rPr lang="en-US" sz="1100" b="1" dirty="0">
                <a:solidFill>
                  <a:srgbClr val="000099"/>
                </a:solidFill>
                <a:latin typeface="+mj-lt"/>
              </a:rPr>
              <a:t> 10 </a:t>
            </a:r>
            <a:r>
              <a:rPr lang="en-US" sz="1100" b="1" dirty="0" err="1">
                <a:solidFill>
                  <a:srgbClr val="000099"/>
                </a:solidFill>
                <a:latin typeface="+mj-lt"/>
              </a:rPr>
              <a:t>punktu</a:t>
            </a:r>
            <a:r>
              <a:rPr lang="en-US" sz="1100" b="1" dirty="0">
                <a:solidFill>
                  <a:srgbClr val="000099"/>
                </a:solidFill>
                <a:latin typeface="+mj-lt"/>
              </a:rPr>
              <a:t> </a:t>
            </a:r>
            <a:r>
              <a:rPr lang="en-US" sz="1100" b="1" dirty="0" err="1">
                <a:solidFill>
                  <a:srgbClr val="000099"/>
                </a:solidFill>
                <a:latin typeface="+mj-lt"/>
              </a:rPr>
              <a:t>skalā</a:t>
            </a:r>
            <a:r>
              <a:rPr lang="en-US" sz="1100" b="1" dirty="0">
                <a:solidFill>
                  <a:srgbClr val="000099"/>
                </a:solidFill>
                <a:latin typeface="+mj-lt"/>
              </a:rPr>
              <a:t> – 5,4 </a:t>
            </a:r>
            <a:r>
              <a:rPr lang="en-US" sz="1100" b="1" dirty="0" err="1">
                <a:solidFill>
                  <a:srgbClr val="000099"/>
                </a:solidFill>
                <a:latin typeface="+mj-lt"/>
              </a:rPr>
              <a:t>punkti</a:t>
            </a:r>
            <a:endParaRPr lang="lv-LV" sz="1100" b="0" dirty="0">
              <a:solidFill>
                <a:srgbClr val="000099"/>
              </a:solidFill>
              <a:latin typeface="+mj-lt"/>
            </a:endParaRPr>
          </a:p>
        </p:txBody>
      </p:sp>
      <p:sp>
        <p:nvSpPr>
          <p:cNvPr id="3" name="Title 12">
            <a:extLst>
              <a:ext uri="{FF2B5EF4-FFF2-40B4-BE49-F238E27FC236}">
                <a16:creationId xmlns:a16="http://schemas.microsoft.com/office/drawing/2014/main" id="{A20105A9-0A27-44A0-119B-3AE1EFC60CF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Kļūdas mākslīgā intelekta veidotajos valodas celiņos</a:t>
            </a:r>
          </a:p>
        </p:txBody>
      </p:sp>
      <p:sp>
        <p:nvSpPr>
          <p:cNvPr id="2" name="TextBox 1">
            <a:extLst>
              <a:ext uri="{FF2B5EF4-FFF2-40B4-BE49-F238E27FC236}">
                <a16:creationId xmlns:a16="http://schemas.microsoft.com/office/drawing/2014/main" id="{7C940BFB-87B5-F7FB-BB6E-6F721A497AFC}"/>
              </a:ext>
            </a:extLst>
          </p:cNvPr>
          <p:cNvSpPr txBox="1"/>
          <p:nvPr/>
        </p:nvSpPr>
        <p:spPr>
          <a:xfrm>
            <a:off x="1475656" y="4831341"/>
            <a:ext cx="3290005" cy="553998"/>
          </a:xfrm>
          <a:prstGeom prst="rect">
            <a:avLst/>
          </a:prstGeom>
          <a:noFill/>
        </p:spPr>
        <p:txBody>
          <a:bodyPr wrap="square" rtlCol="0">
            <a:spAutoFit/>
          </a:bodyPr>
          <a:lstStyle/>
          <a:p>
            <a:r>
              <a:rPr lang="lv-LV" sz="1000" dirty="0">
                <a:latin typeface="+mj-lt"/>
              </a:rPr>
              <a:t>Bāze: </a:t>
            </a:r>
            <a:r>
              <a:rPr lang="en-US" sz="1000" dirty="0" err="1">
                <a:latin typeface="+mj-lt"/>
              </a:rPr>
              <a:t>respondenti</a:t>
            </a:r>
            <a:r>
              <a:rPr lang="en-US" sz="1000" dirty="0">
                <a:latin typeface="+mj-lt"/>
              </a:rPr>
              <a:t>, </a:t>
            </a:r>
            <a:r>
              <a:rPr lang="en-US" sz="1000" dirty="0" err="1">
                <a:latin typeface="+mj-lt"/>
              </a:rPr>
              <a:t>kuri</a:t>
            </a:r>
            <a:r>
              <a:rPr lang="en-US" sz="1000" dirty="0">
                <a:latin typeface="+mj-lt"/>
              </a:rPr>
              <a:t> </a:t>
            </a:r>
            <a:r>
              <a:rPr lang="en-US" sz="1000" dirty="0" err="1">
                <a:latin typeface="+mj-lt"/>
              </a:rPr>
              <a:t>ir</a:t>
            </a:r>
            <a:r>
              <a:rPr lang="en-US" sz="1000" dirty="0">
                <a:latin typeface="+mj-lt"/>
              </a:rPr>
              <a:t> </a:t>
            </a:r>
            <a:r>
              <a:rPr lang="lv-LV" sz="1000" dirty="0">
                <a:latin typeface="+mj-lt"/>
              </a:rPr>
              <a:t>pamanījuši gadījumus, kad valodas celiņš latviešu valodā TV programmām svešvalodā tiek veidots ar mākslīgā intelekta palīdzību/starpniecību; n=406</a:t>
            </a:r>
          </a:p>
        </p:txBody>
      </p:sp>
    </p:spTree>
    <p:extLst>
      <p:ext uri="{BB962C8B-B14F-4D97-AF65-F5344CB8AC3E}">
        <p14:creationId xmlns:p14="http://schemas.microsoft.com/office/powerpoint/2010/main" val="49972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E3B198-831F-E24E-674A-61D7291DBD7F}"/>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6. </a:t>
            </a:r>
            <a:r>
              <a:rPr lang="fi-FI" sz="2400" dirty="0">
                <a:solidFill>
                  <a:srgbClr val="C00000"/>
                </a:solidFill>
                <a:effectLst>
                  <a:outerShdw blurRad="38100" dist="38100" dir="2700000" algn="tl">
                    <a:srgbClr val="C0C0C0"/>
                  </a:outerShdw>
                </a:effectLst>
                <a:latin typeface="+mj-lt"/>
              </a:rPr>
              <a:t>Latviešu valodas lietojuma vērtējums </a:t>
            </a:r>
          </a:p>
          <a:p>
            <a:pPr algn="ctr" eaLnBrk="1" fontAlgn="auto" hangingPunct="1">
              <a:lnSpc>
                <a:spcPct val="130000"/>
              </a:lnSpc>
              <a:spcBef>
                <a:spcPts val="0"/>
              </a:spcBef>
              <a:spcAft>
                <a:spcPts val="0"/>
              </a:spcAft>
              <a:defRPr/>
            </a:pPr>
            <a:r>
              <a:rPr lang="fi-FI" sz="2400" dirty="0">
                <a:solidFill>
                  <a:srgbClr val="C00000"/>
                </a:solidFill>
                <a:effectLst>
                  <a:outerShdw blurRad="38100" dist="38100" dir="2700000" algn="tl">
                    <a:srgbClr val="C0C0C0"/>
                  </a:outerShdw>
                </a:effectLst>
                <a:latin typeface="+mj-lt"/>
              </a:rPr>
              <a:t>TV, radio un interneta medijos</a:t>
            </a:r>
          </a:p>
        </p:txBody>
      </p:sp>
    </p:spTree>
    <p:extLst>
      <p:ext uri="{BB962C8B-B14F-4D97-AF65-F5344CB8AC3E}">
        <p14:creationId xmlns:p14="http://schemas.microsoft.com/office/powerpoint/2010/main" val="252229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5412CAEA-6462-31F3-CD90-CFE1D15D5DE2}"/>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TV programmu ziņu un informatīvi analītiskajos raidījumos</a:t>
            </a:r>
          </a:p>
          <a:p>
            <a:pPr algn="l"/>
            <a:endParaRPr lang="en-US" sz="1700" dirty="0">
              <a:solidFill>
                <a:srgbClr val="990033"/>
              </a:solidFill>
            </a:endParaRPr>
          </a:p>
        </p:txBody>
      </p:sp>
      <p:sp>
        <p:nvSpPr>
          <p:cNvPr id="3" name="TextBox 2">
            <a:extLst>
              <a:ext uri="{FF2B5EF4-FFF2-40B4-BE49-F238E27FC236}">
                <a16:creationId xmlns:a16="http://schemas.microsoft.com/office/drawing/2014/main" id="{A4F63396-1CBB-C711-AB90-17DA7AC1F7DA}"/>
              </a:ext>
            </a:extLst>
          </p:cNvPr>
          <p:cNvSpPr txBox="1"/>
          <p:nvPr/>
        </p:nvSpPr>
        <p:spPr>
          <a:xfrm>
            <a:off x="231660" y="812612"/>
            <a:ext cx="5780500" cy="600164"/>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ziņu un informatīvi analītiskajos raidījumos, ir pareizs un saprotams neatkarīgi no vietnes, kur Jūs to lietojat? Atbildei, lūdzu,  izvēlieties vērtējumu 10 punktu skalā, kur 10 nozīmē “pilnībā”, bet 1 nozīmē “nepavisam”.</a:t>
            </a:r>
          </a:p>
        </p:txBody>
      </p:sp>
      <p:graphicFrame>
        <p:nvGraphicFramePr>
          <p:cNvPr id="4" name="Chart 3">
            <a:extLst>
              <a:ext uri="{FF2B5EF4-FFF2-40B4-BE49-F238E27FC236}">
                <a16:creationId xmlns:a16="http://schemas.microsoft.com/office/drawing/2014/main" id="{5142D250-20A4-81B4-7B42-5D8C5A0ECEB9}"/>
              </a:ext>
            </a:extLst>
          </p:cNvPr>
          <p:cNvGraphicFramePr/>
          <p:nvPr>
            <p:extLst>
              <p:ext uri="{D42A27DB-BD31-4B8C-83A1-F6EECF244321}">
                <p14:modId xmlns:p14="http://schemas.microsoft.com/office/powerpoint/2010/main" val="945762146"/>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F3ECDAEA-F660-64CE-C4AE-D32FA17DCF0A}"/>
              </a:ext>
            </a:extLst>
          </p:cNvPr>
          <p:cNvGraphicFramePr>
            <a:graphicFrameLocks noChangeAspect="1"/>
          </p:cNvGraphicFramePr>
          <p:nvPr>
            <p:extLst>
              <p:ext uri="{D42A27DB-BD31-4B8C-83A1-F6EECF244321}">
                <p14:modId xmlns:p14="http://schemas.microsoft.com/office/powerpoint/2010/main" val="1681807179"/>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073675A-13F4-6B6B-17C0-A1F155A4C916}"/>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7" name="Rectangle 6">
            <a:extLst>
              <a:ext uri="{FF2B5EF4-FFF2-40B4-BE49-F238E27FC236}">
                <a16:creationId xmlns:a16="http://schemas.microsoft.com/office/drawing/2014/main" id="{18595E09-F436-1E87-F368-C18B6136EED3}"/>
              </a:ext>
            </a:extLst>
          </p:cNvPr>
          <p:cNvSpPr>
            <a:spLocks noChangeArrowheads="1"/>
          </p:cNvSpPr>
          <p:nvPr/>
        </p:nvSpPr>
        <p:spPr bwMode="auto">
          <a:xfrm>
            <a:off x="1763688" y="5841788"/>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err="1">
                <a:solidFill>
                  <a:srgbClr val="333333"/>
                </a:solidFill>
                <a:latin typeface="Calibri"/>
                <a:ea typeface="Arial Unicode MS" pitchFamily="34" charset="-128"/>
                <a:cs typeface="Arial Unicode MS" pitchFamily="34" charset="-128"/>
              </a:rPr>
              <a:t>televīzijā</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760</a:t>
            </a:r>
            <a:endParaRPr lang="lv-LV" sz="1050" dirty="0">
              <a:solidFill>
                <a:srgbClr val="333333"/>
              </a:solidFill>
              <a:latin typeface="Calibri"/>
            </a:endParaRPr>
          </a:p>
        </p:txBody>
      </p:sp>
      <p:sp>
        <p:nvSpPr>
          <p:cNvPr id="8" name="TextBox 7">
            <a:extLst>
              <a:ext uri="{FF2B5EF4-FFF2-40B4-BE49-F238E27FC236}">
                <a16:creationId xmlns:a16="http://schemas.microsoft.com/office/drawing/2014/main" id="{4C325CFB-1AD8-244C-40DC-93FBEFAC7B7B}"/>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TV skatītāji (skatās TV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249610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F4444D90-7C50-BD3C-2FF5-652EC1259BFF}"/>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TV programmu ziņu un informatīvi analītiskajos raidījumos</a:t>
            </a:r>
          </a:p>
          <a:p>
            <a:pPr algn="l"/>
            <a:endParaRPr lang="en-US" sz="1700" dirty="0">
              <a:solidFill>
                <a:srgbClr val="990033"/>
              </a:solidFill>
            </a:endParaRPr>
          </a:p>
        </p:txBody>
      </p:sp>
      <p:sp>
        <p:nvSpPr>
          <p:cNvPr id="3" name="TextBox 2">
            <a:extLst>
              <a:ext uri="{FF2B5EF4-FFF2-40B4-BE49-F238E27FC236}">
                <a16:creationId xmlns:a16="http://schemas.microsoft.com/office/drawing/2014/main" id="{ED181052-7A23-55DC-A173-44F5D0E3F9D1}"/>
              </a:ext>
            </a:extLst>
          </p:cNvPr>
          <p:cNvSpPr txBox="1"/>
          <p:nvPr/>
        </p:nvSpPr>
        <p:spPr>
          <a:xfrm>
            <a:off x="231660" y="812612"/>
            <a:ext cx="5780500" cy="600164"/>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ziņu un informatīvi analītiskajos raidījumos, ir pareizs un saprotams neatkarīgi no vietnes, kur Jūs to lietojat? Atbildei, lūdzu,  izvēlieties vērtējumu 10 punktu skalā, kur 10 nozīmē “pilnībā”, bet 1 nozīmē “nepavisam”.</a:t>
            </a:r>
          </a:p>
        </p:txBody>
      </p:sp>
      <p:graphicFrame>
        <p:nvGraphicFramePr>
          <p:cNvPr id="4" name="Chart 3">
            <a:extLst>
              <a:ext uri="{FF2B5EF4-FFF2-40B4-BE49-F238E27FC236}">
                <a16:creationId xmlns:a16="http://schemas.microsoft.com/office/drawing/2014/main" id="{AE272266-B2CD-C6F2-D7CB-F6BF542831BB}"/>
              </a:ext>
            </a:extLst>
          </p:cNvPr>
          <p:cNvGraphicFramePr/>
          <p:nvPr>
            <p:extLst>
              <p:ext uri="{D42A27DB-BD31-4B8C-83A1-F6EECF244321}">
                <p14:modId xmlns:p14="http://schemas.microsoft.com/office/powerpoint/2010/main" val="3701387896"/>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A317D939-A19E-3DD0-C2C4-417D6D0F1B83}"/>
              </a:ext>
            </a:extLst>
          </p:cNvPr>
          <p:cNvGraphicFramePr>
            <a:graphicFrameLocks noChangeAspect="1"/>
          </p:cNvGraphicFramePr>
          <p:nvPr>
            <p:extLst>
              <p:ext uri="{D42A27DB-BD31-4B8C-83A1-F6EECF244321}">
                <p14:modId xmlns:p14="http://schemas.microsoft.com/office/powerpoint/2010/main" val="2883968983"/>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D97E4EF-42C8-FA61-7D3A-CF79C1E5F8EC}"/>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8" name="TextBox 7">
            <a:extLst>
              <a:ext uri="{FF2B5EF4-FFF2-40B4-BE49-F238E27FC236}">
                <a16:creationId xmlns:a16="http://schemas.microsoft.com/office/drawing/2014/main" id="{D0C48D8E-F44D-D9DC-7942-D18B27CC6540}"/>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sp>
        <p:nvSpPr>
          <p:cNvPr id="9" name="Rectangle 8">
            <a:extLst>
              <a:ext uri="{FF2B5EF4-FFF2-40B4-BE49-F238E27FC236}">
                <a16:creationId xmlns:a16="http://schemas.microsoft.com/office/drawing/2014/main" id="{DEF9E65F-CA59-FD90-9D59-C90C657020B1}"/>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321095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7426A7-33B9-464C-93D0-8CA66C08B057}"/>
              </a:ext>
            </a:extLst>
          </p:cNvPr>
          <p:cNvSpPr>
            <a:spLocks noChangeArrowheads="1"/>
          </p:cNvSpPr>
          <p:nvPr/>
        </p:nvSpPr>
        <p:spPr bwMode="auto">
          <a:xfrm>
            <a:off x="914400" y="2420888"/>
            <a:ext cx="7239000" cy="121982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000099"/>
                </a:solidFill>
                <a:effectLst>
                  <a:outerShdw blurRad="38100" dist="38100" dir="2700000" algn="tl">
                    <a:srgbClr val="C0C0C0"/>
                  </a:outerShdw>
                </a:effectLst>
                <a:latin typeface="+mj-lt"/>
              </a:rPr>
              <a:t>I. SABIEDRĪBAS APTAUJA</a:t>
            </a:r>
          </a:p>
          <a:p>
            <a:pPr algn="ctr" eaLnBrk="1" fontAlgn="auto" hangingPunct="1">
              <a:lnSpc>
                <a:spcPct val="130000"/>
              </a:lnSpc>
              <a:spcBef>
                <a:spcPts val="0"/>
              </a:spcBef>
              <a:spcAft>
                <a:spcPts val="0"/>
              </a:spcAft>
              <a:defRPr/>
            </a:pPr>
            <a:endParaRPr lang="lv-LV" sz="800" dirty="0">
              <a:solidFill>
                <a:srgbClr val="000099"/>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1. Metodoloģiskā informācija</a:t>
            </a:r>
            <a:endParaRPr lang="en-GB" sz="2400" dirty="0">
              <a:solidFill>
                <a:srgbClr val="C00000"/>
              </a:solidFill>
              <a:effectLst>
                <a:outerShdw blurRad="38100" dist="38100" dir="2700000" algn="tl">
                  <a:srgbClr val="C0C0C0"/>
                </a:outerShdw>
              </a:effectLst>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1E360DCB-5B89-D9E5-83AD-19D6B6063C1F}"/>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TV programmu kultūras un izglītojošajos raidījumos </a:t>
            </a:r>
          </a:p>
          <a:p>
            <a:pPr algn="l"/>
            <a:endParaRPr lang="en-US" sz="1800" dirty="0">
              <a:solidFill>
                <a:srgbClr val="990033"/>
              </a:solidFill>
            </a:endParaRPr>
          </a:p>
        </p:txBody>
      </p:sp>
      <p:sp>
        <p:nvSpPr>
          <p:cNvPr id="3" name="TextBox 2">
            <a:extLst>
              <a:ext uri="{FF2B5EF4-FFF2-40B4-BE49-F238E27FC236}">
                <a16:creationId xmlns:a16="http://schemas.microsoft.com/office/drawing/2014/main" id="{715CC385-22C9-68F9-7B23-B42DD5E69473}"/>
              </a:ext>
            </a:extLst>
          </p:cNvPr>
          <p:cNvSpPr txBox="1"/>
          <p:nvPr/>
        </p:nvSpPr>
        <p:spPr>
          <a:xfrm>
            <a:off x="231660" y="836712"/>
            <a:ext cx="5564476" cy="600164"/>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kultūras un izglītojošajos raidījumos ir pareizs, saprotams un pilnvērtīgs</a:t>
            </a:r>
            <a:r>
              <a:rPr lang="en-US" sz="1100" b="1" dirty="0">
                <a:solidFill>
                  <a:srgbClr val="333333"/>
                </a:solidFill>
                <a:latin typeface="+mj-lt"/>
              </a:rPr>
              <a:t> </a:t>
            </a:r>
            <a:r>
              <a:rPr lang="lv-LV" sz="1100" b="1" dirty="0">
                <a:solidFill>
                  <a:srgbClr val="333333"/>
                </a:solidFill>
                <a:latin typeface="+mj-lt"/>
              </a:rPr>
              <a:t>neatkarīgi no vietnes, kur Jūs to lietojat</a:t>
            </a:r>
            <a:r>
              <a:rPr lang="en-US" sz="1100" b="1" dirty="0">
                <a:solidFill>
                  <a:srgbClr val="333333"/>
                </a:solidFill>
                <a:latin typeface="+mj-lt"/>
              </a:rPr>
              <a:t>?</a:t>
            </a:r>
            <a:r>
              <a:rPr lang="lv-LV" sz="1100" b="1" dirty="0">
                <a:solidFill>
                  <a:srgbClr val="333333"/>
                </a:solidFill>
                <a:latin typeface="+mj-lt"/>
              </a:rPr>
              <a:t> Atbildei, lūdzu,  izvēlieties vērtējumu 10 punktu skalā, kur 10 nozīmē “pilnībā”, bet 1 nozīmē “nepavisam”.</a:t>
            </a:r>
          </a:p>
        </p:txBody>
      </p:sp>
      <p:graphicFrame>
        <p:nvGraphicFramePr>
          <p:cNvPr id="4" name="Chart 3">
            <a:extLst>
              <a:ext uri="{FF2B5EF4-FFF2-40B4-BE49-F238E27FC236}">
                <a16:creationId xmlns:a16="http://schemas.microsoft.com/office/drawing/2014/main" id="{5A565BE8-1468-4BA7-C843-BDEFB56AD846}"/>
              </a:ext>
            </a:extLst>
          </p:cNvPr>
          <p:cNvGraphicFramePr/>
          <p:nvPr>
            <p:extLst>
              <p:ext uri="{D42A27DB-BD31-4B8C-83A1-F6EECF244321}">
                <p14:modId xmlns:p14="http://schemas.microsoft.com/office/powerpoint/2010/main" val="2118740831"/>
              </p:ext>
            </p:extLst>
          </p:nvPr>
        </p:nvGraphicFramePr>
        <p:xfrm>
          <a:off x="262516" y="1484784"/>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0C968C57-7ACB-6F26-A5EF-FE24788BEBF0}"/>
              </a:ext>
            </a:extLst>
          </p:cNvPr>
          <p:cNvGraphicFramePr>
            <a:graphicFrameLocks noChangeAspect="1"/>
          </p:cNvGraphicFramePr>
          <p:nvPr>
            <p:extLst>
              <p:ext uri="{D42A27DB-BD31-4B8C-83A1-F6EECF244321}">
                <p14:modId xmlns:p14="http://schemas.microsoft.com/office/powerpoint/2010/main" val="2535042939"/>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3C746AE-0A06-0A65-2F1F-F437793C1A1D}"/>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7" name="Rectangle 6">
            <a:extLst>
              <a:ext uri="{FF2B5EF4-FFF2-40B4-BE49-F238E27FC236}">
                <a16:creationId xmlns:a16="http://schemas.microsoft.com/office/drawing/2014/main" id="{7437066E-1126-C6CF-AD68-6609938C5C0A}"/>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err="1">
                <a:solidFill>
                  <a:srgbClr val="333333"/>
                </a:solidFill>
                <a:latin typeface="Calibri"/>
                <a:ea typeface="Arial Unicode MS" pitchFamily="34" charset="-128"/>
                <a:cs typeface="Arial Unicode MS" pitchFamily="34" charset="-128"/>
              </a:rPr>
              <a:t>televīzijā</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760</a:t>
            </a:r>
            <a:endParaRPr lang="lv-LV" sz="1050" dirty="0">
              <a:solidFill>
                <a:srgbClr val="333333"/>
              </a:solidFill>
              <a:latin typeface="Calibri"/>
            </a:endParaRPr>
          </a:p>
        </p:txBody>
      </p:sp>
      <p:sp>
        <p:nvSpPr>
          <p:cNvPr id="9" name="TextBox 8">
            <a:extLst>
              <a:ext uri="{FF2B5EF4-FFF2-40B4-BE49-F238E27FC236}">
                <a16:creationId xmlns:a16="http://schemas.microsoft.com/office/drawing/2014/main" id="{8E6602DF-D880-66B0-157A-2C93AB484032}"/>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TV skatītāji (skatās TV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326836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41E04AB9-101C-21A2-3874-72A6C99856AD}"/>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TV programmu kultūras un izglītojošajos raidījumos </a:t>
            </a:r>
          </a:p>
          <a:p>
            <a:pPr algn="l"/>
            <a:endParaRPr lang="en-US" sz="1800" dirty="0">
              <a:solidFill>
                <a:srgbClr val="990033"/>
              </a:solidFill>
            </a:endParaRPr>
          </a:p>
        </p:txBody>
      </p:sp>
      <p:sp>
        <p:nvSpPr>
          <p:cNvPr id="3" name="TextBox 2">
            <a:extLst>
              <a:ext uri="{FF2B5EF4-FFF2-40B4-BE49-F238E27FC236}">
                <a16:creationId xmlns:a16="http://schemas.microsoft.com/office/drawing/2014/main" id="{CC8D9434-12B9-15E1-1A20-788B544A82AA}"/>
              </a:ext>
            </a:extLst>
          </p:cNvPr>
          <p:cNvSpPr txBox="1"/>
          <p:nvPr/>
        </p:nvSpPr>
        <p:spPr>
          <a:xfrm>
            <a:off x="231660" y="836712"/>
            <a:ext cx="5564476" cy="600164"/>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kultūras un izglītojošajos raidījumos ir pareizs, saprotams un pilnvērtīgs</a:t>
            </a:r>
            <a:r>
              <a:rPr lang="en-US" sz="1100" b="1" dirty="0">
                <a:solidFill>
                  <a:srgbClr val="333333"/>
                </a:solidFill>
                <a:latin typeface="+mj-lt"/>
              </a:rPr>
              <a:t> </a:t>
            </a:r>
            <a:r>
              <a:rPr lang="lv-LV" sz="1100" b="1" dirty="0">
                <a:solidFill>
                  <a:srgbClr val="333333"/>
                </a:solidFill>
                <a:latin typeface="+mj-lt"/>
              </a:rPr>
              <a:t>neatkarīgi no vietnes, kur Jūs to lietojat</a:t>
            </a:r>
            <a:r>
              <a:rPr lang="en-US" sz="1100" b="1" dirty="0">
                <a:solidFill>
                  <a:srgbClr val="333333"/>
                </a:solidFill>
                <a:latin typeface="+mj-lt"/>
              </a:rPr>
              <a:t>?</a:t>
            </a:r>
            <a:r>
              <a:rPr lang="lv-LV" sz="1100" b="1" dirty="0">
                <a:solidFill>
                  <a:srgbClr val="333333"/>
                </a:solidFill>
                <a:latin typeface="+mj-lt"/>
              </a:rPr>
              <a:t> Atbildei, lūdzu,  izvēlieties vērtējumu 10 punktu skalā, kur 10 nozīmē “pilnībā”, bet 1 nozīmē “nepavisam”.</a:t>
            </a:r>
          </a:p>
        </p:txBody>
      </p:sp>
      <p:graphicFrame>
        <p:nvGraphicFramePr>
          <p:cNvPr id="4" name="Chart 3">
            <a:extLst>
              <a:ext uri="{FF2B5EF4-FFF2-40B4-BE49-F238E27FC236}">
                <a16:creationId xmlns:a16="http://schemas.microsoft.com/office/drawing/2014/main" id="{EB1CB352-DFEB-B32E-34CF-AFE14DEE566F}"/>
              </a:ext>
            </a:extLst>
          </p:cNvPr>
          <p:cNvGraphicFramePr/>
          <p:nvPr>
            <p:extLst>
              <p:ext uri="{D42A27DB-BD31-4B8C-83A1-F6EECF244321}">
                <p14:modId xmlns:p14="http://schemas.microsoft.com/office/powerpoint/2010/main" val="2970642929"/>
              </p:ext>
            </p:extLst>
          </p:nvPr>
        </p:nvGraphicFramePr>
        <p:xfrm>
          <a:off x="262516" y="1484784"/>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36A3A57E-9DC3-3500-DE9C-B4FC41FF310B}"/>
              </a:ext>
            </a:extLst>
          </p:cNvPr>
          <p:cNvGraphicFramePr>
            <a:graphicFrameLocks noChangeAspect="1"/>
          </p:cNvGraphicFramePr>
          <p:nvPr>
            <p:extLst>
              <p:ext uri="{D42A27DB-BD31-4B8C-83A1-F6EECF244321}">
                <p14:modId xmlns:p14="http://schemas.microsoft.com/office/powerpoint/2010/main" val="167348218"/>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2A6B902-2163-5C25-F00E-194449F8ACCD}"/>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9" name="Rectangle 8">
            <a:extLst>
              <a:ext uri="{FF2B5EF4-FFF2-40B4-BE49-F238E27FC236}">
                <a16:creationId xmlns:a16="http://schemas.microsoft.com/office/drawing/2014/main" id="{9AA25F8F-B79E-39E9-EB7C-91546161E2C1}"/>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
        <p:nvSpPr>
          <p:cNvPr id="10" name="TextBox 9">
            <a:extLst>
              <a:ext uri="{FF2B5EF4-FFF2-40B4-BE49-F238E27FC236}">
                <a16:creationId xmlns:a16="http://schemas.microsoft.com/office/drawing/2014/main" id="{197309D0-2EB6-1ADD-967A-10584B5D80D3}"/>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spTree>
    <p:extLst>
      <p:ext uri="{BB962C8B-B14F-4D97-AF65-F5344CB8AC3E}">
        <p14:creationId xmlns:p14="http://schemas.microsoft.com/office/powerpoint/2010/main" val="739451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F04E3A3B-050B-75B1-4EF6-008C7A9C7244}"/>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TV programmu izklaides raidījumos, šovos, filmās un seriālos </a:t>
            </a:r>
            <a:endParaRPr lang="en-US" sz="1700" dirty="0">
              <a:solidFill>
                <a:srgbClr val="990033"/>
              </a:solidFill>
            </a:endParaRPr>
          </a:p>
        </p:txBody>
      </p:sp>
      <p:sp>
        <p:nvSpPr>
          <p:cNvPr id="9" name="TextBox 8">
            <a:extLst>
              <a:ext uri="{FF2B5EF4-FFF2-40B4-BE49-F238E27FC236}">
                <a16:creationId xmlns:a16="http://schemas.microsoft.com/office/drawing/2014/main" id="{ABBF550B-CC04-ADB6-024C-2D45700E79A0}"/>
              </a:ext>
            </a:extLst>
          </p:cNvPr>
          <p:cNvSpPr txBox="1"/>
          <p:nvPr/>
        </p:nvSpPr>
        <p:spPr>
          <a:xfrm>
            <a:off x="231660" y="836712"/>
            <a:ext cx="5564476" cy="769441"/>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izklaides raidījumos, šovos, filmās un seriālos ir pareizs, saprotams un pilnvērtīgs neatkarīgi no vietnes, kur Jūs to lietojat? Atbildei izvēlieties, vērtējumu 10 punktu skalā, kur 10 nozīmē “pilnībā”, bet 1 nozīmē “nepavisam”.</a:t>
            </a:r>
          </a:p>
        </p:txBody>
      </p:sp>
      <p:graphicFrame>
        <p:nvGraphicFramePr>
          <p:cNvPr id="10" name="Chart 9">
            <a:extLst>
              <a:ext uri="{FF2B5EF4-FFF2-40B4-BE49-F238E27FC236}">
                <a16:creationId xmlns:a16="http://schemas.microsoft.com/office/drawing/2014/main" id="{A9441985-FC72-3491-0EAB-BE4493F70988}"/>
              </a:ext>
            </a:extLst>
          </p:cNvPr>
          <p:cNvGraphicFramePr/>
          <p:nvPr>
            <p:extLst>
              <p:ext uri="{D42A27DB-BD31-4B8C-83A1-F6EECF244321}">
                <p14:modId xmlns:p14="http://schemas.microsoft.com/office/powerpoint/2010/main" val="406133586"/>
              </p:ext>
            </p:extLst>
          </p:nvPr>
        </p:nvGraphicFramePr>
        <p:xfrm>
          <a:off x="262516" y="1484784"/>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2">
            <a:extLst>
              <a:ext uri="{FF2B5EF4-FFF2-40B4-BE49-F238E27FC236}">
                <a16:creationId xmlns:a16="http://schemas.microsoft.com/office/drawing/2014/main" id="{681A97DC-E069-A66D-9EF0-D9CE5965A56A}"/>
              </a:ext>
            </a:extLst>
          </p:cNvPr>
          <p:cNvGraphicFramePr>
            <a:graphicFrameLocks noChangeAspect="1"/>
          </p:cNvGraphicFramePr>
          <p:nvPr>
            <p:extLst>
              <p:ext uri="{D42A27DB-BD31-4B8C-83A1-F6EECF244321}">
                <p14:modId xmlns:p14="http://schemas.microsoft.com/office/powerpoint/2010/main" val="1114742376"/>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BBA2361-8309-1A9D-CF61-9598FC15F5B1}"/>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3" name="Rectangle 12">
            <a:extLst>
              <a:ext uri="{FF2B5EF4-FFF2-40B4-BE49-F238E27FC236}">
                <a16:creationId xmlns:a16="http://schemas.microsoft.com/office/drawing/2014/main" id="{273F36F6-416E-AB14-04C7-C1E92425B9AF}"/>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err="1">
                <a:solidFill>
                  <a:srgbClr val="333333"/>
                </a:solidFill>
                <a:latin typeface="Calibri"/>
                <a:ea typeface="Arial Unicode MS" pitchFamily="34" charset="-128"/>
                <a:cs typeface="Arial Unicode MS" pitchFamily="34" charset="-128"/>
              </a:rPr>
              <a:t>televīzijā</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760</a:t>
            </a:r>
            <a:endParaRPr lang="lv-LV" sz="1050" dirty="0">
              <a:solidFill>
                <a:srgbClr val="333333"/>
              </a:solidFill>
              <a:latin typeface="Calibri"/>
            </a:endParaRPr>
          </a:p>
        </p:txBody>
      </p:sp>
      <p:sp>
        <p:nvSpPr>
          <p:cNvPr id="3" name="TextBox 2">
            <a:extLst>
              <a:ext uri="{FF2B5EF4-FFF2-40B4-BE49-F238E27FC236}">
                <a16:creationId xmlns:a16="http://schemas.microsoft.com/office/drawing/2014/main" id="{66F76F63-CB8D-3D5F-7CAE-20546B95CB4D}"/>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TV skatītāji (skatās TV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703182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3F5F258-6CA2-1586-3C24-B60022A106E7}"/>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TV programmu izklaides raidījumos, šovos, filmās un seriālos </a:t>
            </a:r>
            <a:endParaRPr lang="en-US" sz="1700" dirty="0">
              <a:solidFill>
                <a:srgbClr val="990033"/>
              </a:solidFill>
            </a:endParaRPr>
          </a:p>
        </p:txBody>
      </p:sp>
      <p:sp>
        <p:nvSpPr>
          <p:cNvPr id="3" name="TextBox 2">
            <a:extLst>
              <a:ext uri="{FF2B5EF4-FFF2-40B4-BE49-F238E27FC236}">
                <a16:creationId xmlns:a16="http://schemas.microsoft.com/office/drawing/2014/main" id="{661B50F8-7694-E73B-2720-5BF13CC3455D}"/>
              </a:ext>
            </a:extLst>
          </p:cNvPr>
          <p:cNvSpPr txBox="1"/>
          <p:nvPr/>
        </p:nvSpPr>
        <p:spPr>
          <a:xfrm>
            <a:off x="231660" y="836712"/>
            <a:ext cx="5564476" cy="769441"/>
          </a:xfrm>
          <a:prstGeom prst="rect">
            <a:avLst/>
          </a:prstGeom>
          <a:noFill/>
        </p:spPr>
        <p:txBody>
          <a:bodyPr wrap="square" rtlCol="0">
            <a:spAutoFit/>
          </a:bodyPr>
          <a:lstStyle/>
          <a:p>
            <a:r>
              <a:rPr lang="lv-LV" sz="1100" b="1" dirty="0">
                <a:solidFill>
                  <a:srgbClr val="333333"/>
                </a:solidFill>
                <a:latin typeface="+mj-lt"/>
              </a:rPr>
              <a:t>Vai, Jūsuprāt, latviešu valodas lietojums TV programmu izklaides raidījumos, šovos, filmās un seriālos ir pareizs, saprotams un pilnvērtīgs neatkarīgi no vietnes, kur Jūs to lietojat? Atbildei izvēlieties, vērtējumu 10 punktu skalā, kur 10 nozīmē “pilnībā”, bet 1 nozīmē “nepavisam”.</a:t>
            </a:r>
          </a:p>
        </p:txBody>
      </p:sp>
      <p:graphicFrame>
        <p:nvGraphicFramePr>
          <p:cNvPr id="5" name="Object 62">
            <a:extLst>
              <a:ext uri="{FF2B5EF4-FFF2-40B4-BE49-F238E27FC236}">
                <a16:creationId xmlns:a16="http://schemas.microsoft.com/office/drawing/2014/main" id="{01B16027-9DB2-B4EA-5139-2507B294A6ED}"/>
              </a:ext>
            </a:extLst>
          </p:cNvPr>
          <p:cNvGraphicFramePr>
            <a:graphicFrameLocks noChangeAspect="1"/>
          </p:cNvGraphicFramePr>
          <p:nvPr>
            <p:extLst>
              <p:ext uri="{D42A27DB-BD31-4B8C-83A1-F6EECF244321}">
                <p14:modId xmlns:p14="http://schemas.microsoft.com/office/powerpoint/2010/main" val="4039915031"/>
              </p:ext>
            </p:extLst>
          </p:nvPr>
        </p:nvGraphicFramePr>
        <p:xfrm>
          <a:off x="6211020" y="1628800"/>
          <a:ext cx="1809258" cy="34430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3EF33D-E1D0-562D-98AE-AB6E9041E090}"/>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9" name="Rectangle 8">
            <a:extLst>
              <a:ext uri="{FF2B5EF4-FFF2-40B4-BE49-F238E27FC236}">
                <a16:creationId xmlns:a16="http://schemas.microsoft.com/office/drawing/2014/main" id="{865FAE0C-15E2-0BF5-9240-4BEDD657696A}"/>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
        <p:nvSpPr>
          <p:cNvPr id="10" name="TextBox 9">
            <a:extLst>
              <a:ext uri="{FF2B5EF4-FFF2-40B4-BE49-F238E27FC236}">
                <a16:creationId xmlns:a16="http://schemas.microsoft.com/office/drawing/2014/main" id="{E548A4D1-4CC3-5B6B-8F4C-A1E44CF4055C}"/>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graphicFrame>
        <p:nvGraphicFramePr>
          <p:cNvPr id="11" name="Chart 10">
            <a:extLst>
              <a:ext uri="{FF2B5EF4-FFF2-40B4-BE49-F238E27FC236}">
                <a16:creationId xmlns:a16="http://schemas.microsoft.com/office/drawing/2014/main" id="{26F60077-1630-4629-9090-1D1D5925167F}"/>
              </a:ext>
            </a:extLst>
          </p:cNvPr>
          <p:cNvGraphicFramePr/>
          <p:nvPr>
            <p:extLst>
              <p:ext uri="{D42A27DB-BD31-4B8C-83A1-F6EECF244321}">
                <p14:modId xmlns:p14="http://schemas.microsoft.com/office/powerpoint/2010/main" val="3230884426"/>
              </p:ext>
            </p:extLst>
          </p:nvPr>
        </p:nvGraphicFramePr>
        <p:xfrm>
          <a:off x="262516" y="1484784"/>
          <a:ext cx="5948504" cy="4059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40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C2D56-53B9-A363-A940-1316C704809E}"/>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ziņu un informatīvi analītiskajos  raidījumos ir pareizs un saprotams? Atbildei izvēlēties vērtējumu 10 punktu skalā, kur 10 nozīmē “pilnībā”, bet 1 nozīmē “nepavisam”</a:t>
            </a:r>
          </a:p>
        </p:txBody>
      </p:sp>
      <p:graphicFrame>
        <p:nvGraphicFramePr>
          <p:cNvPr id="4" name="Chart 3">
            <a:extLst>
              <a:ext uri="{FF2B5EF4-FFF2-40B4-BE49-F238E27FC236}">
                <a16:creationId xmlns:a16="http://schemas.microsoft.com/office/drawing/2014/main" id="{F9597722-8E11-F1CC-C8FB-E062D5B9C6D2}"/>
              </a:ext>
            </a:extLst>
          </p:cNvPr>
          <p:cNvGraphicFramePr/>
          <p:nvPr>
            <p:extLst>
              <p:ext uri="{D42A27DB-BD31-4B8C-83A1-F6EECF244321}">
                <p14:modId xmlns:p14="http://schemas.microsoft.com/office/powerpoint/2010/main" val="2195197983"/>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D6558F50-0BC5-DAF3-936A-3383DBC3D0C8}"/>
              </a:ext>
            </a:extLst>
          </p:cNvPr>
          <p:cNvGraphicFramePr>
            <a:graphicFrameLocks noChangeAspect="1"/>
          </p:cNvGraphicFramePr>
          <p:nvPr>
            <p:extLst>
              <p:ext uri="{D42A27DB-BD31-4B8C-83A1-F6EECF244321}">
                <p14:modId xmlns:p14="http://schemas.microsoft.com/office/powerpoint/2010/main" val="670992562"/>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31B9C65-9AFC-B70B-F24F-5B45D71B67BA}"/>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8" name="Title 12">
            <a:extLst>
              <a:ext uri="{FF2B5EF4-FFF2-40B4-BE49-F238E27FC236}">
                <a16:creationId xmlns:a16="http://schemas.microsoft.com/office/drawing/2014/main" id="{1FE50D53-C8AF-350C-C2E9-7D02E12EF8AB}"/>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a:t>
            </a:r>
            <a:r>
              <a:rPr lang="en-US" sz="1700" dirty="0">
                <a:solidFill>
                  <a:srgbClr val="990033"/>
                </a:solidFill>
              </a:rPr>
              <a:t>radio </a:t>
            </a:r>
            <a:r>
              <a:rPr lang="en-US" sz="1700" dirty="0" err="1">
                <a:solidFill>
                  <a:srgbClr val="990033"/>
                </a:solidFill>
              </a:rPr>
              <a:t>kanālu</a:t>
            </a:r>
            <a:r>
              <a:rPr lang="en-US" sz="1700" dirty="0">
                <a:solidFill>
                  <a:srgbClr val="990033"/>
                </a:solidFill>
              </a:rPr>
              <a:t> </a:t>
            </a:r>
            <a:r>
              <a:rPr lang="lv-LV" sz="1700" dirty="0">
                <a:solidFill>
                  <a:srgbClr val="990033"/>
                </a:solidFill>
              </a:rPr>
              <a:t>ziņu un informatīvi analītiskajos raidījumos</a:t>
            </a:r>
            <a:endParaRPr lang="en-US" sz="1700" dirty="0">
              <a:solidFill>
                <a:srgbClr val="990033"/>
              </a:solidFill>
            </a:endParaRPr>
          </a:p>
        </p:txBody>
      </p:sp>
      <p:sp>
        <p:nvSpPr>
          <p:cNvPr id="9" name="Rectangle 8">
            <a:extLst>
              <a:ext uri="{FF2B5EF4-FFF2-40B4-BE49-F238E27FC236}">
                <a16:creationId xmlns:a16="http://schemas.microsoft.com/office/drawing/2014/main" id="{D09CAF76-CC7D-6999-D9C5-801EC1AE978C}"/>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a:solidFill>
                  <a:srgbClr val="333333"/>
                </a:solidFill>
                <a:latin typeface="Calibri"/>
                <a:ea typeface="Arial Unicode MS" pitchFamily="34" charset="-128"/>
                <a:cs typeface="Arial Unicode MS" pitchFamily="34" charset="-128"/>
              </a:rPr>
              <a:t>radio</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694</a:t>
            </a:r>
            <a:endParaRPr lang="lv-LV" sz="1050" dirty="0">
              <a:solidFill>
                <a:srgbClr val="333333"/>
              </a:solidFill>
              <a:latin typeface="Calibri"/>
            </a:endParaRPr>
          </a:p>
        </p:txBody>
      </p:sp>
      <p:sp>
        <p:nvSpPr>
          <p:cNvPr id="7" name="TextBox 6">
            <a:extLst>
              <a:ext uri="{FF2B5EF4-FFF2-40B4-BE49-F238E27FC236}">
                <a16:creationId xmlns:a16="http://schemas.microsoft.com/office/drawing/2014/main" id="{44D2FF80-9AC2-0BF2-0E90-DBA9B5198761}"/>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radio klausītāji (klausās radio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4287822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DF90FE-ED52-12C4-0554-27BD508D5F99}"/>
              </a:ext>
            </a:extLst>
          </p:cNvPr>
          <p:cNvSpPr txBox="1"/>
          <p:nvPr/>
        </p:nvSpPr>
        <p:spPr>
          <a:xfrm>
            <a:off x="255579" y="761122"/>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ziņu un informatīvi analītiskajos  raidījumos ir pareizs un saprotams? Atbildei izvēlēties vērtējumu 10 punktu skalā, kur 10 nozīmē “pilnībā”, bet 1 nozīmē “nepavisam”</a:t>
            </a:r>
          </a:p>
        </p:txBody>
      </p:sp>
      <p:graphicFrame>
        <p:nvGraphicFramePr>
          <p:cNvPr id="3" name="Chart 2">
            <a:extLst>
              <a:ext uri="{FF2B5EF4-FFF2-40B4-BE49-F238E27FC236}">
                <a16:creationId xmlns:a16="http://schemas.microsoft.com/office/drawing/2014/main" id="{07075623-3BEE-DB32-0896-EB1BB11E616B}"/>
              </a:ext>
            </a:extLst>
          </p:cNvPr>
          <p:cNvGraphicFramePr/>
          <p:nvPr>
            <p:extLst>
              <p:ext uri="{D42A27DB-BD31-4B8C-83A1-F6EECF244321}">
                <p14:modId xmlns:p14="http://schemas.microsoft.com/office/powerpoint/2010/main" val="52209730"/>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62">
            <a:extLst>
              <a:ext uri="{FF2B5EF4-FFF2-40B4-BE49-F238E27FC236}">
                <a16:creationId xmlns:a16="http://schemas.microsoft.com/office/drawing/2014/main" id="{F11B8953-51AC-DA0D-F593-E62228574AFA}"/>
              </a:ext>
            </a:extLst>
          </p:cNvPr>
          <p:cNvGraphicFramePr>
            <a:graphicFrameLocks noChangeAspect="1"/>
          </p:cNvGraphicFramePr>
          <p:nvPr>
            <p:extLst>
              <p:ext uri="{D42A27DB-BD31-4B8C-83A1-F6EECF244321}">
                <p14:modId xmlns:p14="http://schemas.microsoft.com/office/powerpoint/2010/main" val="619275493"/>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E8753B8-0644-2324-255D-6B3B014F7529}"/>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6" name="Title 12">
            <a:extLst>
              <a:ext uri="{FF2B5EF4-FFF2-40B4-BE49-F238E27FC236}">
                <a16:creationId xmlns:a16="http://schemas.microsoft.com/office/drawing/2014/main" id="{9B40279D-5B8A-828C-9029-2B0EFA229D1C}"/>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700" dirty="0">
                <a:solidFill>
                  <a:srgbClr val="990033"/>
                </a:solidFill>
              </a:rPr>
              <a:t>Latviešu valodas lietojuma vērtējums </a:t>
            </a:r>
            <a:r>
              <a:rPr lang="en-US" sz="1700" dirty="0">
                <a:solidFill>
                  <a:srgbClr val="990033"/>
                </a:solidFill>
              </a:rPr>
              <a:t>radio </a:t>
            </a:r>
            <a:r>
              <a:rPr lang="en-US" sz="1700" dirty="0" err="1">
                <a:solidFill>
                  <a:srgbClr val="990033"/>
                </a:solidFill>
              </a:rPr>
              <a:t>kanālu</a:t>
            </a:r>
            <a:r>
              <a:rPr lang="en-US" sz="1700" dirty="0">
                <a:solidFill>
                  <a:srgbClr val="990033"/>
                </a:solidFill>
              </a:rPr>
              <a:t> </a:t>
            </a:r>
            <a:r>
              <a:rPr lang="lv-LV" sz="1700" dirty="0">
                <a:solidFill>
                  <a:srgbClr val="990033"/>
                </a:solidFill>
              </a:rPr>
              <a:t>ziņu un informatīvi analītiskajos raidījumos</a:t>
            </a:r>
            <a:endParaRPr lang="en-US" sz="1700" dirty="0">
              <a:solidFill>
                <a:srgbClr val="990033"/>
              </a:solidFill>
            </a:endParaRPr>
          </a:p>
        </p:txBody>
      </p:sp>
      <p:sp>
        <p:nvSpPr>
          <p:cNvPr id="9" name="TextBox 8">
            <a:extLst>
              <a:ext uri="{FF2B5EF4-FFF2-40B4-BE49-F238E27FC236}">
                <a16:creationId xmlns:a16="http://schemas.microsoft.com/office/drawing/2014/main" id="{4FE7D2BA-E63F-45BC-A0E1-DC92D40A6A3C}"/>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sp>
        <p:nvSpPr>
          <p:cNvPr id="10" name="Rectangle 9">
            <a:extLst>
              <a:ext uri="{FF2B5EF4-FFF2-40B4-BE49-F238E27FC236}">
                <a16:creationId xmlns:a16="http://schemas.microsoft.com/office/drawing/2014/main" id="{829CABE5-41FE-1F1D-40CC-705A5783C448}"/>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149091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E73AC5-4AB4-B72D-BAE2-9A2A0F27233B}"/>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kultūras un izglītojošajos raidījumos ir pareizs un saprotams? Atbildei izvēlēties vērtējumu 10 punktu skalā, kur 10 nozīmē “pilnībā”, bet 1 nozīmē “nepavisam”</a:t>
            </a:r>
          </a:p>
        </p:txBody>
      </p:sp>
      <p:graphicFrame>
        <p:nvGraphicFramePr>
          <p:cNvPr id="9" name="Chart 8">
            <a:extLst>
              <a:ext uri="{FF2B5EF4-FFF2-40B4-BE49-F238E27FC236}">
                <a16:creationId xmlns:a16="http://schemas.microsoft.com/office/drawing/2014/main" id="{91CFE078-D7BB-148D-5AA6-0DD11F9C8877}"/>
              </a:ext>
            </a:extLst>
          </p:cNvPr>
          <p:cNvGraphicFramePr/>
          <p:nvPr>
            <p:extLst>
              <p:ext uri="{D42A27DB-BD31-4B8C-83A1-F6EECF244321}">
                <p14:modId xmlns:p14="http://schemas.microsoft.com/office/powerpoint/2010/main" val="816543222"/>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62">
            <a:extLst>
              <a:ext uri="{FF2B5EF4-FFF2-40B4-BE49-F238E27FC236}">
                <a16:creationId xmlns:a16="http://schemas.microsoft.com/office/drawing/2014/main" id="{6F428000-12BC-749B-6A44-6B324CDEC29A}"/>
              </a:ext>
            </a:extLst>
          </p:cNvPr>
          <p:cNvGraphicFramePr>
            <a:graphicFrameLocks noChangeAspect="1"/>
          </p:cNvGraphicFramePr>
          <p:nvPr>
            <p:extLst>
              <p:ext uri="{D42A27DB-BD31-4B8C-83A1-F6EECF244321}">
                <p14:modId xmlns:p14="http://schemas.microsoft.com/office/powerpoint/2010/main" val="3526951840"/>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658CC01-6F3A-DDE7-A55B-87E5333433A9}"/>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2" name="Title 12">
            <a:extLst>
              <a:ext uri="{FF2B5EF4-FFF2-40B4-BE49-F238E27FC236}">
                <a16:creationId xmlns:a16="http://schemas.microsoft.com/office/drawing/2014/main" id="{6E72673D-21CB-0EC9-7461-5385EB934155}"/>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a:solidFill>
                  <a:srgbClr val="990033"/>
                </a:solidFill>
              </a:rPr>
              <a:t>radio </a:t>
            </a:r>
            <a:r>
              <a:rPr lang="en-US" sz="1800" dirty="0" err="1">
                <a:solidFill>
                  <a:srgbClr val="990033"/>
                </a:solidFill>
              </a:rPr>
              <a:t>kanālu</a:t>
            </a:r>
            <a:r>
              <a:rPr lang="en-US" sz="1800" dirty="0">
                <a:solidFill>
                  <a:srgbClr val="990033"/>
                </a:solidFill>
              </a:rPr>
              <a:t> </a:t>
            </a:r>
            <a:r>
              <a:rPr lang="lv-LV" sz="1800" dirty="0">
                <a:solidFill>
                  <a:srgbClr val="990033"/>
                </a:solidFill>
              </a:rPr>
              <a:t>kultūras un izglītojošajos raidījumos</a:t>
            </a:r>
            <a:endParaRPr lang="en-US" sz="1800" dirty="0">
              <a:solidFill>
                <a:srgbClr val="990033"/>
              </a:solidFill>
            </a:endParaRPr>
          </a:p>
        </p:txBody>
      </p:sp>
      <p:sp>
        <p:nvSpPr>
          <p:cNvPr id="13" name="Rectangle 12">
            <a:extLst>
              <a:ext uri="{FF2B5EF4-FFF2-40B4-BE49-F238E27FC236}">
                <a16:creationId xmlns:a16="http://schemas.microsoft.com/office/drawing/2014/main" id="{4062EADD-6704-DAE9-B680-A3465E3638B0}"/>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a:solidFill>
                  <a:srgbClr val="333333"/>
                </a:solidFill>
                <a:latin typeface="Calibri"/>
                <a:ea typeface="Arial Unicode MS" pitchFamily="34" charset="-128"/>
                <a:cs typeface="Arial Unicode MS" pitchFamily="34" charset="-128"/>
              </a:rPr>
              <a:t>radio</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694</a:t>
            </a:r>
            <a:endParaRPr lang="lv-LV" sz="1050" dirty="0">
              <a:solidFill>
                <a:srgbClr val="333333"/>
              </a:solidFill>
              <a:latin typeface="Calibri"/>
            </a:endParaRPr>
          </a:p>
        </p:txBody>
      </p:sp>
      <p:sp>
        <p:nvSpPr>
          <p:cNvPr id="3" name="TextBox 2">
            <a:extLst>
              <a:ext uri="{FF2B5EF4-FFF2-40B4-BE49-F238E27FC236}">
                <a16:creationId xmlns:a16="http://schemas.microsoft.com/office/drawing/2014/main" id="{3F0AF7B2-1543-47BC-3950-B6A9B6B246E9}"/>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radio klausītāji (klausās radio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2367845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36383-545A-1650-DA0F-CDCF4CFE0C16}"/>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kultūras un izglītojošajos raidījumos ir pareizs un saprotams? Atbildei izvēlēties vērtējumu 10 punktu skalā, kur 10 nozīmē “pilnībā”, bet 1 nozīmē “nepavisam”</a:t>
            </a:r>
          </a:p>
        </p:txBody>
      </p:sp>
      <p:graphicFrame>
        <p:nvGraphicFramePr>
          <p:cNvPr id="4" name="Object 62">
            <a:extLst>
              <a:ext uri="{FF2B5EF4-FFF2-40B4-BE49-F238E27FC236}">
                <a16:creationId xmlns:a16="http://schemas.microsoft.com/office/drawing/2014/main" id="{AD5F3174-DF6A-8440-4A3D-8F06BF4575C7}"/>
              </a:ext>
            </a:extLst>
          </p:cNvPr>
          <p:cNvGraphicFramePr>
            <a:graphicFrameLocks noChangeAspect="1"/>
          </p:cNvGraphicFramePr>
          <p:nvPr>
            <p:extLst>
              <p:ext uri="{D42A27DB-BD31-4B8C-83A1-F6EECF244321}">
                <p14:modId xmlns:p14="http://schemas.microsoft.com/office/powerpoint/2010/main" val="198920267"/>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1AE64BE-4D5F-8603-6AA8-B28039C6C144}"/>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6" name="Title 12">
            <a:extLst>
              <a:ext uri="{FF2B5EF4-FFF2-40B4-BE49-F238E27FC236}">
                <a16:creationId xmlns:a16="http://schemas.microsoft.com/office/drawing/2014/main" id="{1A7D7AD3-6F12-060F-6521-7ADB3D8F827B}"/>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a:solidFill>
                  <a:srgbClr val="990033"/>
                </a:solidFill>
              </a:rPr>
              <a:t>radio </a:t>
            </a:r>
            <a:r>
              <a:rPr lang="en-US" sz="1800" dirty="0" err="1">
                <a:solidFill>
                  <a:srgbClr val="990033"/>
                </a:solidFill>
              </a:rPr>
              <a:t>kanālu</a:t>
            </a:r>
            <a:r>
              <a:rPr lang="en-US" sz="1800" dirty="0">
                <a:solidFill>
                  <a:srgbClr val="990033"/>
                </a:solidFill>
              </a:rPr>
              <a:t> </a:t>
            </a:r>
            <a:r>
              <a:rPr lang="lv-LV" sz="1800" dirty="0">
                <a:solidFill>
                  <a:srgbClr val="990033"/>
                </a:solidFill>
              </a:rPr>
              <a:t>kultūras un izglītojošajos raidījumos</a:t>
            </a:r>
            <a:endParaRPr lang="en-US" sz="1800" dirty="0">
              <a:solidFill>
                <a:srgbClr val="990033"/>
              </a:solidFill>
            </a:endParaRPr>
          </a:p>
        </p:txBody>
      </p:sp>
      <p:sp>
        <p:nvSpPr>
          <p:cNvPr id="8" name="Rectangle 7">
            <a:extLst>
              <a:ext uri="{FF2B5EF4-FFF2-40B4-BE49-F238E27FC236}">
                <a16:creationId xmlns:a16="http://schemas.microsoft.com/office/drawing/2014/main" id="{8507B12D-3431-43A4-F19B-A9041704D8CC}"/>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
        <p:nvSpPr>
          <p:cNvPr id="9" name="TextBox 8">
            <a:extLst>
              <a:ext uri="{FF2B5EF4-FFF2-40B4-BE49-F238E27FC236}">
                <a16:creationId xmlns:a16="http://schemas.microsoft.com/office/drawing/2014/main" id="{1597A3B1-CD10-12EF-AD5F-592DD6F369D3}"/>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graphicFrame>
        <p:nvGraphicFramePr>
          <p:cNvPr id="10" name="Chart 9">
            <a:extLst>
              <a:ext uri="{FF2B5EF4-FFF2-40B4-BE49-F238E27FC236}">
                <a16:creationId xmlns:a16="http://schemas.microsoft.com/office/drawing/2014/main" id="{E91864E7-C791-B6CE-78F4-550AA1E3B162}"/>
              </a:ext>
            </a:extLst>
          </p:cNvPr>
          <p:cNvGraphicFramePr/>
          <p:nvPr>
            <p:extLst>
              <p:ext uri="{D42A27DB-BD31-4B8C-83A1-F6EECF244321}">
                <p14:modId xmlns:p14="http://schemas.microsoft.com/office/powerpoint/2010/main" val="335142942"/>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217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032A2F-C89E-EAF0-279E-932CF9429C6F}"/>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izklaides raidījumos, ir pareizs, saprotams un pilnvērtīgs? Atbildei izvēlēties vērtējumu 10 punktu skalā, kur 10 nozīmē “pilnībā”, bet 1 nozīmē “nepavisam”</a:t>
            </a:r>
          </a:p>
        </p:txBody>
      </p:sp>
      <p:graphicFrame>
        <p:nvGraphicFramePr>
          <p:cNvPr id="7" name="Chart 6">
            <a:extLst>
              <a:ext uri="{FF2B5EF4-FFF2-40B4-BE49-F238E27FC236}">
                <a16:creationId xmlns:a16="http://schemas.microsoft.com/office/drawing/2014/main" id="{D4D17288-52E8-5B31-0077-04902075AD90}"/>
              </a:ext>
            </a:extLst>
          </p:cNvPr>
          <p:cNvGraphicFramePr/>
          <p:nvPr>
            <p:extLst>
              <p:ext uri="{D42A27DB-BD31-4B8C-83A1-F6EECF244321}">
                <p14:modId xmlns:p14="http://schemas.microsoft.com/office/powerpoint/2010/main" val="2573206240"/>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62">
            <a:extLst>
              <a:ext uri="{FF2B5EF4-FFF2-40B4-BE49-F238E27FC236}">
                <a16:creationId xmlns:a16="http://schemas.microsoft.com/office/drawing/2014/main" id="{930BB46B-15B9-937E-D83A-1D62E0893B52}"/>
              </a:ext>
            </a:extLst>
          </p:cNvPr>
          <p:cNvGraphicFramePr>
            <a:graphicFrameLocks noChangeAspect="1"/>
          </p:cNvGraphicFramePr>
          <p:nvPr>
            <p:extLst>
              <p:ext uri="{D42A27DB-BD31-4B8C-83A1-F6EECF244321}">
                <p14:modId xmlns:p14="http://schemas.microsoft.com/office/powerpoint/2010/main" val="49533137"/>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B795E6B-B52F-5609-8392-1ED10DB91305}"/>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0" name="Title 12">
            <a:extLst>
              <a:ext uri="{FF2B5EF4-FFF2-40B4-BE49-F238E27FC236}">
                <a16:creationId xmlns:a16="http://schemas.microsoft.com/office/drawing/2014/main" id="{D2385881-6246-9A21-CD53-15EB266F49EC}"/>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a:solidFill>
                  <a:srgbClr val="990033"/>
                </a:solidFill>
              </a:rPr>
              <a:t>radio </a:t>
            </a:r>
            <a:r>
              <a:rPr lang="en-US" sz="1800" dirty="0" err="1">
                <a:solidFill>
                  <a:srgbClr val="990033"/>
                </a:solidFill>
              </a:rPr>
              <a:t>kanālu</a:t>
            </a:r>
            <a:r>
              <a:rPr lang="en-US" sz="1800" dirty="0">
                <a:solidFill>
                  <a:srgbClr val="990033"/>
                </a:solidFill>
              </a:rPr>
              <a:t> </a:t>
            </a:r>
            <a:r>
              <a:rPr lang="lv-LV" sz="1800" dirty="0">
                <a:solidFill>
                  <a:srgbClr val="990033"/>
                </a:solidFill>
              </a:rPr>
              <a:t>izklaides raidījumos</a:t>
            </a:r>
            <a:endParaRPr lang="en-US" sz="1800" dirty="0">
              <a:solidFill>
                <a:srgbClr val="990033"/>
              </a:solidFill>
            </a:endParaRPr>
          </a:p>
        </p:txBody>
      </p:sp>
      <p:sp>
        <p:nvSpPr>
          <p:cNvPr id="11" name="Rectangle 10">
            <a:extLst>
              <a:ext uri="{FF2B5EF4-FFF2-40B4-BE49-F238E27FC236}">
                <a16:creationId xmlns:a16="http://schemas.microsoft.com/office/drawing/2014/main" id="{434D1BD5-F551-A160-E6F6-E67508B7CDB3}"/>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a:solidFill>
                  <a:srgbClr val="333333"/>
                </a:solidFill>
                <a:latin typeface="Calibri"/>
                <a:ea typeface="Arial Unicode MS" pitchFamily="34" charset="-128"/>
                <a:cs typeface="Arial Unicode MS" pitchFamily="34" charset="-128"/>
              </a:rPr>
              <a:t>radio</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694</a:t>
            </a:r>
            <a:endParaRPr lang="lv-LV" sz="1050" dirty="0">
              <a:solidFill>
                <a:srgbClr val="333333"/>
              </a:solidFill>
              <a:latin typeface="Calibri"/>
            </a:endParaRPr>
          </a:p>
        </p:txBody>
      </p:sp>
      <p:sp>
        <p:nvSpPr>
          <p:cNvPr id="3" name="TextBox 2">
            <a:extLst>
              <a:ext uri="{FF2B5EF4-FFF2-40B4-BE49-F238E27FC236}">
                <a16:creationId xmlns:a16="http://schemas.microsoft.com/office/drawing/2014/main" id="{E49C9C3D-1A81-A145-C461-EC0C5C08B5D8}"/>
              </a:ext>
            </a:extLst>
          </p:cNvPr>
          <p:cNvSpPr txBox="1"/>
          <p:nvPr/>
        </p:nvSpPr>
        <p:spPr>
          <a:xfrm>
            <a:off x="262516" y="493355"/>
            <a:ext cx="4381492" cy="253916"/>
          </a:xfrm>
          <a:prstGeom prst="rect">
            <a:avLst/>
          </a:prstGeom>
          <a:noFill/>
        </p:spPr>
        <p:txBody>
          <a:bodyPr wrap="square" rtlCol="0">
            <a:spAutoFit/>
          </a:bodyPr>
          <a:lstStyle/>
          <a:p>
            <a:r>
              <a:rPr lang="lv-LV" sz="1050" b="1" dirty="0">
                <a:solidFill>
                  <a:srgbClr val="000099"/>
                </a:solidFill>
                <a:latin typeface="+mj-lt"/>
              </a:rPr>
              <a:t>Izlase: visi regulārie radio klausītāji (klausās radio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2922016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14428-5BD5-5364-7894-533909B0B3BF}"/>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ēterā minēto radio programmu izklaides raidījumos, ir pareizs, saprotams un pilnvērtīgs? Atbildei izvēlēties vērtējumu 10 punktu skalā, kur 10 nozīmē “pilnībā”, bet 1 nozīmē “nepavisam”</a:t>
            </a:r>
          </a:p>
        </p:txBody>
      </p:sp>
      <p:graphicFrame>
        <p:nvGraphicFramePr>
          <p:cNvPr id="3" name="Chart 2">
            <a:extLst>
              <a:ext uri="{FF2B5EF4-FFF2-40B4-BE49-F238E27FC236}">
                <a16:creationId xmlns:a16="http://schemas.microsoft.com/office/drawing/2014/main" id="{90EB675A-F43F-C76A-35BA-417634CCD0E6}"/>
              </a:ext>
            </a:extLst>
          </p:cNvPr>
          <p:cNvGraphicFramePr/>
          <p:nvPr>
            <p:extLst>
              <p:ext uri="{D42A27DB-BD31-4B8C-83A1-F6EECF244321}">
                <p14:modId xmlns:p14="http://schemas.microsoft.com/office/powerpoint/2010/main" val="365031062"/>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62">
            <a:extLst>
              <a:ext uri="{FF2B5EF4-FFF2-40B4-BE49-F238E27FC236}">
                <a16:creationId xmlns:a16="http://schemas.microsoft.com/office/drawing/2014/main" id="{2192F8AF-4265-11C7-206A-A71408040768}"/>
              </a:ext>
            </a:extLst>
          </p:cNvPr>
          <p:cNvGraphicFramePr>
            <a:graphicFrameLocks noChangeAspect="1"/>
          </p:cNvGraphicFramePr>
          <p:nvPr>
            <p:extLst>
              <p:ext uri="{D42A27DB-BD31-4B8C-83A1-F6EECF244321}">
                <p14:modId xmlns:p14="http://schemas.microsoft.com/office/powerpoint/2010/main" val="4208524070"/>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EE6BAF8-F85E-F393-4C91-076E9677DA37}"/>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6" name="Title 12">
            <a:extLst>
              <a:ext uri="{FF2B5EF4-FFF2-40B4-BE49-F238E27FC236}">
                <a16:creationId xmlns:a16="http://schemas.microsoft.com/office/drawing/2014/main" id="{3CE8C61E-AFE2-1D8D-E52A-FF4926EE6F72}"/>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a:solidFill>
                  <a:srgbClr val="990033"/>
                </a:solidFill>
              </a:rPr>
              <a:t>radio </a:t>
            </a:r>
            <a:r>
              <a:rPr lang="en-US" sz="1800" dirty="0" err="1">
                <a:solidFill>
                  <a:srgbClr val="990033"/>
                </a:solidFill>
              </a:rPr>
              <a:t>kanālu</a:t>
            </a:r>
            <a:r>
              <a:rPr lang="en-US" sz="1800" dirty="0">
                <a:solidFill>
                  <a:srgbClr val="990033"/>
                </a:solidFill>
              </a:rPr>
              <a:t> </a:t>
            </a:r>
            <a:r>
              <a:rPr lang="lv-LV" sz="1800" dirty="0">
                <a:solidFill>
                  <a:srgbClr val="990033"/>
                </a:solidFill>
              </a:rPr>
              <a:t>izklaides raidījumos</a:t>
            </a:r>
            <a:endParaRPr lang="en-US" sz="1800" dirty="0">
              <a:solidFill>
                <a:srgbClr val="990033"/>
              </a:solidFill>
            </a:endParaRPr>
          </a:p>
        </p:txBody>
      </p:sp>
      <p:sp>
        <p:nvSpPr>
          <p:cNvPr id="9" name="TextBox 8">
            <a:extLst>
              <a:ext uri="{FF2B5EF4-FFF2-40B4-BE49-F238E27FC236}">
                <a16:creationId xmlns:a16="http://schemas.microsoft.com/office/drawing/2014/main" id="{51EB6BAF-738E-AEE7-A3AC-20CA5C8FA28F}"/>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sp>
        <p:nvSpPr>
          <p:cNvPr id="10" name="Rectangle 9">
            <a:extLst>
              <a:ext uri="{FF2B5EF4-FFF2-40B4-BE49-F238E27FC236}">
                <a16:creationId xmlns:a16="http://schemas.microsoft.com/office/drawing/2014/main" id="{3BE0A48C-03F8-5E2B-C45F-2D4AF7646ECE}"/>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403770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EC9D69A-C468-45A7-B894-EBA7563D6F68}"/>
              </a:ext>
            </a:extLst>
          </p:cNvPr>
          <p:cNvGraphicFramePr>
            <a:graphicFrameLocks noGrp="1"/>
          </p:cNvGraphicFramePr>
          <p:nvPr>
            <p:extLst>
              <p:ext uri="{D42A27DB-BD31-4B8C-83A1-F6EECF244321}">
                <p14:modId xmlns:p14="http://schemas.microsoft.com/office/powerpoint/2010/main" val="678128956"/>
              </p:ext>
            </p:extLst>
          </p:nvPr>
        </p:nvGraphicFramePr>
        <p:xfrm>
          <a:off x="539552" y="1103599"/>
          <a:ext cx="8136904" cy="3621545"/>
        </p:xfrm>
        <a:graphic>
          <a:graphicData uri="http://schemas.openxmlformats.org/drawingml/2006/table">
            <a:tbl>
              <a:tblPr firstRow="1" bandRow="1">
                <a:tableStyleId>{5940675A-B579-460E-94D1-54222C63F5DA}</a:tableStyleId>
              </a:tblPr>
              <a:tblGrid>
                <a:gridCol w="1936653">
                  <a:extLst>
                    <a:ext uri="{9D8B030D-6E8A-4147-A177-3AD203B41FA5}">
                      <a16:colId xmlns:a16="http://schemas.microsoft.com/office/drawing/2014/main" val="20000"/>
                    </a:ext>
                  </a:extLst>
                </a:gridCol>
                <a:gridCol w="6200251">
                  <a:extLst>
                    <a:ext uri="{9D8B030D-6E8A-4147-A177-3AD203B41FA5}">
                      <a16:colId xmlns:a16="http://schemas.microsoft.com/office/drawing/2014/main" val="20001"/>
                    </a:ext>
                  </a:extLst>
                </a:gridCol>
              </a:tblGrid>
              <a:tr h="293380">
                <a:tc>
                  <a:txBody>
                    <a:bodyPr/>
                    <a:lstStyle/>
                    <a:p>
                      <a:r>
                        <a:rPr lang="lv-LV" sz="1200" b="1" dirty="0">
                          <a:solidFill>
                            <a:schemeClr val="tx1"/>
                          </a:solidFill>
                        </a:rPr>
                        <a:t>PĒTĪJUMA PASŪTĪTĀJS</a:t>
                      </a:r>
                      <a:r>
                        <a:rPr lang="lv-LV" sz="1200" b="1" baseline="0" dirty="0">
                          <a:solidFill>
                            <a:schemeClr val="tx1"/>
                          </a:solidFill>
                        </a:rPr>
                        <a:t> </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Nacionālā elektronisko plašsaziņas līdzekļu padome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0"/>
                  </a:ext>
                </a:extLst>
              </a:tr>
              <a:tr h="293380">
                <a:tc>
                  <a:txBody>
                    <a:bodyPr/>
                    <a:lstStyle/>
                    <a:p>
                      <a:r>
                        <a:rPr lang="lv-LV" sz="1200" b="1" dirty="0">
                          <a:solidFill>
                            <a:schemeClr val="tx1"/>
                          </a:solidFill>
                        </a:rPr>
                        <a:t>PĒTĪJUMA</a:t>
                      </a:r>
                      <a:r>
                        <a:rPr lang="lv-LV" sz="1200" b="1" baseline="0" dirty="0">
                          <a:solidFill>
                            <a:schemeClr val="tx1"/>
                          </a:solidFill>
                        </a:rPr>
                        <a:t> VEICĒJS</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Tirgus un sociālo pētījumu centrs "Latvijas Fakti"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1"/>
                  </a:ext>
                </a:extLst>
              </a:tr>
              <a:tr h="498775">
                <a:tc>
                  <a:txBody>
                    <a:bodyPr/>
                    <a:lstStyle/>
                    <a:p>
                      <a:r>
                        <a:rPr lang="lv-LV" sz="1200" b="1" dirty="0">
                          <a:solidFill>
                            <a:schemeClr val="tx1"/>
                          </a:solidFill>
                        </a:rPr>
                        <a:t>MĒRĶA GRUPA</a:t>
                      </a: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Latvijas pastāvīgie iedzīvotāji vecumā no 18 gadiem līdz 74 gadiem,  kuri patērē mediju saturu (t.i. skatās TV, klausās radio vai lieto saturu interneta vietnēs) latviešu valodā.</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2"/>
                  </a:ext>
                </a:extLst>
              </a:tr>
              <a:tr h="1650769">
                <a:tc>
                  <a:txBody>
                    <a:bodyPr/>
                    <a:lstStyle/>
                    <a:p>
                      <a:pPr marL="0" algn="l" defTabSz="914400" rtl="0" eaLnBrk="1" latinLnBrk="0" hangingPunct="1"/>
                      <a:r>
                        <a:rPr lang="lv-LV" sz="1200" b="1" kern="1200" dirty="0">
                          <a:solidFill>
                            <a:schemeClr val="tx1"/>
                          </a:solidFill>
                          <a:latin typeface="+mn-lt"/>
                          <a:ea typeface="+mn-ea"/>
                          <a:cs typeface="+mn-cs"/>
                        </a:rPr>
                        <a:t>IZLASE</a:t>
                      </a:r>
                    </a:p>
                  </a:txBody>
                  <a:tcPr marL="91436" marR="91436" marT="45699" marB="45699">
                    <a:solidFill>
                      <a:schemeClr val="accent5">
                        <a:lumMod val="20000"/>
                        <a:lumOff val="80000"/>
                      </a:schemeClr>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lv-LV" sz="1200" b="0" dirty="0">
                          <a:solidFill>
                            <a:schemeClr val="tx1"/>
                          </a:solidFill>
                        </a:rPr>
                        <a:t>Reprezentatīva sabiedrības izlase, kas veidota pēc daudzpakāpju nejaušās stratificētās atlases principa kombinēti ar kvotu elementiem. Izlase aprēķināta, balstoties uz jaunākajiem statistikas datiem par Latvijas Republikas iedzīvotājiem.</a:t>
                      </a:r>
                      <a:r>
                        <a:rPr lang="lv-LV" sz="1200" b="0" baseline="0" dirty="0">
                          <a:solidFill>
                            <a:schemeClr val="tx1"/>
                          </a:solidFill>
                        </a:rPr>
                        <a:t> </a:t>
                      </a:r>
                      <a:r>
                        <a:rPr lang="lv-LV" sz="1200" b="0" dirty="0">
                          <a:solidFill>
                            <a:schemeClr val="tx1"/>
                          </a:solidFill>
                        </a:rPr>
                        <a:t>Ģeogrāfiskais pārklājums: visi Latvijas reģioni (132 izlases punkti).</a:t>
                      </a:r>
                    </a:p>
                    <a:p>
                      <a:pPr algn="just">
                        <a:spcBef>
                          <a:spcPts val="600"/>
                        </a:spcBef>
                        <a:spcAft>
                          <a:spcPts val="0"/>
                        </a:spcAft>
                      </a:pPr>
                      <a:r>
                        <a:rPr lang="lv-LV" sz="1200" b="0" dirty="0">
                          <a:solidFill>
                            <a:schemeClr val="tx1"/>
                          </a:solidFill>
                        </a:rPr>
                        <a:t>Aptaujā pēc stratificētās nejaušības principa tika iekļauti 1155Latvijas pastāvīgie iedzīvotāji</a:t>
                      </a:r>
                      <a:r>
                        <a:rPr lang="lv-LV" sz="1200" b="0" baseline="0" dirty="0">
                          <a:solidFill>
                            <a:schemeClr val="tx1"/>
                          </a:solidFill>
                        </a:rPr>
                        <a:t> vecumā </a:t>
                      </a:r>
                      <a:r>
                        <a:rPr lang="lv-LV" sz="1200" b="0" i="0" kern="1200" dirty="0">
                          <a:solidFill>
                            <a:schemeClr val="tx1"/>
                          </a:solidFill>
                          <a:latin typeface="+mn-lt"/>
                          <a:ea typeface="+mn-ea"/>
                          <a:cs typeface="+mn-cs"/>
                        </a:rPr>
                        <a:t>no 18 </a:t>
                      </a:r>
                      <a:r>
                        <a:rPr lang="lv-LV" sz="1200" b="0" baseline="0" dirty="0">
                          <a:solidFill>
                            <a:schemeClr val="tx1"/>
                          </a:solidFill>
                        </a:rPr>
                        <a:t>gadiem.</a:t>
                      </a:r>
                    </a:p>
                    <a:p>
                      <a:pPr algn="just">
                        <a:spcBef>
                          <a:spcPts val="600"/>
                        </a:spcBef>
                        <a:spcAft>
                          <a:spcPts val="0"/>
                        </a:spcAft>
                      </a:pPr>
                      <a:r>
                        <a:rPr lang="lv-LV" sz="1200" b="0" baseline="0" dirty="0">
                          <a:solidFill>
                            <a:schemeClr val="tx1"/>
                          </a:solidFill>
                        </a:rPr>
                        <a:t>Pamata aptaujai (</a:t>
                      </a:r>
                      <a:r>
                        <a:rPr lang="lv-LV" sz="1200" b="0" kern="1200" dirty="0">
                          <a:solidFill>
                            <a:schemeClr val="tx1"/>
                          </a:solidFill>
                          <a:latin typeface="+mn-lt"/>
                          <a:ea typeface="+mn-ea"/>
                          <a:cs typeface="+mn-cs"/>
                        </a:rPr>
                        <a:t>patērē mediju saturu latviešu valodā) kvalificējās 1041 respondentu.</a:t>
                      </a:r>
                      <a:endParaRPr lang="lv-LV" sz="1200" b="0" baseline="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3"/>
                  </a:ext>
                </a:extLst>
              </a:tr>
              <a:tr h="504056">
                <a:tc>
                  <a:txBody>
                    <a:bodyPr/>
                    <a:lstStyle/>
                    <a:p>
                      <a:pPr marL="0" algn="l" defTabSz="914400" rtl="0" eaLnBrk="1" latinLnBrk="0" hangingPunct="1"/>
                      <a:r>
                        <a:rPr lang="lv-LV" sz="1200" b="1" kern="1200" dirty="0">
                          <a:solidFill>
                            <a:schemeClr val="tx1"/>
                          </a:solidFill>
                          <a:latin typeface="+mn-lt"/>
                          <a:ea typeface="+mn-ea"/>
                          <a:cs typeface="+mn-cs"/>
                        </a:rPr>
                        <a:t>APTAUJAS METODE</a:t>
                      </a:r>
                    </a:p>
                  </a:txBody>
                  <a:tcPr marL="91436" marR="91436" marT="45699" marB="45699">
                    <a:solidFill>
                      <a:schemeClr val="accent5">
                        <a:lumMod val="20000"/>
                        <a:lumOff val="80000"/>
                      </a:schemeClr>
                    </a:solidFill>
                  </a:tcPr>
                </a:tc>
                <a:tc>
                  <a:txBody>
                    <a:bodyPr/>
                    <a:lstStyle/>
                    <a:p>
                      <a:pPr algn="just">
                        <a:spcBef>
                          <a:spcPts val="600"/>
                        </a:spcBef>
                        <a:spcAft>
                          <a:spcPts val="0"/>
                        </a:spcAft>
                      </a:pPr>
                      <a:r>
                        <a:rPr lang="lv-LV" sz="1200" b="0" dirty="0">
                          <a:solidFill>
                            <a:schemeClr val="tx1"/>
                          </a:solidFill>
                        </a:rPr>
                        <a:t>Sabiedrības aptauja tika veikta izmantojot datorizētas telefonintervijas (CATI). Atlasē tika izmantota pēc nejaušo skaitļu principa datora sastādīta tālruņu  numuru datu bāze.</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4"/>
                  </a:ext>
                </a:extLst>
              </a:tr>
              <a:tr h="381185">
                <a:tc>
                  <a:txBody>
                    <a:bodyPr/>
                    <a:lstStyle/>
                    <a:p>
                      <a:pPr marL="0" algn="l" defTabSz="914400" rtl="0" eaLnBrk="1" latinLnBrk="0" hangingPunct="1"/>
                      <a:r>
                        <a:rPr lang="lv-LV" sz="1200" b="1" kern="1200" dirty="0">
                          <a:solidFill>
                            <a:schemeClr val="tx1"/>
                          </a:solidFill>
                          <a:latin typeface="+mn-lt"/>
                          <a:ea typeface="+mn-ea"/>
                          <a:cs typeface="+mn-cs"/>
                        </a:rPr>
                        <a:t>INTERVĒŠANAS LAIKS</a:t>
                      </a:r>
                    </a:p>
                  </a:txBody>
                  <a:tcPr marL="91436" marR="91436" marT="45699" marB="45699">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200" b="0" kern="1200" dirty="0">
                          <a:solidFill>
                            <a:schemeClr val="tx1"/>
                          </a:solidFill>
                          <a:latin typeface="+mn-lt"/>
                          <a:ea typeface="+mn-ea"/>
                          <a:cs typeface="+mn-cs"/>
                        </a:rPr>
                        <a:t>25.11.2023. – 10.12.2023.</a:t>
                      </a:r>
                      <a:r>
                        <a:rPr lang="en-GB" sz="1200" b="0" kern="1200" dirty="0">
                          <a:solidFill>
                            <a:schemeClr val="tx1"/>
                          </a:solidFill>
                          <a:latin typeface="+mn-lt"/>
                          <a:ea typeface="+mn-ea"/>
                          <a:cs typeface="+mn-cs"/>
                        </a:rPr>
                        <a:t> </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7193" name="Slide Number Placeholder 1">
            <a:extLst>
              <a:ext uri="{FF2B5EF4-FFF2-40B4-BE49-F238E27FC236}">
                <a16:creationId xmlns:a16="http://schemas.microsoft.com/office/drawing/2014/main" id="{C43DAB12-2947-46DD-A356-6B864BBA1CD3}"/>
              </a:ext>
            </a:extLst>
          </p:cNvPr>
          <p:cNvSpPr>
            <a:spLocks noGrp="1"/>
          </p:cNvSpPr>
          <p:nvPr>
            <p:ph type="sldNum" sz="quarter" idx="4"/>
          </p:nvPr>
        </p:nvSpPr>
        <p:spPr bwMode="auto">
          <a:xfrm>
            <a:off x="4427538" y="6492875"/>
            <a:ext cx="288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A43163D4-1CE5-407E-82D1-3C59C6C05A92}" type="slidenum">
              <a:rPr lang="lv-LV" altLang="lv-LV" sz="1200" smtClean="0">
                <a:solidFill>
                  <a:srgbClr val="898989"/>
                </a:solidFill>
              </a:rPr>
              <a:pPr algn="l" eaLnBrk="0" hangingPunct="0">
                <a:spcBef>
                  <a:spcPct val="0"/>
                </a:spcBef>
                <a:buFontTx/>
                <a:buNone/>
              </a:pPr>
              <a:t>4</a:t>
            </a:fld>
            <a:endParaRPr lang="lv-LV" altLang="lv-LV"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6EE542-887B-1A52-D62D-65808AEFBB25}"/>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minētajās interneta vietnēs, ir pareizs, saprotams un pilnvērtīgs? Atbildei izvēlēties vērtējumu 10 punktu skalā, kur 10 nozīmē “pilnībā”, bet 1 nozīmē “nepavisam”</a:t>
            </a:r>
          </a:p>
        </p:txBody>
      </p:sp>
      <p:graphicFrame>
        <p:nvGraphicFramePr>
          <p:cNvPr id="9" name="Chart 8">
            <a:extLst>
              <a:ext uri="{FF2B5EF4-FFF2-40B4-BE49-F238E27FC236}">
                <a16:creationId xmlns:a16="http://schemas.microsoft.com/office/drawing/2014/main" id="{9A1068B3-CAB3-A650-0165-BAD0225A442E}"/>
              </a:ext>
            </a:extLst>
          </p:cNvPr>
          <p:cNvGraphicFramePr/>
          <p:nvPr>
            <p:extLst>
              <p:ext uri="{D42A27DB-BD31-4B8C-83A1-F6EECF244321}">
                <p14:modId xmlns:p14="http://schemas.microsoft.com/office/powerpoint/2010/main" val="2412445071"/>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62">
            <a:extLst>
              <a:ext uri="{FF2B5EF4-FFF2-40B4-BE49-F238E27FC236}">
                <a16:creationId xmlns:a16="http://schemas.microsoft.com/office/drawing/2014/main" id="{E9AC7265-BD36-231B-3389-7E06DDCCE383}"/>
              </a:ext>
            </a:extLst>
          </p:cNvPr>
          <p:cNvGraphicFramePr>
            <a:graphicFrameLocks noChangeAspect="1"/>
          </p:cNvGraphicFramePr>
          <p:nvPr>
            <p:extLst>
              <p:ext uri="{D42A27DB-BD31-4B8C-83A1-F6EECF244321}">
                <p14:modId xmlns:p14="http://schemas.microsoft.com/office/powerpoint/2010/main" val="2594104588"/>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3E95B07-FD56-E6BE-C4E0-46393E50E07B}"/>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2" name="Title 12">
            <a:extLst>
              <a:ext uri="{FF2B5EF4-FFF2-40B4-BE49-F238E27FC236}">
                <a16:creationId xmlns:a16="http://schemas.microsoft.com/office/drawing/2014/main" id="{E6FDDE42-A54B-682D-2639-DB75D445B09F}"/>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err="1">
                <a:solidFill>
                  <a:srgbClr val="990033"/>
                </a:solidFill>
              </a:rPr>
              <a:t>interneta</a:t>
            </a:r>
            <a:r>
              <a:rPr lang="en-US" sz="1800" dirty="0">
                <a:solidFill>
                  <a:srgbClr val="990033"/>
                </a:solidFill>
              </a:rPr>
              <a:t> </a:t>
            </a:r>
            <a:r>
              <a:rPr lang="en-US" sz="1800" dirty="0" err="1">
                <a:solidFill>
                  <a:srgbClr val="990033"/>
                </a:solidFill>
              </a:rPr>
              <a:t>vietnēs</a:t>
            </a:r>
            <a:endParaRPr lang="en-US" sz="1800" dirty="0">
              <a:solidFill>
                <a:srgbClr val="990033"/>
              </a:solidFill>
            </a:endParaRPr>
          </a:p>
        </p:txBody>
      </p:sp>
      <p:sp>
        <p:nvSpPr>
          <p:cNvPr id="13" name="Rectangle 12">
            <a:extLst>
              <a:ext uri="{FF2B5EF4-FFF2-40B4-BE49-F238E27FC236}">
                <a16:creationId xmlns:a16="http://schemas.microsoft.com/office/drawing/2014/main" id="{BAE9FC93-BD86-6116-ACB8-F26E72663474}"/>
              </a:ext>
            </a:extLst>
          </p:cNvPr>
          <p:cNvSpPr>
            <a:spLocks noChangeArrowheads="1"/>
          </p:cNvSpPr>
          <p:nvPr/>
        </p:nvSpPr>
        <p:spPr bwMode="auto">
          <a:xfrm>
            <a:off x="1763688" y="5880422"/>
            <a:ext cx="5948504"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en-US" sz="1050" dirty="0" err="1">
                <a:solidFill>
                  <a:srgbClr val="333333"/>
                </a:solidFill>
                <a:latin typeface="Calibri"/>
                <a:ea typeface="Arial Unicode MS" pitchFamily="34" charset="-128"/>
                <a:cs typeface="Arial Unicode MS" pitchFamily="34" charset="-128"/>
              </a:rPr>
              <a:t>respondenti</a:t>
            </a:r>
            <a:r>
              <a:rPr lang="en-US" sz="1050" dirty="0">
                <a:solidFill>
                  <a:srgbClr val="333333"/>
                </a:solidFill>
                <a:latin typeface="Calibri"/>
                <a:ea typeface="Arial Unicode MS" pitchFamily="34" charset="-128"/>
                <a:cs typeface="Arial Unicode MS" pitchFamily="34" charset="-128"/>
              </a:rPr>
              <a:t>, </a:t>
            </a:r>
            <a:r>
              <a:rPr lang="en-US" sz="1050" dirty="0" err="1">
                <a:solidFill>
                  <a:srgbClr val="333333"/>
                </a:solidFill>
                <a:latin typeface="Calibri"/>
                <a:ea typeface="Arial Unicode MS" pitchFamily="34" charset="-128"/>
                <a:cs typeface="Arial Unicode MS" pitchFamily="34" charset="-128"/>
              </a:rPr>
              <a:t>kuri</a:t>
            </a:r>
            <a:r>
              <a:rPr lang="en-US" sz="1050" dirty="0">
                <a:solidFill>
                  <a:srgbClr val="333333"/>
                </a:solidFill>
                <a:latin typeface="Calibri"/>
                <a:ea typeface="Arial Unicode MS" pitchFamily="34" charset="-128"/>
                <a:cs typeface="Arial Unicode MS" pitchFamily="34" charset="-128"/>
              </a:rPr>
              <a:t> </a:t>
            </a:r>
            <a:r>
              <a:rPr lang="lv-LV" sz="1050" dirty="0">
                <a:solidFill>
                  <a:srgbClr val="333333"/>
                </a:solidFill>
                <a:latin typeface="Calibri"/>
                <a:ea typeface="Arial Unicode MS" pitchFamily="34" charset="-128"/>
                <a:cs typeface="Arial Unicode MS" pitchFamily="34" charset="-128"/>
              </a:rPr>
              <a:t>mediju saturu latviešu valodā regulāri (vismaz reizi nedēļā) patērē </a:t>
            </a:r>
            <a:r>
              <a:rPr lang="en-US" sz="1050" dirty="0" err="1">
                <a:solidFill>
                  <a:srgbClr val="333333"/>
                </a:solidFill>
                <a:latin typeface="Calibri"/>
                <a:ea typeface="Arial Unicode MS" pitchFamily="34" charset="-128"/>
                <a:cs typeface="Arial Unicode MS" pitchFamily="34" charset="-128"/>
              </a:rPr>
              <a:t>internetā</a:t>
            </a:r>
            <a:r>
              <a:rPr lang="lv-LV" sz="1050" dirty="0">
                <a:solidFill>
                  <a:srgbClr val="333333"/>
                </a:solidFill>
                <a:latin typeface="Calibri"/>
                <a:ea typeface="Arial Unicode MS" pitchFamily="34" charset="-128"/>
                <a:cs typeface="Arial Unicode MS" pitchFamily="34" charset="-128"/>
              </a:rPr>
              <a:t>, n=</a:t>
            </a:r>
            <a:r>
              <a:rPr lang="en-US" sz="1050" dirty="0">
                <a:solidFill>
                  <a:srgbClr val="333333"/>
                </a:solidFill>
                <a:latin typeface="Calibri"/>
                <a:ea typeface="Arial Unicode MS" pitchFamily="34" charset="-128"/>
                <a:cs typeface="Arial Unicode MS" pitchFamily="34" charset="-128"/>
              </a:rPr>
              <a:t>959</a:t>
            </a:r>
            <a:endParaRPr lang="lv-LV" sz="1050" dirty="0">
              <a:solidFill>
                <a:srgbClr val="333333"/>
              </a:solidFill>
              <a:latin typeface="Calibri"/>
            </a:endParaRPr>
          </a:p>
        </p:txBody>
      </p:sp>
      <p:sp>
        <p:nvSpPr>
          <p:cNvPr id="2" name="TextBox 1">
            <a:extLst>
              <a:ext uri="{FF2B5EF4-FFF2-40B4-BE49-F238E27FC236}">
                <a16:creationId xmlns:a16="http://schemas.microsoft.com/office/drawing/2014/main" id="{ABB35900-47A5-50D6-2EAF-B75C46F62EE1}"/>
              </a:ext>
            </a:extLst>
          </p:cNvPr>
          <p:cNvSpPr txBox="1"/>
          <p:nvPr/>
        </p:nvSpPr>
        <p:spPr>
          <a:xfrm>
            <a:off x="262515" y="493355"/>
            <a:ext cx="5948503" cy="253916"/>
          </a:xfrm>
          <a:prstGeom prst="rect">
            <a:avLst/>
          </a:prstGeom>
          <a:noFill/>
        </p:spPr>
        <p:txBody>
          <a:bodyPr wrap="square" rtlCol="0">
            <a:spAutoFit/>
          </a:bodyPr>
          <a:lstStyle/>
          <a:p>
            <a:r>
              <a:rPr lang="lv-LV" sz="1050" b="1" dirty="0">
                <a:solidFill>
                  <a:srgbClr val="000099"/>
                </a:solidFill>
                <a:latin typeface="+mj-lt"/>
              </a:rPr>
              <a:t>Izlase: visi regulārie interneta mediju lietotāji (lieto interneta medijus vismaz reizi nedēļā)</a:t>
            </a:r>
            <a:endParaRPr lang="en-US" sz="900" b="1" dirty="0">
              <a:solidFill>
                <a:srgbClr val="000099"/>
              </a:solidFill>
              <a:latin typeface="+mj-lt"/>
            </a:endParaRPr>
          </a:p>
        </p:txBody>
      </p:sp>
    </p:spTree>
    <p:extLst>
      <p:ext uri="{BB962C8B-B14F-4D97-AF65-F5344CB8AC3E}">
        <p14:creationId xmlns:p14="http://schemas.microsoft.com/office/powerpoint/2010/main" val="417781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5391F-2377-0118-89FB-5BBAAAC7ABFE}"/>
              </a:ext>
            </a:extLst>
          </p:cNvPr>
          <p:cNvSpPr txBox="1"/>
          <p:nvPr/>
        </p:nvSpPr>
        <p:spPr>
          <a:xfrm>
            <a:off x="255579" y="884620"/>
            <a:ext cx="5717862" cy="600164"/>
          </a:xfrm>
          <a:prstGeom prst="rect">
            <a:avLst/>
          </a:prstGeom>
          <a:noFill/>
        </p:spPr>
        <p:txBody>
          <a:bodyPr wrap="square" rtlCol="0">
            <a:spAutoFit/>
          </a:bodyPr>
          <a:lstStyle/>
          <a:p>
            <a:r>
              <a:rPr lang="lv-LV" sz="1100" b="1" dirty="0">
                <a:solidFill>
                  <a:srgbClr val="333333"/>
                </a:solidFill>
                <a:latin typeface="+mj-lt"/>
              </a:rPr>
              <a:t>Vai, Jūsuprāt, latviešu valodas lietojums minētajās interneta vietnēs, ir pareizs, saprotams un pilnvērtīgs? Atbildei izvēlēties vērtējumu 10 punktu skalā, kur 10 nozīmē “pilnībā”, bet 1 nozīmē “nepavisam”</a:t>
            </a:r>
          </a:p>
        </p:txBody>
      </p:sp>
      <p:graphicFrame>
        <p:nvGraphicFramePr>
          <p:cNvPr id="3" name="Chart 2">
            <a:extLst>
              <a:ext uri="{FF2B5EF4-FFF2-40B4-BE49-F238E27FC236}">
                <a16:creationId xmlns:a16="http://schemas.microsoft.com/office/drawing/2014/main" id="{9EC9DB33-D192-8870-1997-4AC4D25A8A7C}"/>
              </a:ext>
            </a:extLst>
          </p:cNvPr>
          <p:cNvGraphicFramePr/>
          <p:nvPr>
            <p:extLst>
              <p:ext uri="{D42A27DB-BD31-4B8C-83A1-F6EECF244321}">
                <p14:modId xmlns:p14="http://schemas.microsoft.com/office/powerpoint/2010/main" val="1768823548"/>
              </p:ext>
            </p:extLst>
          </p:nvPr>
        </p:nvGraphicFramePr>
        <p:xfrm>
          <a:off x="262516" y="1484783"/>
          <a:ext cx="5948504" cy="4248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62">
            <a:extLst>
              <a:ext uri="{FF2B5EF4-FFF2-40B4-BE49-F238E27FC236}">
                <a16:creationId xmlns:a16="http://schemas.microsoft.com/office/drawing/2014/main" id="{659906F5-F05A-B687-1C77-60430FE3D547}"/>
              </a:ext>
            </a:extLst>
          </p:cNvPr>
          <p:cNvGraphicFramePr>
            <a:graphicFrameLocks noChangeAspect="1"/>
          </p:cNvGraphicFramePr>
          <p:nvPr>
            <p:extLst>
              <p:ext uri="{D42A27DB-BD31-4B8C-83A1-F6EECF244321}">
                <p14:modId xmlns:p14="http://schemas.microsoft.com/office/powerpoint/2010/main" val="3743436473"/>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D60A583-1EF5-9FAA-BA0D-98B790C54FD7}"/>
              </a:ext>
            </a:extLst>
          </p:cNvPr>
          <p:cNvSpPr txBox="1"/>
          <p:nvPr/>
        </p:nvSpPr>
        <p:spPr>
          <a:xfrm>
            <a:off x="6084168" y="1022307"/>
            <a:ext cx="2368158"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6" name="Title 12">
            <a:extLst>
              <a:ext uri="{FF2B5EF4-FFF2-40B4-BE49-F238E27FC236}">
                <a16:creationId xmlns:a16="http://schemas.microsoft.com/office/drawing/2014/main" id="{A91B82BE-D968-CBCE-4D1C-E303FE31EA55}"/>
              </a:ext>
            </a:extLst>
          </p:cNvPr>
          <p:cNvSpPr txBox="1">
            <a:spLocks/>
          </p:cNvSpPr>
          <p:nvPr/>
        </p:nvSpPr>
        <p:spPr>
          <a:xfrm>
            <a:off x="107504" y="116631"/>
            <a:ext cx="8928992"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1800" dirty="0">
                <a:solidFill>
                  <a:srgbClr val="990033"/>
                </a:solidFill>
              </a:rPr>
              <a:t>Latviešu valodas lietojuma vērtējums </a:t>
            </a:r>
            <a:r>
              <a:rPr lang="en-US" sz="1800" dirty="0" err="1">
                <a:solidFill>
                  <a:srgbClr val="990033"/>
                </a:solidFill>
              </a:rPr>
              <a:t>interneta</a:t>
            </a:r>
            <a:r>
              <a:rPr lang="en-US" sz="1800" dirty="0">
                <a:solidFill>
                  <a:srgbClr val="990033"/>
                </a:solidFill>
              </a:rPr>
              <a:t> </a:t>
            </a:r>
            <a:r>
              <a:rPr lang="en-US" sz="1800" dirty="0" err="1">
                <a:solidFill>
                  <a:srgbClr val="990033"/>
                </a:solidFill>
              </a:rPr>
              <a:t>vietnēs</a:t>
            </a:r>
            <a:endParaRPr lang="en-US" sz="1800" dirty="0">
              <a:solidFill>
                <a:srgbClr val="990033"/>
              </a:solidFill>
            </a:endParaRPr>
          </a:p>
        </p:txBody>
      </p:sp>
      <p:sp>
        <p:nvSpPr>
          <p:cNvPr id="8" name="TextBox 7">
            <a:extLst>
              <a:ext uri="{FF2B5EF4-FFF2-40B4-BE49-F238E27FC236}">
                <a16:creationId xmlns:a16="http://schemas.microsoft.com/office/drawing/2014/main" id="{60E530AF-636D-4601-B201-ADB1EEBDEA1E}"/>
              </a:ext>
            </a:extLst>
          </p:cNvPr>
          <p:cNvSpPr txBox="1"/>
          <p:nvPr/>
        </p:nvSpPr>
        <p:spPr>
          <a:xfrm>
            <a:off x="262516" y="493355"/>
            <a:ext cx="2520280" cy="253916"/>
          </a:xfrm>
          <a:prstGeom prst="rect">
            <a:avLst/>
          </a:prstGeom>
          <a:noFill/>
        </p:spPr>
        <p:txBody>
          <a:bodyPr wrap="square" rtlCol="0">
            <a:spAutoFit/>
          </a:bodyPr>
          <a:lstStyle/>
          <a:p>
            <a:r>
              <a:rPr lang="lv-LV" sz="1050" b="1" dirty="0">
                <a:solidFill>
                  <a:srgbClr val="000099"/>
                </a:solidFill>
                <a:latin typeface="+mj-lt"/>
              </a:rPr>
              <a:t>Izlase: respondenti, kuri vērtēja mediju</a:t>
            </a:r>
            <a:endParaRPr lang="en-US" sz="900" b="1" dirty="0">
              <a:solidFill>
                <a:srgbClr val="000099"/>
              </a:solidFill>
              <a:latin typeface="+mj-lt"/>
            </a:endParaRPr>
          </a:p>
        </p:txBody>
      </p:sp>
      <p:sp>
        <p:nvSpPr>
          <p:cNvPr id="9" name="Rectangle 8">
            <a:extLst>
              <a:ext uri="{FF2B5EF4-FFF2-40B4-BE49-F238E27FC236}">
                <a16:creationId xmlns:a16="http://schemas.microsoft.com/office/drawing/2014/main" id="{259E7719-3FE4-9205-7C78-717056A0E069}"/>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3353371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3BE3A5-7248-EDD2-F959-55D61FFA101F}"/>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7. </a:t>
            </a:r>
            <a:r>
              <a:rPr lang="fi-FI" sz="2400" dirty="0">
                <a:solidFill>
                  <a:srgbClr val="C00000"/>
                </a:solidFill>
                <a:effectLst>
                  <a:outerShdw blurRad="38100" dist="38100" dir="2700000" algn="tl">
                    <a:srgbClr val="C0C0C0"/>
                  </a:outerShdw>
                </a:effectLst>
                <a:latin typeface="+mj-lt"/>
              </a:rPr>
              <a:t>Saskarsmes pieredze ar nepareizu valodas lietojumu mediju saturā  un negatīvie piemēri</a:t>
            </a:r>
          </a:p>
          <a:p>
            <a:pPr algn="ctr" eaLnBrk="1" fontAlgn="auto" hangingPunct="1">
              <a:lnSpc>
                <a:spcPct val="130000"/>
              </a:lnSpc>
              <a:spcBef>
                <a:spcPts val="0"/>
              </a:spcBef>
              <a:spcAft>
                <a:spcPts val="0"/>
              </a:spcAft>
              <a:defRPr/>
            </a:pPr>
            <a:endParaRPr lang="fi-FI" sz="2400" dirty="0">
              <a:solidFill>
                <a:srgbClr val="C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1493443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F81A426-B19C-20EE-F3CF-3835654D1AF7}"/>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FFA0F741-E279-CC21-46FC-8E2745FB756E}"/>
              </a:ext>
            </a:extLst>
          </p:cNvPr>
          <p:cNvSpPr txBox="1"/>
          <p:nvPr/>
        </p:nvSpPr>
        <p:spPr>
          <a:xfrm>
            <a:off x="255578" y="548680"/>
            <a:ext cx="8708910" cy="261610"/>
          </a:xfrm>
          <a:prstGeom prst="rect">
            <a:avLst/>
          </a:prstGeom>
          <a:noFill/>
        </p:spPr>
        <p:txBody>
          <a:bodyPr wrap="square" rtlCol="0">
            <a:spAutoFit/>
          </a:bodyPr>
          <a:lstStyle/>
          <a:p>
            <a:r>
              <a:rPr lang="lv-LV" sz="1100" b="1" dirty="0">
                <a:solidFill>
                  <a:srgbClr val="333333"/>
                </a:solidFill>
                <a:latin typeface="+mj-lt"/>
              </a:rPr>
              <a:t>Cik bieži pēdējā gada laikā mediju satura veidotāju (žurnālistu, raidījumu vadītāju) valodā  esat pamanījis katru no tālāk uzskaitītajām parādībām? </a:t>
            </a:r>
          </a:p>
        </p:txBody>
      </p:sp>
      <p:graphicFrame>
        <p:nvGraphicFramePr>
          <p:cNvPr id="4" name="Chart 3">
            <a:extLst>
              <a:ext uri="{FF2B5EF4-FFF2-40B4-BE49-F238E27FC236}">
                <a16:creationId xmlns:a16="http://schemas.microsoft.com/office/drawing/2014/main" id="{F4F2155E-E207-9DF8-D8FE-F0E42D76A89F}"/>
              </a:ext>
            </a:extLst>
          </p:cNvPr>
          <p:cNvGraphicFramePr/>
          <p:nvPr>
            <p:extLst>
              <p:ext uri="{D42A27DB-BD31-4B8C-83A1-F6EECF244321}">
                <p14:modId xmlns:p14="http://schemas.microsoft.com/office/powerpoint/2010/main" val="3663419565"/>
              </p:ext>
            </p:extLst>
          </p:nvPr>
        </p:nvGraphicFramePr>
        <p:xfrm>
          <a:off x="262516" y="1268761"/>
          <a:ext cx="7549844" cy="42751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5C8CAF0-4BCD-B445-0AC0-4733E8C62AA2}"/>
              </a:ext>
            </a:extLst>
          </p:cNvPr>
          <p:cNvSpPr txBox="1"/>
          <p:nvPr/>
        </p:nvSpPr>
        <p:spPr>
          <a:xfrm>
            <a:off x="3851920" y="5887001"/>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287432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023E64AE-5DC2-3E51-4F00-58193263482E}"/>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D2896C0C-4105-B747-058D-28D4CD69B538}"/>
              </a:ext>
            </a:extLst>
          </p:cNvPr>
          <p:cNvSpPr txBox="1"/>
          <p:nvPr/>
        </p:nvSpPr>
        <p:spPr>
          <a:xfrm>
            <a:off x="255578" y="548680"/>
            <a:ext cx="8708910" cy="261610"/>
          </a:xfrm>
          <a:prstGeom prst="rect">
            <a:avLst/>
          </a:prstGeom>
          <a:noFill/>
        </p:spPr>
        <p:txBody>
          <a:bodyPr wrap="square" rtlCol="0">
            <a:spAutoFit/>
          </a:bodyPr>
          <a:lstStyle/>
          <a:p>
            <a:r>
              <a:rPr lang="lv-LV" sz="1100" b="1" dirty="0">
                <a:solidFill>
                  <a:srgbClr val="333333"/>
                </a:solidFill>
                <a:latin typeface="+mj-lt"/>
              </a:rPr>
              <a:t>Cik bieži pēdējā gada laikā mediju satura veidotāju (žurnālistu, raidījumu vadītāju) valodā  esat pamanījis katru no tālāk uzskaitītajām parādībām? </a:t>
            </a:r>
          </a:p>
        </p:txBody>
      </p:sp>
      <p:graphicFrame>
        <p:nvGraphicFramePr>
          <p:cNvPr id="4" name="Chart 3">
            <a:extLst>
              <a:ext uri="{FF2B5EF4-FFF2-40B4-BE49-F238E27FC236}">
                <a16:creationId xmlns:a16="http://schemas.microsoft.com/office/drawing/2014/main" id="{FDB59707-1031-93D7-4160-994C0F12204A}"/>
              </a:ext>
            </a:extLst>
          </p:cNvPr>
          <p:cNvGraphicFramePr/>
          <p:nvPr>
            <p:extLst>
              <p:ext uri="{D42A27DB-BD31-4B8C-83A1-F6EECF244321}">
                <p14:modId xmlns:p14="http://schemas.microsoft.com/office/powerpoint/2010/main" val="3529895744"/>
              </p:ext>
            </p:extLst>
          </p:nvPr>
        </p:nvGraphicFramePr>
        <p:xfrm>
          <a:off x="772464" y="1162856"/>
          <a:ext cx="6736466" cy="464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F619D56-09F2-27CE-BA3C-87324D9CF272}"/>
              </a:ext>
            </a:extLst>
          </p:cNvPr>
          <p:cNvSpPr txBox="1"/>
          <p:nvPr/>
        </p:nvSpPr>
        <p:spPr>
          <a:xfrm>
            <a:off x="2483768" y="901246"/>
            <a:ext cx="5256584" cy="261610"/>
          </a:xfrm>
          <a:prstGeom prst="rect">
            <a:avLst/>
          </a:prstGeom>
          <a:noFill/>
        </p:spPr>
        <p:txBody>
          <a:bodyPr wrap="square" rtlCol="0">
            <a:spAutoFit/>
          </a:bodyPr>
          <a:lstStyle/>
          <a:p>
            <a:pPr algn="ctr"/>
            <a:r>
              <a:rPr lang="en-US" sz="1100" b="1" dirty="0" err="1">
                <a:solidFill>
                  <a:srgbClr val="000099"/>
                </a:solidFill>
                <a:latin typeface="+mj-lt"/>
              </a:rPr>
              <a:t>Ļoti</a:t>
            </a:r>
            <a:r>
              <a:rPr lang="en-US" sz="1100" b="1" dirty="0">
                <a:solidFill>
                  <a:srgbClr val="000099"/>
                </a:solidFill>
                <a:latin typeface="+mj-lt"/>
              </a:rPr>
              <a:t> </a:t>
            </a:r>
            <a:r>
              <a:rPr lang="en-US" sz="1100" b="1" dirty="0" err="1">
                <a:solidFill>
                  <a:srgbClr val="000099"/>
                </a:solidFill>
                <a:latin typeface="+mj-lt"/>
              </a:rPr>
              <a:t>vai</a:t>
            </a:r>
            <a:r>
              <a:rPr lang="en-US" sz="1100" b="1" dirty="0">
                <a:solidFill>
                  <a:srgbClr val="000099"/>
                </a:solidFill>
                <a:latin typeface="+mj-lt"/>
              </a:rPr>
              <a:t> </a:t>
            </a:r>
            <a:r>
              <a:rPr lang="en-US" sz="1100" b="1" dirty="0" err="1">
                <a:solidFill>
                  <a:srgbClr val="000099"/>
                </a:solidFill>
                <a:latin typeface="+mj-lt"/>
              </a:rPr>
              <a:t>diezgan</a:t>
            </a:r>
            <a:r>
              <a:rPr lang="en-US" sz="1100" b="1" dirty="0">
                <a:solidFill>
                  <a:srgbClr val="000099"/>
                </a:solidFill>
                <a:latin typeface="+mj-lt"/>
              </a:rPr>
              <a:t> </a:t>
            </a:r>
            <a:r>
              <a:rPr lang="en-US" sz="1100" b="1" dirty="0" err="1">
                <a:solidFill>
                  <a:srgbClr val="000099"/>
                </a:solidFill>
                <a:latin typeface="+mj-lt"/>
              </a:rPr>
              <a:t>bieži</a:t>
            </a:r>
            <a:r>
              <a:rPr lang="en-US" sz="1100" b="1" dirty="0">
                <a:solidFill>
                  <a:srgbClr val="000099"/>
                </a:solidFill>
                <a:latin typeface="+mj-lt"/>
              </a:rPr>
              <a:t> </a:t>
            </a:r>
            <a:r>
              <a:rPr lang="en-US" sz="1100" b="1" dirty="0" err="1">
                <a:solidFill>
                  <a:srgbClr val="000099"/>
                </a:solidFill>
                <a:latin typeface="+mj-lt"/>
              </a:rPr>
              <a:t>mediju</a:t>
            </a:r>
            <a:r>
              <a:rPr lang="en-US" sz="1100" b="1" dirty="0">
                <a:solidFill>
                  <a:srgbClr val="000099"/>
                </a:solidFill>
                <a:latin typeface="+mj-lt"/>
              </a:rPr>
              <a:t> </a:t>
            </a:r>
            <a:r>
              <a:rPr lang="en-US" sz="1100" b="1" dirty="0" err="1">
                <a:solidFill>
                  <a:srgbClr val="000099"/>
                </a:solidFill>
                <a:latin typeface="+mj-lt"/>
              </a:rPr>
              <a:t>satura</a:t>
            </a:r>
            <a:r>
              <a:rPr lang="en-US" sz="1100" b="1" dirty="0">
                <a:solidFill>
                  <a:srgbClr val="000099"/>
                </a:solidFill>
                <a:latin typeface="+mj-lt"/>
              </a:rPr>
              <a:t> </a:t>
            </a:r>
            <a:r>
              <a:rPr lang="en-US" sz="1100" b="1" dirty="0" err="1">
                <a:solidFill>
                  <a:srgbClr val="000099"/>
                </a:solidFill>
                <a:latin typeface="+mj-lt"/>
              </a:rPr>
              <a:t>veidotāju</a:t>
            </a:r>
            <a:r>
              <a:rPr lang="en-US" sz="1100" b="1" dirty="0">
                <a:solidFill>
                  <a:srgbClr val="000099"/>
                </a:solidFill>
                <a:latin typeface="+mj-lt"/>
              </a:rPr>
              <a:t> </a:t>
            </a:r>
            <a:r>
              <a:rPr lang="en-US" sz="1100" b="1" dirty="0" err="1">
                <a:solidFill>
                  <a:srgbClr val="000099"/>
                </a:solidFill>
                <a:latin typeface="+mj-lt"/>
              </a:rPr>
              <a:t>valodā</a:t>
            </a:r>
            <a:r>
              <a:rPr lang="en-US" sz="1100" b="1" dirty="0">
                <a:solidFill>
                  <a:srgbClr val="000099"/>
                </a:solidFill>
                <a:latin typeface="+mj-lt"/>
              </a:rPr>
              <a:t>  </a:t>
            </a:r>
            <a:r>
              <a:rPr lang="en-US" sz="1100" b="1" dirty="0" err="1">
                <a:solidFill>
                  <a:srgbClr val="000099"/>
                </a:solidFill>
                <a:latin typeface="+mj-lt"/>
              </a:rPr>
              <a:t>ir</a:t>
            </a:r>
            <a:r>
              <a:rPr lang="en-US" sz="1100" b="1" dirty="0">
                <a:solidFill>
                  <a:srgbClr val="000099"/>
                </a:solidFill>
                <a:latin typeface="+mj-lt"/>
              </a:rPr>
              <a:t> </a:t>
            </a:r>
            <a:r>
              <a:rPr lang="en-US" sz="1100" b="1" dirty="0" err="1">
                <a:solidFill>
                  <a:srgbClr val="000099"/>
                </a:solidFill>
                <a:latin typeface="+mj-lt"/>
              </a:rPr>
              <a:t>pamanījuši</a:t>
            </a:r>
            <a:r>
              <a:rPr lang="en-US" sz="1100" b="1" dirty="0">
                <a:solidFill>
                  <a:srgbClr val="000099"/>
                </a:solidFill>
                <a:latin typeface="+mj-lt"/>
              </a:rPr>
              <a:t> </a:t>
            </a:r>
            <a:r>
              <a:rPr lang="en-US" sz="1100" b="1" dirty="0" err="1">
                <a:solidFill>
                  <a:srgbClr val="000099"/>
                </a:solidFill>
                <a:latin typeface="+mj-lt"/>
              </a:rPr>
              <a:t>attiecīgās</a:t>
            </a:r>
            <a:r>
              <a:rPr lang="en-US" sz="1100" b="1" dirty="0">
                <a:solidFill>
                  <a:srgbClr val="000099"/>
                </a:solidFill>
                <a:latin typeface="+mj-lt"/>
              </a:rPr>
              <a:t> </a:t>
            </a:r>
            <a:r>
              <a:rPr lang="en-US" sz="1100" b="1" dirty="0" err="1">
                <a:solidFill>
                  <a:srgbClr val="000099"/>
                </a:solidFill>
                <a:latin typeface="+mj-lt"/>
              </a:rPr>
              <a:t>parādības</a:t>
            </a:r>
            <a:r>
              <a:rPr lang="en-US" sz="1100" b="1" dirty="0">
                <a:solidFill>
                  <a:srgbClr val="000099"/>
                </a:solidFill>
                <a:latin typeface="+mj-lt"/>
              </a:rPr>
              <a:t> </a:t>
            </a:r>
            <a:endParaRPr lang="lv-LV" sz="1100" b="0" dirty="0">
              <a:solidFill>
                <a:srgbClr val="000099"/>
              </a:solidFill>
              <a:latin typeface="+mj-lt"/>
            </a:endParaRPr>
          </a:p>
        </p:txBody>
      </p:sp>
      <p:sp>
        <p:nvSpPr>
          <p:cNvPr id="7" name="TextBox 6">
            <a:extLst>
              <a:ext uri="{FF2B5EF4-FFF2-40B4-BE49-F238E27FC236}">
                <a16:creationId xmlns:a16="http://schemas.microsoft.com/office/drawing/2014/main" id="{62B8FAD2-F083-7DB6-DB98-232422A59E82}"/>
              </a:ext>
            </a:extLst>
          </p:cNvPr>
          <p:cNvSpPr txBox="1"/>
          <p:nvPr/>
        </p:nvSpPr>
        <p:spPr>
          <a:xfrm>
            <a:off x="3851920" y="5887001"/>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418758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CE682F34-D556-ECE6-5D9B-CB20904CADFE}"/>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9AE0BA35-BE12-61F2-734D-E6842A8193FC}"/>
              </a:ext>
            </a:extLst>
          </p:cNvPr>
          <p:cNvSpPr txBox="1"/>
          <p:nvPr/>
        </p:nvSpPr>
        <p:spPr>
          <a:xfrm>
            <a:off x="255578" y="476672"/>
            <a:ext cx="8492885" cy="430887"/>
          </a:xfrm>
          <a:prstGeom prst="rect">
            <a:avLst/>
          </a:prstGeom>
          <a:noFill/>
        </p:spPr>
        <p:txBody>
          <a:bodyPr wrap="square" rtlCol="0">
            <a:spAutoFit/>
          </a:bodyPr>
          <a:lstStyle/>
          <a:p>
            <a:pPr algn="ctr"/>
            <a:r>
              <a:rPr lang="lv-LV" sz="1100" b="0" dirty="0">
                <a:solidFill>
                  <a:srgbClr val="333333"/>
                </a:solidFill>
                <a:latin typeface="+mj-lt"/>
              </a:rPr>
              <a:t>Cik bieži pēdējā gada laikā mediju satura veidotāju (žurnālistu, raidījumu vadītāju) valodā  esat pamanījis katru no tālāk uzskaitītajām parādībām?  - </a:t>
            </a:r>
            <a:r>
              <a:rPr lang="lv-LV" sz="1100" b="1" dirty="0">
                <a:solidFill>
                  <a:srgbClr val="000099"/>
                </a:solidFill>
                <a:latin typeface="+mj-lt"/>
              </a:rPr>
              <a:t>Ir pamanījis ļoti vai diezgan bieži</a:t>
            </a:r>
            <a:endParaRPr lang="lv-LV" sz="1050" b="1" dirty="0">
              <a:solidFill>
                <a:srgbClr val="000099"/>
              </a:solidFill>
              <a:latin typeface="+mj-lt"/>
            </a:endParaRPr>
          </a:p>
        </p:txBody>
      </p:sp>
      <p:graphicFrame>
        <p:nvGraphicFramePr>
          <p:cNvPr id="4" name="Object 3">
            <a:extLst>
              <a:ext uri="{FF2B5EF4-FFF2-40B4-BE49-F238E27FC236}">
                <a16:creationId xmlns:a16="http://schemas.microsoft.com/office/drawing/2014/main" id="{54C2C1EB-07C8-90BA-93AF-C2B37CBFEBD9}"/>
              </a:ext>
            </a:extLst>
          </p:cNvPr>
          <p:cNvGraphicFramePr>
            <a:graphicFrameLocks noChangeAspect="1"/>
          </p:cNvGraphicFramePr>
          <p:nvPr>
            <p:extLst>
              <p:ext uri="{D42A27DB-BD31-4B8C-83A1-F6EECF244321}">
                <p14:modId xmlns:p14="http://schemas.microsoft.com/office/powerpoint/2010/main" val="1908747177"/>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D97CD938-8748-B8E9-C3A2-1173CCD15976}"/>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E5061B03-754B-7FE3-15ED-5F60C8BB30F2}"/>
              </a:ext>
            </a:extLst>
          </p:cNvPr>
          <p:cNvSpPr txBox="1"/>
          <p:nvPr/>
        </p:nvSpPr>
        <p:spPr>
          <a:xfrm>
            <a:off x="987210" y="19932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026D75F5-8695-4DC7-07AE-6D949838D21E}"/>
              </a:ext>
            </a:extLst>
          </p:cNvPr>
          <p:cNvSpPr txBox="1"/>
          <p:nvPr/>
        </p:nvSpPr>
        <p:spPr>
          <a:xfrm>
            <a:off x="1010145" y="5187446"/>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08771522-1056-5BEB-B2C9-C5FBE856E83F}"/>
              </a:ext>
            </a:extLst>
          </p:cNvPr>
          <p:cNvSpPr txBox="1"/>
          <p:nvPr/>
        </p:nvSpPr>
        <p:spPr>
          <a:xfrm>
            <a:off x="1003249" y="3414874"/>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A1D0B35E-9CA9-48CB-7261-4F67571E836E}"/>
              </a:ext>
            </a:extLst>
          </p:cNvPr>
          <p:cNvSpPr txBox="1"/>
          <p:nvPr/>
        </p:nvSpPr>
        <p:spPr>
          <a:xfrm>
            <a:off x="614201" y="4588889"/>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26A96ED9-FC65-4ACC-2391-A243BB8794F9}"/>
              </a:ext>
            </a:extLst>
          </p:cNvPr>
          <p:cNvSpPr txBox="1"/>
          <p:nvPr/>
        </p:nvSpPr>
        <p:spPr>
          <a:xfrm>
            <a:off x="987209" y="3998074"/>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2" name="TextBox 11">
            <a:extLst>
              <a:ext uri="{FF2B5EF4-FFF2-40B4-BE49-F238E27FC236}">
                <a16:creationId xmlns:a16="http://schemas.microsoft.com/office/drawing/2014/main" id="{C575C977-A055-0926-01AD-E4E312A3BA8A}"/>
              </a:ext>
            </a:extLst>
          </p:cNvPr>
          <p:cNvSpPr txBox="1"/>
          <p:nvPr/>
        </p:nvSpPr>
        <p:spPr>
          <a:xfrm>
            <a:off x="3711103" y="6040761"/>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58131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AE39032C-E58D-35AF-7297-AF2B05982C16}"/>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graphicFrame>
        <p:nvGraphicFramePr>
          <p:cNvPr id="4" name="Object 3">
            <a:extLst>
              <a:ext uri="{FF2B5EF4-FFF2-40B4-BE49-F238E27FC236}">
                <a16:creationId xmlns:a16="http://schemas.microsoft.com/office/drawing/2014/main" id="{BE9576BE-F8C9-D5BB-10E3-31EB0FDECC72}"/>
              </a:ext>
            </a:extLst>
          </p:cNvPr>
          <p:cNvGraphicFramePr>
            <a:graphicFrameLocks noChangeAspect="1"/>
          </p:cNvGraphicFramePr>
          <p:nvPr>
            <p:extLst>
              <p:ext uri="{D42A27DB-BD31-4B8C-83A1-F6EECF244321}">
                <p14:modId xmlns:p14="http://schemas.microsoft.com/office/powerpoint/2010/main" val="273878644"/>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10D99B64-7ADD-C6E6-B765-26BADD442318}"/>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EE2FADC5-E480-0F4C-E6CB-85B6D3BC3642}"/>
              </a:ext>
            </a:extLst>
          </p:cNvPr>
          <p:cNvSpPr txBox="1"/>
          <p:nvPr/>
        </p:nvSpPr>
        <p:spPr>
          <a:xfrm>
            <a:off x="987210" y="198215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77CC7FE8-C444-03DC-076F-65DD9CCE8EF3}"/>
              </a:ext>
            </a:extLst>
          </p:cNvPr>
          <p:cNvSpPr txBox="1"/>
          <p:nvPr/>
        </p:nvSpPr>
        <p:spPr>
          <a:xfrm>
            <a:off x="1003136" y="522234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7D1E6B1F-033C-EEDE-6C3A-B36ABA92386C}"/>
              </a:ext>
            </a:extLst>
          </p:cNvPr>
          <p:cNvSpPr txBox="1"/>
          <p:nvPr/>
        </p:nvSpPr>
        <p:spPr>
          <a:xfrm>
            <a:off x="987209" y="338805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56FADDEA-BADE-9498-1319-B2DE51F47C26}"/>
              </a:ext>
            </a:extLst>
          </p:cNvPr>
          <p:cNvSpPr txBox="1"/>
          <p:nvPr/>
        </p:nvSpPr>
        <p:spPr>
          <a:xfrm>
            <a:off x="614201" y="4577299"/>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A74E0BAB-D374-9A48-A3E5-0DA96BBA4ED5}"/>
              </a:ext>
            </a:extLst>
          </p:cNvPr>
          <p:cNvSpPr txBox="1"/>
          <p:nvPr/>
        </p:nvSpPr>
        <p:spPr>
          <a:xfrm>
            <a:off x="1003136" y="400533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3" name="TextBox 12">
            <a:extLst>
              <a:ext uri="{FF2B5EF4-FFF2-40B4-BE49-F238E27FC236}">
                <a16:creationId xmlns:a16="http://schemas.microsoft.com/office/drawing/2014/main" id="{EE0F6C97-22C8-0FB9-7AC2-352F890235FC}"/>
              </a:ext>
            </a:extLst>
          </p:cNvPr>
          <p:cNvSpPr txBox="1"/>
          <p:nvPr/>
        </p:nvSpPr>
        <p:spPr>
          <a:xfrm>
            <a:off x="3711103" y="6040761"/>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
        <p:nvSpPr>
          <p:cNvPr id="14" name="TextBox 13">
            <a:extLst>
              <a:ext uri="{FF2B5EF4-FFF2-40B4-BE49-F238E27FC236}">
                <a16:creationId xmlns:a16="http://schemas.microsoft.com/office/drawing/2014/main" id="{DAE01E13-E895-8E5A-BF73-F49F9CE96F8C}"/>
              </a:ext>
            </a:extLst>
          </p:cNvPr>
          <p:cNvSpPr txBox="1"/>
          <p:nvPr/>
        </p:nvSpPr>
        <p:spPr>
          <a:xfrm>
            <a:off x="255578" y="476672"/>
            <a:ext cx="8492885" cy="430887"/>
          </a:xfrm>
          <a:prstGeom prst="rect">
            <a:avLst/>
          </a:prstGeom>
          <a:noFill/>
        </p:spPr>
        <p:txBody>
          <a:bodyPr wrap="square" rtlCol="0">
            <a:spAutoFit/>
          </a:bodyPr>
          <a:lstStyle/>
          <a:p>
            <a:pPr algn="ctr"/>
            <a:r>
              <a:rPr lang="lv-LV" sz="1100" b="0" dirty="0">
                <a:solidFill>
                  <a:srgbClr val="333333"/>
                </a:solidFill>
                <a:latin typeface="+mj-lt"/>
              </a:rPr>
              <a:t>Cik bieži pēdējā gada laikā mediju satura veidotāju (žurnālistu, raidījumu vadītāju) valodā  esat pamanījis katru no tālāk uzskaitītajām parādībām?  - </a:t>
            </a:r>
            <a:r>
              <a:rPr lang="lv-LV" sz="1100" b="1" dirty="0">
                <a:solidFill>
                  <a:srgbClr val="000099"/>
                </a:solidFill>
                <a:latin typeface="+mj-lt"/>
              </a:rPr>
              <a:t>Ir pamanījis ļoti vai diezgan bieži</a:t>
            </a:r>
            <a:endParaRPr lang="lv-LV" sz="1050" b="1" dirty="0">
              <a:solidFill>
                <a:srgbClr val="000099"/>
              </a:solidFill>
              <a:latin typeface="+mj-lt"/>
            </a:endParaRPr>
          </a:p>
        </p:txBody>
      </p:sp>
    </p:spTree>
    <p:extLst>
      <p:ext uri="{BB962C8B-B14F-4D97-AF65-F5344CB8AC3E}">
        <p14:creationId xmlns:p14="http://schemas.microsoft.com/office/powerpoint/2010/main" val="1965375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43C955B2-5F4C-6D57-DCF2-B50A3BBBBE41}"/>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graphicFrame>
        <p:nvGraphicFramePr>
          <p:cNvPr id="4" name="Object 3">
            <a:extLst>
              <a:ext uri="{FF2B5EF4-FFF2-40B4-BE49-F238E27FC236}">
                <a16:creationId xmlns:a16="http://schemas.microsoft.com/office/drawing/2014/main" id="{1FE05354-D2F0-0877-496D-AB7F42B237D2}"/>
              </a:ext>
            </a:extLst>
          </p:cNvPr>
          <p:cNvGraphicFramePr>
            <a:graphicFrameLocks noChangeAspect="1"/>
          </p:cNvGraphicFramePr>
          <p:nvPr>
            <p:extLst>
              <p:ext uri="{D42A27DB-BD31-4B8C-83A1-F6EECF244321}">
                <p14:modId xmlns:p14="http://schemas.microsoft.com/office/powerpoint/2010/main" val="3963052335"/>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8D2BCA9E-7564-5DF3-F6FA-89ECD2F89D60}"/>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301BC395-5D51-C33F-852C-D64691E95502}"/>
              </a:ext>
            </a:extLst>
          </p:cNvPr>
          <p:cNvSpPr txBox="1"/>
          <p:nvPr/>
        </p:nvSpPr>
        <p:spPr>
          <a:xfrm>
            <a:off x="987210" y="1991231"/>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671A1DB7-D5C6-B517-3781-FEA3DECCDBD9}"/>
              </a:ext>
            </a:extLst>
          </p:cNvPr>
          <p:cNvSpPr txBox="1"/>
          <p:nvPr/>
        </p:nvSpPr>
        <p:spPr>
          <a:xfrm>
            <a:off x="1003249" y="520538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17DE1B63-DFA8-0B72-BC21-34E5C632D4F7}"/>
              </a:ext>
            </a:extLst>
          </p:cNvPr>
          <p:cNvSpPr txBox="1"/>
          <p:nvPr/>
        </p:nvSpPr>
        <p:spPr>
          <a:xfrm>
            <a:off x="987210" y="338805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38F51BE5-D548-48CD-6846-A69B8FBB0727}"/>
              </a:ext>
            </a:extLst>
          </p:cNvPr>
          <p:cNvSpPr txBox="1"/>
          <p:nvPr/>
        </p:nvSpPr>
        <p:spPr>
          <a:xfrm>
            <a:off x="630241" y="4581128"/>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6D379DD9-9EF0-15EA-BCBA-A2C9436B4571}"/>
              </a:ext>
            </a:extLst>
          </p:cNvPr>
          <p:cNvSpPr txBox="1"/>
          <p:nvPr/>
        </p:nvSpPr>
        <p:spPr>
          <a:xfrm>
            <a:off x="1003249" y="3988955"/>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3" name="TextBox 12">
            <a:extLst>
              <a:ext uri="{FF2B5EF4-FFF2-40B4-BE49-F238E27FC236}">
                <a16:creationId xmlns:a16="http://schemas.microsoft.com/office/drawing/2014/main" id="{6C2A144C-495F-C669-D179-658E8C2D4A7F}"/>
              </a:ext>
            </a:extLst>
          </p:cNvPr>
          <p:cNvSpPr txBox="1"/>
          <p:nvPr/>
        </p:nvSpPr>
        <p:spPr>
          <a:xfrm>
            <a:off x="3711103" y="6040761"/>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
        <p:nvSpPr>
          <p:cNvPr id="14" name="TextBox 13">
            <a:extLst>
              <a:ext uri="{FF2B5EF4-FFF2-40B4-BE49-F238E27FC236}">
                <a16:creationId xmlns:a16="http://schemas.microsoft.com/office/drawing/2014/main" id="{C7C84EF0-0CAA-A436-01E2-9F83E6C92E11}"/>
              </a:ext>
            </a:extLst>
          </p:cNvPr>
          <p:cNvSpPr txBox="1"/>
          <p:nvPr/>
        </p:nvSpPr>
        <p:spPr>
          <a:xfrm>
            <a:off x="255578" y="476672"/>
            <a:ext cx="8492885" cy="430887"/>
          </a:xfrm>
          <a:prstGeom prst="rect">
            <a:avLst/>
          </a:prstGeom>
          <a:noFill/>
        </p:spPr>
        <p:txBody>
          <a:bodyPr wrap="square" rtlCol="0">
            <a:spAutoFit/>
          </a:bodyPr>
          <a:lstStyle/>
          <a:p>
            <a:pPr algn="ctr"/>
            <a:r>
              <a:rPr lang="lv-LV" sz="1100" b="0" dirty="0">
                <a:solidFill>
                  <a:srgbClr val="333333"/>
                </a:solidFill>
                <a:latin typeface="+mj-lt"/>
              </a:rPr>
              <a:t>Cik bieži pēdējā gada laikā mediju satura veidotāju (žurnālistu, raidījumu vadītāju) valodā  esat pamanījis katru no tālāk uzskaitītajām parādībām?  - </a:t>
            </a:r>
            <a:r>
              <a:rPr lang="lv-LV" sz="1100" b="1" dirty="0">
                <a:solidFill>
                  <a:srgbClr val="000099"/>
                </a:solidFill>
                <a:latin typeface="+mj-lt"/>
              </a:rPr>
              <a:t>Ir pamanījis ļoti vai diezgan bieži</a:t>
            </a:r>
            <a:endParaRPr lang="lv-LV" sz="1050" b="1" dirty="0">
              <a:solidFill>
                <a:srgbClr val="000099"/>
              </a:solidFill>
              <a:latin typeface="+mj-lt"/>
            </a:endParaRPr>
          </a:p>
        </p:txBody>
      </p:sp>
    </p:spTree>
    <p:extLst>
      <p:ext uri="{BB962C8B-B14F-4D97-AF65-F5344CB8AC3E}">
        <p14:creationId xmlns:p14="http://schemas.microsoft.com/office/powerpoint/2010/main" val="841360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F365C-5047-969C-7F07-B1AC61FE6176}"/>
              </a:ext>
            </a:extLst>
          </p:cNvPr>
          <p:cNvSpPr>
            <a:spLocks noChangeArrowheads="1"/>
          </p:cNvSpPr>
          <p:nvPr/>
        </p:nvSpPr>
        <p:spPr bwMode="auto">
          <a:xfrm>
            <a:off x="914400" y="2708920"/>
            <a:ext cx="7239000" cy="85978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8. </a:t>
            </a:r>
            <a:r>
              <a:rPr lang="fi-FI" sz="2400" dirty="0">
                <a:solidFill>
                  <a:srgbClr val="C00000"/>
                </a:solidFill>
                <a:effectLst>
                  <a:outerShdw blurRad="38100" dist="38100" dir="2700000" algn="tl">
                    <a:srgbClr val="C0C0C0"/>
                  </a:outerShdw>
                </a:effectLst>
                <a:latin typeface="+mj-lt"/>
              </a:rPr>
              <a:t>Priekšstati par latviešu valodas lietošanu medijos </a:t>
            </a:r>
          </a:p>
        </p:txBody>
      </p:sp>
    </p:spTree>
    <p:extLst>
      <p:ext uri="{BB962C8B-B14F-4D97-AF65-F5344CB8AC3E}">
        <p14:creationId xmlns:p14="http://schemas.microsoft.com/office/powerpoint/2010/main" val="69245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44C8C8-1023-291E-E4A8-DB9472C23139}"/>
              </a:ext>
            </a:extLst>
          </p:cNvPr>
          <p:cNvGraphicFramePr/>
          <p:nvPr>
            <p:extLst>
              <p:ext uri="{D42A27DB-BD31-4B8C-83A1-F6EECF244321}">
                <p14:modId xmlns:p14="http://schemas.microsoft.com/office/powerpoint/2010/main" val="36794056"/>
              </p:ext>
            </p:extLst>
          </p:nvPr>
        </p:nvGraphicFramePr>
        <p:xfrm>
          <a:off x="271730" y="408619"/>
          <a:ext cx="5742200" cy="6116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08A8B41-8530-2D70-88BD-99ABDB93F31F}"/>
              </a:ext>
            </a:extLst>
          </p:cNvPr>
          <p:cNvGraphicFramePr/>
          <p:nvPr>
            <p:extLst>
              <p:ext uri="{D42A27DB-BD31-4B8C-83A1-F6EECF244321}">
                <p14:modId xmlns:p14="http://schemas.microsoft.com/office/powerpoint/2010/main" val="3060856773"/>
              </p:ext>
            </p:extLst>
          </p:nvPr>
        </p:nvGraphicFramePr>
        <p:xfrm>
          <a:off x="6078621" y="517768"/>
          <a:ext cx="2915847" cy="593850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00ABD8D-9312-440B-FBC7-A64D481E91F2}"/>
              </a:ext>
            </a:extLst>
          </p:cNvPr>
          <p:cNvSpPr txBox="1"/>
          <p:nvPr/>
        </p:nvSpPr>
        <p:spPr>
          <a:xfrm>
            <a:off x="1982897" y="6449381"/>
            <a:ext cx="2212465" cy="253916"/>
          </a:xfrm>
          <a:prstGeom prst="rect">
            <a:avLst/>
          </a:prstGeom>
          <a:noFill/>
        </p:spPr>
        <p:txBody>
          <a:bodyPr wrap="none" rtlCol="0">
            <a:spAutoFit/>
          </a:bodyPr>
          <a:lstStyle/>
          <a:p>
            <a:r>
              <a:rPr lang="lv-LV" sz="1050" dirty="0">
                <a:latin typeface="+mj-lt"/>
              </a:rPr>
              <a:t>Bāze: visi aptaujas dalībnieki; n=</a:t>
            </a:r>
            <a:r>
              <a:rPr lang="en-US" sz="1050" dirty="0">
                <a:latin typeface="+mj-lt"/>
              </a:rPr>
              <a:t>1041</a:t>
            </a:r>
            <a:endParaRPr lang="lv-LV" sz="1050" dirty="0">
              <a:latin typeface="+mj-lt"/>
            </a:endParaRPr>
          </a:p>
        </p:txBody>
      </p:sp>
      <p:cxnSp>
        <p:nvCxnSpPr>
          <p:cNvPr id="5" name="Straight Connector 4">
            <a:extLst>
              <a:ext uri="{FF2B5EF4-FFF2-40B4-BE49-F238E27FC236}">
                <a16:creationId xmlns:a16="http://schemas.microsoft.com/office/drawing/2014/main" id="{032AC52E-BFA4-3C2B-16BA-71C503E5BE68}"/>
              </a:ext>
            </a:extLst>
          </p:cNvPr>
          <p:cNvCxnSpPr>
            <a:cxnSpLocks/>
          </p:cNvCxnSpPr>
          <p:nvPr/>
        </p:nvCxnSpPr>
        <p:spPr>
          <a:xfrm>
            <a:off x="6035493"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8EFB860-F63A-29D8-717A-15C8E59FC1CA}"/>
              </a:ext>
            </a:extLst>
          </p:cNvPr>
          <p:cNvSpPr txBox="1">
            <a:spLocks/>
          </p:cNvSpPr>
          <p:nvPr/>
        </p:nvSpPr>
        <p:spPr>
          <a:xfrm>
            <a:off x="5292080" y="117451"/>
            <a:ext cx="3877597" cy="400317"/>
          </a:xfrm>
          <a:prstGeom prst="rect">
            <a:avLst/>
          </a:prstGeom>
        </p:spPr>
        <p:txBody>
          <a:bodyPr/>
          <a:lstStyle/>
          <a:p>
            <a:pPr marL="342900" indent="-342900" eaLnBrk="0" hangingPunct="0">
              <a:spcBef>
                <a:spcPct val="20000"/>
              </a:spcBef>
              <a:defRPr/>
            </a:pPr>
            <a:r>
              <a:rPr lang="en-US" sz="1100" dirty="0">
                <a:latin typeface="+mn-lt"/>
              </a:rPr>
              <a:t>	</a:t>
            </a:r>
            <a:r>
              <a:rPr lang="lv-LV" sz="1100" b="1" dirty="0">
                <a:latin typeface="+mn-lt"/>
              </a:rPr>
              <a:t>Cik lielā mērā Jūs piekrītat katram no zemāk</a:t>
            </a:r>
            <a:r>
              <a:rPr lang="en-US" sz="1100" b="1" dirty="0">
                <a:latin typeface="+mn-lt"/>
              </a:rPr>
              <a:t> </a:t>
            </a:r>
            <a:r>
              <a:rPr lang="lv-LV" sz="1100" b="1" dirty="0">
                <a:latin typeface="+mn-lt"/>
              </a:rPr>
              <a:t>minētajiem apgalvojumiem par latviešu valodas lietošanu medijos?</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A9736DD8-1372-9C07-710A-F5BD7E8C572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Tree>
    <p:extLst>
      <p:ext uri="{BB962C8B-B14F-4D97-AF65-F5344CB8AC3E}">
        <p14:creationId xmlns:p14="http://schemas.microsoft.com/office/powerpoint/2010/main" val="216739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2967-BD4D-4679-CBD8-FADE2BD29FD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 - iedzīvotāji,  kuri patērē mediju saturu latviešu valodā</a:t>
            </a:r>
          </a:p>
        </p:txBody>
      </p:sp>
      <p:pic>
        <p:nvPicPr>
          <p:cNvPr id="3" name="Picture 1" descr="C:\SlickSlides4\ICONS\UsGroupHeads.jpg">
            <a:extLst>
              <a:ext uri="{FF2B5EF4-FFF2-40B4-BE49-F238E27FC236}">
                <a16:creationId xmlns:a16="http://schemas.microsoft.com/office/drawing/2014/main" id="{51019B84-23E7-7C58-EE59-5B0816C41452}"/>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3EDC3BBD-1D6F-642E-17A2-F1EBBD964918}"/>
              </a:ext>
            </a:extLst>
          </p:cNvPr>
          <p:cNvGraphicFramePr/>
          <p:nvPr>
            <p:extLst>
              <p:ext uri="{D42A27DB-BD31-4B8C-83A1-F6EECF244321}">
                <p14:modId xmlns:p14="http://schemas.microsoft.com/office/powerpoint/2010/main" val="3708738328"/>
              </p:ext>
            </p:extLst>
          </p:nvPr>
        </p:nvGraphicFramePr>
        <p:xfrm>
          <a:off x="1537670" y="776000"/>
          <a:ext cx="6650966" cy="55263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5E3BD0C-1190-43AB-6D9E-36FB0671486B}"/>
              </a:ext>
            </a:extLst>
          </p:cNvPr>
          <p:cNvSpPr>
            <a:spLocks noChangeArrowheads="1"/>
          </p:cNvSpPr>
          <p:nvPr/>
        </p:nvSpPr>
        <p:spPr bwMode="auto">
          <a:xfrm>
            <a:off x="6235315" y="5994825"/>
            <a:ext cx="2529897"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a:t>
            </a:r>
            <a:r>
              <a:rPr lang="en-US" sz="1050" b="0" dirty="0" err="1">
                <a:solidFill>
                  <a:srgbClr val="333333"/>
                </a:solidFill>
                <a:latin typeface="+mj-lt"/>
              </a:rPr>
              <a:t>visi</a:t>
            </a:r>
            <a:r>
              <a:rPr lang="en-US" sz="1050" b="0" dirty="0">
                <a:solidFill>
                  <a:srgbClr val="333333"/>
                </a:solidFill>
                <a:latin typeface="+mj-lt"/>
              </a:rPr>
              <a:t> </a:t>
            </a:r>
            <a:r>
              <a:rPr lang="lv-LV" sz="1050" b="0" dirty="0">
                <a:solidFill>
                  <a:srgbClr val="333333"/>
                </a:solidFill>
                <a:latin typeface="+mj-lt"/>
              </a:rPr>
              <a:t>aptaujas dalībnieki, n=</a:t>
            </a:r>
            <a:r>
              <a:rPr lang="en-US" sz="1050" dirty="0">
                <a:solidFill>
                  <a:srgbClr val="333333"/>
                </a:solidFill>
                <a:latin typeface="+mj-lt"/>
              </a:rPr>
              <a:t>1041</a:t>
            </a:r>
            <a:endParaRPr lang="lv-LV" sz="1050" b="0" dirty="0">
              <a:solidFill>
                <a:srgbClr val="333333"/>
              </a:solidFill>
              <a:latin typeface="+mj-lt"/>
            </a:endParaRPr>
          </a:p>
        </p:txBody>
      </p:sp>
      <p:sp>
        <p:nvSpPr>
          <p:cNvPr id="6" name="Slide Number Placeholder 2">
            <a:extLst>
              <a:ext uri="{FF2B5EF4-FFF2-40B4-BE49-F238E27FC236}">
                <a16:creationId xmlns:a16="http://schemas.microsoft.com/office/drawing/2014/main" id="{071AFE55-CA4E-979E-F340-1DF91948C8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spTree>
    <p:extLst>
      <p:ext uri="{BB962C8B-B14F-4D97-AF65-F5344CB8AC3E}">
        <p14:creationId xmlns:p14="http://schemas.microsoft.com/office/powerpoint/2010/main" val="4267867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FE1906D-ACD0-E1D3-1D8C-BFFA55F80BEB}"/>
              </a:ext>
            </a:extLst>
          </p:cNvPr>
          <p:cNvSpPr txBox="1">
            <a:spLocks/>
          </p:cNvSpPr>
          <p:nvPr/>
        </p:nvSpPr>
        <p:spPr>
          <a:xfrm>
            <a:off x="395536" y="471047"/>
            <a:ext cx="7442501" cy="293658"/>
          </a:xfrm>
          <a:prstGeom prst="rect">
            <a:avLst/>
          </a:prstGeom>
        </p:spPr>
        <p:txBody>
          <a:bodyPr/>
          <a:lstStyle/>
          <a:p>
            <a:pPr marL="342900" indent="-342900" eaLnBrk="0" hangingPunct="0">
              <a:spcBef>
                <a:spcPct val="20000"/>
              </a:spcBef>
              <a:defRPr/>
            </a:pPr>
            <a:r>
              <a:rPr lang="lv-LV" sz="1100" b="1" dirty="0">
                <a:latin typeface="+mn-lt"/>
              </a:rPr>
              <a:t>Cik lielā mērā Jūs piekrītat katram no zemāk</a:t>
            </a:r>
            <a:r>
              <a:rPr lang="en-US" sz="1100" b="1" dirty="0">
                <a:latin typeface="+mn-lt"/>
              </a:rPr>
              <a:t> </a:t>
            </a:r>
            <a:r>
              <a:rPr lang="lv-LV" sz="1100" b="1" dirty="0">
                <a:latin typeface="+mn-lt"/>
              </a:rPr>
              <a:t>minētajiem apgalvojumiem par latviešu valodas lietošanu medijos?</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43154F4E-F5D1-3627-F81A-05ED192B261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graphicFrame>
        <p:nvGraphicFramePr>
          <p:cNvPr id="4" name="Chart 3">
            <a:extLst>
              <a:ext uri="{FF2B5EF4-FFF2-40B4-BE49-F238E27FC236}">
                <a16:creationId xmlns:a16="http://schemas.microsoft.com/office/drawing/2014/main" id="{3F78383B-1530-2A69-6F1B-88788B0A7A11}"/>
              </a:ext>
            </a:extLst>
          </p:cNvPr>
          <p:cNvGraphicFramePr/>
          <p:nvPr>
            <p:extLst>
              <p:ext uri="{D42A27DB-BD31-4B8C-83A1-F6EECF244321}">
                <p14:modId xmlns:p14="http://schemas.microsoft.com/office/powerpoint/2010/main" val="2176136534"/>
              </p:ext>
            </p:extLst>
          </p:nvPr>
        </p:nvGraphicFramePr>
        <p:xfrm>
          <a:off x="612183" y="836712"/>
          <a:ext cx="7919634" cy="510911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3">
            <a:extLst>
              <a:ext uri="{FF2B5EF4-FFF2-40B4-BE49-F238E27FC236}">
                <a16:creationId xmlns:a16="http://schemas.microsoft.com/office/drawing/2014/main" id="{92DC75B9-12EC-53BF-A3E2-1BF695BD03FB}"/>
              </a:ext>
            </a:extLst>
          </p:cNvPr>
          <p:cNvSpPr>
            <a:spLocks noChangeArrowheads="1"/>
          </p:cNvSpPr>
          <p:nvPr/>
        </p:nvSpPr>
        <p:spPr bwMode="auto">
          <a:xfrm>
            <a:off x="7960462" y="335136"/>
            <a:ext cx="770179" cy="253916"/>
          </a:xfrm>
          <a:prstGeom prst="rect">
            <a:avLst/>
          </a:prstGeom>
          <a:noFill/>
          <a:ln w="9525">
            <a:noFill/>
            <a:miter lim="800000"/>
            <a:headEnd/>
            <a:tailEnd/>
          </a:ln>
        </p:spPr>
        <p:txBody>
          <a:bodyPr wrap="square" lIns="90000" rIns="90000">
            <a:spAutoFit/>
          </a:bodyPr>
          <a:lstStyle/>
          <a:p>
            <a:r>
              <a:rPr lang="en-US" sz="1050" b="1" dirty="0">
                <a:solidFill>
                  <a:srgbClr val="000000"/>
                </a:solidFill>
                <a:latin typeface="Calibri" pitchFamily="34" charset="0"/>
              </a:rPr>
              <a:t>2023</a:t>
            </a:r>
            <a:endParaRPr lang="en-GB" sz="1050" b="1" dirty="0">
              <a:solidFill>
                <a:srgbClr val="000000"/>
              </a:solidFill>
              <a:latin typeface="Calibri" pitchFamily="34" charset="0"/>
            </a:endParaRPr>
          </a:p>
        </p:txBody>
      </p:sp>
      <p:sp>
        <p:nvSpPr>
          <p:cNvPr id="6" name="Rectangle 22">
            <a:extLst>
              <a:ext uri="{FF2B5EF4-FFF2-40B4-BE49-F238E27FC236}">
                <a16:creationId xmlns:a16="http://schemas.microsoft.com/office/drawing/2014/main" id="{88379B25-5E47-7D7A-2BEA-793109DD9C35}"/>
              </a:ext>
            </a:extLst>
          </p:cNvPr>
          <p:cNvSpPr>
            <a:spLocks noChangeArrowheads="1"/>
          </p:cNvSpPr>
          <p:nvPr/>
        </p:nvSpPr>
        <p:spPr bwMode="auto">
          <a:xfrm>
            <a:off x="7682307" y="327911"/>
            <a:ext cx="185451" cy="187844"/>
          </a:xfrm>
          <a:prstGeom prst="rect">
            <a:avLst/>
          </a:prstGeom>
          <a:solidFill>
            <a:schemeClr val="accent3"/>
          </a:solidFill>
          <a:ln w="9525">
            <a:noFill/>
            <a:miter lim="800000"/>
            <a:headEnd/>
            <a:tailEnd/>
          </a:ln>
        </p:spPr>
        <p:txBody>
          <a:bodyPr wrap="none" anchor="ctr"/>
          <a:lstStyle/>
          <a:p>
            <a:endParaRPr lang="lv-LV" sz="1100">
              <a:latin typeface="Calibri" pitchFamily="34" charset="0"/>
            </a:endParaRPr>
          </a:p>
        </p:txBody>
      </p:sp>
      <p:sp>
        <p:nvSpPr>
          <p:cNvPr id="7" name="Rectangle 22">
            <a:extLst>
              <a:ext uri="{FF2B5EF4-FFF2-40B4-BE49-F238E27FC236}">
                <a16:creationId xmlns:a16="http://schemas.microsoft.com/office/drawing/2014/main" id="{C294FAE6-DB2B-D5F6-B081-3AB26997DA2D}"/>
              </a:ext>
            </a:extLst>
          </p:cNvPr>
          <p:cNvSpPr>
            <a:spLocks noChangeArrowheads="1"/>
          </p:cNvSpPr>
          <p:nvPr/>
        </p:nvSpPr>
        <p:spPr bwMode="auto">
          <a:xfrm>
            <a:off x="7682307" y="565686"/>
            <a:ext cx="185451" cy="192495"/>
          </a:xfrm>
          <a:prstGeom prst="rect">
            <a:avLst/>
          </a:prstGeom>
          <a:solidFill>
            <a:schemeClr val="accent3">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8" name="Rectangle 22">
            <a:extLst>
              <a:ext uri="{FF2B5EF4-FFF2-40B4-BE49-F238E27FC236}">
                <a16:creationId xmlns:a16="http://schemas.microsoft.com/office/drawing/2014/main" id="{82BE6E12-511C-FF52-FCE2-2F6C1D833B04}"/>
              </a:ext>
            </a:extLst>
          </p:cNvPr>
          <p:cNvSpPr>
            <a:spLocks noChangeArrowheads="1"/>
          </p:cNvSpPr>
          <p:nvPr/>
        </p:nvSpPr>
        <p:spPr bwMode="auto">
          <a:xfrm>
            <a:off x="7447253" y="330491"/>
            <a:ext cx="185451" cy="191497"/>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9" name="Rectangle 22">
            <a:extLst>
              <a:ext uri="{FF2B5EF4-FFF2-40B4-BE49-F238E27FC236}">
                <a16:creationId xmlns:a16="http://schemas.microsoft.com/office/drawing/2014/main" id="{13A754FB-D75D-5546-5B72-561C7972BB36}"/>
              </a:ext>
            </a:extLst>
          </p:cNvPr>
          <p:cNvSpPr>
            <a:spLocks noChangeArrowheads="1"/>
          </p:cNvSpPr>
          <p:nvPr/>
        </p:nvSpPr>
        <p:spPr bwMode="auto">
          <a:xfrm>
            <a:off x="7447253" y="563106"/>
            <a:ext cx="185451" cy="192495"/>
          </a:xfrm>
          <a:prstGeom prst="rect">
            <a:avLst/>
          </a:prstGeom>
          <a:solidFill>
            <a:schemeClr val="accent6">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10" name="Rectangle 23">
            <a:extLst>
              <a:ext uri="{FF2B5EF4-FFF2-40B4-BE49-F238E27FC236}">
                <a16:creationId xmlns:a16="http://schemas.microsoft.com/office/drawing/2014/main" id="{21807CFA-B988-3B1E-6871-B4929E029B50}"/>
              </a:ext>
            </a:extLst>
          </p:cNvPr>
          <p:cNvSpPr>
            <a:spLocks noChangeArrowheads="1"/>
          </p:cNvSpPr>
          <p:nvPr/>
        </p:nvSpPr>
        <p:spPr bwMode="auto">
          <a:xfrm>
            <a:off x="7957881" y="543053"/>
            <a:ext cx="770179" cy="253916"/>
          </a:xfrm>
          <a:prstGeom prst="rect">
            <a:avLst/>
          </a:prstGeom>
          <a:noFill/>
          <a:ln w="9525">
            <a:noFill/>
            <a:miter lim="800000"/>
            <a:headEnd/>
            <a:tailEnd/>
          </a:ln>
        </p:spPr>
        <p:txBody>
          <a:bodyPr wrap="square" lIns="90000" rIns="90000">
            <a:spAutoFit/>
          </a:bodyPr>
          <a:lstStyle/>
          <a:p>
            <a:r>
              <a:rPr lang="en-US" sz="1050" b="1" dirty="0">
                <a:solidFill>
                  <a:srgbClr val="000000"/>
                </a:solidFill>
                <a:latin typeface="Calibri" pitchFamily="34" charset="0"/>
              </a:rPr>
              <a:t>2022</a:t>
            </a:r>
            <a:endParaRPr lang="en-GB" sz="1050" b="1" dirty="0">
              <a:solidFill>
                <a:srgbClr val="000000"/>
              </a:solidFill>
              <a:latin typeface="Calibri" pitchFamily="34" charset="0"/>
            </a:endParaRPr>
          </a:p>
        </p:txBody>
      </p:sp>
      <p:sp>
        <p:nvSpPr>
          <p:cNvPr id="11" name="TextBox 10">
            <a:extLst>
              <a:ext uri="{FF2B5EF4-FFF2-40B4-BE49-F238E27FC236}">
                <a16:creationId xmlns:a16="http://schemas.microsoft.com/office/drawing/2014/main" id="{0749821B-77B1-BEBC-58DC-F81B5B6D7003}"/>
              </a:ext>
            </a:extLst>
          </p:cNvPr>
          <p:cNvSpPr txBox="1"/>
          <p:nvPr/>
        </p:nvSpPr>
        <p:spPr>
          <a:xfrm>
            <a:off x="5790779" y="6033966"/>
            <a:ext cx="1733167" cy="253916"/>
          </a:xfrm>
          <a:prstGeom prst="rect">
            <a:avLst/>
          </a:prstGeom>
          <a:noFill/>
        </p:spPr>
        <p:txBody>
          <a:bodyPr wrap="none" rtlCol="0">
            <a:spAutoFit/>
          </a:bodyPr>
          <a:lstStyle/>
          <a:p>
            <a:r>
              <a:rPr lang="lv-LV" sz="1050" dirty="0">
                <a:latin typeface="+mj-lt"/>
              </a:rPr>
              <a:t>Bāze: visi aptaujas dalībnieki</a:t>
            </a:r>
          </a:p>
        </p:txBody>
      </p:sp>
    </p:spTree>
    <p:extLst>
      <p:ext uri="{BB962C8B-B14F-4D97-AF65-F5344CB8AC3E}">
        <p14:creationId xmlns:p14="http://schemas.microsoft.com/office/powerpoint/2010/main" val="3052394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68D57DD-7F00-1089-9E4E-DEE3A223A1D4}"/>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BA13A3EB-7E45-A964-BDF0-28E9FFAF783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5" name="TextBox 4">
            <a:extLst>
              <a:ext uri="{FF2B5EF4-FFF2-40B4-BE49-F238E27FC236}">
                <a16:creationId xmlns:a16="http://schemas.microsoft.com/office/drawing/2014/main" id="{A251F333-556B-7054-34B7-F4604EAD06E8}"/>
              </a:ext>
            </a:extLst>
          </p:cNvPr>
          <p:cNvSpPr txBox="1"/>
          <p:nvPr/>
        </p:nvSpPr>
        <p:spPr>
          <a:xfrm>
            <a:off x="1619672" y="620694"/>
            <a:ext cx="7374796" cy="261610"/>
          </a:xfrm>
          <a:prstGeom prst="rect">
            <a:avLst/>
          </a:prstGeom>
          <a:noFill/>
        </p:spPr>
        <p:txBody>
          <a:bodyPr wrap="square" rtlCol="0">
            <a:spAutoFit/>
          </a:bodyPr>
          <a:lstStyle/>
          <a:p>
            <a:pPr algn="r"/>
            <a:r>
              <a:rPr lang="lv-LV" sz="1100" b="1" dirty="0">
                <a:solidFill>
                  <a:srgbClr val="000099"/>
                </a:solidFill>
                <a:latin typeface="+mn-lt"/>
              </a:rPr>
              <a:t>Ir svarīgi izskaust </a:t>
            </a:r>
            <a:r>
              <a:rPr lang="lv-LV" sz="1100" b="1" dirty="0" err="1">
                <a:solidFill>
                  <a:srgbClr val="000099"/>
                </a:solidFill>
                <a:latin typeface="+mn-lt"/>
              </a:rPr>
              <a:t>anglismus</a:t>
            </a:r>
            <a:r>
              <a:rPr lang="lv-LV" sz="1100" b="1" dirty="0">
                <a:solidFill>
                  <a:srgbClr val="000099"/>
                </a:solidFill>
                <a:latin typeface="+mn-lt"/>
              </a:rPr>
              <a:t>, neveiklus tulkojumus un sarežģītas teikumu konstrukcijas Latvijā radītajā mediju saturā</a:t>
            </a:r>
            <a:endParaRPr lang="en-US" sz="1100" b="1" dirty="0">
              <a:solidFill>
                <a:srgbClr val="000099"/>
              </a:solidFill>
              <a:latin typeface="+mn-lt"/>
            </a:endParaRPr>
          </a:p>
        </p:txBody>
      </p:sp>
      <p:graphicFrame>
        <p:nvGraphicFramePr>
          <p:cNvPr id="6" name="Chart 5">
            <a:extLst>
              <a:ext uri="{FF2B5EF4-FFF2-40B4-BE49-F238E27FC236}">
                <a16:creationId xmlns:a16="http://schemas.microsoft.com/office/drawing/2014/main" id="{B76F46F1-90C1-BA3E-9396-008668865CBF}"/>
              </a:ext>
            </a:extLst>
          </p:cNvPr>
          <p:cNvGraphicFramePr/>
          <p:nvPr>
            <p:extLst>
              <p:ext uri="{D42A27DB-BD31-4B8C-83A1-F6EECF244321}">
                <p14:modId xmlns:p14="http://schemas.microsoft.com/office/powerpoint/2010/main" val="3001371113"/>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347FA34-183B-5FB4-9DA5-4D763BA0130F}"/>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3222011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A284624-7CF9-F1EB-7043-BA992CB7D20E}"/>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C148A719-D1F0-8F6C-750C-75FF07A00E3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F3A88321-715A-7FCD-6039-86DFE84F6AF2}"/>
              </a:ext>
            </a:extLst>
          </p:cNvPr>
          <p:cNvSpPr txBox="1"/>
          <p:nvPr/>
        </p:nvSpPr>
        <p:spPr>
          <a:xfrm>
            <a:off x="2987824" y="620694"/>
            <a:ext cx="5906682" cy="261610"/>
          </a:xfrm>
          <a:prstGeom prst="rect">
            <a:avLst/>
          </a:prstGeom>
          <a:noFill/>
        </p:spPr>
        <p:txBody>
          <a:bodyPr wrap="square" rtlCol="0">
            <a:spAutoFit/>
          </a:bodyPr>
          <a:lstStyle/>
          <a:p>
            <a:pPr algn="ctr"/>
            <a:r>
              <a:rPr lang="lv-LV" sz="1100" b="1" dirty="0">
                <a:solidFill>
                  <a:srgbClr val="000099"/>
                </a:solidFill>
                <a:latin typeface="+mn-lt"/>
              </a:rPr>
              <a:t>Lietojot medijus, es pamanu kļūdas latviešu valodas lietojumā, un man tas nepatīk</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2268152E-7D83-E999-0901-4CA74241001B}"/>
              </a:ext>
            </a:extLst>
          </p:cNvPr>
          <p:cNvGraphicFramePr/>
          <p:nvPr>
            <p:extLst>
              <p:ext uri="{D42A27DB-BD31-4B8C-83A1-F6EECF244321}">
                <p14:modId xmlns:p14="http://schemas.microsoft.com/office/powerpoint/2010/main" val="3912121915"/>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FDADCEC-C60C-A414-7605-B7919121CD60}"/>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802924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E717104-7AFA-5E39-5BF8-57A05311EAB2}"/>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E61E99C2-8C37-2E19-F681-45D3E07FC83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19980D7D-66ED-E5C5-A8C6-F5B1DD751BF2}"/>
              </a:ext>
            </a:extLst>
          </p:cNvPr>
          <p:cNvSpPr txBox="1"/>
          <p:nvPr/>
        </p:nvSpPr>
        <p:spPr>
          <a:xfrm>
            <a:off x="2051720" y="620694"/>
            <a:ext cx="6842786" cy="261610"/>
          </a:xfrm>
          <a:prstGeom prst="rect">
            <a:avLst/>
          </a:prstGeom>
          <a:noFill/>
        </p:spPr>
        <p:txBody>
          <a:bodyPr wrap="square" rtlCol="0">
            <a:spAutoFit/>
          </a:bodyPr>
          <a:lstStyle/>
          <a:p>
            <a:r>
              <a:rPr lang="lv-LV" sz="1100" b="1" dirty="0">
                <a:solidFill>
                  <a:srgbClr val="000099"/>
                </a:solidFill>
                <a:latin typeface="+mn-lt"/>
              </a:rPr>
              <a:t>Akcenti un dažādas izloksnes žurnālistu un raidījumu vadītāju valodā bagātina mediju saturu un padara to krāsainu</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63E3A1ED-2244-4E49-0824-D06502FF629B}"/>
              </a:ext>
            </a:extLst>
          </p:cNvPr>
          <p:cNvGraphicFramePr/>
          <p:nvPr>
            <p:extLst>
              <p:ext uri="{D42A27DB-BD31-4B8C-83A1-F6EECF244321}">
                <p14:modId xmlns:p14="http://schemas.microsoft.com/office/powerpoint/2010/main" val="568927384"/>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7A5029A-9586-DF14-B4CE-74FFFA9226A9}"/>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3643033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CE8D022-E155-4637-6E77-03E2F11185BA}"/>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219FEF4-6902-2DA0-341E-60F6EE3C034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CBC16929-FB78-C32A-C3CF-E7E6EFB4D040}"/>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Mani ļoti satrauc latviešu valodas kvalitāte  medijos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A8A2F4DF-C465-7B83-3320-011F5DCB9CAE}"/>
              </a:ext>
            </a:extLst>
          </p:cNvPr>
          <p:cNvGraphicFramePr/>
          <p:nvPr>
            <p:extLst>
              <p:ext uri="{D42A27DB-BD31-4B8C-83A1-F6EECF244321}">
                <p14:modId xmlns:p14="http://schemas.microsoft.com/office/powerpoint/2010/main" val="2481118566"/>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3C2EB1E-DE9F-E6EF-F1BD-2089C9FE191F}"/>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67241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F2B4A07-C4D7-159A-C6E0-93E0617DBC53}"/>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EDBDAAFA-41DA-9A7A-0D7C-9E1BA6BC93D1}"/>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B5431048-3F5C-25C3-0E8B-F77A65CD13D4}"/>
              </a:ext>
            </a:extLst>
          </p:cNvPr>
          <p:cNvSpPr txBox="1"/>
          <p:nvPr/>
        </p:nvSpPr>
        <p:spPr>
          <a:xfrm>
            <a:off x="1691680" y="620694"/>
            <a:ext cx="7202826" cy="261610"/>
          </a:xfrm>
          <a:prstGeom prst="rect">
            <a:avLst/>
          </a:prstGeom>
          <a:noFill/>
        </p:spPr>
        <p:txBody>
          <a:bodyPr wrap="square" rtlCol="0">
            <a:spAutoFit/>
          </a:bodyPr>
          <a:lstStyle/>
          <a:p>
            <a:r>
              <a:rPr lang="lv-LV" sz="1100" b="1" dirty="0">
                <a:solidFill>
                  <a:srgbClr val="000099"/>
                </a:solidFill>
                <a:latin typeface="+mn-lt"/>
              </a:rPr>
              <a:t>Man patīk, ja mediju satura veidotāju valoda nav “perfekta”, - tādējādi medijs un satura paudējs šķiet dzīvāks, dabiskāks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E79A37F4-07C2-8F57-3EE4-7B7724B49733}"/>
              </a:ext>
            </a:extLst>
          </p:cNvPr>
          <p:cNvGraphicFramePr/>
          <p:nvPr>
            <p:extLst>
              <p:ext uri="{D42A27DB-BD31-4B8C-83A1-F6EECF244321}">
                <p14:modId xmlns:p14="http://schemas.microsoft.com/office/powerpoint/2010/main" val="3918413291"/>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5944BEB-4DF8-DE7C-519D-4E18D366BA04}"/>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684408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BB7198A-C623-BCBC-2625-6CD6C01AED99}"/>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7300448-4753-3AA7-5922-5ABC8129D30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CF3CA924-036E-10C3-933F-F121143B02A8}"/>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Žurnālista valodas kvalitāte neietekmē manu uzticēšanos šim žurnālistam</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54334FE1-743B-C110-344D-5CC467B357E3}"/>
              </a:ext>
            </a:extLst>
          </p:cNvPr>
          <p:cNvGraphicFramePr/>
          <p:nvPr>
            <p:extLst>
              <p:ext uri="{D42A27DB-BD31-4B8C-83A1-F6EECF244321}">
                <p14:modId xmlns:p14="http://schemas.microsoft.com/office/powerpoint/2010/main" val="3430617746"/>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8D5183F-EE8C-49EF-5D86-36F69AD62C2E}"/>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682731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22110F6-83D2-8B49-396D-EEF5B81D63E2}"/>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32F791FA-CDF1-62C2-94B8-F675AD5666D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30943F4B-9267-FA49-B569-49F7514651E0}"/>
              </a:ext>
            </a:extLst>
          </p:cNvPr>
          <p:cNvSpPr txBox="1"/>
          <p:nvPr/>
        </p:nvSpPr>
        <p:spPr>
          <a:xfrm>
            <a:off x="2987824" y="620694"/>
            <a:ext cx="5906682" cy="261610"/>
          </a:xfrm>
          <a:prstGeom prst="rect">
            <a:avLst/>
          </a:prstGeom>
          <a:noFill/>
        </p:spPr>
        <p:txBody>
          <a:bodyPr wrap="square" rtlCol="0">
            <a:spAutoFit/>
          </a:bodyPr>
          <a:lstStyle/>
          <a:p>
            <a:r>
              <a:rPr lang="lv-LV" sz="1100" b="1" dirty="0">
                <a:solidFill>
                  <a:srgbClr val="000099"/>
                </a:solidFill>
                <a:latin typeface="+mn-lt"/>
              </a:rPr>
              <a:t>Lietojot medijus latviešu valodā, es parasti nepievēršu uzmanību valodas kvalitātei</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94DAF4A1-49E7-2877-A0C2-0CB95C147899}"/>
              </a:ext>
            </a:extLst>
          </p:cNvPr>
          <p:cNvGraphicFramePr/>
          <p:nvPr>
            <p:extLst>
              <p:ext uri="{D42A27DB-BD31-4B8C-83A1-F6EECF244321}">
                <p14:modId xmlns:p14="http://schemas.microsoft.com/office/powerpoint/2010/main" val="1261325999"/>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F4A7737-978F-F11C-BC0C-4A2CDFF90324}"/>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2282534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2B48207-4722-A03D-A451-2917423277B3}"/>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77EFB6A-FB4A-41A9-A56C-F716F782E9E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045A203C-C4AD-370F-7BD4-0507CE4B2842}"/>
              </a:ext>
            </a:extLst>
          </p:cNvPr>
          <p:cNvSpPr txBox="1"/>
          <p:nvPr/>
        </p:nvSpPr>
        <p:spPr>
          <a:xfrm>
            <a:off x="2555776" y="620694"/>
            <a:ext cx="6338730" cy="261610"/>
          </a:xfrm>
          <a:prstGeom prst="rect">
            <a:avLst/>
          </a:prstGeom>
          <a:noFill/>
        </p:spPr>
        <p:txBody>
          <a:bodyPr wrap="square" rtlCol="0">
            <a:spAutoFit/>
          </a:bodyPr>
          <a:lstStyle/>
          <a:p>
            <a:pPr algn="ctr"/>
            <a:r>
              <a:rPr lang="lv-LV" sz="1100" b="1" dirty="0">
                <a:solidFill>
                  <a:srgbClr val="000099"/>
                </a:solidFill>
                <a:latin typeface="+mn-lt"/>
              </a:rPr>
              <a:t>Medija valodas kvalitāte neietekmē manu uzticēšanos šim medijam</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993C405A-2898-93B8-1E02-6C4874650005}"/>
              </a:ext>
            </a:extLst>
          </p:cNvPr>
          <p:cNvGraphicFramePr/>
          <p:nvPr>
            <p:extLst>
              <p:ext uri="{D42A27DB-BD31-4B8C-83A1-F6EECF244321}">
                <p14:modId xmlns:p14="http://schemas.microsoft.com/office/powerpoint/2010/main" val="3252682009"/>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598B5F1-FD46-C7D9-13C5-C417C5B3A734}"/>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591918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5E8B7D5B-BF80-544D-668F-2E9A011EFECE}"/>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F3C6BFFB-36A8-4B72-7CAE-4F5E9D3E3E6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B66564EA-C021-6A8B-528D-3CE3C7A6AE0B}"/>
              </a:ext>
            </a:extLst>
          </p:cNvPr>
          <p:cNvSpPr txBox="1"/>
          <p:nvPr/>
        </p:nvSpPr>
        <p:spPr>
          <a:xfrm>
            <a:off x="2987824" y="620694"/>
            <a:ext cx="5906682" cy="261610"/>
          </a:xfrm>
          <a:prstGeom prst="rect">
            <a:avLst/>
          </a:prstGeom>
          <a:noFill/>
        </p:spPr>
        <p:txBody>
          <a:bodyPr wrap="square" rtlCol="0">
            <a:spAutoFit/>
          </a:bodyPr>
          <a:lstStyle/>
          <a:p>
            <a:pPr algn="ctr"/>
            <a:r>
              <a:rPr lang="lv-LV" sz="1100" b="1" dirty="0">
                <a:solidFill>
                  <a:srgbClr val="000099"/>
                </a:solidFill>
                <a:latin typeface="+mn-lt"/>
              </a:rPr>
              <a:t>Valodas stila kļūdas ir pieļaujamas interneta vietnēs, bet ne televīzijas un radio programmās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F40D7DD6-3555-FD40-8D17-A4D6CD5ACD4F}"/>
              </a:ext>
            </a:extLst>
          </p:cNvPr>
          <p:cNvGraphicFramePr/>
          <p:nvPr>
            <p:extLst>
              <p:ext uri="{D42A27DB-BD31-4B8C-83A1-F6EECF244321}">
                <p14:modId xmlns:p14="http://schemas.microsoft.com/office/powerpoint/2010/main" val="1885445280"/>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7C02BAB-EE99-97B2-1AB3-9E1F9D7042E7}"/>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189197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BB965-B421-119B-EB4C-8B0A16FB8DE0}"/>
              </a:ext>
            </a:extLst>
          </p:cNvPr>
          <p:cNvSpPr txBox="1"/>
          <p:nvPr/>
        </p:nvSpPr>
        <p:spPr>
          <a:xfrm>
            <a:off x="978318" y="4365104"/>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1000.</a:t>
            </a:r>
          </a:p>
        </p:txBody>
      </p:sp>
      <p:sp>
        <p:nvSpPr>
          <p:cNvPr id="3" name="TextBox 2">
            <a:extLst>
              <a:ext uri="{FF2B5EF4-FFF2-40B4-BE49-F238E27FC236}">
                <a16:creationId xmlns:a16="http://schemas.microsoft.com/office/drawing/2014/main" id="{68F2E26C-BBB3-CE8B-1EE4-E473D0C602E6}"/>
              </a:ext>
            </a:extLst>
          </p:cNvPr>
          <p:cNvSpPr txBox="1"/>
          <p:nvPr/>
        </p:nvSpPr>
        <p:spPr>
          <a:xfrm>
            <a:off x="1152889" y="5271326"/>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Rectangle 4">
            <a:extLst>
              <a:ext uri="{FF2B5EF4-FFF2-40B4-BE49-F238E27FC236}">
                <a16:creationId xmlns:a16="http://schemas.microsoft.com/office/drawing/2014/main" id="{AA2BDBC2-1C07-6BA7-B3CA-17033DCDECF0}"/>
              </a:ext>
            </a:extLst>
          </p:cNvPr>
          <p:cNvSpPr>
            <a:spLocks noChangeArrowheads="1"/>
          </p:cNvSpPr>
          <p:nvPr/>
        </p:nvSpPr>
        <p:spPr bwMode="auto">
          <a:xfrm>
            <a:off x="0" y="90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TextBox 4">
            <a:extLst>
              <a:ext uri="{FF2B5EF4-FFF2-40B4-BE49-F238E27FC236}">
                <a16:creationId xmlns:a16="http://schemas.microsoft.com/office/drawing/2014/main" id="{7EE26607-BE62-59C7-2A5E-1A335E2419BC}"/>
              </a:ext>
            </a:extLst>
          </p:cNvPr>
          <p:cNvSpPr txBox="1"/>
          <p:nvPr/>
        </p:nvSpPr>
        <p:spPr>
          <a:xfrm>
            <a:off x="978318" y="4606734"/>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6" name="Rectangle 10">
            <a:extLst>
              <a:ext uri="{FF2B5EF4-FFF2-40B4-BE49-F238E27FC236}">
                <a16:creationId xmlns:a16="http://schemas.microsoft.com/office/drawing/2014/main" id="{14D9596E-494D-2A81-8221-8D2AEADA5291}"/>
              </a:ext>
            </a:extLst>
          </p:cNvPr>
          <p:cNvSpPr>
            <a:spLocks noChangeArrowheads="1"/>
          </p:cNvSpPr>
          <p:nvPr/>
        </p:nvSpPr>
        <p:spPr bwMode="auto">
          <a:xfrm flipV="1">
            <a:off x="442861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7" name="Object 6">
            <a:extLst>
              <a:ext uri="{FF2B5EF4-FFF2-40B4-BE49-F238E27FC236}">
                <a16:creationId xmlns:a16="http://schemas.microsoft.com/office/drawing/2014/main" id="{1F0CE6C1-7236-27E0-DB58-377FCDC3E7E6}"/>
              </a:ext>
            </a:extLst>
          </p:cNvPr>
          <p:cNvGraphicFramePr>
            <a:graphicFrameLocks noChangeAspect="1"/>
          </p:cNvGraphicFramePr>
          <p:nvPr/>
        </p:nvGraphicFramePr>
        <p:xfrm>
          <a:off x="2531712" y="4868376"/>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7" name="Object 6">
                        <a:extLst>
                          <a:ext uri="{FF2B5EF4-FFF2-40B4-BE49-F238E27FC236}">
                            <a16:creationId xmlns:a16="http://schemas.microsoft.com/office/drawing/2014/main" id="{1F0CE6C1-7236-27E0-DB58-377FCDC3E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12" y="4868376"/>
                        <a:ext cx="1208314" cy="43872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0A23C1A-5836-801E-E02C-6E930EAA79EE}"/>
              </a:ext>
            </a:extLst>
          </p:cNvPr>
          <p:cNvSpPr txBox="1"/>
          <p:nvPr/>
        </p:nvSpPr>
        <p:spPr>
          <a:xfrm>
            <a:off x="978318" y="4944971"/>
            <a:ext cx="1364476" cy="261610"/>
          </a:xfrm>
          <a:prstGeom prst="rect">
            <a:avLst/>
          </a:prstGeom>
          <a:noFill/>
        </p:spPr>
        <p:txBody>
          <a:bodyPr wrap="none" rtlCol="0">
            <a:spAutoFit/>
          </a:bodyPr>
          <a:lstStyle/>
          <a:p>
            <a:r>
              <a:rPr lang="lv-LV" sz="1100" dirty="0"/>
              <a:t>Precizitātes intervāls</a:t>
            </a:r>
          </a:p>
        </p:txBody>
      </p:sp>
      <p:sp>
        <p:nvSpPr>
          <p:cNvPr id="9" name="Rectangle 16">
            <a:extLst>
              <a:ext uri="{FF2B5EF4-FFF2-40B4-BE49-F238E27FC236}">
                <a16:creationId xmlns:a16="http://schemas.microsoft.com/office/drawing/2014/main" id="{B5653226-13F9-4065-3EC5-E7E23B958AA0}"/>
              </a:ext>
            </a:extLst>
          </p:cNvPr>
          <p:cNvSpPr>
            <a:spLocks noChangeArrowheads="1"/>
          </p:cNvSpPr>
          <p:nvPr/>
        </p:nvSpPr>
        <p:spPr bwMode="auto">
          <a:xfrm flipV="1">
            <a:off x="0" y="-45719"/>
            <a:ext cx="3603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10" name="Rectangle 19">
            <a:extLst>
              <a:ext uri="{FF2B5EF4-FFF2-40B4-BE49-F238E27FC236}">
                <a16:creationId xmlns:a16="http://schemas.microsoft.com/office/drawing/2014/main" id="{21032258-FCDD-86F3-D5C4-2B6C9B88D390}"/>
              </a:ext>
            </a:extLst>
          </p:cNvPr>
          <p:cNvSpPr>
            <a:spLocks noChangeArrowheads="1"/>
          </p:cNvSpPr>
          <p:nvPr/>
        </p:nvSpPr>
        <p:spPr bwMode="auto">
          <a:xfrm>
            <a:off x="0" y="0"/>
            <a:ext cx="69668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11" name="Object 10">
            <a:extLst>
              <a:ext uri="{FF2B5EF4-FFF2-40B4-BE49-F238E27FC236}">
                <a16:creationId xmlns:a16="http://schemas.microsoft.com/office/drawing/2014/main" id="{E0EAB7CC-4903-C66F-6AB4-52D5A202EF50}"/>
              </a:ext>
            </a:extLst>
          </p:cNvPr>
          <p:cNvGraphicFramePr>
            <a:graphicFrameLocks noChangeAspect="1"/>
          </p:cNvGraphicFramePr>
          <p:nvPr/>
        </p:nvGraphicFramePr>
        <p:xfrm>
          <a:off x="1042475" y="5340530"/>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11" name="Object 10">
                        <a:extLst>
                          <a:ext uri="{FF2B5EF4-FFF2-40B4-BE49-F238E27FC236}">
                            <a16:creationId xmlns:a16="http://schemas.microsoft.com/office/drawing/2014/main" id="{E0EAB7CC-4903-C66F-6AB4-52D5A202E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475" y="5340530"/>
                        <a:ext cx="220829" cy="185939"/>
                      </a:xfrm>
                      <a:prstGeom prst="rect">
                        <a:avLst/>
                      </a:prstGeom>
                      <a:noFill/>
                    </p:spPr>
                  </p:pic>
                </p:oleObj>
              </mc:Fallback>
            </mc:AlternateContent>
          </a:graphicData>
        </a:graphic>
      </p:graphicFrame>
      <p:graphicFrame>
        <p:nvGraphicFramePr>
          <p:cNvPr id="12" name="Table 11">
            <a:extLst>
              <a:ext uri="{FF2B5EF4-FFF2-40B4-BE49-F238E27FC236}">
                <a16:creationId xmlns:a16="http://schemas.microsoft.com/office/drawing/2014/main" id="{522ECA35-13AC-F0AD-430C-F872B64228DF}"/>
              </a:ext>
            </a:extLst>
          </p:cNvPr>
          <p:cNvGraphicFramePr>
            <a:graphicFrameLocks noGrp="1"/>
          </p:cNvGraphicFramePr>
          <p:nvPr/>
        </p:nvGraphicFramePr>
        <p:xfrm>
          <a:off x="994501" y="770654"/>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b="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gridSpan="8">
                  <a:txBody>
                    <a:bodyPr/>
                    <a:lstStyle/>
                    <a:p>
                      <a:pPr algn="ctr" fontAlgn="ctr"/>
                      <a:r>
                        <a:rPr lang="lv-LV" sz="1100" b="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b="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vai 98</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0.9</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0.8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vai 96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vai 94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1.5</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vai 92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vai 90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vai 88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vai 85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vai 80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vai 75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vai 70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vai 65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vai 60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vai 55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vai 50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346052898"/>
                  </a:ext>
                </a:extLst>
              </a:tr>
            </a:tbl>
          </a:graphicData>
        </a:graphic>
      </p:graphicFrame>
      <p:sp>
        <p:nvSpPr>
          <p:cNvPr id="13" name="TextBox 12">
            <a:extLst>
              <a:ext uri="{FF2B5EF4-FFF2-40B4-BE49-F238E27FC236}">
                <a16:creationId xmlns:a16="http://schemas.microsoft.com/office/drawing/2014/main" id="{43A11620-2D7A-BBA5-B612-4FD8BD7982D0}"/>
              </a:ext>
            </a:extLst>
          </p:cNvPr>
          <p:cNvSpPr txBox="1"/>
          <p:nvPr/>
        </p:nvSpPr>
        <p:spPr>
          <a:xfrm>
            <a:off x="134454" y="147258"/>
            <a:ext cx="8253970"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Tree>
    <p:extLst>
      <p:ext uri="{BB962C8B-B14F-4D97-AF65-F5344CB8AC3E}">
        <p14:creationId xmlns:p14="http://schemas.microsoft.com/office/powerpoint/2010/main" val="215321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34958B2-6EE6-9379-5431-9CFA1BCF03BC}"/>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B18AFBC6-C658-338C-E82B-B9C7239B90D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034767BE-C97A-7F4F-DE18-628AABBDBB0B}"/>
              </a:ext>
            </a:extLst>
          </p:cNvPr>
          <p:cNvSpPr txBox="1"/>
          <p:nvPr/>
        </p:nvSpPr>
        <p:spPr>
          <a:xfrm>
            <a:off x="2987824" y="620694"/>
            <a:ext cx="5906682" cy="430887"/>
          </a:xfrm>
          <a:prstGeom prst="rect">
            <a:avLst/>
          </a:prstGeom>
          <a:noFill/>
        </p:spPr>
        <p:txBody>
          <a:bodyPr wrap="square" rtlCol="0">
            <a:spAutoFit/>
          </a:bodyPr>
          <a:lstStyle/>
          <a:p>
            <a:pPr algn="ctr"/>
            <a:r>
              <a:rPr lang="lv-LV" sz="1100" b="1" dirty="0" err="1">
                <a:solidFill>
                  <a:srgbClr val="000099"/>
                </a:solidFill>
                <a:latin typeface="+mn-lt"/>
              </a:rPr>
              <a:t>Anglismu</a:t>
            </a:r>
            <a:r>
              <a:rPr lang="lv-LV" sz="1100" b="1" dirty="0">
                <a:solidFill>
                  <a:srgbClr val="000099"/>
                </a:solidFill>
                <a:latin typeface="+mn-lt"/>
              </a:rPr>
              <a:t>, neveiklu tulkojumu un sarežģītu teikumu konstrukciju sastopamība medijos ir modernai pasaulei raksturīga tendence, no kuras nav iespējams izvairīties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88E0CE34-660C-9C34-87BB-6A3445F804E3}"/>
              </a:ext>
            </a:extLst>
          </p:cNvPr>
          <p:cNvGraphicFramePr/>
          <p:nvPr>
            <p:extLst>
              <p:ext uri="{D42A27DB-BD31-4B8C-83A1-F6EECF244321}">
                <p14:modId xmlns:p14="http://schemas.microsoft.com/office/powerpoint/2010/main" val="4111109195"/>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39C3462-8FE2-0E9B-BF8D-A3A8B1DF9595}"/>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775904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FCF573E-3F6E-38F0-F0EF-E7D9C149950E}"/>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B6C4C584-84DC-B5C1-894F-261A01EE109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B76E1A01-6123-998E-F053-00F6A1A7F5F8}"/>
              </a:ext>
            </a:extLst>
          </p:cNvPr>
          <p:cNvSpPr txBox="1"/>
          <p:nvPr/>
        </p:nvSpPr>
        <p:spPr>
          <a:xfrm>
            <a:off x="2987824" y="620694"/>
            <a:ext cx="5906682" cy="261610"/>
          </a:xfrm>
          <a:prstGeom prst="rect">
            <a:avLst/>
          </a:prstGeom>
          <a:noFill/>
        </p:spPr>
        <p:txBody>
          <a:bodyPr wrap="square" rtlCol="0">
            <a:spAutoFit/>
          </a:bodyPr>
          <a:lstStyle/>
          <a:p>
            <a:pPr algn="ctr"/>
            <a:r>
              <a:rPr lang="lv-LV" sz="1100" b="1" dirty="0">
                <a:solidFill>
                  <a:srgbClr val="000099"/>
                </a:solidFill>
                <a:latin typeface="+mn-lt"/>
              </a:rPr>
              <a:t>Žurnālistu un raidījumu vadītāju valodā nav pieļaujami akcenti un dažādas izloksnes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713F58F1-054E-DB5E-F515-2F916363D800}"/>
              </a:ext>
            </a:extLst>
          </p:cNvPr>
          <p:cNvGraphicFramePr/>
          <p:nvPr>
            <p:extLst>
              <p:ext uri="{D42A27DB-BD31-4B8C-83A1-F6EECF244321}">
                <p14:modId xmlns:p14="http://schemas.microsoft.com/office/powerpoint/2010/main" val="909867562"/>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9B5B3D0-8210-41F6-19E0-67F7FB46B597}"/>
              </a:ext>
            </a:extLst>
          </p:cNvPr>
          <p:cNvSpPr txBox="1"/>
          <p:nvPr/>
        </p:nvSpPr>
        <p:spPr>
          <a:xfrm>
            <a:off x="4211960" y="6040027"/>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Tree>
    <p:extLst>
      <p:ext uri="{BB962C8B-B14F-4D97-AF65-F5344CB8AC3E}">
        <p14:creationId xmlns:p14="http://schemas.microsoft.com/office/powerpoint/2010/main" val="991844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873DA2-86CF-FD54-F159-3EF991BD2472}"/>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9. </a:t>
            </a:r>
            <a:r>
              <a:rPr lang="nn-NO" sz="2400" dirty="0">
                <a:solidFill>
                  <a:srgbClr val="C00000"/>
                </a:solidFill>
                <a:effectLst>
                  <a:outerShdw blurRad="38100" dist="38100" dir="2700000" algn="tl">
                    <a:srgbClr val="C0C0C0"/>
                  </a:outerShdw>
                </a:effectLst>
                <a:latin typeface="+mj-lt"/>
              </a:rPr>
              <a:t>Interese par Latvijā veidotu mediju saturu </a:t>
            </a:r>
          </a:p>
          <a:p>
            <a:pPr algn="ctr" eaLnBrk="1" fontAlgn="auto" hangingPunct="1">
              <a:lnSpc>
                <a:spcPct val="130000"/>
              </a:lnSpc>
              <a:spcBef>
                <a:spcPts val="0"/>
              </a:spcBef>
              <a:spcAft>
                <a:spcPts val="0"/>
              </a:spcAft>
              <a:defRPr/>
            </a:pPr>
            <a:r>
              <a:rPr lang="nn-NO" sz="2400" dirty="0">
                <a:solidFill>
                  <a:srgbClr val="C00000"/>
                </a:solidFill>
                <a:effectLst>
                  <a:outerShdw blurRad="38100" dist="38100" dir="2700000" algn="tl">
                    <a:srgbClr val="C0C0C0"/>
                  </a:outerShdw>
                </a:effectLst>
                <a:latin typeface="+mj-lt"/>
              </a:rPr>
              <a:t>latgaliešu</a:t>
            </a:r>
            <a:r>
              <a:rPr lang="lv-LV" sz="2400" dirty="0">
                <a:solidFill>
                  <a:srgbClr val="C00000"/>
                </a:solidFill>
                <a:effectLst>
                  <a:outerShdw blurRad="38100" dist="38100" dir="2700000" algn="tl">
                    <a:srgbClr val="C0C0C0"/>
                  </a:outerShdw>
                </a:effectLst>
                <a:latin typeface="+mj-lt"/>
              </a:rPr>
              <a:t>, </a:t>
            </a:r>
            <a:r>
              <a:rPr lang="nn-NO" sz="2400" dirty="0">
                <a:solidFill>
                  <a:srgbClr val="C00000"/>
                </a:solidFill>
                <a:effectLst>
                  <a:outerShdw blurRad="38100" dist="38100" dir="2700000" algn="tl">
                    <a:srgbClr val="C0C0C0"/>
                  </a:outerShdw>
                </a:effectLst>
                <a:latin typeface="+mj-lt"/>
              </a:rPr>
              <a:t>krievu</a:t>
            </a:r>
            <a:r>
              <a:rPr lang="lv-LV" sz="2400" dirty="0">
                <a:solidFill>
                  <a:srgbClr val="C00000"/>
                </a:solidFill>
                <a:effectLst>
                  <a:outerShdw blurRad="38100" dist="38100" dir="2700000" algn="tl">
                    <a:srgbClr val="C0C0C0"/>
                  </a:outerShdw>
                </a:effectLst>
                <a:latin typeface="+mj-lt"/>
              </a:rPr>
              <a:t> un</a:t>
            </a:r>
            <a:r>
              <a:rPr lang="nn-NO" sz="2400" dirty="0">
                <a:solidFill>
                  <a:srgbClr val="C00000"/>
                </a:solidFill>
                <a:effectLst>
                  <a:outerShdw blurRad="38100" dist="38100" dir="2700000" algn="tl">
                    <a:srgbClr val="C0C0C0"/>
                  </a:outerShdw>
                </a:effectLst>
                <a:latin typeface="+mj-lt"/>
              </a:rPr>
              <a:t> angļu valodās</a:t>
            </a:r>
          </a:p>
        </p:txBody>
      </p:sp>
    </p:spTree>
    <p:extLst>
      <p:ext uri="{BB962C8B-B14F-4D97-AF65-F5344CB8AC3E}">
        <p14:creationId xmlns:p14="http://schemas.microsoft.com/office/powerpoint/2010/main" val="1880540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C0215EC-0F62-4527-5CCF-BED553E0CAAC}"/>
              </a:ext>
            </a:extLst>
          </p:cNvPr>
          <p:cNvGraphicFramePr/>
          <p:nvPr>
            <p:extLst>
              <p:ext uri="{D42A27DB-BD31-4B8C-83A1-F6EECF244321}">
                <p14:modId xmlns:p14="http://schemas.microsoft.com/office/powerpoint/2010/main" val="3254583097"/>
              </p:ext>
            </p:extLst>
          </p:nvPr>
        </p:nvGraphicFramePr>
        <p:xfrm>
          <a:off x="3796702" y="412147"/>
          <a:ext cx="5239794" cy="58971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A4C920-B3B3-C848-F41B-E8A19A7CAC8F}"/>
              </a:ext>
            </a:extLst>
          </p:cNvPr>
          <p:cNvSpPr txBox="1"/>
          <p:nvPr/>
        </p:nvSpPr>
        <p:spPr>
          <a:xfrm>
            <a:off x="1305191" y="5035553"/>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
        <p:nvSpPr>
          <p:cNvPr id="6" name="Text Placeholder 4">
            <a:extLst>
              <a:ext uri="{FF2B5EF4-FFF2-40B4-BE49-F238E27FC236}">
                <a16:creationId xmlns:a16="http://schemas.microsoft.com/office/drawing/2014/main" id="{FCCECDD4-472B-03F1-5B25-60AEE4F6B422}"/>
              </a:ext>
            </a:extLst>
          </p:cNvPr>
          <p:cNvSpPr txBox="1">
            <a:spLocks/>
          </p:cNvSpPr>
          <p:nvPr/>
        </p:nvSpPr>
        <p:spPr>
          <a:xfrm>
            <a:off x="285751" y="1025177"/>
            <a:ext cx="3134121" cy="288032"/>
          </a:xfrm>
          <a:prstGeom prst="rect">
            <a:avLst/>
          </a:prstGeom>
        </p:spPr>
        <p:txBody>
          <a:bodyPr/>
          <a:lstStyle/>
          <a:p>
            <a:pPr eaLnBrk="0" hangingPunct="0">
              <a:spcBef>
                <a:spcPct val="20000"/>
              </a:spcBef>
              <a:defRPr/>
            </a:pPr>
            <a:r>
              <a:rPr lang="lv-LV" sz="1100" b="1" dirty="0">
                <a:latin typeface="+mn-lt"/>
              </a:rPr>
              <a:t>Vai Jūs atbalstāt mediju saturu latgaliešu valodā?</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E52483B9-1816-D418-1D85-B939F198ECE2}"/>
              </a:ext>
            </a:extLst>
          </p:cNvPr>
          <p:cNvSpPr txBox="1">
            <a:spLocks/>
          </p:cNvSpPr>
          <p:nvPr/>
        </p:nvSpPr>
        <p:spPr>
          <a:xfrm>
            <a:off x="285751" y="65217"/>
            <a:ext cx="3206129" cy="77149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Interese</a:t>
            </a:r>
            <a:r>
              <a:rPr kumimoji="0" lang="en-US" b="0" i="0" u="none" strike="noStrike" kern="1200" cap="none" spc="0" normalizeH="0" baseline="0" noProof="0" dirty="0">
                <a:ln>
                  <a:noFill/>
                </a:ln>
                <a:solidFill>
                  <a:srgbClr val="990033"/>
                </a:solidFill>
                <a:effectLst/>
                <a:uLnTx/>
                <a:uFillTx/>
                <a:latin typeface="+mj-lt"/>
                <a:ea typeface="+mj-ea"/>
                <a:cs typeface="+mj-cs"/>
              </a:rPr>
              <a:t> par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lv-LV" b="0" i="0" u="none" strike="noStrike" kern="1200" cap="none" spc="0" normalizeH="0" baseline="0" dirty="0">
                <a:ln>
                  <a:noFill/>
                </a:ln>
                <a:solidFill>
                  <a:srgbClr val="990033"/>
                </a:solidFill>
                <a:effectLst/>
                <a:uLnTx/>
                <a:uFillTx/>
                <a:latin typeface="+mj-lt"/>
                <a:ea typeface="+mj-ea"/>
                <a:cs typeface="+mj-cs"/>
              </a:rPr>
              <a:t>latgaliešu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valodā</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graphicFrame>
        <p:nvGraphicFramePr>
          <p:cNvPr id="8" name="Chart 7">
            <a:extLst>
              <a:ext uri="{FF2B5EF4-FFF2-40B4-BE49-F238E27FC236}">
                <a16:creationId xmlns:a16="http://schemas.microsoft.com/office/drawing/2014/main" id="{CE66BF6E-B886-EADC-5A23-E0D102B6B5D7}"/>
              </a:ext>
            </a:extLst>
          </p:cNvPr>
          <p:cNvGraphicFramePr/>
          <p:nvPr>
            <p:extLst>
              <p:ext uri="{D42A27DB-BD31-4B8C-83A1-F6EECF244321}">
                <p14:modId xmlns:p14="http://schemas.microsoft.com/office/powerpoint/2010/main" val="3132800719"/>
              </p:ext>
            </p:extLst>
          </p:nvPr>
        </p:nvGraphicFramePr>
        <p:xfrm>
          <a:off x="-19071" y="11536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604D2F5F-891D-FD7E-BA2A-FFD0C4199A01}"/>
              </a:ext>
            </a:extLst>
          </p:cNvPr>
          <p:cNvSpPr txBox="1">
            <a:spLocks/>
          </p:cNvSpPr>
          <p:nvPr/>
        </p:nvSpPr>
        <p:spPr>
          <a:xfrm>
            <a:off x="5940152" y="124115"/>
            <a:ext cx="2626891" cy="288032"/>
          </a:xfrm>
          <a:prstGeom prst="rect">
            <a:avLst/>
          </a:prstGeom>
        </p:spPr>
        <p:txBody>
          <a:bodyPr/>
          <a:lstStyle/>
          <a:p>
            <a:pPr eaLnBrk="0" hangingPunct="0">
              <a:spcBef>
                <a:spcPct val="20000"/>
              </a:spcBef>
              <a:defRPr/>
            </a:pPr>
            <a:r>
              <a:rPr lang="lv-LV" sz="1100" b="1" dirty="0">
                <a:latin typeface="+mn-lt"/>
              </a:rPr>
              <a:t>Atbalsta mediju saturu latgaliešu valodā</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Oval 2">
            <a:extLst>
              <a:ext uri="{FF2B5EF4-FFF2-40B4-BE49-F238E27FC236}">
                <a16:creationId xmlns:a16="http://schemas.microsoft.com/office/drawing/2014/main" id="{C9220762-CC3B-FAFC-1F4F-B5FA08605D47}"/>
              </a:ext>
            </a:extLst>
          </p:cNvPr>
          <p:cNvSpPr/>
          <p:nvPr/>
        </p:nvSpPr>
        <p:spPr>
          <a:xfrm>
            <a:off x="8172400" y="5052241"/>
            <a:ext cx="360040" cy="288032"/>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736675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D8EC527-43EE-CC68-056E-F40B6701F3B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990033"/>
                </a:solidFill>
                <a:effectLst/>
                <a:uLnTx/>
                <a:uFillTx/>
                <a:latin typeface="+mj-lt"/>
                <a:ea typeface="+mj-ea"/>
                <a:cs typeface="+mj-cs"/>
              </a:rPr>
              <a:t>Latvijas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piedāvāt</a:t>
            </a:r>
            <a:r>
              <a:rPr kumimoji="0" lang="lv-LV" b="0" i="0" u="none" strike="noStrike" kern="1200" cap="none" spc="0" normalizeH="0" baseline="0" noProof="0" dirty="0">
                <a:ln>
                  <a:noFill/>
                </a:ln>
                <a:solidFill>
                  <a:srgbClr val="990033"/>
                </a:solidFill>
                <a:effectLst/>
                <a:uLnTx/>
                <a:uFillTx/>
                <a:latin typeface="+mj-lt"/>
                <a:ea typeface="+mj-ea"/>
                <a:cs typeface="+mj-cs"/>
              </a:rPr>
              <a:t>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satur</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latgaliešu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valodā</a:t>
            </a:r>
            <a:r>
              <a:rPr kumimoji="0" lang="lv-LV" b="0" i="0" u="none" strike="noStrike" kern="1200" cap="none" spc="0" normalizeH="0" baseline="0" noProof="0" dirty="0">
                <a:ln>
                  <a:noFill/>
                </a:ln>
                <a:solidFill>
                  <a:srgbClr val="990033"/>
                </a:solidFill>
                <a:effectLst/>
                <a:uLnTx/>
                <a:uFillTx/>
                <a:latin typeface="+mj-lt"/>
                <a:ea typeface="+mj-ea"/>
                <a:cs typeface="+mj-cs"/>
              </a:rPr>
              <a:t> vērtējums</a:t>
            </a:r>
            <a:r>
              <a:rPr kumimoji="0" lang="en-US" b="0" i="0" u="none" strike="noStrike" kern="1200" cap="none" spc="0" normalizeH="0" baseline="0" noProof="0" dirty="0">
                <a:ln>
                  <a:noFill/>
                </a:ln>
                <a:solidFill>
                  <a:srgbClr val="990033"/>
                </a:solidFill>
                <a:effectLst/>
                <a:uLnTx/>
                <a:uFillTx/>
                <a:latin typeface="+mj-lt"/>
                <a:ea typeface="+mj-ea"/>
                <a:cs typeface="+mj-cs"/>
              </a:rPr>
              <a:t> </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16" name="Text Placeholder 4">
            <a:extLst>
              <a:ext uri="{FF2B5EF4-FFF2-40B4-BE49-F238E27FC236}">
                <a16:creationId xmlns:a16="http://schemas.microsoft.com/office/drawing/2014/main" id="{C3B3F7E9-623E-B5F3-B17E-5D5C3AE75DCE}"/>
              </a:ext>
            </a:extLst>
          </p:cNvPr>
          <p:cNvSpPr txBox="1">
            <a:spLocks/>
          </p:cNvSpPr>
          <p:nvPr/>
        </p:nvSpPr>
        <p:spPr>
          <a:xfrm>
            <a:off x="304732" y="646908"/>
            <a:ext cx="3889787" cy="405829"/>
          </a:xfrm>
          <a:prstGeom prst="rect">
            <a:avLst/>
          </a:prstGeom>
        </p:spPr>
        <p:txBody>
          <a:bodyPr/>
          <a:lstStyle/>
          <a:p>
            <a:pPr eaLnBrk="0" hangingPunct="0">
              <a:spcBef>
                <a:spcPct val="20000"/>
              </a:spcBef>
              <a:defRPr/>
            </a:pPr>
            <a:r>
              <a:rPr lang="lv-LV" sz="1100" b="1" dirty="0">
                <a:latin typeface="+mn-lt"/>
              </a:rPr>
              <a:t>Vai Latvijas mediju piedāvātais saturs </a:t>
            </a:r>
            <a:r>
              <a:rPr lang="en-US" sz="1100" b="1" dirty="0" err="1">
                <a:latin typeface="+mn-lt"/>
              </a:rPr>
              <a:t>latgaliešu</a:t>
            </a:r>
            <a:r>
              <a:rPr lang="lv-LV" sz="1100" b="1" dirty="0">
                <a:latin typeface="+mn-lt"/>
              </a:rPr>
              <a:t> valodā pašlaik, Jūsuprāt, ir ... ?</a:t>
            </a:r>
          </a:p>
        </p:txBody>
      </p:sp>
      <p:graphicFrame>
        <p:nvGraphicFramePr>
          <p:cNvPr id="17" name="Chart 16">
            <a:extLst>
              <a:ext uri="{FF2B5EF4-FFF2-40B4-BE49-F238E27FC236}">
                <a16:creationId xmlns:a16="http://schemas.microsoft.com/office/drawing/2014/main" id="{F47BE456-3A8A-CE5B-342B-05DCF74D196F}"/>
              </a:ext>
            </a:extLst>
          </p:cNvPr>
          <p:cNvGraphicFramePr/>
          <p:nvPr/>
        </p:nvGraphicFramePr>
        <p:xfrm>
          <a:off x="251520" y="1124745"/>
          <a:ext cx="3672408" cy="288031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4">
            <a:extLst>
              <a:ext uri="{FF2B5EF4-FFF2-40B4-BE49-F238E27FC236}">
                <a16:creationId xmlns:a16="http://schemas.microsoft.com/office/drawing/2014/main" id="{A89495BA-AFCD-82CF-00AF-3BF94B8051AB}"/>
              </a:ext>
            </a:extLst>
          </p:cNvPr>
          <p:cNvSpPr txBox="1">
            <a:spLocks/>
          </p:cNvSpPr>
          <p:nvPr/>
        </p:nvSpPr>
        <p:spPr>
          <a:xfrm>
            <a:off x="5004048" y="646907"/>
            <a:ext cx="3889787" cy="405829"/>
          </a:xfrm>
          <a:prstGeom prst="rect">
            <a:avLst/>
          </a:prstGeom>
        </p:spPr>
        <p:txBody>
          <a:bodyPr/>
          <a:lstStyle/>
          <a:p>
            <a:pPr eaLnBrk="0" hangingPunct="0">
              <a:spcBef>
                <a:spcPct val="20000"/>
              </a:spcBef>
              <a:defRPr/>
            </a:pPr>
            <a:r>
              <a:rPr lang="lv-LV" sz="1100" b="1" dirty="0">
                <a:latin typeface="+mn-lt"/>
              </a:rPr>
              <a:t>Kāda veida  Latvijas mediju piedāvātais saturs </a:t>
            </a:r>
            <a:r>
              <a:rPr lang="en-US" sz="1100" b="1" dirty="0" err="1">
                <a:latin typeface="+mn-lt"/>
              </a:rPr>
              <a:t>latgaliešu</a:t>
            </a:r>
            <a:r>
              <a:rPr lang="lv-LV" sz="1100" b="1" dirty="0">
                <a:latin typeface="+mn-lt"/>
              </a:rPr>
              <a:t> valodā pašlaik, Jūsuprāt, ir pārāk maz? </a:t>
            </a:r>
          </a:p>
        </p:txBody>
      </p:sp>
      <p:graphicFrame>
        <p:nvGraphicFramePr>
          <p:cNvPr id="19" name="Chart 18">
            <a:extLst>
              <a:ext uri="{FF2B5EF4-FFF2-40B4-BE49-F238E27FC236}">
                <a16:creationId xmlns:a16="http://schemas.microsoft.com/office/drawing/2014/main" id="{8E7B4476-B22C-8DFE-E0B5-E011F06366BE}"/>
              </a:ext>
            </a:extLst>
          </p:cNvPr>
          <p:cNvGraphicFramePr/>
          <p:nvPr/>
        </p:nvGraphicFramePr>
        <p:xfrm>
          <a:off x="4752446" y="1275930"/>
          <a:ext cx="3672407" cy="3007675"/>
        </p:xfrm>
        <a:graphic>
          <a:graphicData uri="http://schemas.openxmlformats.org/drawingml/2006/chart">
            <c:chart xmlns:c="http://schemas.openxmlformats.org/drawingml/2006/chart" xmlns:r="http://schemas.openxmlformats.org/officeDocument/2006/relationships" r:id="rId3"/>
          </a:graphicData>
        </a:graphic>
      </p:graphicFrame>
      <p:sp>
        <p:nvSpPr>
          <p:cNvPr id="20" name="Arrow: Down 19">
            <a:extLst>
              <a:ext uri="{FF2B5EF4-FFF2-40B4-BE49-F238E27FC236}">
                <a16:creationId xmlns:a16="http://schemas.microsoft.com/office/drawing/2014/main" id="{E1934C62-09E5-5323-93E2-D8CBA71DE76F}"/>
              </a:ext>
            </a:extLst>
          </p:cNvPr>
          <p:cNvSpPr/>
          <p:nvPr/>
        </p:nvSpPr>
        <p:spPr>
          <a:xfrm rot="16200000">
            <a:off x="3442234" y="1736812"/>
            <a:ext cx="315316" cy="1656184"/>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C52B1B-5529-9C00-9D91-02273D9C9C73}"/>
              </a:ext>
            </a:extLst>
          </p:cNvPr>
          <p:cNvSpPr txBox="1"/>
          <p:nvPr/>
        </p:nvSpPr>
        <p:spPr>
          <a:xfrm>
            <a:off x="467544" y="4283605"/>
            <a:ext cx="2664296" cy="246221"/>
          </a:xfrm>
          <a:prstGeom prst="rect">
            <a:avLst/>
          </a:prstGeom>
          <a:noFill/>
        </p:spPr>
        <p:txBody>
          <a:bodyPr wrap="square" rtlCol="0">
            <a:spAutoFit/>
          </a:bodyPr>
          <a:lstStyle/>
          <a:p>
            <a:r>
              <a:rPr lang="lv-LV" sz="1000" dirty="0">
                <a:latin typeface="+mn-lt"/>
              </a:rPr>
              <a:t>Bāze: visi aptaujas dalībnieki; n=1041</a:t>
            </a:r>
          </a:p>
        </p:txBody>
      </p:sp>
      <p:sp>
        <p:nvSpPr>
          <p:cNvPr id="23" name="TextBox 22">
            <a:extLst>
              <a:ext uri="{FF2B5EF4-FFF2-40B4-BE49-F238E27FC236}">
                <a16:creationId xmlns:a16="http://schemas.microsoft.com/office/drawing/2014/main" id="{1F39F963-8541-0FE1-5843-D196B3913450}"/>
              </a:ext>
            </a:extLst>
          </p:cNvPr>
          <p:cNvSpPr txBox="1"/>
          <p:nvPr/>
        </p:nvSpPr>
        <p:spPr>
          <a:xfrm>
            <a:off x="4921906" y="4310315"/>
            <a:ext cx="3745771" cy="400110"/>
          </a:xfrm>
          <a:prstGeom prst="rect">
            <a:avLst/>
          </a:prstGeom>
          <a:noFill/>
        </p:spPr>
        <p:txBody>
          <a:bodyPr wrap="square" rtlCol="0">
            <a:spAutoFit/>
          </a:bodyPr>
          <a:lstStyle/>
          <a:p>
            <a:r>
              <a:rPr lang="lv-LV" sz="1000" dirty="0">
                <a:latin typeface="+mn-lt"/>
              </a:rPr>
              <a:t>Bāze: </a:t>
            </a:r>
            <a:r>
              <a:rPr lang="en-US" sz="1000" dirty="0" err="1">
                <a:latin typeface="+mn-lt"/>
              </a:rPr>
              <a:t>respondenti</a:t>
            </a:r>
            <a:r>
              <a:rPr lang="en-US" sz="1000" dirty="0">
                <a:latin typeface="+mn-lt"/>
              </a:rPr>
              <a:t>, </a:t>
            </a:r>
            <a:r>
              <a:rPr lang="en-US" sz="1000" dirty="0" err="1">
                <a:latin typeface="+mn-lt"/>
              </a:rPr>
              <a:t>kuri</a:t>
            </a:r>
            <a:r>
              <a:rPr lang="en-US" sz="1000" dirty="0">
                <a:latin typeface="+mn-lt"/>
              </a:rPr>
              <a:t> </a:t>
            </a:r>
            <a:r>
              <a:rPr lang="en-US" sz="1000" dirty="0" err="1">
                <a:latin typeface="+mn-lt"/>
              </a:rPr>
              <a:t>uzskata</a:t>
            </a:r>
            <a:r>
              <a:rPr lang="en-US" sz="1000" dirty="0">
                <a:latin typeface="+mn-lt"/>
              </a:rPr>
              <a:t>, ka </a:t>
            </a:r>
            <a:r>
              <a:rPr lang="en-US" sz="1000" dirty="0" err="1">
                <a:latin typeface="+mn-lt"/>
              </a:rPr>
              <a:t>Latvijas</a:t>
            </a:r>
            <a:r>
              <a:rPr lang="en-US" sz="1000" dirty="0">
                <a:latin typeface="+mn-lt"/>
              </a:rPr>
              <a:t> </a:t>
            </a:r>
            <a:r>
              <a:rPr lang="en-US" sz="1000" dirty="0" err="1">
                <a:latin typeface="+mn-lt"/>
              </a:rPr>
              <a:t>mediju</a:t>
            </a:r>
            <a:r>
              <a:rPr lang="en-US" sz="1000" dirty="0">
                <a:latin typeface="+mn-lt"/>
              </a:rPr>
              <a:t> </a:t>
            </a:r>
            <a:r>
              <a:rPr lang="en-US" sz="1000" dirty="0" err="1">
                <a:latin typeface="+mn-lt"/>
              </a:rPr>
              <a:t>piedāvātais</a:t>
            </a:r>
            <a:r>
              <a:rPr lang="en-US" sz="1000" dirty="0">
                <a:latin typeface="+mn-lt"/>
              </a:rPr>
              <a:t> </a:t>
            </a:r>
            <a:r>
              <a:rPr lang="en-US" sz="1000" dirty="0" err="1">
                <a:latin typeface="+mn-lt"/>
              </a:rPr>
              <a:t>saturs</a:t>
            </a:r>
            <a:r>
              <a:rPr lang="en-US" sz="1000" dirty="0">
                <a:latin typeface="+mn-lt"/>
              </a:rPr>
              <a:t> </a:t>
            </a:r>
            <a:r>
              <a:rPr lang="en-US" sz="1000" dirty="0" err="1">
                <a:latin typeface="+mn-lt"/>
              </a:rPr>
              <a:t>latgaliešu</a:t>
            </a:r>
            <a:r>
              <a:rPr lang="en-US" sz="1000" dirty="0">
                <a:latin typeface="+mn-lt"/>
              </a:rPr>
              <a:t> </a:t>
            </a:r>
            <a:r>
              <a:rPr lang="en-US" sz="1000" dirty="0" err="1">
                <a:latin typeface="+mn-lt"/>
              </a:rPr>
              <a:t>valodā</a:t>
            </a:r>
            <a:r>
              <a:rPr lang="en-US" sz="1000" dirty="0">
                <a:latin typeface="+mn-lt"/>
              </a:rPr>
              <a:t> </a:t>
            </a:r>
            <a:r>
              <a:rPr lang="en-US" sz="1000" dirty="0" err="1">
                <a:latin typeface="+mn-lt"/>
              </a:rPr>
              <a:t>pašlaik</a:t>
            </a:r>
            <a:r>
              <a:rPr lang="en-US" sz="1000" dirty="0">
                <a:latin typeface="+mn-lt"/>
              </a:rPr>
              <a:t> </a:t>
            </a:r>
            <a:r>
              <a:rPr lang="en-US" sz="1000" dirty="0" err="1">
                <a:latin typeface="+mn-lt"/>
              </a:rPr>
              <a:t>ir</a:t>
            </a:r>
            <a:r>
              <a:rPr lang="en-US" sz="1000" dirty="0">
                <a:latin typeface="+mn-lt"/>
              </a:rPr>
              <a:t> </a:t>
            </a:r>
            <a:r>
              <a:rPr lang="en-US" sz="1000" dirty="0" err="1">
                <a:latin typeface="+mn-lt"/>
              </a:rPr>
              <a:t>pārāk</a:t>
            </a:r>
            <a:r>
              <a:rPr lang="en-US" sz="1000" dirty="0">
                <a:latin typeface="+mn-lt"/>
              </a:rPr>
              <a:t> </a:t>
            </a:r>
            <a:r>
              <a:rPr lang="en-US" sz="1000" dirty="0" err="1">
                <a:latin typeface="+mn-lt"/>
              </a:rPr>
              <a:t>mazs</a:t>
            </a:r>
            <a:r>
              <a:rPr lang="en-US" sz="1000" dirty="0">
                <a:latin typeface="+mn-lt"/>
              </a:rPr>
              <a:t>; n=302</a:t>
            </a:r>
            <a:endParaRPr lang="lv-LV" sz="1000" dirty="0">
              <a:latin typeface="+mn-lt"/>
            </a:endParaRPr>
          </a:p>
        </p:txBody>
      </p:sp>
    </p:spTree>
    <p:extLst>
      <p:ext uri="{BB962C8B-B14F-4D97-AF65-F5344CB8AC3E}">
        <p14:creationId xmlns:p14="http://schemas.microsoft.com/office/powerpoint/2010/main" val="14828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22CD2A72-B612-A9A1-64DA-35FC1519FD1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Latvijā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veidot</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a:t>
            </a:r>
            <a:r>
              <a:rPr kumimoji="0" lang="lv-LV" b="0" i="0" u="none" strike="noStrike" kern="1200" cap="none" spc="0" normalizeH="0" baseline="0" dirty="0">
                <a:ln>
                  <a:noFill/>
                </a:ln>
                <a:solidFill>
                  <a:srgbClr val="990033"/>
                </a:solidFill>
                <a:effectLst/>
                <a:uLnTx/>
                <a:uFillTx/>
                <a:latin typeface="+mj-lt"/>
                <a:ea typeface="+mj-ea"/>
                <a:cs typeface="+mj-cs"/>
              </a:rPr>
              <a:t>a</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lv-LV" b="0" i="0" u="none" strike="noStrike" kern="1200" cap="none" spc="0" normalizeH="0" baseline="0" dirty="0">
                <a:ln>
                  <a:noFill/>
                </a:ln>
                <a:solidFill>
                  <a:srgbClr val="990033"/>
                </a:solidFill>
                <a:effectLst/>
                <a:uLnTx/>
                <a:uFillTx/>
                <a:latin typeface="+mj-lt"/>
                <a:ea typeface="+mj-ea"/>
                <a:cs typeface="+mj-cs"/>
              </a:rPr>
              <a:t>latgaliešu valodā vērtējums</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A28CD27-7F34-A2AB-7887-592E0F18F8C5}"/>
              </a:ext>
            </a:extLst>
          </p:cNvPr>
          <p:cNvSpPr txBox="1">
            <a:spLocks/>
          </p:cNvSpPr>
          <p:nvPr/>
        </p:nvSpPr>
        <p:spPr>
          <a:xfrm>
            <a:off x="283054" y="404664"/>
            <a:ext cx="5328592" cy="221650"/>
          </a:xfrm>
          <a:prstGeom prst="rect">
            <a:avLst/>
          </a:prstGeom>
        </p:spPr>
        <p:txBody>
          <a:bodyPr/>
          <a:lstStyle/>
          <a:p>
            <a:pPr eaLnBrk="0" hangingPunct="0">
              <a:spcBef>
                <a:spcPct val="20000"/>
              </a:spcBef>
              <a:defRPr/>
            </a:pPr>
            <a:r>
              <a:rPr lang="lv-LV" sz="1100" b="1" dirty="0">
                <a:latin typeface="+mn-lt"/>
              </a:rPr>
              <a:t>Vai Latvijas mediju piedāvātais saturs latgaliešu valodā pašlaik, Jūsuprāt, ir ... ?</a:t>
            </a:r>
          </a:p>
        </p:txBody>
      </p:sp>
      <p:graphicFrame>
        <p:nvGraphicFramePr>
          <p:cNvPr id="4" name="Chart 3">
            <a:extLst>
              <a:ext uri="{FF2B5EF4-FFF2-40B4-BE49-F238E27FC236}">
                <a16:creationId xmlns:a16="http://schemas.microsoft.com/office/drawing/2014/main" id="{52BE539A-EA0C-8AC5-DD43-309D0A5D9EC9}"/>
              </a:ext>
            </a:extLst>
          </p:cNvPr>
          <p:cNvGraphicFramePr/>
          <p:nvPr/>
        </p:nvGraphicFramePr>
        <p:xfrm>
          <a:off x="1371837" y="692696"/>
          <a:ext cx="7668883" cy="55446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896111E-1FF0-EC73-3F56-2C94A34782CB}"/>
              </a:ext>
            </a:extLst>
          </p:cNvPr>
          <p:cNvSpPr txBox="1"/>
          <p:nvPr/>
        </p:nvSpPr>
        <p:spPr>
          <a:xfrm>
            <a:off x="103279" y="4437112"/>
            <a:ext cx="1268557" cy="400110"/>
          </a:xfrm>
          <a:prstGeom prst="rect">
            <a:avLst/>
          </a:prstGeom>
          <a:noFill/>
        </p:spPr>
        <p:txBody>
          <a:bodyPr wrap="squar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4294810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357DF93-E41C-D796-79BE-AA069DA98221}"/>
              </a:ext>
            </a:extLst>
          </p:cNvPr>
          <p:cNvGraphicFramePr/>
          <p:nvPr>
            <p:extLst>
              <p:ext uri="{D42A27DB-BD31-4B8C-83A1-F6EECF244321}">
                <p14:modId xmlns:p14="http://schemas.microsoft.com/office/powerpoint/2010/main" val="285404982"/>
              </p:ext>
            </p:extLst>
          </p:nvPr>
        </p:nvGraphicFramePr>
        <p:xfrm>
          <a:off x="3796702" y="412147"/>
          <a:ext cx="5239794" cy="58971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CBCFE36-1539-0651-0212-473C2C93DD1B}"/>
              </a:ext>
            </a:extLst>
          </p:cNvPr>
          <p:cNvSpPr txBox="1"/>
          <p:nvPr/>
        </p:nvSpPr>
        <p:spPr>
          <a:xfrm>
            <a:off x="1305191" y="5035553"/>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
        <p:nvSpPr>
          <p:cNvPr id="4" name="Text Placeholder 4">
            <a:extLst>
              <a:ext uri="{FF2B5EF4-FFF2-40B4-BE49-F238E27FC236}">
                <a16:creationId xmlns:a16="http://schemas.microsoft.com/office/drawing/2014/main" id="{417F09A1-0631-0DF1-92A3-D5E19805CF1D}"/>
              </a:ext>
            </a:extLst>
          </p:cNvPr>
          <p:cNvSpPr txBox="1">
            <a:spLocks/>
          </p:cNvSpPr>
          <p:nvPr/>
        </p:nvSpPr>
        <p:spPr>
          <a:xfrm>
            <a:off x="285751" y="836712"/>
            <a:ext cx="2630065" cy="476497"/>
          </a:xfrm>
          <a:prstGeom prst="rect">
            <a:avLst/>
          </a:prstGeom>
        </p:spPr>
        <p:txBody>
          <a:bodyPr/>
          <a:lstStyle/>
          <a:p>
            <a:pPr eaLnBrk="0" hangingPunct="0">
              <a:spcBef>
                <a:spcPct val="20000"/>
              </a:spcBef>
              <a:defRPr/>
            </a:pPr>
            <a:r>
              <a:rPr lang="lv-LV" sz="1100" b="1" dirty="0">
                <a:latin typeface="+mn-lt"/>
              </a:rPr>
              <a:t>Vai, Jūsuprāt, medijiem Latvijā būtu jāveido saturs krievu valodā? </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C2E8EC25-83B7-DAE0-6CD3-32E5C1F14E41}"/>
              </a:ext>
            </a:extLst>
          </p:cNvPr>
          <p:cNvSpPr txBox="1">
            <a:spLocks/>
          </p:cNvSpPr>
          <p:nvPr/>
        </p:nvSpPr>
        <p:spPr>
          <a:xfrm>
            <a:off x="285751" y="65217"/>
            <a:ext cx="3206129" cy="77149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Interese</a:t>
            </a:r>
            <a:r>
              <a:rPr kumimoji="0" lang="en-US" b="0" i="0" u="none" strike="noStrike" kern="1200" cap="none" spc="0" normalizeH="0" baseline="0" noProof="0" dirty="0">
                <a:ln>
                  <a:noFill/>
                </a:ln>
                <a:solidFill>
                  <a:srgbClr val="990033"/>
                </a:solidFill>
                <a:effectLst/>
                <a:uLnTx/>
                <a:uFillTx/>
                <a:latin typeface="+mj-lt"/>
                <a:ea typeface="+mj-ea"/>
                <a:cs typeface="+mj-cs"/>
              </a:rPr>
              <a:t> par </a:t>
            </a:r>
            <a:r>
              <a:rPr kumimoji="0" lang="lv-LV" b="0" i="0" u="none" strike="noStrike" kern="1200" cap="none" spc="0" normalizeH="0" baseline="0" noProof="0" dirty="0">
                <a:ln>
                  <a:noFill/>
                </a:ln>
                <a:solidFill>
                  <a:srgbClr val="990033"/>
                </a:solidFill>
                <a:effectLst/>
                <a:uLnTx/>
                <a:uFillTx/>
                <a:latin typeface="+mj-lt"/>
                <a:ea typeface="+mj-ea"/>
                <a:cs typeface="+mj-cs"/>
              </a:rPr>
              <a:t>Latvijā veidotu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lv-LV" b="0" i="0" u="none" strike="noStrike" kern="1200" cap="none" spc="0" normalizeH="0" baseline="0" dirty="0">
                <a:ln>
                  <a:noFill/>
                </a:ln>
                <a:solidFill>
                  <a:srgbClr val="990033"/>
                </a:solidFill>
                <a:effectLst/>
                <a:uLnTx/>
                <a:uFillTx/>
                <a:latin typeface="+mj-lt"/>
                <a:ea typeface="+mj-ea"/>
                <a:cs typeface="+mj-cs"/>
              </a:rPr>
              <a:t>krievu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valodā</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graphicFrame>
        <p:nvGraphicFramePr>
          <p:cNvPr id="6" name="Chart 5">
            <a:extLst>
              <a:ext uri="{FF2B5EF4-FFF2-40B4-BE49-F238E27FC236}">
                <a16:creationId xmlns:a16="http://schemas.microsoft.com/office/drawing/2014/main" id="{D73ABC18-2D07-1D63-E38E-BB43CBCB2966}"/>
              </a:ext>
            </a:extLst>
          </p:cNvPr>
          <p:cNvGraphicFramePr/>
          <p:nvPr>
            <p:extLst>
              <p:ext uri="{D42A27DB-BD31-4B8C-83A1-F6EECF244321}">
                <p14:modId xmlns:p14="http://schemas.microsoft.com/office/powerpoint/2010/main" val="1756224803"/>
              </p:ext>
            </p:extLst>
          </p:nvPr>
        </p:nvGraphicFramePr>
        <p:xfrm>
          <a:off x="-19071" y="11536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5F137F14-87F7-4C04-311D-CB7C7C0E633B}"/>
              </a:ext>
            </a:extLst>
          </p:cNvPr>
          <p:cNvSpPr txBox="1">
            <a:spLocks/>
          </p:cNvSpPr>
          <p:nvPr/>
        </p:nvSpPr>
        <p:spPr>
          <a:xfrm>
            <a:off x="5292080" y="124115"/>
            <a:ext cx="3816424" cy="288032"/>
          </a:xfrm>
          <a:prstGeom prst="rect">
            <a:avLst/>
          </a:prstGeom>
        </p:spPr>
        <p:txBody>
          <a:bodyPr/>
          <a:lstStyle/>
          <a:p>
            <a:pPr eaLnBrk="0" hangingPunct="0">
              <a:spcBef>
                <a:spcPct val="20000"/>
              </a:spcBef>
              <a:defRPr/>
            </a:pPr>
            <a:r>
              <a:rPr lang="lv-LV" sz="1100" b="1" dirty="0">
                <a:latin typeface="+mn-lt"/>
              </a:rPr>
              <a:t>Uzskata, ka medijiem Latvijā būtu jāveido saturs krievu valodā</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7146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C7258F16-F621-9FC4-E207-6411CF1988C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990033"/>
                </a:solidFill>
                <a:effectLst/>
                <a:uLnTx/>
                <a:uFillTx/>
                <a:latin typeface="+mj-lt"/>
                <a:ea typeface="+mj-ea"/>
                <a:cs typeface="+mj-cs"/>
              </a:rPr>
              <a:t>Latvijas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piedāvāt</a:t>
            </a:r>
            <a:r>
              <a:rPr kumimoji="0" lang="lv-LV" b="0" i="0" u="none" strike="noStrike" kern="1200" cap="none" spc="0" normalizeH="0" baseline="0" noProof="0" dirty="0">
                <a:ln>
                  <a:noFill/>
                </a:ln>
                <a:solidFill>
                  <a:srgbClr val="990033"/>
                </a:solidFill>
                <a:effectLst/>
                <a:uLnTx/>
                <a:uFillTx/>
                <a:latin typeface="+mj-lt"/>
                <a:ea typeface="+mj-ea"/>
                <a:cs typeface="+mj-cs"/>
              </a:rPr>
              <a:t>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satur</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lv-LV" b="0" i="0" u="none" strike="noStrike" kern="1200" cap="none" spc="0" normalizeH="0" baseline="0" noProof="0" dirty="0">
                <a:ln>
                  <a:noFill/>
                </a:ln>
                <a:solidFill>
                  <a:srgbClr val="990033"/>
                </a:solidFill>
                <a:effectLst/>
                <a:uLnTx/>
                <a:uFillTx/>
                <a:latin typeface="+mj-lt"/>
                <a:ea typeface="+mj-ea"/>
                <a:cs typeface="+mj-cs"/>
              </a:rPr>
              <a:t>krievu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valodā</a:t>
            </a:r>
            <a:r>
              <a:rPr kumimoji="0" lang="lv-LV" b="0" i="0" u="none" strike="noStrike" kern="1200" cap="none" spc="0" normalizeH="0" baseline="0" noProof="0" dirty="0">
                <a:ln>
                  <a:noFill/>
                </a:ln>
                <a:solidFill>
                  <a:srgbClr val="990033"/>
                </a:solidFill>
                <a:effectLst/>
                <a:uLnTx/>
                <a:uFillTx/>
                <a:latin typeface="+mj-lt"/>
                <a:ea typeface="+mj-ea"/>
                <a:cs typeface="+mj-cs"/>
              </a:rPr>
              <a:t> vērtējums</a:t>
            </a:r>
            <a:r>
              <a:rPr kumimoji="0" lang="en-US" b="0" i="0" u="none" strike="noStrike" kern="1200" cap="none" spc="0" normalizeH="0" baseline="0" noProof="0" dirty="0">
                <a:ln>
                  <a:noFill/>
                </a:ln>
                <a:solidFill>
                  <a:srgbClr val="990033"/>
                </a:solidFill>
                <a:effectLst/>
                <a:uLnTx/>
                <a:uFillTx/>
                <a:latin typeface="+mj-lt"/>
                <a:ea typeface="+mj-ea"/>
                <a:cs typeface="+mj-cs"/>
              </a:rPr>
              <a:t> </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4FA737C-4570-E88E-C3C8-C77F87AB7279}"/>
              </a:ext>
            </a:extLst>
          </p:cNvPr>
          <p:cNvSpPr txBox="1">
            <a:spLocks/>
          </p:cNvSpPr>
          <p:nvPr/>
        </p:nvSpPr>
        <p:spPr>
          <a:xfrm>
            <a:off x="304732" y="646908"/>
            <a:ext cx="3889787" cy="405829"/>
          </a:xfrm>
          <a:prstGeom prst="rect">
            <a:avLst/>
          </a:prstGeom>
        </p:spPr>
        <p:txBody>
          <a:bodyPr/>
          <a:lstStyle/>
          <a:p>
            <a:pPr eaLnBrk="0" hangingPunct="0">
              <a:spcBef>
                <a:spcPct val="20000"/>
              </a:spcBef>
              <a:defRPr/>
            </a:pPr>
            <a:r>
              <a:rPr lang="lv-LV" sz="1100" b="1" dirty="0">
                <a:latin typeface="+mn-lt"/>
              </a:rPr>
              <a:t>Vai Latvijas mediju piedāvātais saturs krievu valodā pašlaik, Jūsuprāt, ir ... ?</a:t>
            </a:r>
          </a:p>
        </p:txBody>
      </p:sp>
      <p:graphicFrame>
        <p:nvGraphicFramePr>
          <p:cNvPr id="4" name="Chart 3">
            <a:extLst>
              <a:ext uri="{FF2B5EF4-FFF2-40B4-BE49-F238E27FC236}">
                <a16:creationId xmlns:a16="http://schemas.microsoft.com/office/drawing/2014/main" id="{D9EF9706-32C3-D180-B4E5-F673F6EA8040}"/>
              </a:ext>
            </a:extLst>
          </p:cNvPr>
          <p:cNvGraphicFramePr/>
          <p:nvPr>
            <p:extLst>
              <p:ext uri="{D42A27DB-BD31-4B8C-83A1-F6EECF244321}">
                <p14:modId xmlns:p14="http://schemas.microsoft.com/office/powerpoint/2010/main" val="2509871885"/>
              </p:ext>
            </p:extLst>
          </p:nvPr>
        </p:nvGraphicFramePr>
        <p:xfrm>
          <a:off x="251520" y="1124745"/>
          <a:ext cx="3672408" cy="28803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DF0CC08B-0440-9164-7678-6001186C1CC0}"/>
              </a:ext>
            </a:extLst>
          </p:cNvPr>
          <p:cNvSpPr txBox="1">
            <a:spLocks/>
          </p:cNvSpPr>
          <p:nvPr/>
        </p:nvSpPr>
        <p:spPr>
          <a:xfrm>
            <a:off x="5004048" y="646907"/>
            <a:ext cx="3889787" cy="405829"/>
          </a:xfrm>
          <a:prstGeom prst="rect">
            <a:avLst/>
          </a:prstGeom>
        </p:spPr>
        <p:txBody>
          <a:bodyPr/>
          <a:lstStyle/>
          <a:p>
            <a:pPr eaLnBrk="0" hangingPunct="0">
              <a:spcBef>
                <a:spcPct val="20000"/>
              </a:spcBef>
              <a:defRPr/>
            </a:pPr>
            <a:r>
              <a:rPr lang="lv-LV" sz="1100" b="1" dirty="0">
                <a:latin typeface="+mn-lt"/>
              </a:rPr>
              <a:t>Kāda veida  Latvijas mediju piedāvātais saturs krievu valodā pašlaik, Jūsuprāt, ir pārāk maz? </a:t>
            </a:r>
          </a:p>
        </p:txBody>
      </p:sp>
      <p:graphicFrame>
        <p:nvGraphicFramePr>
          <p:cNvPr id="6" name="Chart 5">
            <a:extLst>
              <a:ext uri="{FF2B5EF4-FFF2-40B4-BE49-F238E27FC236}">
                <a16:creationId xmlns:a16="http://schemas.microsoft.com/office/drawing/2014/main" id="{D064D68C-451D-E540-A9E5-1817E385062B}"/>
              </a:ext>
            </a:extLst>
          </p:cNvPr>
          <p:cNvGraphicFramePr/>
          <p:nvPr>
            <p:extLst>
              <p:ext uri="{D42A27DB-BD31-4B8C-83A1-F6EECF244321}">
                <p14:modId xmlns:p14="http://schemas.microsoft.com/office/powerpoint/2010/main" val="3220211421"/>
              </p:ext>
            </p:extLst>
          </p:nvPr>
        </p:nvGraphicFramePr>
        <p:xfrm>
          <a:off x="4752446" y="1275930"/>
          <a:ext cx="3672407" cy="3007675"/>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Down 6">
            <a:extLst>
              <a:ext uri="{FF2B5EF4-FFF2-40B4-BE49-F238E27FC236}">
                <a16:creationId xmlns:a16="http://schemas.microsoft.com/office/drawing/2014/main" id="{26AB63FF-770D-1620-0994-612551085764}"/>
              </a:ext>
            </a:extLst>
          </p:cNvPr>
          <p:cNvSpPr/>
          <p:nvPr/>
        </p:nvSpPr>
        <p:spPr>
          <a:xfrm rot="16200000">
            <a:off x="3442234" y="1736812"/>
            <a:ext cx="315316" cy="1656184"/>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4640B4-8F61-8A5D-5316-24109F187315}"/>
              </a:ext>
            </a:extLst>
          </p:cNvPr>
          <p:cNvSpPr txBox="1"/>
          <p:nvPr/>
        </p:nvSpPr>
        <p:spPr>
          <a:xfrm>
            <a:off x="467544" y="4283605"/>
            <a:ext cx="2664296" cy="246221"/>
          </a:xfrm>
          <a:prstGeom prst="rect">
            <a:avLst/>
          </a:prstGeom>
          <a:noFill/>
        </p:spPr>
        <p:txBody>
          <a:bodyPr wrap="square" rtlCol="0">
            <a:spAutoFit/>
          </a:bodyPr>
          <a:lstStyle/>
          <a:p>
            <a:r>
              <a:rPr lang="lv-LV" sz="1000" dirty="0">
                <a:latin typeface="+mn-lt"/>
              </a:rPr>
              <a:t>Bāze: visi aptaujas dalībnieki; n=1041</a:t>
            </a:r>
          </a:p>
        </p:txBody>
      </p:sp>
      <p:sp>
        <p:nvSpPr>
          <p:cNvPr id="10" name="TextBox 9">
            <a:extLst>
              <a:ext uri="{FF2B5EF4-FFF2-40B4-BE49-F238E27FC236}">
                <a16:creationId xmlns:a16="http://schemas.microsoft.com/office/drawing/2014/main" id="{6DFC86E1-1652-9D25-1D4A-CB09D40721F2}"/>
              </a:ext>
            </a:extLst>
          </p:cNvPr>
          <p:cNvSpPr txBox="1"/>
          <p:nvPr/>
        </p:nvSpPr>
        <p:spPr>
          <a:xfrm>
            <a:off x="5148064" y="4406715"/>
            <a:ext cx="3745771" cy="400110"/>
          </a:xfrm>
          <a:prstGeom prst="rect">
            <a:avLst/>
          </a:prstGeom>
          <a:noFill/>
        </p:spPr>
        <p:txBody>
          <a:bodyPr wrap="square" rtlCol="0">
            <a:spAutoFit/>
          </a:bodyPr>
          <a:lstStyle/>
          <a:p>
            <a:r>
              <a:rPr lang="lv-LV" sz="1000" dirty="0">
                <a:latin typeface="+mn-lt"/>
              </a:rPr>
              <a:t>Bāze: </a:t>
            </a:r>
            <a:r>
              <a:rPr lang="en-US" sz="1000" dirty="0" err="1">
                <a:latin typeface="+mn-lt"/>
              </a:rPr>
              <a:t>respondenti</a:t>
            </a:r>
            <a:r>
              <a:rPr lang="en-US" sz="1000" dirty="0">
                <a:latin typeface="+mn-lt"/>
              </a:rPr>
              <a:t>, </a:t>
            </a:r>
            <a:r>
              <a:rPr lang="en-US" sz="1000" dirty="0" err="1">
                <a:latin typeface="+mn-lt"/>
              </a:rPr>
              <a:t>kuri</a:t>
            </a:r>
            <a:r>
              <a:rPr lang="en-US" sz="1000" dirty="0">
                <a:latin typeface="+mn-lt"/>
              </a:rPr>
              <a:t> </a:t>
            </a:r>
            <a:r>
              <a:rPr lang="en-US" sz="1000" dirty="0" err="1">
                <a:latin typeface="+mn-lt"/>
              </a:rPr>
              <a:t>uzskata</a:t>
            </a:r>
            <a:r>
              <a:rPr lang="en-US" sz="1000" dirty="0">
                <a:latin typeface="+mn-lt"/>
              </a:rPr>
              <a:t>, ka </a:t>
            </a:r>
            <a:r>
              <a:rPr lang="en-US" sz="1000" dirty="0" err="1">
                <a:latin typeface="+mn-lt"/>
              </a:rPr>
              <a:t>Latvijas</a:t>
            </a:r>
            <a:r>
              <a:rPr lang="en-US" sz="1000" dirty="0">
                <a:latin typeface="+mn-lt"/>
              </a:rPr>
              <a:t> </a:t>
            </a:r>
            <a:r>
              <a:rPr lang="en-US" sz="1000" dirty="0" err="1">
                <a:latin typeface="+mn-lt"/>
              </a:rPr>
              <a:t>mediju</a:t>
            </a:r>
            <a:r>
              <a:rPr lang="en-US" sz="1000" dirty="0">
                <a:latin typeface="+mn-lt"/>
              </a:rPr>
              <a:t> </a:t>
            </a:r>
            <a:r>
              <a:rPr lang="en-US" sz="1000" dirty="0" err="1">
                <a:latin typeface="+mn-lt"/>
              </a:rPr>
              <a:t>piedāvātais</a:t>
            </a:r>
            <a:r>
              <a:rPr lang="en-US" sz="1000" dirty="0">
                <a:latin typeface="+mn-lt"/>
              </a:rPr>
              <a:t> </a:t>
            </a:r>
            <a:r>
              <a:rPr lang="en-US" sz="1000" dirty="0" err="1">
                <a:latin typeface="+mn-lt"/>
              </a:rPr>
              <a:t>saturs</a:t>
            </a:r>
            <a:r>
              <a:rPr lang="en-US" sz="1000" dirty="0">
                <a:latin typeface="+mn-lt"/>
              </a:rPr>
              <a:t> </a:t>
            </a:r>
            <a:r>
              <a:rPr lang="en-US" sz="1000" dirty="0" err="1">
                <a:latin typeface="+mn-lt"/>
              </a:rPr>
              <a:t>krievu</a:t>
            </a:r>
            <a:r>
              <a:rPr lang="en-US" sz="1000" dirty="0">
                <a:latin typeface="+mn-lt"/>
              </a:rPr>
              <a:t> </a:t>
            </a:r>
            <a:r>
              <a:rPr lang="en-US" sz="1000" dirty="0" err="1">
                <a:latin typeface="+mn-lt"/>
              </a:rPr>
              <a:t>valodā</a:t>
            </a:r>
            <a:r>
              <a:rPr lang="en-US" sz="1000" dirty="0">
                <a:latin typeface="+mn-lt"/>
              </a:rPr>
              <a:t> </a:t>
            </a:r>
            <a:r>
              <a:rPr lang="en-US" sz="1000" dirty="0" err="1">
                <a:latin typeface="+mn-lt"/>
              </a:rPr>
              <a:t>pašlaik</a:t>
            </a:r>
            <a:r>
              <a:rPr lang="en-US" sz="1000" dirty="0">
                <a:latin typeface="+mn-lt"/>
              </a:rPr>
              <a:t> </a:t>
            </a:r>
            <a:r>
              <a:rPr lang="en-US" sz="1000" dirty="0" err="1">
                <a:latin typeface="+mn-lt"/>
              </a:rPr>
              <a:t>ir</a:t>
            </a:r>
            <a:r>
              <a:rPr lang="en-US" sz="1000" dirty="0">
                <a:latin typeface="+mn-lt"/>
              </a:rPr>
              <a:t> </a:t>
            </a:r>
            <a:r>
              <a:rPr lang="en-US" sz="1000" dirty="0" err="1">
                <a:latin typeface="+mn-lt"/>
              </a:rPr>
              <a:t>pārāk</a:t>
            </a:r>
            <a:r>
              <a:rPr lang="en-US" sz="1000" dirty="0">
                <a:latin typeface="+mn-lt"/>
              </a:rPr>
              <a:t> </a:t>
            </a:r>
            <a:r>
              <a:rPr lang="en-US" sz="1000" dirty="0" err="1">
                <a:latin typeface="+mn-lt"/>
              </a:rPr>
              <a:t>mazs</a:t>
            </a:r>
            <a:r>
              <a:rPr lang="en-US" sz="1000" dirty="0">
                <a:latin typeface="+mn-lt"/>
              </a:rPr>
              <a:t>; n=220</a:t>
            </a:r>
            <a:endParaRPr lang="lv-LV" sz="1000" dirty="0">
              <a:latin typeface="+mn-lt"/>
            </a:endParaRPr>
          </a:p>
        </p:txBody>
      </p:sp>
    </p:spTree>
    <p:extLst>
      <p:ext uri="{BB962C8B-B14F-4D97-AF65-F5344CB8AC3E}">
        <p14:creationId xmlns:p14="http://schemas.microsoft.com/office/powerpoint/2010/main" val="1677456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69BD144B-27CC-CAA8-9A6C-E5FE9ECEF6E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Latvijā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veidot</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a:t>
            </a:r>
            <a:r>
              <a:rPr kumimoji="0" lang="lv-LV" b="0" i="0" u="none" strike="noStrike" kern="1200" cap="none" spc="0" normalizeH="0" baseline="0" dirty="0">
                <a:ln>
                  <a:noFill/>
                </a:ln>
                <a:solidFill>
                  <a:srgbClr val="990033"/>
                </a:solidFill>
                <a:effectLst/>
                <a:uLnTx/>
                <a:uFillTx/>
                <a:latin typeface="+mj-lt"/>
                <a:ea typeface="+mj-ea"/>
                <a:cs typeface="+mj-cs"/>
              </a:rPr>
              <a:t>a</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krievu</a:t>
            </a:r>
            <a:r>
              <a:rPr kumimoji="0" lang="lv-LV" b="0" i="0" u="none" strike="noStrike" kern="1200" cap="none" spc="0" normalizeH="0" baseline="0" dirty="0">
                <a:ln>
                  <a:noFill/>
                </a:ln>
                <a:solidFill>
                  <a:srgbClr val="990033"/>
                </a:solidFill>
                <a:effectLst/>
                <a:uLnTx/>
                <a:uFillTx/>
                <a:latin typeface="+mj-lt"/>
                <a:ea typeface="+mj-ea"/>
                <a:cs typeface="+mj-cs"/>
              </a:rPr>
              <a:t> valodā vērtējums</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9AA21D1-BDFB-7EF9-BF02-775FF00D03E4}"/>
              </a:ext>
            </a:extLst>
          </p:cNvPr>
          <p:cNvSpPr txBox="1">
            <a:spLocks/>
          </p:cNvSpPr>
          <p:nvPr/>
        </p:nvSpPr>
        <p:spPr>
          <a:xfrm>
            <a:off x="283054" y="471046"/>
            <a:ext cx="5328592" cy="405829"/>
          </a:xfrm>
          <a:prstGeom prst="rect">
            <a:avLst/>
          </a:prstGeom>
        </p:spPr>
        <p:txBody>
          <a:bodyPr/>
          <a:lstStyle/>
          <a:p>
            <a:pPr eaLnBrk="0" hangingPunct="0">
              <a:spcBef>
                <a:spcPct val="20000"/>
              </a:spcBef>
              <a:defRPr/>
            </a:pPr>
            <a:r>
              <a:rPr lang="lv-LV" sz="1100" b="1" dirty="0">
                <a:latin typeface="+mn-lt"/>
              </a:rPr>
              <a:t>Vai Latvijas mediju piedāvātais saturs krievu valodā pašlaik, Jūsuprāt, ir ... ?</a:t>
            </a:r>
          </a:p>
        </p:txBody>
      </p:sp>
      <p:graphicFrame>
        <p:nvGraphicFramePr>
          <p:cNvPr id="4" name="Chart 3">
            <a:extLst>
              <a:ext uri="{FF2B5EF4-FFF2-40B4-BE49-F238E27FC236}">
                <a16:creationId xmlns:a16="http://schemas.microsoft.com/office/drawing/2014/main" id="{F47E0DFF-701B-C1FC-8254-51E79E52D732}"/>
              </a:ext>
            </a:extLst>
          </p:cNvPr>
          <p:cNvGraphicFramePr/>
          <p:nvPr>
            <p:extLst>
              <p:ext uri="{D42A27DB-BD31-4B8C-83A1-F6EECF244321}">
                <p14:modId xmlns:p14="http://schemas.microsoft.com/office/powerpoint/2010/main" val="602871565"/>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8C8BC21-2934-CF47-60E5-7BA87DC5C3C1}"/>
              </a:ext>
            </a:extLst>
          </p:cNvPr>
          <p:cNvSpPr txBox="1"/>
          <p:nvPr/>
        </p:nvSpPr>
        <p:spPr>
          <a:xfrm>
            <a:off x="3923928" y="601546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4095178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2EDE6D-203E-AA39-F00D-E049F85819E7}"/>
              </a:ext>
            </a:extLst>
          </p:cNvPr>
          <p:cNvGraphicFramePr/>
          <p:nvPr>
            <p:extLst>
              <p:ext uri="{D42A27DB-BD31-4B8C-83A1-F6EECF244321}">
                <p14:modId xmlns:p14="http://schemas.microsoft.com/office/powerpoint/2010/main" val="3419469181"/>
              </p:ext>
            </p:extLst>
          </p:nvPr>
        </p:nvGraphicFramePr>
        <p:xfrm>
          <a:off x="3796702" y="412147"/>
          <a:ext cx="5239794" cy="58971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F6AC461-716F-84A9-479A-EEC07EEFDACB}"/>
              </a:ext>
            </a:extLst>
          </p:cNvPr>
          <p:cNvSpPr txBox="1"/>
          <p:nvPr/>
        </p:nvSpPr>
        <p:spPr>
          <a:xfrm>
            <a:off x="1305191" y="5035553"/>
            <a:ext cx="2114681" cy="246221"/>
          </a:xfrm>
          <a:prstGeom prst="rect">
            <a:avLst/>
          </a:prstGeom>
          <a:noFill/>
        </p:spPr>
        <p:txBody>
          <a:bodyPr wrap="none" rtlCol="0">
            <a:spAutoFit/>
          </a:bodyPr>
          <a:lstStyle/>
          <a:p>
            <a:r>
              <a:rPr lang="lv-LV" sz="1000" dirty="0">
                <a:latin typeface="+mj-lt"/>
              </a:rPr>
              <a:t>Bāze: visi aptaujas dalībnieki; n=</a:t>
            </a:r>
            <a:r>
              <a:rPr lang="en-US" sz="1000" dirty="0">
                <a:latin typeface="+mj-lt"/>
              </a:rPr>
              <a:t>1041</a:t>
            </a:r>
            <a:endParaRPr lang="lv-LV" sz="1000" dirty="0">
              <a:latin typeface="+mj-lt"/>
            </a:endParaRPr>
          </a:p>
        </p:txBody>
      </p:sp>
      <p:sp>
        <p:nvSpPr>
          <p:cNvPr id="4" name="Text Placeholder 4">
            <a:extLst>
              <a:ext uri="{FF2B5EF4-FFF2-40B4-BE49-F238E27FC236}">
                <a16:creationId xmlns:a16="http://schemas.microsoft.com/office/drawing/2014/main" id="{7A8C82B9-7060-3A25-5FEB-29A24DD18268}"/>
              </a:ext>
            </a:extLst>
          </p:cNvPr>
          <p:cNvSpPr txBox="1">
            <a:spLocks/>
          </p:cNvSpPr>
          <p:nvPr/>
        </p:nvSpPr>
        <p:spPr>
          <a:xfrm>
            <a:off x="285751" y="836712"/>
            <a:ext cx="2630065" cy="476497"/>
          </a:xfrm>
          <a:prstGeom prst="rect">
            <a:avLst/>
          </a:prstGeom>
        </p:spPr>
        <p:txBody>
          <a:bodyPr/>
          <a:lstStyle/>
          <a:p>
            <a:pPr eaLnBrk="0" hangingPunct="0">
              <a:spcBef>
                <a:spcPct val="20000"/>
              </a:spcBef>
              <a:defRPr/>
            </a:pPr>
            <a:r>
              <a:rPr lang="lv-LV" sz="1100" b="1" dirty="0">
                <a:latin typeface="+mn-lt"/>
              </a:rPr>
              <a:t>Vai, Jūsuprāt, medijiem Latvijā būtu jāveido saturs angļu valodā? </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842FC72D-C359-952D-933E-B4926D8C0F02}"/>
              </a:ext>
            </a:extLst>
          </p:cNvPr>
          <p:cNvSpPr txBox="1">
            <a:spLocks/>
          </p:cNvSpPr>
          <p:nvPr/>
        </p:nvSpPr>
        <p:spPr>
          <a:xfrm>
            <a:off x="285751" y="65217"/>
            <a:ext cx="3206129" cy="77149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Interese</a:t>
            </a:r>
            <a:r>
              <a:rPr kumimoji="0" lang="en-US" b="0" i="0" u="none" strike="noStrike" kern="1200" cap="none" spc="0" normalizeH="0" baseline="0" noProof="0" dirty="0">
                <a:ln>
                  <a:noFill/>
                </a:ln>
                <a:solidFill>
                  <a:srgbClr val="990033"/>
                </a:solidFill>
                <a:effectLst/>
                <a:uLnTx/>
                <a:uFillTx/>
                <a:latin typeface="+mj-lt"/>
                <a:ea typeface="+mj-ea"/>
                <a:cs typeface="+mj-cs"/>
              </a:rPr>
              <a:t> par </a:t>
            </a:r>
            <a:r>
              <a:rPr kumimoji="0" lang="lv-LV" b="0" i="0" u="none" strike="noStrike" kern="1200" cap="none" spc="0" normalizeH="0" baseline="0" noProof="0" dirty="0">
                <a:ln>
                  <a:noFill/>
                </a:ln>
                <a:solidFill>
                  <a:srgbClr val="990033"/>
                </a:solidFill>
                <a:effectLst/>
                <a:uLnTx/>
                <a:uFillTx/>
                <a:latin typeface="+mj-lt"/>
                <a:ea typeface="+mj-ea"/>
                <a:cs typeface="+mj-cs"/>
              </a:rPr>
              <a:t>Latvijā veidotu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lv-LV" b="0" i="0" u="none" strike="noStrike" kern="1200" cap="none" spc="0" normalizeH="0" baseline="0" dirty="0">
                <a:ln>
                  <a:noFill/>
                </a:ln>
                <a:solidFill>
                  <a:srgbClr val="990033"/>
                </a:solidFill>
                <a:effectLst/>
                <a:uLnTx/>
                <a:uFillTx/>
                <a:latin typeface="+mj-lt"/>
                <a:ea typeface="+mj-ea"/>
                <a:cs typeface="+mj-cs"/>
              </a:rPr>
              <a:t>angļu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valodā</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graphicFrame>
        <p:nvGraphicFramePr>
          <p:cNvPr id="6" name="Chart 5">
            <a:extLst>
              <a:ext uri="{FF2B5EF4-FFF2-40B4-BE49-F238E27FC236}">
                <a16:creationId xmlns:a16="http://schemas.microsoft.com/office/drawing/2014/main" id="{C6DA7B83-1578-7D5E-9111-9CE394E6004C}"/>
              </a:ext>
            </a:extLst>
          </p:cNvPr>
          <p:cNvGraphicFramePr/>
          <p:nvPr>
            <p:extLst>
              <p:ext uri="{D42A27DB-BD31-4B8C-83A1-F6EECF244321}">
                <p14:modId xmlns:p14="http://schemas.microsoft.com/office/powerpoint/2010/main" val="1468881905"/>
              </p:ext>
            </p:extLst>
          </p:nvPr>
        </p:nvGraphicFramePr>
        <p:xfrm>
          <a:off x="0" y="1146274"/>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CB7F01D3-68D1-91F7-6F02-7C844027E3CE}"/>
              </a:ext>
            </a:extLst>
          </p:cNvPr>
          <p:cNvSpPr txBox="1">
            <a:spLocks/>
          </p:cNvSpPr>
          <p:nvPr/>
        </p:nvSpPr>
        <p:spPr>
          <a:xfrm>
            <a:off x="5292080" y="124115"/>
            <a:ext cx="3816424" cy="288032"/>
          </a:xfrm>
          <a:prstGeom prst="rect">
            <a:avLst/>
          </a:prstGeom>
        </p:spPr>
        <p:txBody>
          <a:bodyPr/>
          <a:lstStyle/>
          <a:p>
            <a:pPr eaLnBrk="0" hangingPunct="0">
              <a:spcBef>
                <a:spcPct val="20000"/>
              </a:spcBef>
              <a:defRPr/>
            </a:pPr>
            <a:r>
              <a:rPr lang="lv-LV" sz="1100" b="1" dirty="0">
                <a:latin typeface="+mn-lt"/>
              </a:rPr>
              <a:t>Uzskata, ka medijiem Latvijā būtu jāveido saturs angļu valodā</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802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C17C0C-6EB3-4B95-A916-61400AA928CA}"/>
              </a:ext>
            </a:extLst>
          </p:cNvPr>
          <p:cNvSpPr>
            <a:spLocks noChangeArrowheads="1"/>
          </p:cNvSpPr>
          <p:nvPr/>
        </p:nvSpPr>
        <p:spPr bwMode="auto">
          <a:xfrm>
            <a:off x="914400" y="2852936"/>
            <a:ext cx="7239000" cy="715764"/>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2. Galvenie secinājumi</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3A3048EF-3CCA-E26B-5148-DAD0F412758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990033"/>
                </a:solidFill>
                <a:effectLst/>
                <a:uLnTx/>
                <a:uFillTx/>
                <a:latin typeface="+mj-lt"/>
                <a:ea typeface="+mj-ea"/>
                <a:cs typeface="+mj-cs"/>
              </a:rPr>
              <a:t>Latvijas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piedāvāt</a:t>
            </a:r>
            <a:r>
              <a:rPr kumimoji="0" lang="lv-LV" b="0" i="0" u="none" strike="noStrike" kern="1200" cap="none" spc="0" normalizeH="0" baseline="0" noProof="0" dirty="0">
                <a:ln>
                  <a:noFill/>
                </a:ln>
                <a:solidFill>
                  <a:srgbClr val="990033"/>
                </a:solidFill>
                <a:effectLst/>
                <a:uLnTx/>
                <a:uFillTx/>
                <a:latin typeface="+mj-lt"/>
                <a:ea typeface="+mj-ea"/>
                <a:cs typeface="+mj-cs"/>
              </a:rPr>
              <a:t>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satur</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lv-LV" b="0" i="0" u="none" strike="noStrike" kern="1200" cap="none" spc="0" normalizeH="0" baseline="0" noProof="0" dirty="0">
                <a:ln>
                  <a:noFill/>
                </a:ln>
                <a:solidFill>
                  <a:srgbClr val="990033"/>
                </a:solidFill>
                <a:effectLst/>
                <a:uLnTx/>
                <a:uFillTx/>
                <a:latin typeface="+mj-lt"/>
                <a:ea typeface="+mj-ea"/>
                <a:cs typeface="+mj-cs"/>
              </a:rPr>
              <a:t>angļu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valodā</a:t>
            </a:r>
            <a:r>
              <a:rPr kumimoji="0" lang="lv-LV" b="0" i="0" u="none" strike="noStrike" kern="1200" cap="none" spc="0" normalizeH="0" baseline="0" noProof="0" dirty="0">
                <a:ln>
                  <a:noFill/>
                </a:ln>
                <a:solidFill>
                  <a:srgbClr val="990033"/>
                </a:solidFill>
                <a:effectLst/>
                <a:uLnTx/>
                <a:uFillTx/>
                <a:latin typeface="+mj-lt"/>
                <a:ea typeface="+mj-ea"/>
                <a:cs typeface="+mj-cs"/>
              </a:rPr>
              <a:t> vērtējums</a:t>
            </a:r>
            <a:r>
              <a:rPr kumimoji="0" lang="en-US" b="0" i="0" u="none" strike="noStrike" kern="1200" cap="none" spc="0" normalizeH="0" baseline="0" noProof="0" dirty="0">
                <a:ln>
                  <a:noFill/>
                </a:ln>
                <a:solidFill>
                  <a:srgbClr val="990033"/>
                </a:solidFill>
                <a:effectLst/>
                <a:uLnTx/>
                <a:uFillTx/>
                <a:latin typeface="+mj-lt"/>
                <a:ea typeface="+mj-ea"/>
                <a:cs typeface="+mj-cs"/>
              </a:rPr>
              <a:t> </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9" name="Text Placeholder 4">
            <a:extLst>
              <a:ext uri="{FF2B5EF4-FFF2-40B4-BE49-F238E27FC236}">
                <a16:creationId xmlns:a16="http://schemas.microsoft.com/office/drawing/2014/main" id="{95A04D4A-25B3-D8CC-D827-32A3EEC0AA54}"/>
              </a:ext>
            </a:extLst>
          </p:cNvPr>
          <p:cNvSpPr txBox="1">
            <a:spLocks/>
          </p:cNvSpPr>
          <p:nvPr/>
        </p:nvSpPr>
        <p:spPr>
          <a:xfrm>
            <a:off x="304732" y="646908"/>
            <a:ext cx="3889787" cy="405829"/>
          </a:xfrm>
          <a:prstGeom prst="rect">
            <a:avLst/>
          </a:prstGeom>
        </p:spPr>
        <p:txBody>
          <a:bodyPr/>
          <a:lstStyle/>
          <a:p>
            <a:pPr eaLnBrk="0" hangingPunct="0">
              <a:spcBef>
                <a:spcPct val="20000"/>
              </a:spcBef>
              <a:defRPr/>
            </a:pPr>
            <a:r>
              <a:rPr lang="lv-LV" sz="1100" b="1" dirty="0">
                <a:latin typeface="+mn-lt"/>
              </a:rPr>
              <a:t>Vai Latvijas mediju piedāvātais saturs angļu valodā pašlaik, Jūsuprāt, ir ... ?</a:t>
            </a:r>
          </a:p>
        </p:txBody>
      </p:sp>
      <p:graphicFrame>
        <p:nvGraphicFramePr>
          <p:cNvPr id="10" name="Chart 9">
            <a:extLst>
              <a:ext uri="{FF2B5EF4-FFF2-40B4-BE49-F238E27FC236}">
                <a16:creationId xmlns:a16="http://schemas.microsoft.com/office/drawing/2014/main" id="{1689FE8D-1F39-8D68-79A9-2A4D4997BD9D}"/>
              </a:ext>
            </a:extLst>
          </p:cNvPr>
          <p:cNvGraphicFramePr/>
          <p:nvPr>
            <p:extLst>
              <p:ext uri="{D42A27DB-BD31-4B8C-83A1-F6EECF244321}">
                <p14:modId xmlns:p14="http://schemas.microsoft.com/office/powerpoint/2010/main" val="959581205"/>
              </p:ext>
            </p:extLst>
          </p:nvPr>
        </p:nvGraphicFramePr>
        <p:xfrm>
          <a:off x="251520" y="1124745"/>
          <a:ext cx="3672408" cy="288031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EF0A7322-FF84-EBBC-3F18-4B528B5C5442}"/>
              </a:ext>
            </a:extLst>
          </p:cNvPr>
          <p:cNvSpPr txBox="1">
            <a:spLocks/>
          </p:cNvSpPr>
          <p:nvPr/>
        </p:nvSpPr>
        <p:spPr>
          <a:xfrm>
            <a:off x="5004048" y="646907"/>
            <a:ext cx="3889787" cy="405829"/>
          </a:xfrm>
          <a:prstGeom prst="rect">
            <a:avLst/>
          </a:prstGeom>
        </p:spPr>
        <p:txBody>
          <a:bodyPr/>
          <a:lstStyle/>
          <a:p>
            <a:pPr eaLnBrk="0" hangingPunct="0">
              <a:spcBef>
                <a:spcPct val="20000"/>
              </a:spcBef>
              <a:defRPr/>
            </a:pPr>
            <a:r>
              <a:rPr lang="lv-LV" sz="1100" b="1" dirty="0">
                <a:latin typeface="+mn-lt"/>
              </a:rPr>
              <a:t>Kāda veida  Latvijas mediju piedāvātais saturs angļu valodā pašlaik, Jūsuprāt, ir pārāk maz? </a:t>
            </a:r>
          </a:p>
        </p:txBody>
      </p:sp>
      <p:graphicFrame>
        <p:nvGraphicFramePr>
          <p:cNvPr id="12" name="Chart 11">
            <a:extLst>
              <a:ext uri="{FF2B5EF4-FFF2-40B4-BE49-F238E27FC236}">
                <a16:creationId xmlns:a16="http://schemas.microsoft.com/office/drawing/2014/main" id="{B601A17E-B9CE-AA9F-A3E8-F2D8837C1745}"/>
              </a:ext>
            </a:extLst>
          </p:cNvPr>
          <p:cNvGraphicFramePr/>
          <p:nvPr>
            <p:extLst>
              <p:ext uri="{D42A27DB-BD31-4B8C-83A1-F6EECF244321}">
                <p14:modId xmlns:p14="http://schemas.microsoft.com/office/powerpoint/2010/main" val="2880996382"/>
              </p:ext>
            </p:extLst>
          </p:nvPr>
        </p:nvGraphicFramePr>
        <p:xfrm>
          <a:off x="4752446" y="1275930"/>
          <a:ext cx="3672407" cy="3007675"/>
        </p:xfrm>
        <a:graphic>
          <a:graphicData uri="http://schemas.openxmlformats.org/drawingml/2006/chart">
            <c:chart xmlns:c="http://schemas.openxmlformats.org/drawingml/2006/chart" xmlns:r="http://schemas.openxmlformats.org/officeDocument/2006/relationships" r:id="rId3"/>
          </a:graphicData>
        </a:graphic>
      </p:graphicFrame>
      <p:sp>
        <p:nvSpPr>
          <p:cNvPr id="13" name="Arrow: Down 12">
            <a:extLst>
              <a:ext uri="{FF2B5EF4-FFF2-40B4-BE49-F238E27FC236}">
                <a16:creationId xmlns:a16="http://schemas.microsoft.com/office/drawing/2014/main" id="{1CAD3937-3DCC-5F2D-3B6D-F91281A26AC4}"/>
              </a:ext>
            </a:extLst>
          </p:cNvPr>
          <p:cNvSpPr/>
          <p:nvPr/>
        </p:nvSpPr>
        <p:spPr>
          <a:xfrm rot="16200000">
            <a:off x="3442234" y="1736812"/>
            <a:ext cx="315316" cy="1656184"/>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94DE3E8-1D62-B446-0646-5604AD63949F}"/>
              </a:ext>
            </a:extLst>
          </p:cNvPr>
          <p:cNvSpPr txBox="1"/>
          <p:nvPr/>
        </p:nvSpPr>
        <p:spPr>
          <a:xfrm>
            <a:off x="467544" y="4283605"/>
            <a:ext cx="2664296" cy="246221"/>
          </a:xfrm>
          <a:prstGeom prst="rect">
            <a:avLst/>
          </a:prstGeom>
          <a:noFill/>
        </p:spPr>
        <p:txBody>
          <a:bodyPr wrap="square" rtlCol="0">
            <a:spAutoFit/>
          </a:bodyPr>
          <a:lstStyle/>
          <a:p>
            <a:r>
              <a:rPr lang="lv-LV" sz="1000" dirty="0">
                <a:latin typeface="+mn-lt"/>
              </a:rPr>
              <a:t>Bāze: visi aptaujas dalībnieki; n=1041</a:t>
            </a:r>
          </a:p>
        </p:txBody>
      </p:sp>
      <p:sp>
        <p:nvSpPr>
          <p:cNvPr id="16" name="TextBox 15">
            <a:extLst>
              <a:ext uri="{FF2B5EF4-FFF2-40B4-BE49-F238E27FC236}">
                <a16:creationId xmlns:a16="http://schemas.microsoft.com/office/drawing/2014/main" id="{C95DF1D7-9FF6-AE6E-0493-A6B8E6EC1DF0}"/>
              </a:ext>
            </a:extLst>
          </p:cNvPr>
          <p:cNvSpPr txBox="1"/>
          <p:nvPr/>
        </p:nvSpPr>
        <p:spPr>
          <a:xfrm>
            <a:off x="4860032" y="4538063"/>
            <a:ext cx="3745771" cy="400110"/>
          </a:xfrm>
          <a:prstGeom prst="rect">
            <a:avLst/>
          </a:prstGeom>
          <a:noFill/>
        </p:spPr>
        <p:txBody>
          <a:bodyPr wrap="square" rtlCol="0">
            <a:spAutoFit/>
          </a:bodyPr>
          <a:lstStyle/>
          <a:p>
            <a:r>
              <a:rPr lang="lv-LV" sz="1000" dirty="0">
                <a:latin typeface="+mn-lt"/>
              </a:rPr>
              <a:t>Bāze: </a:t>
            </a:r>
            <a:r>
              <a:rPr lang="en-US" sz="1000" dirty="0" err="1">
                <a:latin typeface="+mn-lt"/>
              </a:rPr>
              <a:t>respondenti</a:t>
            </a:r>
            <a:r>
              <a:rPr lang="en-US" sz="1000" dirty="0">
                <a:latin typeface="+mn-lt"/>
              </a:rPr>
              <a:t>, </a:t>
            </a:r>
            <a:r>
              <a:rPr lang="en-US" sz="1000" dirty="0" err="1">
                <a:latin typeface="+mn-lt"/>
              </a:rPr>
              <a:t>kuri</a:t>
            </a:r>
            <a:r>
              <a:rPr lang="en-US" sz="1000" dirty="0">
                <a:latin typeface="+mn-lt"/>
              </a:rPr>
              <a:t> </a:t>
            </a:r>
            <a:r>
              <a:rPr lang="en-US" sz="1000" dirty="0" err="1">
                <a:latin typeface="+mn-lt"/>
              </a:rPr>
              <a:t>uzskata</a:t>
            </a:r>
            <a:r>
              <a:rPr lang="en-US" sz="1000" dirty="0">
                <a:latin typeface="+mn-lt"/>
              </a:rPr>
              <a:t>, ka </a:t>
            </a:r>
            <a:r>
              <a:rPr lang="en-US" sz="1000" dirty="0" err="1">
                <a:latin typeface="+mn-lt"/>
              </a:rPr>
              <a:t>Latvijas</a:t>
            </a:r>
            <a:r>
              <a:rPr lang="en-US" sz="1000" dirty="0">
                <a:latin typeface="+mn-lt"/>
              </a:rPr>
              <a:t> </a:t>
            </a:r>
            <a:r>
              <a:rPr lang="en-US" sz="1000" dirty="0" err="1">
                <a:latin typeface="+mn-lt"/>
              </a:rPr>
              <a:t>mediju</a:t>
            </a:r>
            <a:r>
              <a:rPr lang="en-US" sz="1000" dirty="0">
                <a:latin typeface="+mn-lt"/>
              </a:rPr>
              <a:t> </a:t>
            </a:r>
            <a:r>
              <a:rPr lang="en-US" sz="1000" dirty="0" err="1">
                <a:latin typeface="+mn-lt"/>
              </a:rPr>
              <a:t>piedāvātais</a:t>
            </a:r>
            <a:r>
              <a:rPr lang="en-US" sz="1000" dirty="0">
                <a:latin typeface="+mn-lt"/>
              </a:rPr>
              <a:t> </a:t>
            </a:r>
            <a:r>
              <a:rPr lang="en-US" sz="1000" dirty="0" err="1">
                <a:latin typeface="+mn-lt"/>
              </a:rPr>
              <a:t>saturs</a:t>
            </a:r>
            <a:r>
              <a:rPr lang="en-US" sz="1000" dirty="0">
                <a:latin typeface="+mn-lt"/>
              </a:rPr>
              <a:t> </a:t>
            </a:r>
            <a:r>
              <a:rPr lang="en-US" sz="1000" dirty="0" err="1">
                <a:latin typeface="+mn-lt"/>
              </a:rPr>
              <a:t>angļu</a:t>
            </a:r>
            <a:r>
              <a:rPr lang="en-US" sz="1000" dirty="0">
                <a:latin typeface="+mn-lt"/>
              </a:rPr>
              <a:t> </a:t>
            </a:r>
            <a:r>
              <a:rPr lang="en-US" sz="1000" dirty="0" err="1">
                <a:latin typeface="+mn-lt"/>
              </a:rPr>
              <a:t>valodā</a:t>
            </a:r>
            <a:r>
              <a:rPr lang="en-US" sz="1000" dirty="0">
                <a:latin typeface="+mn-lt"/>
              </a:rPr>
              <a:t> </a:t>
            </a:r>
            <a:r>
              <a:rPr lang="en-US" sz="1000" dirty="0" err="1">
                <a:latin typeface="+mn-lt"/>
              </a:rPr>
              <a:t>pašlaik</a:t>
            </a:r>
            <a:r>
              <a:rPr lang="en-US" sz="1000" dirty="0">
                <a:latin typeface="+mn-lt"/>
              </a:rPr>
              <a:t> </a:t>
            </a:r>
            <a:r>
              <a:rPr lang="en-US" sz="1000" dirty="0" err="1">
                <a:latin typeface="+mn-lt"/>
              </a:rPr>
              <a:t>ir</a:t>
            </a:r>
            <a:r>
              <a:rPr lang="en-US" sz="1000" dirty="0">
                <a:latin typeface="+mn-lt"/>
              </a:rPr>
              <a:t> </a:t>
            </a:r>
            <a:r>
              <a:rPr lang="en-US" sz="1000" dirty="0" err="1">
                <a:latin typeface="+mn-lt"/>
              </a:rPr>
              <a:t>pārāk</a:t>
            </a:r>
            <a:r>
              <a:rPr lang="en-US" sz="1000" dirty="0">
                <a:latin typeface="+mn-lt"/>
              </a:rPr>
              <a:t> </a:t>
            </a:r>
            <a:r>
              <a:rPr lang="en-US" sz="1000" dirty="0" err="1">
                <a:latin typeface="+mn-lt"/>
              </a:rPr>
              <a:t>mazs</a:t>
            </a:r>
            <a:r>
              <a:rPr lang="en-US" sz="1000" dirty="0">
                <a:latin typeface="+mn-lt"/>
              </a:rPr>
              <a:t>; n=200</a:t>
            </a:r>
            <a:endParaRPr lang="lv-LV" sz="1000" dirty="0">
              <a:latin typeface="+mn-lt"/>
            </a:endParaRPr>
          </a:p>
        </p:txBody>
      </p:sp>
    </p:spTree>
    <p:extLst>
      <p:ext uri="{BB962C8B-B14F-4D97-AF65-F5344CB8AC3E}">
        <p14:creationId xmlns:p14="http://schemas.microsoft.com/office/powerpoint/2010/main" val="2708067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C162C43-49ED-20F0-8F65-2110D4B3B41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Latvijā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veidot</a:t>
            </a:r>
            <a:r>
              <a:rPr kumimoji="0" lang="lv-LV" b="0" i="0" u="none" strike="noStrike" kern="1200" cap="none" spc="0" normalizeH="0" baseline="0" noProof="0" dirty="0">
                <a:ln>
                  <a:noFill/>
                </a:ln>
                <a:solidFill>
                  <a:srgbClr val="990033"/>
                </a:solidFill>
                <a:effectLst/>
                <a:uLnTx/>
                <a:uFillTx/>
                <a:latin typeface="+mj-lt"/>
                <a:ea typeface="+mj-ea"/>
                <a:cs typeface="+mj-cs"/>
              </a:rPr>
              <a:t>a</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a:t>
            </a:r>
            <a:r>
              <a:rPr kumimoji="0" lang="lv-LV" b="0" i="0" u="none" strike="noStrike" kern="1200" cap="none" spc="0" normalizeH="0" baseline="0" dirty="0">
                <a:ln>
                  <a:noFill/>
                </a:ln>
                <a:solidFill>
                  <a:srgbClr val="990033"/>
                </a:solidFill>
                <a:effectLst/>
                <a:uLnTx/>
                <a:uFillTx/>
                <a:latin typeface="+mj-lt"/>
                <a:ea typeface="+mj-ea"/>
                <a:cs typeface="+mj-cs"/>
              </a:rPr>
              <a:t>a</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lv-LV" b="0" i="0" u="none" strike="noStrike" kern="1200" cap="none" spc="0" normalizeH="0" baseline="0" dirty="0">
                <a:ln>
                  <a:noFill/>
                </a:ln>
                <a:solidFill>
                  <a:srgbClr val="990033"/>
                </a:solidFill>
                <a:effectLst/>
                <a:uLnTx/>
                <a:uFillTx/>
                <a:latin typeface="+mj-lt"/>
                <a:ea typeface="+mj-ea"/>
                <a:cs typeface="+mj-cs"/>
              </a:rPr>
              <a:t>angļu valodā vērtējums</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14" name="Text Placeholder 4">
            <a:extLst>
              <a:ext uri="{FF2B5EF4-FFF2-40B4-BE49-F238E27FC236}">
                <a16:creationId xmlns:a16="http://schemas.microsoft.com/office/drawing/2014/main" id="{D91C7414-15F1-3AFF-2A75-F9EEAE9B71C5}"/>
              </a:ext>
            </a:extLst>
          </p:cNvPr>
          <p:cNvSpPr txBox="1">
            <a:spLocks/>
          </p:cNvSpPr>
          <p:nvPr/>
        </p:nvSpPr>
        <p:spPr>
          <a:xfrm>
            <a:off x="283054" y="471046"/>
            <a:ext cx="5328592" cy="405829"/>
          </a:xfrm>
          <a:prstGeom prst="rect">
            <a:avLst/>
          </a:prstGeom>
        </p:spPr>
        <p:txBody>
          <a:bodyPr/>
          <a:lstStyle/>
          <a:p>
            <a:pPr eaLnBrk="0" hangingPunct="0">
              <a:spcBef>
                <a:spcPct val="20000"/>
              </a:spcBef>
              <a:defRPr/>
            </a:pPr>
            <a:r>
              <a:rPr lang="lv-LV" sz="1100" b="1" dirty="0">
                <a:latin typeface="+mn-lt"/>
              </a:rPr>
              <a:t>Vai Latvijas mediju piedāvātais saturs angļu valodā pašlaik, Jūsuprāt, ir ... ?</a:t>
            </a:r>
          </a:p>
        </p:txBody>
      </p:sp>
      <p:graphicFrame>
        <p:nvGraphicFramePr>
          <p:cNvPr id="15" name="Chart 14">
            <a:extLst>
              <a:ext uri="{FF2B5EF4-FFF2-40B4-BE49-F238E27FC236}">
                <a16:creationId xmlns:a16="http://schemas.microsoft.com/office/drawing/2014/main" id="{9925F8C0-3775-55F3-13AB-D929AAA5D750}"/>
              </a:ext>
            </a:extLst>
          </p:cNvPr>
          <p:cNvGraphicFramePr/>
          <p:nvPr>
            <p:extLst>
              <p:ext uri="{D42A27DB-BD31-4B8C-83A1-F6EECF244321}">
                <p14:modId xmlns:p14="http://schemas.microsoft.com/office/powerpoint/2010/main" val="290112800"/>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C35EF9AC-BF0C-1759-6C1C-9ED48835C8A6}"/>
              </a:ext>
            </a:extLst>
          </p:cNvPr>
          <p:cNvSpPr txBox="1"/>
          <p:nvPr/>
        </p:nvSpPr>
        <p:spPr>
          <a:xfrm>
            <a:off x="3923928" y="6015461"/>
            <a:ext cx="2114681" cy="246221"/>
          </a:xfrm>
          <a:prstGeom prst="rect">
            <a:avLst/>
          </a:prstGeom>
          <a:noFill/>
        </p:spPr>
        <p:txBody>
          <a:bodyPr wrap="none" rtlCol="0">
            <a:spAutoFit/>
          </a:bodyPr>
          <a:lstStyle/>
          <a:p>
            <a:r>
              <a:rPr lang="lv-LV" sz="1000" dirty="0">
                <a:latin typeface="+mj-lt"/>
              </a:rPr>
              <a:t>Bāze: visi aptaujas dalībnieki; n=1041</a:t>
            </a:r>
          </a:p>
        </p:txBody>
      </p:sp>
    </p:spTree>
    <p:extLst>
      <p:ext uri="{BB962C8B-B14F-4D97-AF65-F5344CB8AC3E}">
        <p14:creationId xmlns:p14="http://schemas.microsoft.com/office/powerpoint/2010/main" val="1070906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72C91-16FB-50BE-9381-B29AC09EBC12}"/>
              </a:ext>
            </a:extLst>
          </p:cNvPr>
          <p:cNvSpPr>
            <a:spLocks noChangeArrowheads="1"/>
          </p:cNvSpPr>
          <p:nvPr/>
        </p:nvSpPr>
        <p:spPr bwMode="auto">
          <a:xfrm>
            <a:off x="914400" y="2348880"/>
            <a:ext cx="7239000" cy="1291828"/>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000099"/>
                </a:solidFill>
                <a:effectLst>
                  <a:outerShdw blurRad="38100" dist="38100" dir="2700000" algn="tl">
                    <a:srgbClr val="C0C0C0"/>
                  </a:outerShdw>
                </a:effectLst>
                <a:latin typeface="+mj-lt"/>
              </a:rPr>
              <a:t>II. </a:t>
            </a:r>
            <a:r>
              <a:rPr lang="pt-BR" sz="2400" dirty="0">
                <a:solidFill>
                  <a:srgbClr val="000099"/>
                </a:solidFill>
                <a:effectLst>
                  <a:outerShdw blurRad="38100" dist="38100" dir="2700000" algn="tl">
                    <a:srgbClr val="C0C0C0"/>
                  </a:outerShdw>
                </a:effectLst>
                <a:latin typeface="+mj-lt"/>
              </a:rPr>
              <a:t>APTAUJA PERSONĀM AR </a:t>
            </a:r>
            <a:r>
              <a:rPr lang="lv-LV" sz="2400" dirty="0">
                <a:solidFill>
                  <a:srgbClr val="000099"/>
                </a:solidFill>
                <a:effectLst>
                  <a:outerShdw blurRad="38100" dist="38100" dir="2700000" algn="tl">
                    <a:srgbClr val="C0C0C0"/>
                  </a:outerShdw>
                </a:effectLst>
                <a:latin typeface="+mj-lt"/>
              </a:rPr>
              <a:t>DZIRDES</a:t>
            </a:r>
            <a:r>
              <a:rPr lang="pt-BR" sz="2400" dirty="0">
                <a:solidFill>
                  <a:srgbClr val="000099"/>
                </a:solidFill>
                <a:effectLst>
                  <a:outerShdw blurRad="38100" dist="38100" dir="2700000" algn="tl">
                    <a:srgbClr val="C0C0C0"/>
                  </a:outerShdw>
                </a:effectLst>
                <a:latin typeface="+mj-lt"/>
              </a:rPr>
              <a:t> TRAUCĒJUMIEM</a:t>
            </a:r>
            <a:endParaRPr lang="lv-LV" sz="2400" dirty="0">
              <a:solidFill>
                <a:srgbClr val="000099"/>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endParaRPr lang="lv-LV" sz="800" dirty="0">
              <a:solidFill>
                <a:srgbClr val="000099"/>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endParaRPr lang="lv-LV" sz="100" dirty="0">
              <a:solidFill>
                <a:srgbClr val="000099"/>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endParaRPr lang="lv-LV" sz="100" dirty="0">
              <a:solidFill>
                <a:srgbClr val="000099"/>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1. Metodoloģiskā informācija</a:t>
            </a:r>
            <a:endParaRPr lang="en-GB" sz="2400" dirty="0">
              <a:solidFill>
                <a:srgbClr val="C00000"/>
              </a:solidFill>
              <a:effectLst>
                <a:outerShdw blurRad="38100" dist="38100" dir="2700000" algn="tl">
                  <a:srgbClr val="C0C0C0"/>
                </a:outerShdw>
              </a:effectLst>
              <a:latin typeface="+mj-lt"/>
            </a:endParaRPr>
          </a:p>
          <a:p>
            <a:pPr algn="ctr" eaLnBrk="1" fontAlgn="auto" hangingPunct="1">
              <a:lnSpc>
                <a:spcPct val="130000"/>
              </a:lnSpc>
              <a:spcBef>
                <a:spcPts val="0"/>
              </a:spcBef>
              <a:spcAft>
                <a:spcPts val="0"/>
              </a:spcAft>
              <a:defRPr/>
            </a:pPr>
            <a:endParaRPr lang="lv-LV" sz="800" dirty="0">
              <a:solidFill>
                <a:srgbClr val="000099"/>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927324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F434D0-B77C-2022-779F-876F23C413BF}"/>
              </a:ext>
            </a:extLst>
          </p:cNvPr>
          <p:cNvGraphicFramePr>
            <a:graphicFrameLocks noGrp="1"/>
          </p:cNvGraphicFramePr>
          <p:nvPr/>
        </p:nvGraphicFramePr>
        <p:xfrm>
          <a:off x="539552" y="1103599"/>
          <a:ext cx="8136904" cy="2365838"/>
        </p:xfrm>
        <a:graphic>
          <a:graphicData uri="http://schemas.openxmlformats.org/drawingml/2006/table">
            <a:tbl>
              <a:tblPr firstRow="1" bandRow="1">
                <a:tableStyleId>{5940675A-B579-460E-94D1-54222C63F5DA}</a:tableStyleId>
              </a:tblPr>
              <a:tblGrid>
                <a:gridCol w="1936653">
                  <a:extLst>
                    <a:ext uri="{9D8B030D-6E8A-4147-A177-3AD203B41FA5}">
                      <a16:colId xmlns:a16="http://schemas.microsoft.com/office/drawing/2014/main" val="20000"/>
                    </a:ext>
                  </a:extLst>
                </a:gridCol>
                <a:gridCol w="6200251">
                  <a:extLst>
                    <a:ext uri="{9D8B030D-6E8A-4147-A177-3AD203B41FA5}">
                      <a16:colId xmlns:a16="http://schemas.microsoft.com/office/drawing/2014/main" val="20001"/>
                    </a:ext>
                  </a:extLst>
                </a:gridCol>
              </a:tblGrid>
              <a:tr h="293380">
                <a:tc>
                  <a:txBody>
                    <a:bodyPr/>
                    <a:lstStyle/>
                    <a:p>
                      <a:r>
                        <a:rPr lang="lv-LV" sz="1200" b="1" dirty="0">
                          <a:solidFill>
                            <a:schemeClr val="tx1"/>
                          </a:solidFill>
                        </a:rPr>
                        <a:t>PĒTĪJUMA PASŪTĪTĀJS</a:t>
                      </a:r>
                      <a:r>
                        <a:rPr lang="lv-LV" sz="1200" b="1" baseline="0" dirty="0">
                          <a:solidFill>
                            <a:schemeClr val="tx1"/>
                          </a:solidFill>
                        </a:rPr>
                        <a:t> </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Nacionālā elektronisko plašsaziņas līdzekļu padome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0"/>
                  </a:ext>
                </a:extLst>
              </a:tr>
              <a:tr h="293380">
                <a:tc>
                  <a:txBody>
                    <a:bodyPr/>
                    <a:lstStyle/>
                    <a:p>
                      <a:r>
                        <a:rPr lang="lv-LV" sz="1200" b="1" dirty="0">
                          <a:solidFill>
                            <a:schemeClr val="tx1"/>
                          </a:solidFill>
                        </a:rPr>
                        <a:t>PĒTĪJUMA</a:t>
                      </a:r>
                      <a:r>
                        <a:rPr lang="lv-LV" sz="1200" b="1" baseline="0" dirty="0">
                          <a:solidFill>
                            <a:schemeClr val="tx1"/>
                          </a:solidFill>
                        </a:rPr>
                        <a:t> VEICĒJS</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Tirgus un sociālo pētījumu centrs "Latvijas Fakti"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1"/>
                  </a:ext>
                </a:extLst>
              </a:tr>
              <a:tr h="498775">
                <a:tc>
                  <a:txBody>
                    <a:bodyPr/>
                    <a:lstStyle/>
                    <a:p>
                      <a:r>
                        <a:rPr lang="lv-LV" sz="1200" b="1" dirty="0">
                          <a:solidFill>
                            <a:schemeClr val="tx1"/>
                          </a:solidFill>
                        </a:rPr>
                        <a:t>MĒRĶA GRUPA UN IZLASE</a:t>
                      </a: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243 personas ar dzirdes traucējumiem,  kuri patērē mediju saturu (t.i. skatās TV, klausās radio vai lieto saturu interneta vietnēs) latviešu valodā.</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2"/>
                  </a:ext>
                </a:extLst>
              </a:tr>
              <a:tr h="504056">
                <a:tc>
                  <a:txBody>
                    <a:bodyPr/>
                    <a:lstStyle/>
                    <a:p>
                      <a:pPr marL="0" algn="l" defTabSz="914400" rtl="0" eaLnBrk="1" latinLnBrk="0" hangingPunct="1"/>
                      <a:r>
                        <a:rPr lang="lv-LV" sz="1200" b="1" kern="1200" dirty="0">
                          <a:solidFill>
                            <a:schemeClr val="tx1"/>
                          </a:solidFill>
                          <a:latin typeface="+mn-lt"/>
                          <a:ea typeface="+mn-ea"/>
                          <a:cs typeface="+mn-cs"/>
                        </a:rPr>
                        <a:t>APTAUJAS METODE</a:t>
                      </a:r>
                    </a:p>
                  </a:txBody>
                  <a:tcPr marL="91436" marR="91436" marT="45699" marB="45699">
                    <a:solidFill>
                      <a:schemeClr val="accent5">
                        <a:lumMod val="20000"/>
                        <a:lumOff val="80000"/>
                      </a:schemeClr>
                    </a:solidFill>
                  </a:tcPr>
                </a:tc>
                <a:tc>
                  <a:txBody>
                    <a:bodyPr/>
                    <a:lstStyle/>
                    <a:p>
                      <a:pPr algn="just">
                        <a:spcBef>
                          <a:spcPts val="600"/>
                        </a:spcBef>
                        <a:spcAft>
                          <a:spcPts val="0"/>
                        </a:spcAft>
                      </a:pPr>
                      <a:r>
                        <a:rPr lang="lv-LV" sz="1200" b="0" dirty="0">
                          <a:solidFill>
                            <a:schemeClr val="tx1"/>
                          </a:solidFill>
                        </a:rPr>
                        <a:t>Ņemot vērā, faktu, ka iedzīvotāji ar iedzimtiem dzirdes traucējumiem nevar paust savu viedokli telefoniski, aptauja tika organizēta kā anketēšana interneta vidē. </a:t>
                      </a:r>
                    </a:p>
                    <a:p>
                      <a:pPr algn="just">
                        <a:spcBef>
                          <a:spcPts val="600"/>
                        </a:spcBef>
                        <a:spcAft>
                          <a:spcPts val="0"/>
                        </a:spcAft>
                      </a:pPr>
                      <a:r>
                        <a:rPr lang="lv-LV" sz="1200" b="0" dirty="0">
                          <a:solidFill>
                            <a:schemeClr val="tx1"/>
                          </a:solidFill>
                        </a:rPr>
                        <a:t>Potenciālie respondenti tika uzrunāti izmantojot nevalstiskās organizācijas, kuras apvieno šos iedzīvotājus, ļaujot piedalīties ikvienam tās loceklim.</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4"/>
                  </a:ext>
                </a:extLst>
              </a:tr>
              <a:tr h="381185">
                <a:tc>
                  <a:txBody>
                    <a:bodyPr/>
                    <a:lstStyle/>
                    <a:p>
                      <a:pPr marL="0" algn="l" defTabSz="914400" rtl="0" eaLnBrk="1" latinLnBrk="0" hangingPunct="1"/>
                      <a:r>
                        <a:rPr lang="lv-LV" sz="1200" b="1" kern="1200" dirty="0">
                          <a:solidFill>
                            <a:schemeClr val="tx1"/>
                          </a:solidFill>
                          <a:latin typeface="+mn-lt"/>
                          <a:ea typeface="+mn-ea"/>
                          <a:cs typeface="+mn-cs"/>
                        </a:rPr>
                        <a:t>INTERVĒŠANAS LAIKS</a:t>
                      </a:r>
                    </a:p>
                  </a:txBody>
                  <a:tcPr marL="91436" marR="91436" marT="45699" marB="45699">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200" b="0" kern="1200" dirty="0">
                          <a:solidFill>
                            <a:schemeClr val="tx1"/>
                          </a:solidFill>
                          <a:latin typeface="+mn-lt"/>
                          <a:ea typeface="+mn-ea"/>
                          <a:cs typeface="+mn-cs"/>
                        </a:rPr>
                        <a:t>25.11.2023. – 10.12.2023.</a:t>
                      </a:r>
                      <a:r>
                        <a:rPr lang="en-GB" sz="1200" b="0" kern="1200" dirty="0">
                          <a:solidFill>
                            <a:schemeClr val="tx1"/>
                          </a:solidFill>
                          <a:latin typeface="+mn-lt"/>
                          <a:ea typeface="+mn-ea"/>
                          <a:cs typeface="+mn-cs"/>
                        </a:rPr>
                        <a:t> </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6385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2A7E4-FC1E-24E1-2766-2BAE04E761C9}"/>
              </a:ext>
            </a:extLst>
          </p:cNvPr>
          <p:cNvSpPr>
            <a:spLocks noChangeArrowheads="1"/>
          </p:cNvSpPr>
          <p:nvPr/>
        </p:nvSpPr>
        <p:spPr bwMode="auto">
          <a:xfrm>
            <a:off x="914400" y="2924944"/>
            <a:ext cx="7239000" cy="643756"/>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2. Galvenie secinājumi</a:t>
            </a:r>
          </a:p>
        </p:txBody>
      </p:sp>
    </p:spTree>
    <p:extLst>
      <p:ext uri="{BB962C8B-B14F-4D97-AF65-F5344CB8AC3E}">
        <p14:creationId xmlns:p14="http://schemas.microsoft.com/office/powerpoint/2010/main" val="2247909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06937-B081-DAFE-13C7-FE3EED0190E5}"/>
              </a:ext>
            </a:extLst>
          </p:cNvPr>
          <p:cNvSpPr>
            <a:spLocks noChangeArrowheads="1"/>
          </p:cNvSpPr>
          <p:nvPr/>
        </p:nvSpPr>
        <p:spPr bwMode="auto">
          <a:xfrm>
            <a:off x="395536" y="260648"/>
            <a:ext cx="8496944" cy="6101406"/>
          </a:xfrm>
          <a:prstGeom prst="rect">
            <a:avLst/>
          </a:prstGeom>
          <a:noFill/>
          <a:ln w="9525">
            <a:noFill/>
            <a:miter lim="800000"/>
            <a:headEnd/>
            <a:tailEnd/>
          </a:ln>
        </p:spPr>
        <p:txBody>
          <a:bodyPr/>
          <a:lstStyle/>
          <a:p>
            <a:pPr marL="457200" indent="-457200" algn="just">
              <a:lnSpc>
                <a:spcPct val="120000"/>
              </a:lnSpc>
              <a:spcBef>
                <a:spcPts val="6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Gandrīz visām aptaujātajām personām ar dzirdes traucējumiem ir svarīgs pareizs un saprotams latviešu valodas lietojums mediju saturā:</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95% aptaujas dalībnieku (lieto mediju saturu latviešu valodā vismaz reizi nedēļā) tas ir svarīgi ziņu un informatīvi analītiskajā saturā; </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95% tas ir svarīgi izklaides saturā, skatoties, piemēram, filmas, seriālus;</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85% aptaujāto tas ir svarīgi kultūras un izglītojošajā saturā.</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Lietojot medijus gandrīz visas (97%) personas ar dzirdes traucējumiem izmanto subtitrus. Vairākumu respondentu apmierina to kvalitāte, taču subtitru apjoms, galvenokārt, tika vērtēts kā nepietiekošs.</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Subtitrus televīzijā izmanto 90%, internetā – 74%, kinoteātrī/ teātrī/ operā – 59% personu ar dzirdes traucējumiem;</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Subtitru apjoms mediju saturā interneta vietnēs apmierina 37%, televīzijā – 32% personu ar dzirdes traucējumiem. Pārējie respondenti pieejamo subtitru apjomu televīzijā un interneta medijos vērtēja kā nepietiekamu;</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Divas trešdaļas (65%) aptaujas dalībnieku kopumā apmierina piedāvāto subtitru kvalitāte Latvijas medijos. Kritisku vērtējumu pārstāvēja 32% respondentu.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Arī </a:t>
            </a:r>
            <a:r>
              <a:rPr lang="lv-LV" sz="1100" dirty="0" err="1">
                <a:solidFill>
                  <a:srgbClr val="000000"/>
                </a:solidFill>
                <a:latin typeface="Calibri" pitchFamily="34" charset="0"/>
              </a:rPr>
              <a:t>surdotulku</a:t>
            </a:r>
            <a:r>
              <a:rPr lang="lv-LV" sz="1100" dirty="0">
                <a:solidFill>
                  <a:srgbClr val="000000"/>
                </a:solidFill>
                <a:latin typeface="Calibri" pitchFamily="34" charset="0"/>
              </a:rPr>
              <a:t>/ surdotulkojumus medijos izmanto gandrīz visas (90%) aptaujātās personas ar dzirdes traucējumiem:</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Surdotulkojumu televīzijā izmanto 81%, internetā – 54% personu ar dzirdes traucējumiem;</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Respondentu domas dalījās vērtējot surdotulkojumu apjomu televīzijā, tur tas apmierina 48%, bet neapmierina 47% aptaujāto. Mediju saturā interneta vietnēs surdotulkojumu apjoms apmierina 44%, savukārt neapmierina lielāko daļu (53%) personu ar dzirdes traucējumiem.</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Divas trešdaļas (64%) aptaujas dalībnieku kopumā apmierina surdotulkojumu kvalitāte Latvijas medijos. Kritisku vērtējumu pārstāvēja 30% respondentu.</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3079203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6313F3-AF11-D244-700E-22A110776780}"/>
              </a:ext>
            </a:extLst>
          </p:cNvPr>
          <p:cNvSpPr>
            <a:spLocks noChangeArrowheads="1"/>
          </p:cNvSpPr>
          <p:nvPr/>
        </p:nvSpPr>
        <p:spPr bwMode="auto">
          <a:xfrm>
            <a:off x="395536" y="260648"/>
            <a:ext cx="8496944" cy="6101406"/>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personu ar dzirdes traucējumiem atzina, ka TV programmu ziņu un analītiskie raidījumi, kā arī izklaide, filmas un seriāli ir pieejami regulāri, pilnvērtīgi un nepieciešamajā apjomā. Kritisku viedokli (nav pieejami nepieciešamajā apjomā) pārstāvēja katrs ceturtais aptaujas dalībnieks. Rezervētāk tika vērtēta izglītības un kultūras raidījumu pieejamība, ko pozitīvi vērtēja nedaudz vairāk par pusi (53%) respondentu, savukārt kritiski 37% aptaujāto.</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 biežāk izmantotie mediji visbiežāk tika nosaukti:</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TV kanāli  – LTV1 (62%) un TV3 (21%);</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Interneta mediji – Delfi.lv (30%), </a:t>
            </a:r>
            <a:r>
              <a:rPr lang="en-US" sz="1100" dirty="0">
                <a:solidFill>
                  <a:srgbClr val="000000"/>
                </a:solidFill>
                <a:latin typeface="Calibri" pitchFamily="34" charset="0"/>
              </a:rPr>
              <a:t>LSM.lv</a:t>
            </a:r>
            <a:r>
              <a:rPr lang="lv-LV" sz="1100" dirty="0">
                <a:solidFill>
                  <a:srgbClr val="000000"/>
                </a:solidFill>
                <a:latin typeface="Calibri" pitchFamily="34" charset="0"/>
              </a:rPr>
              <a:t> (28%), </a:t>
            </a:r>
            <a:r>
              <a:rPr lang="lv-LV" sz="1100" dirty="0" err="1">
                <a:solidFill>
                  <a:srgbClr val="000000"/>
                </a:solidFill>
                <a:latin typeface="Calibri" pitchFamily="34" charset="0"/>
              </a:rPr>
              <a:t>TvNet</a:t>
            </a:r>
            <a:r>
              <a:rPr lang="en-US" sz="1100" dirty="0">
                <a:solidFill>
                  <a:srgbClr val="000000"/>
                </a:solidFill>
                <a:latin typeface="Calibri" pitchFamily="34" charset="0"/>
              </a:rPr>
              <a:t>.lv</a:t>
            </a:r>
            <a:r>
              <a:rPr lang="lv-LV" sz="1100" dirty="0">
                <a:solidFill>
                  <a:srgbClr val="000000"/>
                </a:solidFill>
                <a:latin typeface="Calibri" pitchFamily="34" charset="0"/>
              </a:rPr>
              <a:t> (10%).</a:t>
            </a:r>
            <a:endParaRPr lang="en-US"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Latviešu valodas lietojumu (vai tas ir pareizs un saprotams) TV veidotajā saturā pozitīvi (10 punktu skalā ar kādu no divām augstākajām vērtējumu atzīmēm (9-10 punkti)) vērtēja 38%, kā apmierinošu (6-8 punkti) 33%, savukārt kritiski (1-5 punkti) to vērtēja 21% personu ar dzirdes traucējumiem. Interneta medijos latviešu valodas lietojumu pozitīvi (9-10 punkti) vērtēja 41%, kā apmierinošu (6-8 punkti) 37%, savukārt kritiski (1-5 punkti) - 15% pētījuma dalībnieku.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Vairākums personu ar dzirdes traucējumiem pēdējā gada laikā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nepareizu latviešu valodas lietojumu mediju saturā: </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Ar sarežģītu valodu, pārāk daudz svešvārdiem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70%, ļoti vai diezgan bieži to pamanījuši 28% respondentu; </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Kļūdas subtitros kopumā ir pamanījuši 47%, ļoti vai diezgan bieži - 29% aptaujas dalībnieku.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Personas ar dzirdes traucējumiem lieto Latvijas mediju veidoto saturu krievu un angļu valodās. Angļu valodā to lieto 22%, savukārt krievu valodā – 14% aptaujas dalībnieku.</a:t>
            </a:r>
          </a:p>
          <a:p>
            <a:pPr marL="1165225" lvl="1" indent="-258763" algn="just">
              <a:lnSpc>
                <a:spcPct val="120000"/>
              </a:lnSpc>
              <a:spcBef>
                <a:spcPts val="600"/>
              </a:spcBef>
              <a:buClr>
                <a:srgbClr val="CC3300"/>
              </a:buClr>
              <a:buFont typeface="Wingdings" panose="05000000000000000000" pitchFamily="2" charset="2"/>
              <a:buChar char="ü"/>
            </a:pPr>
            <a:endParaRPr lang="lv-LV"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2558865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4B205E-5ACF-6E39-019C-A3F6F0286782}"/>
              </a:ext>
            </a:extLst>
          </p:cNvPr>
          <p:cNvSpPr>
            <a:spLocks noChangeArrowheads="1"/>
          </p:cNvSpPr>
          <p:nvPr/>
        </p:nvSpPr>
        <p:spPr bwMode="auto">
          <a:xfrm>
            <a:off x="914400" y="2852936"/>
            <a:ext cx="7239000" cy="715764"/>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3. Aptaujas rezultāti</a:t>
            </a:r>
          </a:p>
        </p:txBody>
      </p:sp>
    </p:spTree>
    <p:extLst>
      <p:ext uri="{BB962C8B-B14F-4D97-AF65-F5344CB8AC3E}">
        <p14:creationId xmlns:p14="http://schemas.microsoft.com/office/powerpoint/2010/main" val="2764515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33173AD-19F9-564D-17A8-CA079F9763A6}"/>
              </a:ext>
            </a:extLst>
          </p:cNvPr>
          <p:cNvGraphicFramePr/>
          <p:nvPr/>
        </p:nvGraphicFramePr>
        <p:xfrm>
          <a:off x="467544" y="1124744"/>
          <a:ext cx="5742200" cy="318442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2">
            <a:extLst>
              <a:ext uri="{FF2B5EF4-FFF2-40B4-BE49-F238E27FC236}">
                <a16:creationId xmlns:a16="http://schemas.microsoft.com/office/drawing/2014/main" id="{7E86EC1F-C766-EEC4-AD24-8B6A9CB4165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Pareiza un saprotama latviešu valodas lietojuma nozīme mediju saturā </a:t>
            </a:r>
          </a:p>
        </p:txBody>
      </p:sp>
      <p:sp>
        <p:nvSpPr>
          <p:cNvPr id="5" name="Text Placeholder 4">
            <a:extLst>
              <a:ext uri="{FF2B5EF4-FFF2-40B4-BE49-F238E27FC236}">
                <a16:creationId xmlns:a16="http://schemas.microsoft.com/office/drawing/2014/main" id="{341DCE43-08D0-47EB-D6EA-CDA5776FBD81}"/>
              </a:ext>
            </a:extLst>
          </p:cNvPr>
          <p:cNvSpPr txBox="1">
            <a:spLocks/>
          </p:cNvSpPr>
          <p:nvPr/>
        </p:nvSpPr>
        <p:spPr>
          <a:xfrm>
            <a:off x="250165" y="555066"/>
            <a:ext cx="8744303" cy="405829"/>
          </a:xfrm>
          <a:prstGeom prst="rect">
            <a:avLst/>
          </a:prstGeom>
        </p:spPr>
        <p:txBody>
          <a:bodyPr/>
          <a:lstStyle/>
          <a:p>
            <a:pPr eaLnBrk="0" hangingPunct="0">
              <a:spcBef>
                <a:spcPct val="20000"/>
              </a:spcBef>
              <a:defRPr/>
            </a:pPr>
            <a:r>
              <a:rPr lang="lv-LV" sz="1100" b="1" dirty="0">
                <a:latin typeface="+mn-lt"/>
              </a:rPr>
              <a:t>Cik lielā mērā Jums ir svarīgs pareizs un saprotams latviešu valodas lietojums mediju saturā – svarīgs, drīzāk svarīgs, drīzāk nesvarīgs, nesvarīgs? </a:t>
            </a:r>
          </a:p>
        </p:txBody>
      </p:sp>
      <p:sp>
        <p:nvSpPr>
          <p:cNvPr id="6" name="Slide Number Placeholder 2">
            <a:extLst>
              <a:ext uri="{FF2B5EF4-FFF2-40B4-BE49-F238E27FC236}">
                <a16:creationId xmlns:a16="http://schemas.microsoft.com/office/drawing/2014/main" id="{1AF81315-8FFE-43EB-EAC1-89290EDA7DF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78</a:t>
            </a:fld>
            <a:endParaRPr lang="en-AU" dirty="0"/>
          </a:p>
        </p:txBody>
      </p:sp>
      <p:sp>
        <p:nvSpPr>
          <p:cNvPr id="7" name="Rectangle 6">
            <a:extLst>
              <a:ext uri="{FF2B5EF4-FFF2-40B4-BE49-F238E27FC236}">
                <a16:creationId xmlns:a16="http://schemas.microsoft.com/office/drawing/2014/main" id="{5B59181A-1A4D-F9E7-88F6-412E94EFCE3E}"/>
              </a:ext>
            </a:extLst>
          </p:cNvPr>
          <p:cNvSpPr>
            <a:spLocks noChangeArrowheads="1"/>
          </p:cNvSpPr>
          <p:nvPr/>
        </p:nvSpPr>
        <p:spPr bwMode="auto">
          <a:xfrm>
            <a:off x="3563888" y="4653136"/>
            <a:ext cx="3456384"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n=</a:t>
            </a:r>
            <a:r>
              <a:rPr lang="lv-LV" sz="1050" dirty="0">
                <a:solidFill>
                  <a:srgbClr val="333333"/>
                </a:solidFill>
                <a:latin typeface="+mj-lt"/>
              </a:rPr>
              <a:t>243</a:t>
            </a:r>
            <a:endParaRPr lang="lv-LV" sz="1050" b="0" dirty="0">
              <a:solidFill>
                <a:srgbClr val="333333"/>
              </a:solidFill>
              <a:latin typeface="+mj-lt"/>
            </a:endParaRPr>
          </a:p>
        </p:txBody>
      </p:sp>
    </p:spTree>
    <p:extLst>
      <p:ext uri="{BB962C8B-B14F-4D97-AF65-F5344CB8AC3E}">
        <p14:creationId xmlns:p14="http://schemas.microsoft.com/office/powerpoint/2010/main" val="3750300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DFE874B-43BB-9A7E-9685-D2E1F1B6833B}"/>
              </a:ext>
            </a:extLst>
          </p:cNvPr>
          <p:cNvSpPr txBox="1">
            <a:spLocks/>
          </p:cNvSpPr>
          <p:nvPr/>
        </p:nvSpPr>
        <p:spPr>
          <a:xfrm>
            <a:off x="107504" y="574899"/>
            <a:ext cx="4248472" cy="405829"/>
          </a:xfrm>
          <a:prstGeom prst="rect">
            <a:avLst/>
          </a:prstGeom>
        </p:spPr>
        <p:txBody>
          <a:bodyPr/>
          <a:lstStyle/>
          <a:p>
            <a:pPr eaLnBrk="0" hangingPunct="0">
              <a:spcBef>
                <a:spcPct val="20000"/>
              </a:spcBef>
              <a:defRPr/>
            </a:pPr>
            <a:r>
              <a:rPr lang="lv-LV" sz="1100" b="1" dirty="0">
                <a:latin typeface="+mn-lt"/>
              </a:rPr>
              <a:t>Kādās tehnoloģiskajās platformās Jūs izmantojat subtitrus? </a:t>
            </a:r>
          </a:p>
        </p:txBody>
      </p:sp>
      <p:sp>
        <p:nvSpPr>
          <p:cNvPr id="3" name="Title 12">
            <a:extLst>
              <a:ext uri="{FF2B5EF4-FFF2-40B4-BE49-F238E27FC236}">
                <a16:creationId xmlns:a16="http://schemas.microsoft.com/office/drawing/2014/main" id="{E01E1B97-FC50-E2CE-A140-477CCC81AD4C}"/>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izmantošana un to kvalitātes vērtējums</a:t>
            </a:r>
          </a:p>
        </p:txBody>
      </p:sp>
      <p:sp>
        <p:nvSpPr>
          <p:cNvPr id="4" name="Text Placeholder 4">
            <a:extLst>
              <a:ext uri="{FF2B5EF4-FFF2-40B4-BE49-F238E27FC236}">
                <a16:creationId xmlns:a16="http://schemas.microsoft.com/office/drawing/2014/main" id="{463187ED-53F4-76C6-4991-D6158B5BDC42}"/>
              </a:ext>
            </a:extLst>
          </p:cNvPr>
          <p:cNvSpPr txBox="1">
            <a:spLocks/>
          </p:cNvSpPr>
          <p:nvPr/>
        </p:nvSpPr>
        <p:spPr>
          <a:xfrm>
            <a:off x="5030688" y="574899"/>
            <a:ext cx="3961795" cy="909885"/>
          </a:xfrm>
          <a:prstGeom prst="rect">
            <a:avLst/>
          </a:prstGeom>
        </p:spPr>
        <p:txBody>
          <a:bodyPr/>
          <a:lstStyle/>
          <a:p>
            <a:pPr eaLnBrk="0" hangingPunct="0">
              <a:spcBef>
                <a:spcPct val="20000"/>
              </a:spcBef>
              <a:defRPr/>
            </a:pPr>
            <a:r>
              <a:rPr lang="lv-LV" sz="1100" b="1" dirty="0">
                <a:latin typeface="+mn-lt"/>
              </a:rPr>
              <a:t>Cik lielā mērā Jūs apmierina vai neapmierina piedāvāto subtitru kvalitāte Latvijas medijos kopumā? </a:t>
            </a:r>
          </a:p>
        </p:txBody>
      </p:sp>
      <p:graphicFrame>
        <p:nvGraphicFramePr>
          <p:cNvPr id="5" name="Chart 4">
            <a:extLst>
              <a:ext uri="{FF2B5EF4-FFF2-40B4-BE49-F238E27FC236}">
                <a16:creationId xmlns:a16="http://schemas.microsoft.com/office/drawing/2014/main" id="{0424798E-B860-2DD7-A081-F69CEBF3B3A5}"/>
              </a:ext>
            </a:extLst>
          </p:cNvPr>
          <p:cNvGraphicFramePr/>
          <p:nvPr/>
        </p:nvGraphicFramePr>
        <p:xfrm>
          <a:off x="107503" y="1340768"/>
          <a:ext cx="3961795" cy="3816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BF400AFA-DA24-DDC7-F67B-6E0BBBA9D0EE}"/>
              </a:ext>
            </a:extLst>
          </p:cNvPr>
          <p:cNvCxnSpPr>
            <a:cxnSpLocks/>
          </p:cNvCxnSpPr>
          <p:nvPr/>
        </p:nvCxnSpPr>
        <p:spPr>
          <a:xfrm>
            <a:off x="4644008" y="1124744"/>
            <a:ext cx="0" cy="388843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9275DA8F-A265-D48A-CEAA-F3C06F749811}"/>
              </a:ext>
            </a:extLst>
          </p:cNvPr>
          <p:cNvGraphicFramePr/>
          <p:nvPr/>
        </p:nvGraphicFramePr>
        <p:xfrm>
          <a:off x="5012432" y="1513593"/>
          <a:ext cx="374441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DBE671A-7E91-1498-249E-0C4AC277A4CF}"/>
              </a:ext>
            </a:extLst>
          </p:cNvPr>
          <p:cNvSpPr>
            <a:spLocks noChangeArrowheads="1"/>
          </p:cNvSpPr>
          <p:nvPr/>
        </p:nvSpPr>
        <p:spPr bwMode="auto">
          <a:xfrm>
            <a:off x="1475656" y="5142689"/>
            <a:ext cx="2873292" cy="32224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n=</a:t>
            </a:r>
            <a:r>
              <a:rPr lang="lv-LV" sz="1050" dirty="0">
                <a:solidFill>
                  <a:srgbClr val="333333"/>
                </a:solidFill>
                <a:latin typeface="+mj-lt"/>
              </a:rPr>
              <a:t>243</a:t>
            </a:r>
            <a:endParaRPr lang="lv-LV" sz="1050" b="0" dirty="0">
              <a:solidFill>
                <a:srgbClr val="333333"/>
              </a:solidFill>
              <a:latin typeface="+mj-lt"/>
            </a:endParaRPr>
          </a:p>
        </p:txBody>
      </p:sp>
      <p:sp>
        <p:nvSpPr>
          <p:cNvPr id="10" name="Rectangle 9">
            <a:extLst>
              <a:ext uri="{FF2B5EF4-FFF2-40B4-BE49-F238E27FC236}">
                <a16:creationId xmlns:a16="http://schemas.microsoft.com/office/drawing/2014/main" id="{8E80E9CF-2375-9C5C-93CF-5C7503FCE76C}"/>
              </a:ext>
            </a:extLst>
          </p:cNvPr>
          <p:cNvSpPr>
            <a:spLocks noChangeArrowheads="1"/>
          </p:cNvSpPr>
          <p:nvPr/>
        </p:nvSpPr>
        <p:spPr bwMode="auto">
          <a:xfrm>
            <a:off x="4795053" y="5250606"/>
            <a:ext cx="4170790"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kuri izmanto subtitrus; n=</a:t>
            </a:r>
            <a:r>
              <a:rPr lang="lv-LV" sz="1050" dirty="0">
                <a:solidFill>
                  <a:srgbClr val="333333"/>
                </a:solidFill>
                <a:latin typeface="+mj-lt"/>
              </a:rPr>
              <a:t>239</a:t>
            </a:r>
            <a:endParaRPr lang="lv-LV" sz="1050" b="0" dirty="0">
              <a:solidFill>
                <a:srgbClr val="333333"/>
              </a:solidFill>
              <a:latin typeface="+mj-lt"/>
            </a:endParaRPr>
          </a:p>
        </p:txBody>
      </p:sp>
      <p:sp>
        <p:nvSpPr>
          <p:cNvPr id="11" name="TextBox 10">
            <a:extLst>
              <a:ext uri="{FF2B5EF4-FFF2-40B4-BE49-F238E27FC236}">
                <a16:creationId xmlns:a16="http://schemas.microsoft.com/office/drawing/2014/main" id="{37DCDF48-9FB1-8E9C-163E-2C757CA191AC}"/>
              </a:ext>
            </a:extLst>
          </p:cNvPr>
          <p:cNvSpPr txBox="1"/>
          <p:nvPr/>
        </p:nvSpPr>
        <p:spPr>
          <a:xfrm>
            <a:off x="2874825" y="3429000"/>
            <a:ext cx="1695588" cy="861774"/>
          </a:xfrm>
          <a:prstGeom prst="rect">
            <a:avLst/>
          </a:prstGeom>
          <a:solidFill>
            <a:schemeClr val="accent1">
              <a:lumMod val="20000"/>
              <a:lumOff val="80000"/>
            </a:schemeClr>
          </a:solidFill>
        </p:spPr>
        <p:txBody>
          <a:bodyPr wrap="square" rtlCol="0">
            <a:spAutoFit/>
          </a:bodyPr>
          <a:lstStyle/>
          <a:p>
            <a:r>
              <a:rPr lang="lv-LV" sz="1000" dirty="0">
                <a:latin typeface="+mj-lt"/>
              </a:rPr>
              <a:t>Kā «cits» tika minēti:</a:t>
            </a:r>
          </a:p>
          <a:p>
            <a:pPr marL="171450" indent="-171450">
              <a:buFont typeface="Wingdings" panose="05000000000000000000" pitchFamily="2" charset="2"/>
              <a:buChar char="ü"/>
            </a:pPr>
            <a:r>
              <a:rPr lang="lv-LV" sz="1000" dirty="0">
                <a:latin typeface="+mj-lt"/>
              </a:rPr>
              <a:t>Pasākumos (brīvdabas pasākumi, konferences);</a:t>
            </a:r>
          </a:p>
          <a:p>
            <a:pPr marL="171450" indent="-171450">
              <a:buFont typeface="Wingdings" panose="05000000000000000000" pitchFamily="2" charset="2"/>
              <a:buChar char="ü"/>
            </a:pPr>
            <a:r>
              <a:rPr lang="lv-LV" sz="1000" dirty="0">
                <a:latin typeface="+mj-lt"/>
              </a:rPr>
              <a:t>TET filmu noma;</a:t>
            </a:r>
          </a:p>
          <a:p>
            <a:pPr marL="171450" indent="-171450">
              <a:buFont typeface="Wingdings" panose="05000000000000000000" pitchFamily="2" charset="2"/>
              <a:buChar char="ü"/>
            </a:pPr>
            <a:r>
              <a:rPr lang="lv-LV" sz="1000" dirty="0">
                <a:latin typeface="+mj-lt"/>
              </a:rPr>
              <a:t>Stacijās.</a:t>
            </a:r>
          </a:p>
        </p:txBody>
      </p:sp>
      <p:cxnSp>
        <p:nvCxnSpPr>
          <p:cNvPr id="13" name="Straight Arrow Connector 12">
            <a:extLst>
              <a:ext uri="{FF2B5EF4-FFF2-40B4-BE49-F238E27FC236}">
                <a16:creationId xmlns:a16="http://schemas.microsoft.com/office/drawing/2014/main" id="{53FF905B-0D74-AE71-3940-0F6213871B71}"/>
              </a:ext>
            </a:extLst>
          </p:cNvPr>
          <p:cNvCxnSpPr>
            <a:cxnSpLocks/>
          </p:cNvCxnSpPr>
          <p:nvPr/>
        </p:nvCxnSpPr>
        <p:spPr>
          <a:xfrm>
            <a:off x="1979712" y="3501008"/>
            <a:ext cx="895113"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9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644CF-38FC-65C0-207A-6DEA39D83DDC}"/>
              </a:ext>
            </a:extLst>
          </p:cNvPr>
          <p:cNvSpPr>
            <a:spLocks noChangeArrowheads="1"/>
          </p:cNvSpPr>
          <p:nvPr/>
        </p:nvSpPr>
        <p:spPr bwMode="auto">
          <a:xfrm>
            <a:off x="395536" y="260648"/>
            <a:ext cx="8496944" cy="6101406"/>
          </a:xfrm>
          <a:prstGeom prst="rect">
            <a:avLst/>
          </a:prstGeom>
          <a:noFill/>
          <a:ln w="9525">
            <a:noFill/>
            <a:miter lim="800000"/>
            <a:headEnd/>
            <a:tailEnd/>
          </a:ln>
        </p:spPr>
        <p:txBody>
          <a:bodyPr/>
          <a:lstStyle/>
          <a:p>
            <a:pPr marL="457200" indent="-457200" algn="just">
              <a:lnSpc>
                <a:spcPct val="120000"/>
              </a:lnSpc>
              <a:spcBef>
                <a:spcPts val="600"/>
              </a:spcBef>
              <a:buClr>
                <a:srgbClr val="CC3300"/>
              </a:buClr>
              <a:buFont typeface="Wingdings" pitchFamily="2" charset="2"/>
              <a:buChar char="v"/>
            </a:pPr>
            <a:r>
              <a:rPr lang="lv-LV" sz="1100" dirty="0">
                <a:solidFill>
                  <a:srgbClr val="000000"/>
                </a:solidFill>
                <a:latin typeface="Calibri" pitchFamily="34" charset="0"/>
              </a:rPr>
              <a:t>2023.g. decembrī tika veikts otrais latviešu valodas lietojuma un kvalitātes pētījums (iepriekšējais notika 2022.g. nogalē). Abu pētījumu rezultāti ir līdzīgi, tomēr šis pētījums iezīmē kopumā pozitīvas tendences – šogad aptaujātie mediju satura lietotāji latviešu valodā biežāk pauda rūpes par latviešu valodas lietojuma kvalitāti medijos, šogad pozitīvāk tika vērtēta lietotās valodas kvalitāte dažādos elektroniskajos plašsaziņas līdzekļos un interneta vietnēs. Pētījuma rezultāti ļauj apgalvot, ka sabiedrības skatījumā latviešu valodas lietojums Latvijas medijos kopumā ir uzskatāms kā pareizs, saprotams, pilnvērtīgs un kvalitatīvs. </a:t>
            </a:r>
          </a:p>
          <a:p>
            <a:pPr marL="457200" indent="-457200" algn="just">
              <a:lnSpc>
                <a:spcPct val="120000"/>
              </a:lnSpc>
              <a:spcBef>
                <a:spcPts val="6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Dominējošai Latvijas sabiedrības daļai ir svarīgs pareizs un saprotams latviešu valodas lietojums mediju saturā:</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91% aptaujas dalībnieku (lieto mediju saturu latviešu valodā vismaz reizi nedēļā) tas ir svarīgi ziņu un informatīvi analītiskajā saturā;</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88% tas ir svarīgi kultūras un izglītojošā saturā;</a:t>
            </a:r>
          </a:p>
          <a:p>
            <a:pPr marL="1371600" lvl="2" indent="-457200" algn="just">
              <a:lnSpc>
                <a:spcPct val="120000"/>
              </a:lnSpc>
              <a:spcBef>
                <a:spcPts val="300"/>
              </a:spcBef>
              <a:buClr>
                <a:srgbClr val="CC3300"/>
              </a:buClr>
              <a:buFont typeface="Wingdings" panose="05000000000000000000" pitchFamily="2" charset="2"/>
              <a:buChar char="Ø"/>
            </a:pPr>
            <a:r>
              <a:rPr lang="lv-LV" sz="1100" dirty="0">
                <a:solidFill>
                  <a:srgbClr val="000000"/>
                </a:solidFill>
                <a:latin typeface="Calibri" pitchFamily="34" charset="0"/>
              </a:rPr>
              <a:t>75% aptaujāto tas ir svarīgi izklaides saturā, skatoties, piemēram, filmas, seriālus.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Salīdzinājumā ar 2022.g. aptaujas rezultātiem, šogad nedaudz palielinājies respondentu skaits, kuri lieto subtitrus (tulkojumu teksta formātā) un valodas celiņu (ierunātu tulkojumu):</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Skatoties TV programmu svešvalodā subtitrus pārsvarā lieto 23% (+8% salīdzinājumā ar 2022.g.) aptaujāto Latvijas iedzīvotāju, 11% (+4% salīdzinājumā ar 2022.g.) pārsvarā lieto valodas celiņu latviešu valodā, savukārt 33% (-3% salīdzinājumā ar 2022.g.) aptaujāto atzina, ka reizēm lieto subtitrus, reizēm valodas celiņu. 32% (-9% salīdzinājumā ar 2022.g.) respondentu apgalvoja, ka nelieto nedz vienu, nedz otru.</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Patērējot video saturu svešvalodā interneta vietnēs subtitrus pārsvarā lieto 17% (+3% salīdzinājumā ar 2022.g.) aptaujāto Latvijas iedzīvotāju, 10% (+4% salīdzinājumā ar 2022.g.) pārsvarā lieto valodas celiņu latviešu valodā, savukārt 25% (-6% salīdzinājumā ar 2022.g.) aptaujāto atzina, ka reizēm lieto subtitrus, reizēm valodas celiņu. Gandrīz puse (47%; -2% salīdzinājumā ar 2022.g.) aptaujas dalībnieku nelieto nedz vienu, nedz otru.</a:t>
            </a:r>
          </a:p>
          <a:p>
            <a:pPr marL="1165225" lvl="1" indent="-258763"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Skatoties filmas un seriālus svešvalodā priekšroku subtitriem (tulkojumam teksta formātā) dod 43% (+6% salīdzinājumā ar 2022.g.), savukārt priekšroku valodas celiņam (ierunātam tulkojumam) dzimtajā valodā dod 42% (rezultāts nav mainījies) aptaujāto Latvijas iedzīvotāju. 14% aptaujāto atturējās sniegt konkrētu atbildi šajā jautājumā. Pētījuma rezultātu analīze respondentu grupās, kas izveidotas pēc dažādām sociāli demogrāfiskajām pazīmēm, atklāj, ka subtitriem biežāk priekšroku dod gados jaunākie aptaujas dalībnieki vecumā līdz 34 gadiem, Rīgas iedzīvotāji, latvieši, savukārt valodas celiņu dzimtajā valodā biežāk izvēlas gados vecākie respondenti un cittautieši.</a:t>
            </a:r>
          </a:p>
        </p:txBody>
      </p:sp>
    </p:spTree>
    <p:extLst>
      <p:ext uri="{BB962C8B-B14F-4D97-AF65-F5344CB8AC3E}">
        <p14:creationId xmlns:p14="http://schemas.microsoft.com/office/powerpoint/2010/main" val="3476674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F41E4A-4324-8252-2AC9-6A82BF498899}"/>
              </a:ext>
            </a:extLst>
          </p:cNvPr>
          <p:cNvSpPr txBox="1">
            <a:spLocks/>
          </p:cNvSpPr>
          <p:nvPr/>
        </p:nvSpPr>
        <p:spPr>
          <a:xfrm>
            <a:off x="323528" y="574899"/>
            <a:ext cx="7128792" cy="549845"/>
          </a:xfrm>
          <a:prstGeom prst="rect">
            <a:avLst/>
          </a:prstGeom>
        </p:spPr>
        <p:txBody>
          <a:bodyPr/>
          <a:lstStyle/>
          <a:p>
            <a:pPr eaLnBrk="0" hangingPunct="0">
              <a:spcBef>
                <a:spcPct val="20000"/>
              </a:spcBef>
              <a:defRPr/>
            </a:pPr>
            <a:r>
              <a:rPr lang="lv-LV" sz="1100" b="1" dirty="0">
                <a:latin typeface="+mn-lt"/>
              </a:rPr>
              <a:t>Vai, Jūsuprāt, subtitri </a:t>
            </a:r>
            <a:r>
              <a:rPr lang="lv-LV" sz="1100" b="1" u="sng" dirty="0">
                <a:latin typeface="+mn-lt"/>
              </a:rPr>
              <a:t>televīzijā</a:t>
            </a:r>
            <a:r>
              <a:rPr lang="lv-LV" sz="1100" b="1" dirty="0">
                <a:latin typeface="+mn-lt"/>
              </a:rPr>
              <a:t> ir pieejami pietiekamā apjomā?</a:t>
            </a:r>
          </a:p>
          <a:p>
            <a:pPr eaLnBrk="0" hangingPunct="0">
              <a:spcBef>
                <a:spcPct val="20000"/>
              </a:spcBef>
              <a:defRPr/>
            </a:pPr>
            <a:r>
              <a:rPr lang="lv-LV" sz="1100" b="1" dirty="0">
                <a:latin typeface="+mn-lt"/>
              </a:rPr>
              <a:t>Vai, Jūsuprāt, subtitri mediju saturā </a:t>
            </a:r>
            <a:r>
              <a:rPr lang="lv-LV" sz="1100" b="1" u="sng" dirty="0">
                <a:latin typeface="+mn-lt"/>
              </a:rPr>
              <a:t>interneta vietnēs</a:t>
            </a:r>
            <a:r>
              <a:rPr lang="lv-LV" sz="1100" b="1" dirty="0">
                <a:latin typeface="+mn-lt"/>
              </a:rPr>
              <a:t> ir pieejami pietiekamā apjomā? </a:t>
            </a:r>
          </a:p>
        </p:txBody>
      </p:sp>
      <p:sp>
        <p:nvSpPr>
          <p:cNvPr id="3" name="Title 12">
            <a:extLst>
              <a:ext uri="{FF2B5EF4-FFF2-40B4-BE49-F238E27FC236}">
                <a16:creationId xmlns:a16="http://schemas.microsoft.com/office/drawing/2014/main" id="{1008590D-30F0-AB33-335D-BA31C86F1551}"/>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apjoma vērtējums televīzijā un internetā</a:t>
            </a:r>
          </a:p>
        </p:txBody>
      </p:sp>
      <p:graphicFrame>
        <p:nvGraphicFramePr>
          <p:cNvPr id="5" name="Chart 4">
            <a:extLst>
              <a:ext uri="{FF2B5EF4-FFF2-40B4-BE49-F238E27FC236}">
                <a16:creationId xmlns:a16="http://schemas.microsoft.com/office/drawing/2014/main" id="{ADBF3DB5-EC0C-D104-5CE1-ACE2B57B72E3}"/>
              </a:ext>
            </a:extLst>
          </p:cNvPr>
          <p:cNvGraphicFramePr/>
          <p:nvPr/>
        </p:nvGraphicFramePr>
        <p:xfrm>
          <a:off x="250164" y="1313460"/>
          <a:ext cx="5742200" cy="3184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233614C-4C07-C896-2636-5F93BE638C99}"/>
              </a:ext>
            </a:extLst>
          </p:cNvPr>
          <p:cNvGraphicFramePr/>
          <p:nvPr/>
        </p:nvGraphicFramePr>
        <p:xfrm>
          <a:off x="6078621" y="1317087"/>
          <a:ext cx="2915847" cy="332481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D1EBB3F-DACC-DEB6-B99F-571B504961CD}"/>
              </a:ext>
            </a:extLst>
          </p:cNvPr>
          <p:cNvCxnSpPr>
            <a:cxnSpLocks/>
          </p:cNvCxnSpPr>
          <p:nvPr/>
        </p:nvCxnSpPr>
        <p:spPr>
          <a:xfrm>
            <a:off x="6035493" y="1313459"/>
            <a:ext cx="0" cy="35247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625C849-F255-ADC0-9500-3C60FE607454}"/>
              </a:ext>
            </a:extLst>
          </p:cNvPr>
          <p:cNvSpPr>
            <a:spLocks noChangeArrowheads="1"/>
          </p:cNvSpPr>
          <p:nvPr/>
        </p:nvSpPr>
        <p:spPr bwMode="auto">
          <a:xfrm>
            <a:off x="2134561" y="5085184"/>
            <a:ext cx="5965830" cy="380232"/>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(n): respondenti ar dzirdes traucējumiem, kuri izmanto subtitrus attiecīgajās tehnoloģiskajās platformās</a:t>
            </a:r>
          </a:p>
        </p:txBody>
      </p:sp>
    </p:spTree>
    <p:extLst>
      <p:ext uri="{BB962C8B-B14F-4D97-AF65-F5344CB8AC3E}">
        <p14:creationId xmlns:p14="http://schemas.microsoft.com/office/powerpoint/2010/main" val="24166427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D171423-6971-4E6B-69F3-D0A986344309}"/>
              </a:ext>
            </a:extLst>
          </p:cNvPr>
          <p:cNvSpPr txBox="1">
            <a:spLocks/>
          </p:cNvSpPr>
          <p:nvPr/>
        </p:nvSpPr>
        <p:spPr>
          <a:xfrm>
            <a:off x="323528" y="574899"/>
            <a:ext cx="3456384" cy="405829"/>
          </a:xfrm>
          <a:prstGeom prst="rect">
            <a:avLst/>
          </a:prstGeom>
        </p:spPr>
        <p:txBody>
          <a:bodyPr/>
          <a:lstStyle/>
          <a:p>
            <a:pPr eaLnBrk="0" hangingPunct="0">
              <a:spcBef>
                <a:spcPct val="20000"/>
              </a:spcBef>
              <a:defRPr/>
            </a:pPr>
            <a:r>
              <a:rPr lang="lv-LV" sz="1100" b="1" dirty="0">
                <a:latin typeface="+mn-lt"/>
              </a:rPr>
              <a:t>Kādās  tehnoloģiskajās platformās Jūs izmantojat </a:t>
            </a:r>
            <a:r>
              <a:rPr lang="lv-LV" sz="1100" b="1" dirty="0" err="1">
                <a:latin typeface="+mn-lt"/>
              </a:rPr>
              <a:t>surdotulku</a:t>
            </a:r>
            <a:r>
              <a:rPr lang="lv-LV" sz="1100" b="1" dirty="0">
                <a:latin typeface="+mn-lt"/>
              </a:rPr>
              <a:t>/ surdotulkojumu?</a:t>
            </a:r>
          </a:p>
        </p:txBody>
      </p:sp>
      <p:sp>
        <p:nvSpPr>
          <p:cNvPr id="3" name="Title 12">
            <a:extLst>
              <a:ext uri="{FF2B5EF4-FFF2-40B4-BE49-F238E27FC236}">
                <a16:creationId xmlns:a16="http://schemas.microsoft.com/office/drawing/2014/main" id="{97C1C8D0-E2EA-6052-7594-B2B87EF0E04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Surdotulkojumu izmantošana un to kvalitātes vērtējums</a:t>
            </a:r>
          </a:p>
        </p:txBody>
      </p:sp>
      <p:sp>
        <p:nvSpPr>
          <p:cNvPr id="4" name="Text Placeholder 4">
            <a:extLst>
              <a:ext uri="{FF2B5EF4-FFF2-40B4-BE49-F238E27FC236}">
                <a16:creationId xmlns:a16="http://schemas.microsoft.com/office/drawing/2014/main" id="{45277552-154D-579F-031B-C2495DD46E9C}"/>
              </a:ext>
            </a:extLst>
          </p:cNvPr>
          <p:cNvSpPr txBox="1">
            <a:spLocks/>
          </p:cNvSpPr>
          <p:nvPr/>
        </p:nvSpPr>
        <p:spPr>
          <a:xfrm>
            <a:off x="5004048" y="574899"/>
            <a:ext cx="3961795" cy="909885"/>
          </a:xfrm>
          <a:prstGeom prst="rect">
            <a:avLst/>
          </a:prstGeom>
        </p:spPr>
        <p:txBody>
          <a:bodyPr/>
          <a:lstStyle/>
          <a:p>
            <a:pPr eaLnBrk="0" hangingPunct="0">
              <a:spcBef>
                <a:spcPct val="20000"/>
              </a:spcBef>
              <a:defRPr/>
            </a:pPr>
            <a:r>
              <a:rPr lang="lv-LV" sz="1100" b="1" dirty="0">
                <a:latin typeface="+mn-lt"/>
              </a:rPr>
              <a:t>Cik lielā mērā Jūs apmierina vai neapmierina </a:t>
            </a:r>
            <a:r>
              <a:rPr lang="lv-LV" sz="1100" b="1" dirty="0" err="1">
                <a:latin typeface="+mn-lt"/>
              </a:rPr>
              <a:t>surdotulku</a:t>
            </a:r>
            <a:r>
              <a:rPr lang="lv-LV" sz="1100" b="1" dirty="0">
                <a:latin typeface="+mn-lt"/>
              </a:rPr>
              <a:t>/ surdotulkojumu kvalitāte Latvijas medijos kopumā? </a:t>
            </a:r>
          </a:p>
        </p:txBody>
      </p:sp>
      <p:graphicFrame>
        <p:nvGraphicFramePr>
          <p:cNvPr id="5" name="Chart 4">
            <a:extLst>
              <a:ext uri="{FF2B5EF4-FFF2-40B4-BE49-F238E27FC236}">
                <a16:creationId xmlns:a16="http://schemas.microsoft.com/office/drawing/2014/main" id="{704DEE34-6E06-F33F-909E-52C3F9808828}"/>
              </a:ext>
            </a:extLst>
          </p:cNvPr>
          <p:cNvGraphicFramePr/>
          <p:nvPr/>
        </p:nvGraphicFramePr>
        <p:xfrm>
          <a:off x="107503" y="1340768"/>
          <a:ext cx="3961795" cy="3816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5D8A271-6E9D-759A-688C-A863DC615259}"/>
              </a:ext>
            </a:extLst>
          </p:cNvPr>
          <p:cNvCxnSpPr>
            <a:cxnSpLocks/>
          </p:cNvCxnSpPr>
          <p:nvPr/>
        </p:nvCxnSpPr>
        <p:spPr>
          <a:xfrm>
            <a:off x="4644008" y="1124744"/>
            <a:ext cx="0" cy="388843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52A769BB-A5BA-9F53-D1BB-B91E729D83F1}"/>
              </a:ext>
            </a:extLst>
          </p:cNvPr>
          <p:cNvGraphicFramePr/>
          <p:nvPr/>
        </p:nvGraphicFramePr>
        <p:xfrm>
          <a:off x="5012432" y="1513593"/>
          <a:ext cx="374441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A77880F-B7A5-81E4-E018-7A9E62C73425}"/>
              </a:ext>
            </a:extLst>
          </p:cNvPr>
          <p:cNvSpPr>
            <a:spLocks noChangeArrowheads="1"/>
          </p:cNvSpPr>
          <p:nvPr/>
        </p:nvSpPr>
        <p:spPr bwMode="auto">
          <a:xfrm>
            <a:off x="1331640" y="5266992"/>
            <a:ext cx="3456384"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n=</a:t>
            </a:r>
            <a:r>
              <a:rPr lang="lv-LV" sz="1050" dirty="0">
                <a:solidFill>
                  <a:srgbClr val="333333"/>
                </a:solidFill>
                <a:latin typeface="+mj-lt"/>
              </a:rPr>
              <a:t>243</a:t>
            </a:r>
            <a:endParaRPr lang="lv-LV" sz="1050" b="0" dirty="0">
              <a:solidFill>
                <a:srgbClr val="333333"/>
              </a:solidFill>
              <a:latin typeface="+mj-lt"/>
            </a:endParaRPr>
          </a:p>
        </p:txBody>
      </p:sp>
      <p:sp>
        <p:nvSpPr>
          <p:cNvPr id="9" name="Rectangle 8">
            <a:extLst>
              <a:ext uri="{FF2B5EF4-FFF2-40B4-BE49-F238E27FC236}">
                <a16:creationId xmlns:a16="http://schemas.microsoft.com/office/drawing/2014/main" id="{A6F07974-097C-3A96-C9B6-023D937E509F}"/>
              </a:ext>
            </a:extLst>
          </p:cNvPr>
          <p:cNvSpPr>
            <a:spLocks noChangeArrowheads="1"/>
          </p:cNvSpPr>
          <p:nvPr/>
        </p:nvSpPr>
        <p:spPr bwMode="auto">
          <a:xfrm>
            <a:off x="5364087" y="5250606"/>
            <a:ext cx="2592289"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kuri izmanto surdotulkojumu; n=</a:t>
            </a:r>
            <a:r>
              <a:rPr lang="lv-LV" sz="1050" dirty="0">
                <a:solidFill>
                  <a:srgbClr val="333333"/>
                </a:solidFill>
                <a:latin typeface="+mj-lt"/>
              </a:rPr>
              <a:t>219</a:t>
            </a:r>
            <a:endParaRPr lang="lv-LV" sz="1050" b="0" dirty="0">
              <a:solidFill>
                <a:srgbClr val="333333"/>
              </a:solidFill>
              <a:latin typeface="+mj-lt"/>
            </a:endParaRPr>
          </a:p>
        </p:txBody>
      </p:sp>
      <p:sp>
        <p:nvSpPr>
          <p:cNvPr id="10" name="TextBox 9">
            <a:extLst>
              <a:ext uri="{FF2B5EF4-FFF2-40B4-BE49-F238E27FC236}">
                <a16:creationId xmlns:a16="http://schemas.microsoft.com/office/drawing/2014/main" id="{5D921084-723E-75E3-A0A5-CF1CF97FE22B}"/>
              </a:ext>
            </a:extLst>
          </p:cNvPr>
          <p:cNvSpPr txBox="1"/>
          <p:nvPr/>
        </p:nvSpPr>
        <p:spPr>
          <a:xfrm>
            <a:off x="2874825" y="3140968"/>
            <a:ext cx="1695588" cy="1169551"/>
          </a:xfrm>
          <a:prstGeom prst="rect">
            <a:avLst/>
          </a:prstGeom>
          <a:solidFill>
            <a:schemeClr val="accent1">
              <a:lumMod val="20000"/>
              <a:lumOff val="80000"/>
            </a:schemeClr>
          </a:solidFill>
        </p:spPr>
        <p:txBody>
          <a:bodyPr wrap="square" rtlCol="0">
            <a:spAutoFit/>
          </a:bodyPr>
          <a:lstStyle/>
          <a:p>
            <a:r>
              <a:rPr lang="lv-LV" sz="1000" dirty="0">
                <a:latin typeface="+mj-lt"/>
              </a:rPr>
              <a:t>Kā «cits» tika minēti:</a:t>
            </a:r>
          </a:p>
          <a:p>
            <a:pPr marL="171450" indent="-171450">
              <a:buFont typeface="Wingdings" panose="05000000000000000000" pitchFamily="2" charset="2"/>
              <a:buChar char="ü"/>
            </a:pPr>
            <a:r>
              <a:rPr lang="lv-LV" sz="1000" dirty="0">
                <a:latin typeface="+mj-lt"/>
              </a:rPr>
              <a:t>Teātrī;</a:t>
            </a:r>
          </a:p>
          <a:p>
            <a:pPr marL="171450" indent="-171450">
              <a:buFont typeface="Wingdings" panose="05000000000000000000" pitchFamily="2" charset="2"/>
              <a:buChar char="ü"/>
            </a:pPr>
            <a:r>
              <a:rPr lang="lv-LV" sz="1000" dirty="0">
                <a:latin typeface="+mj-lt"/>
              </a:rPr>
              <a:t>Ziņas ar mobilu surdotulkojumu ārkārtas situācijā;</a:t>
            </a:r>
          </a:p>
          <a:p>
            <a:pPr marL="171450" indent="-171450">
              <a:buFont typeface="Wingdings" panose="05000000000000000000" pitchFamily="2" charset="2"/>
              <a:buChar char="ü"/>
            </a:pPr>
            <a:r>
              <a:rPr lang="lv-LV" sz="1000" dirty="0">
                <a:latin typeface="+mj-lt"/>
              </a:rPr>
              <a:t>Mācību iestādē;</a:t>
            </a:r>
          </a:p>
          <a:p>
            <a:pPr marL="171450" indent="-171450">
              <a:buFont typeface="Wingdings" panose="05000000000000000000" pitchFamily="2" charset="2"/>
              <a:buChar char="ü"/>
            </a:pPr>
            <a:r>
              <a:rPr lang="lv-LV" sz="1000" dirty="0">
                <a:latin typeface="+mj-lt"/>
              </a:rPr>
              <a:t>Ārstniecības iestādē.</a:t>
            </a:r>
          </a:p>
        </p:txBody>
      </p:sp>
      <p:cxnSp>
        <p:nvCxnSpPr>
          <p:cNvPr id="11" name="Straight Arrow Connector 10">
            <a:extLst>
              <a:ext uri="{FF2B5EF4-FFF2-40B4-BE49-F238E27FC236}">
                <a16:creationId xmlns:a16="http://schemas.microsoft.com/office/drawing/2014/main" id="{5273A159-069A-3284-63BD-1495B338C670}"/>
              </a:ext>
            </a:extLst>
          </p:cNvPr>
          <p:cNvCxnSpPr>
            <a:cxnSpLocks/>
          </p:cNvCxnSpPr>
          <p:nvPr/>
        </p:nvCxnSpPr>
        <p:spPr>
          <a:xfrm>
            <a:off x="1979712" y="3212976"/>
            <a:ext cx="895113"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5952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7CCBAE0-DABB-3BAD-FF75-A463A8E892C5}"/>
              </a:ext>
            </a:extLst>
          </p:cNvPr>
          <p:cNvSpPr txBox="1">
            <a:spLocks/>
          </p:cNvSpPr>
          <p:nvPr/>
        </p:nvSpPr>
        <p:spPr>
          <a:xfrm>
            <a:off x="323528" y="574899"/>
            <a:ext cx="7128792" cy="549845"/>
          </a:xfrm>
          <a:prstGeom prst="rect">
            <a:avLst/>
          </a:prstGeom>
        </p:spPr>
        <p:txBody>
          <a:bodyPr/>
          <a:lstStyle/>
          <a:p>
            <a:pPr eaLnBrk="0" hangingPunct="0">
              <a:spcBef>
                <a:spcPct val="20000"/>
              </a:spcBef>
              <a:defRPr/>
            </a:pPr>
            <a:r>
              <a:rPr lang="lv-LV" sz="1100" b="1" dirty="0">
                <a:latin typeface="+mn-lt"/>
              </a:rPr>
              <a:t>Vai, Jūsuprāt, </a:t>
            </a:r>
            <a:r>
              <a:rPr lang="lv-LV" sz="1100" b="1" dirty="0" err="1">
                <a:latin typeface="+mn-lt"/>
              </a:rPr>
              <a:t>surdotulks</a:t>
            </a:r>
            <a:r>
              <a:rPr lang="lv-LV" sz="1100" b="1" dirty="0">
                <a:latin typeface="+mn-lt"/>
              </a:rPr>
              <a:t>/ surdotulkojums televīzijā ir pieejams pietiekamā apjomā?</a:t>
            </a:r>
          </a:p>
          <a:p>
            <a:pPr eaLnBrk="0" hangingPunct="0">
              <a:spcBef>
                <a:spcPct val="20000"/>
              </a:spcBef>
              <a:defRPr/>
            </a:pPr>
            <a:r>
              <a:rPr lang="lv-LV" sz="1100" b="1" dirty="0">
                <a:latin typeface="+mn-lt"/>
              </a:rPr>
              <a:t>Vai, Jūsuprāt, surdotulkojumi mediju saturā interneta vietnēs ir pieejami pietiekamā apjomā?</a:t>
            </a:r>
          </a:p>
        </p:txBody>
      </p:sp>
      <p:sp>
        <p:nvSpPr>
          <p:cNvPr id="3" name="Title 12">
            <a:extLst>
              <a:ext uri="{FF2B5EF4-FFF2-40B4-BE49-F238E27FC236}">
                <a16:creationId xmlns:a16="http://schemas.microsoft.com/office/drawing/2014/main" id="{D8E83B8A-56D0-1303-C1A1-CB4BD39B5BE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Surdotulkojumu apjoma vērtējums televīzijā un internetā</a:t>
            </a:r>
          </a:p>
        </p:txBody>
      </p:sp>
      <p:graphicFrame>
        <p:nvGraphicFramePr>
          <p:cNvPr id="4" name="Chart 3">
            <a:extLst>
              <a:ext uri="{FF2B5EF4-FFF2-40B4-BE49-F238E27FC236}">
                <a16:creationId xmlns:a16="http://schemas.microsoft.com/office/drawing/2014/main" id="{DF511C98-5FB1-CD97-88D3-ED24E9EDCC0F}"/>
              </a:ext>
            </a:extLst>
          </p:cNvPr>
          <p:cNvGraphicFramePr/>
          <p:nvPr/>
        </p:nvGraphicFramePr>
        <p:xfrm>
          <a:off x="250164" y="1313460"/>
          <a:ext cx="5742200" cy="3184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B491923-8814-FF0A-1A2C-8D466793B5DC}"/>
              </a:ext>
            </a:extLst>
          </p:cNvPr>
          <p:cNvGraphicFramePr/>
          <p:nvPr/>
        </p:nvGraphicFramePr>
        <p:xfrm>
          <a:off x="6078621" y="1317087"/>
          <a:ext cx="2915847" cy="332481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05453DC-868C-E67E-22F0-808EBC2893D3}"/>
              </a:ext>
            </a:extLst>
          </p:cNvPr>
          <p:cNvCxnSpPr>
            <a:cxnSpLocks/>
          </p:cNvCxnSpPr>
          <p:nvPr/>
        </p:nvCxnSpPr>
        <p:spPr>
          <a:xfrm>
            <a:off x="6035493" y="1313459"/>
            <a:ext cx="0" cy="35247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1B869E3-5979-2878-D191-2C33E55A25C7}"/>
              </a:ext>
            </a:extLst>
          </p:cNvPr>
          <p:cNvSpPr>
            <a:spLocks noChangeArrowheads="1"/>
          </p:cNvSpPr>
          <p:nvPr/>
        </p:nvSpPr>
        <p:spPr bwMode="auto">
          <a:xfrm>
            <a:off x="1907705" y="5085184"/>
            <a:ext cx="6408711" cy="380232"/>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(n): respondenti ar dzirdes traucējumiem, kuri izmanto surdotulkojumus attiecīgajās tehnoloģiskajās platformās</a:t>
            </a:r>
          </a:p>
        </p:txBody>
      </p:sp>
    </p:spTree>
    <p:extLst>
      <p:ext uri="{BB962C8B-B14F-4D97-AF65-F5344CB8AC3E}">
        <p14:creationId xmlns:p14="http://schemas.microsoft.com/office/powerpoint/2010/main" val="1611839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DCEC884E-7F88-AF99-A123-4BD8912F272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TV programmu pieejamība nepieciešamajā apjomā</a:t>
            </a:r>
          </a:p>
        </p:txBody>
      </p:sp>
      <p:sp>
        <p:nvSpPr>
          <p:cNvPr id="4" name="Text Placeholder 4">
            <a:extLst>
              <a:ext uri="{FF2B5EF4-FFF2-40B4-BE49-F238E27FC236}">
                <a16:creationId xmlns:a16="http://schemas.microsoft.com/office/drawing/2014/main" id="{5056D5D8-3DEF-DB00-61E5-F9FDA7C00ACA}"/>
              </a:ext>
            </a:extLst>
          </p:cNvPr>
          <p:cNvSpPr txBox="1">
            <a:spLocks/>
          </p:cNvSpPr>
          <p:nvPr/>
        </p:nvSpPr>
        <p:spPr>
          <a:xfrm>
            <a:off x="250165" y="555066"/>
            <a:ext cx="7922235" cy="405829"/>
          </a:xfrm>
          <a:prstGeom prst="rect">
            <a:avLst/>
          </a:prstGeom>
        </p:spPr>
        <p:txBody>
          <a:bodyPr/>
          <a:lstStyle/>
          <a:p>
            <a:pPr eaLnBrk="0" hangingPunct="0">
              <a:spcBef>
                <a:spcPct val="20000"/>
              </a:spcBef>
              <a:defRPr/>
            </a:pPr>
            <a:r>
              <a:rPr lang="lv-LV" sz="1100" b="1" dirty="0">
                <a:latin typeface="+mn-lt"/>
              </a:rPr>
              <a:t>Vai TV programmu … jums ir pieejami regulāri, pilnvērtīgi un nepieciešamajā apjomā – jā, drīzāk jā, drīzāk nē vai nē? </a:t>
            </a:r>
          </a:p>
        </p:txBody>
      </p:sp>
      <p:sp>
        <p:nvSpPr>
          <p:cNvPr id="5" name="Slide Number Placeholder 2">
            <a:extLst>
              <a:ext uri="{FF2B5EF4-FFF2-40B4-BE49-F238E27FC236}">
                <a16:creationId xmlns:a16="http://schemas.microsoft.com/office/drawing/2014/main" id="{A4B72443-1DB4-10B6-14A8-7DA64760687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83</a:t>
            </a:fld>
            <a:endParaRPr lang="en-AU" dirty="0"/>
          </a:p>
        </p:txBody>
      </p:sp>
      <p:sp>
        <p:nvSpPr>
          <p:cNvPr id="6" name="Rectangle 5">
            <a:extLst>
              <a:ext uri="{FF2B5EF4-FFF2-40B4-BE49-F238E27FC236}">
                <a16:creationId xmlns:a16="http://schemas.microsoft.com/office/drawing/2014/main" id="{1BEC162A-192F-11B2-095D-5784652D6343}"/>
              </a:ext>
            </a:extLst>
          </p:cNvPr>
          <p:cNvSpPr>
            <a:spLocks noChangeArrowheads="1"/>
          </p:cNvSpPr>
          <p:nvPr/>
        </p:nvSpPr>
        <p:spPr bwMode="auto">
          <a:xfrm>
            <a:off x="3779912" y="4741099"/>
            <a:ext cx="4032448" cy="40582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kuri skatās TV; n=</a:t>
            </a:r>
            <a:r>
              <a:rPr lang="lv-LV" sz="1050" dirty="0">
                <a:solidFill>
                  <a:srgbClr val="333333"/>
                </a:solidFill>
                <a:latin typeface="+mj-lt"/>
              </a:rPr>
              <a:t>228</a:t>
            </a:r>
            <a:endParaRPr lang="lv-LV" sz="1050" b="0" dirty="0">
              <a:solidFill>
                <a:srgbClr val="333333"/>
              </a:solidFill>
              <a:latin typeface="+mj-lt"/>
            </a:endParaRPr>
          </a:p>
        </p:txBody>
      </p:sp>
      <p:graphicFrame>
        <p:nvGraphicFramePr>
          <p:cNvPr id="7" name="Chart 6">
            <a:extLst>
              <a:ext uri="{FF2B5EF4-FFF2-40B4-BE49-F238E27FC236}">
                <a16:creationId xmlns:a16="http://schemas.microsoft.com/office/drawing/2014/main" id="{30B41B69-4C2F-A683-A369-3B22F0C3E8A1}"/>
              </a:ext>
            </a:extLst>
          </p:cNvPr>
          <p:cNvGraphicFramePr/>
          <p:nvPr/>
        </p:nvGraphicFramePr>
        <p:xfrm>
          <a:off x="250164" y="1108675"/>
          <a:ext cx="5742200" cy="3184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1C8B0D8-6868-3751-EB73-0F470D271526}"/>
              </a:ext>
            </a:extLst>
          </p:cNvPr>
          <p:cNvGraphicFramePr/>
          <p:nvPr/>
        </p:nvGraphicFramePr>
        <p:xfrm>
          <a:off x="6078621" y="1112302"/>
          <a:ext cx="2915847" cy="332481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2C9EBE91-5D51-B432-DD88-81ED0D9F4250}"/>
              </a:ext>
            </a:extLst>
          </p:cNvPr>
          <p:cNvCxnSpPr>
            <a:cxnSpLocks/>
          </p:cNvCxnSpPr>
          <p:nvPr/>
        </p:nvCxnSpPr>
        <p:spPr>
          <a:xfrm>
            <a:off x="6035493" y="1108674"/>
            <a:ext cx="0" cy="35247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44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06986D2-3085-A04B-C39D-EF0838EA94D0}"/>
              </a:ext>
            </a:extLst>
          </p:cNvPr>
          <p:cNvGraphicFramePr/>
          <p:nvPr/>
        </p:nvGraphicFramePr>
        <p:xfrm>
          <a:off x="107503" y="1340768"/>
          <a:ext cx="3961795"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C41B1B8C-FF67-A563-5951-177B46EB5B2D}"/>
              </a:ext>
            </a:extLst>
          </p:cNvPr>
          <p:cNvSpPr txBox="1">
            <a:spLocks/>
          </p:cNvSpPr>
          <p:nvPr/>
        </p:nvSpPr>
        <p:spPr>
          <a:xfrm>
            <a:off x="395536" y="574899"/>
            <a:ext cx="3240360" cy="405829"/>
          </a:xfrm>
          <a:prstGeom prst="rect">
            <a:avLst/>
          </a:prstGeom>
        </p:spPr>
        <p:txBody>
          <a:bodyPr/>
          <a:lstStyle/>
          <a:p>
            <a:pPr eaLnBrk="0" hangingPunct="0">
              <a:spcBef>
                <a:spcPct val="20000"/>
              </a:spcBef>
              <a:defRPr/>
            </a:pPr>
            <a:r>
              <a:rPr lang="lv-LV" sz="1100" b="1" dirty="0">
                <a:latin typeface="+mn-lt"/>
              </a:rPr>
              <a:t>Kuras no šīm TV programmām latviešu valodā Jūs visbiežāk skatāties?</a:t>
            </a:r>
          </a:p>
        </p:txBody>
      </p:sp>
      <p:sp>
        <p:nvSpPr>
          <p:cNvPr id="5" name="Title 12">
            <a:extLst>
              <a:ext uri="{FF2B5EF4-FFF2-40B4-BE49-F238E27FC236}">
                <a16:creationId xmlns:a16="http://schemas.microsoft.com/office/drawing/2014/main" id="{3AD989FD-22D8-717D-A224-87405311912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Latviešu valodas lietojuma vērtējums TV kanālos</a:t>
            </a:r>
          </a:p>
        </p:txBody>
      </p:sp>
      <p:cxnSp>
        <p:nvCxnSpPr>
          <p:cNvPr id="6" name="Straight Connector 5">
            <a:extLst>
              <a:ext uri="{FF2B5EF4-FFF2-40B4-BE49-F238E27FC236}">
                <a16:creationId xmlns:a16="http://schemas.microsoft.com/office/drawing/2014/main" id="{43063C28-1326-5DC5-4B68-4B6E6B833450}"/>
              </a:ext>
            </a:extLst>
          </p:cNvPr>
          <p:cNvCxnSpPr>
            <a:cxnSpLocks/>
          </p:cNvCxnSpPr>
          <p:nvPr/>
        </p:nvCxnSpPr>
        <p:spPr>
          <a:xfrm>
            <a:off x="3923928" y="574899"/>
            <a:ext cx="0" cy="552677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2DAE51B8-EF5B-74C4-3A4F-A4DB6599A136}"/>
              </a:ext>
            </a:extLst>
          </p:cNvPr>
          <p:cNvSpPr txBox="1">
            <a:spLocks/>
          </p:cNvSpPr>
          <p:nvPr/>
        </p:nvSpPr>
        <p:spPr>
          <a:xfrm>
            <a:off x="4572000" y="574899"/>
            <a:ext cx="4393843" cy="581607"/>
          </a:xfrm>
          <a:prstGeom prst="rect">
            <a:avLst/>
          </a:prstGeom>
        </p:spPr>
        <p:txBody>
          <a:bodyPr/>
          <a:lstStyle/>
          <a:p>
            <a:pPr eaLnBrk="0" hangingPunct="0">
              <a:spcBef>
                <a:spcPct val="20000"/>
              </a:spcBef>
              <a:defRPr/>
            </a:pPr>
            <a:r>
              <a:rPr lang="lv-LV" sz="1100" b="1" dirty="0">
                <a:latin typeface="+mn-lt"/>
              </a:rPr>
              <a:t>Vai, Jūsuprāt, latviešu valodas lietojums TV programmas veidotajā saturā ir pareizs un saprotams? Atbildei izvēlieties, lūdzu, vērtējumu 10 punktu skalā, kur 10 nozīmē “pilnībā”, bet 1 nozīmē “nepavisam”. </a:t>
            </a:r>
          </a:p>
        </p:txBody>
      </p:sp>
      <p:sp>
        <p:nvSpPr>
          <p:cNvPr id="9" name="Rectangle 8">
            <a:extLst>
              <a:ext uri="{FF2B5EF4-FFF2-40B4-BE49-F238E27FC236}">
                <a16:creationId xmlns:a16="http://schemas.microsoft.com/office/drawing/2014/main" id="{29F5F51D-28E1-F920-F776-810DE028B5AB}"/>
              </a:ext>
            </a:extLst>
          </p:cNvPr>
          <p:cNvSpPr>
            <a:spLocks noChangeArrowheads="1"/>
          </p:cNvSpPr>
          <p:nvPr/>
        </p:nvSpPr>
        <p:spPr bwMode="auto">
          <a:xfrm>
            <a:off x="179512" y="5126957"/>
            <a:ext cx="3624878" cy="40582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kuri skatās TV; n=</a:t>
            </a:r>
            <a:r>
              <a:rPr lang="lv-LV" sz="1050" dirty="0">
                <a:solidFill>
                  <a:srgbClr val="333333"/>
                </a:solidFill>
                <a:latin typeface="+mj-lt"/>
              </a:rPr>
              <a:t>228</a:t>
            </a:r>
            <a:endParaRPr lang="lv-LV" sz="1050" b="0" dirty="0">
              <a:solidFill>
                <a:srgbClr val="333333"/>
              </a:solidFill>
              <a:latin typeface="+mj-lt"/>
            </a:endParaRPr>
          </a:p>
        </p:txBody>
      </p:sp>
      <p:graphicFrame>
        <p:nvGraphicFramePr>
          <p:cNvPr id="8" name="Chart 7">
            <a:extLst>
              <a:ext uri="{FF2B5EF4-FFF2-40B4-BE49-F238E27FC236}">
                <a16:creationId xmlns:a16="http://schemas.microsoft.com/office/drawing/2014/main" id="{C5003891-1F4F-6DB2-6859-FF1051CEFB70}"/>
              </a:ext>
            </a:extLst>
          </p:cNvPr>
          <p:cNvGraphicFramePr/>
          <p:nvPr/>
        </p:nvGraphicFramePr>
        <p:xfrm>
          <a:off x="3995936" y="1124744"/>
          <a:ext cx="4969906" cy="2304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62">
            <a:extLst>
              <a:ext uri="{FF2B5EF4-FFF2-40B4-BE49-F238E27FC236}">
                <a16:creationId xmlns:a16="http://schemas.microsoft.com/office/drawing/2014/main" id="{F5F248FE-3ADC-65F9-7404-1FA7C0D431AF}"/>
              </a:ext>
            </a:extLst>
          </p:cNvPr>
          <p:cNvGraphicFramePr>
            <a:graphicFrameLocks noChangeAspect="1"/>
          </p:cNvGraphicFramePr>
          <p:nvPr/>
        </p:nvGraphicFramePr>
        <p:xfrm>
          <a:off x="4716016" y="4149080"/>
          <a:ext cx="3448278" cy="158417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FDF9711-F258-F9B0-2EE8-51DD7770DC42}"/>
              </a:ext>
            </a:extLst>
          </p:cNvPr>
          <p:cNvSpPr txBox="1"/>
          <p:nvPr/>
        </p:nvSpPr>
        <p:spPr>
          <a:xfrm>
            <a:off x="5508104" y="3645024"/>
            <a:ext cx="3236984" cy="415498"/>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4" name="Rectangle 13">
            <a:extLst>
              <a:ext uri="{FF2B5EF4-FFF2-40B4-BE49-F238E27FC236}">
                <a16:creationId xmlns:a16="http://schemas.microsoft.com/office/drawing/2014/main" id="{954CDD2E-E094-DFC7-DFD2-8F3456A79A1C}"/>
              </a:ext>
            </a:extLst>
          </p:cNvPr>
          <p:cNvSpPr>
            <a:spLocks noChangeArrowheads="1"/>
          </p:cNvSpPr>
          <p:nvPr/>
        </p:nvSpPr>
        <p:spPr bwMode="auto">
          <a:xfrm>
            <a:off x="4210602" y="5950660"/>
            <a:ext cx="4840828" cy="30202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(n): respondenti ar dzirdes traucējumiem, kuri attiecīgo TV kanālu skatās visbiežāk</a:t>
            </a:r>
          </a:p>
        </p:txBody>
      </p:sp>
    </p:spTree>
    <p:extLst>
      <p:ext uri="{BB962C8B-B14F-4D97-AF65-F5344CB8AC3E}">
        <p14:creationId xmlns:p14="http://schemas.microsoft.com/office/powerpoint/2010/main" val="3510163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2204082-DA81-D4E8-1942-768121EB54ED}"/>
              </a:ext>
            </a:extLst>
          </p:cNvPr>
          <p:cNvGraphicFramePr/>
          <p:nvPr/>
        </p:nvGraphicFramePr>
        <p:xfrm>
          <a:off x="107503" y="1340767"/>
          <a:ext cx="3961795" cy="40269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4">
            <a:extLst>
              <a:ext uri="{FF2B5EF4-FFF2-40B4-BE49-F238E27FC236}">
                <a16:creationId xmlns:a16="http://schemas.microsoft.com/office/drawing/2014/main" id="{EE4B6769-85CC-CF0E-B76B-1D9A71F29798}"/>
              </a:ext>
            </a:extLst>
          </p:cNvPr>
          <p:cNvSpPr txBox="1">
            <a:spLocks/>
          </p:cNvSpPr>
          <p:nvPr/>
        </p:nvSpPr>
        <p:spPr>
          <a:xfrm>
            <a:off x="285751" y="574899"/>
            <a:ext cx="3062114" cy="405829"/>
          </a:xfrm>
          <a:prstGeom prst="rect">
            <a:avLst/>
          </a:prstGeom>
        </p:spPr>
        <p:txBody>
          <a:bodyPr/>
          <a:lstStyle/>
          <a:p>
            <a:pPr eaLnBrk="0" hangingPunct="0">
              <a:spcBef>
                <a:spcPct val="20000"/>
              </a:spcBef>
              <a:defRPr/>
            </a:pPr>
            <a:r>
              <a:rPr lang="lv-LV" sz="1100" b="1" dirty="0">
                <a:latin typeface="+mn-lt"/>
              </a:rPr>
              <a:t>Kuru no šīm interneta vietnēm latviešu valodā Jūs visbiežāk lietojat?</a:t>
            </a:r>
          </a:p>
        </p:txBody>
      </p:sp>
      <p:sp>
        <p:nvSpPr>
          <p:cNvPr id="5" name="Title 12">
            <a:extLst>
              <a:ext uri="{FF2B5EF4-FFF2-40B4-BE49-F238E27FC236}">
                <a16:creationId xmlns:a16="http://schemas.microsoft.com/office/drawing/2014/main" id="{5C9B1DAD-2423-4AA5-2EBA-7D069A1CC62F}"/>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Latviešu valodas lietojuma vērtējums interneta vietnēs</a:t>
            </a:r>
          </a:p>
        </p:txBody>
      </p:sp>
      <p:cxnSp>
        <p:nvCxnSpPr>
          <p:cNvPr id="6" name="Straight Connector 5">
            <a:extLst>
              <a:ext uri="{FF2B5EF4-FFF2-40B4-BE49-F238E27FC236}">
                <a16:creationId xmlns:a16="http://schemas.microsoft.com/office/drawing/2014/main" id="{12F3AFB6-3E85-0D59-294C-07D59A2DA3C7}"/>
              </a:ext>
            </a:extLst>
          </p:cNvPr>
          <p:cNvCxnSpPr>
            <a:cxnSpLocks/>
          </p:cNvCxnSpPr>
          <p:nvPr/>
        </p:nvCxnSpPr>
        <p:spPr>
          <a:xfrm>
            <a:off x="3707904" y="574899"/>
            <a:ext cx="0" cy="559040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6903E62D-696E-1977-BF01-B8D1A1E797AE}"/>
              </a:ext>
            </a:extLst>
          </p:cNvPr>
          <p:cNvSpPr txBox="1">
            <a:spLocks/>
          </p:cNvSpPr>
          <p:nvPr/>
        </p:nvSpPr>
        <p:spPr>
          <a:xfrm>
            <a:off x="4788026" y="574900"/>
            <a:ext cx="4177818" cy="616228"/>
          </a:xfrm>
          <a:prstGeom prst="rect">
            <a:avLst/>
          </a:prstGeom>
        </p:spPr>
        <p:txBody>
          <a:bodyPr/>
          <a:lstStyle/>
          <a:p>
            <a:pPr eaLnBrk="0" hangingPunct="0">
              <a:spcBef>
                <a:spcPct val="20000"/>
              </a:spcBef>
              <a:defRPr/>
            </a:pPr>
            <a:r>
              <a:rPr lang="lv-LV" sz="1100" b="1" dirty="0">
                <a:latin typeface="+mn-lt"/>
              </a:rPr>
              <a:t>Vai, Jūsuprāt, latviešu valodas lietojums interneta vietnē … ir pareizs un saprotams? Atbildei izvēlieties, lūdzu, vērtējumu 10 punktu skalā, kur 10 nozīmē “pilnībā”, bet 1 nozīmē “nepavisam”.</a:t>
            </a:r>
          </a:p>
        </p:txBody>
      </p:sp>
      <p:sp>
        <p:nvSpPr>
          <p:cNvPr id="8" name="Rectangle 7">
            <a:extLst>
              <a:ext uri="{FF2B5EF4-FFF2-40B4-BE49-F238E27FC236}">
                <a16:creationId xmlns:a16="http://schemas.microsoft.com/office/drawing/2014/main" id="{97D13476-85B7-623C-DDCC-8CCDAB8AACE5}"/>
              </a:ext>
            </a:extLst>
          </p:cNvPr>
          <p:cNvSpPr>
            <a:spLocks noChangeArrowheads="1"/>
          </p:cNvSpPr>
          <p:nvPr/>
        </p:nvSpPr>
        <p:spPr bwMode="auto">
          <a:xfrm>
            <a:off x="1239954" y="5392857"/>
            <a:ext cx="2467950" cy="40582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kuri lieto interneta medijus; n=</a:t>
            </a:r>
            <a:r>
              <a:rPr lang="lv-LV" sz="1050" dirty="0">
                <a:solidFill>
                  <a:srgbClr val="333333"/>
                </a:solidFill>
                <a:latin typeface="+mj-lt"/>
              </a:rPr>
              <a:t>213</a:t>
            </a:r>
            <a:endParaRPr lang="lv-LV" sz="1050" b="0" dirty="0">
              <a:solidFill>
                <a:srgbClr val="333333"/>
              </a:solidFill>
              <a:latin typeface="+mj-lt"/>
            </a:endParaRPr>
          </a:p>
        </p:txBody>
      </p:sp>
      <p:graphicFrame>
        <p:nvGraphicFramePr>
          <p:cNvPr id="9" name="Chart 8">
            <a:extLst>
              <a:ext uri="{FF2B5EF4-FFF2-40B4-BE49-F238E27FC236}">
                <a16:creationId xmlns:a16="http://schemas.microsoft.com/office/drawing/2014/main" id="{40A9B84B-201A-6ECD-D72D-F347CF51ED82}"/>
              </a:ext>
            </a:extLst>
          </p:cNvPr>
          <p:cNvGraphicFramePr/>
          <p:nvPr/>
        </p:nvGraphicFramePr>
        <p:xfrm>
          <a:off x="3995936" y="1124744"/>
          <a:ext cx="4969906" cy="2304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Object 62">
            <a:extLst>
              <a:ext uri="{FF2B5EF4-FFF2-40B4-BE49-F238E27FC236}">
                <a16:creationId xmlns:a16="http://schemas.microsoft.com/office/drawing/2014/main" id="{27963772-8C3D-0C09-07CB-9AE195779B38}"/>
              </a:ext>
            </a:extLst>
          </p:cNvPr>
          <p:cNvGraphicFramePr>
            <a:graphicFrameLocks noChangeAspect="1"/>
          </p:cNvGraphicFramePr>
          <p:nvPr/>
        </p:nvGraphicFramePr>
        <p:xfrm>
          <a:off x="4716016" y="4149080"/>
          <a:ext cx="3448278" cy="158417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DAE3423-3402-4001-E9C8-B6BB00DD79FE}"/>
              </a:ext>
            </a:extLst>
          </p:cNvPr>
          <p:cNvSpPr txBox="1"/>
          <p:nvPr/>
        </p:nvSpPr>
        <p:spPr>
          <a:xfrm>
            <a:off x="5508104" y="3645024"/>
            <a:ext cx="3236984" cy="415498"/>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a:t>
            </a:r>
            <a:r>
              <a:rPr lang="en-US" sz="1050" b="1" dirty="0" err="1">
                <a:latin typeface="+mj-lt"/>
              </a:rPr>
              <a:t>nepavisam</a:t>
            </a:r>
            <a:r>
              <a:rPr lang="lv-LV" sz="1050" b="1" dirty="0">
                <a:latin typeface="+mj-lt"/>
              </a:rPr>
              <a:t>”, bet 10 nozīmē “</a:t>
            </a:r>
            <a:r>
              <a:rPr lang="en-US" sz="1050" b="1" dirty="0" err="1">
                <a:latin typeface="+mj-lt"/>
              </a:rPr>
              <a:t>pilnībā</a:t>
            </a:r>
            <a:r>
              <a:rPr lang="lv-LV" sz="1050" b="1" dirty="0">
                <a:latin typeface="+mj-lt"/>
              </a:rPr>
              <a:t>”</a:t>
            </a:r>
            <a:endParaRPr lang="en-US" sz="900" b="1" dirty="0">
              <a:latin typeface="+mj-lt"/>
            </a:endParaRPr>
          </a:p>
        </p:txBody>
      </p:sp>
      <p:sp>
        <p:nvSpPr>
          <p:cNvPr id="12" name="Rectangle 11">
            <a:extLst>
              <a:ext uri="{FF2B5EF4-FFF2-40B4-BE49-F238E27FC236}">
                <a16:creationId xmlns:a16="http://schemas.microsoft.com/office/drawing/2014/main" id="{4F4FC4B1-9F2E-B4BC-D4C7-F2D2BCEFAE7F}"/>
              </a:ext>
            </a:extLst>
          </p:cNvPr>
          <p:cNvSpPr>
            <a:spLocks noChangeArrowheads="1"/>
          </p:cNvSpPr>
          <p:nvPr/>
        </p:nvSpPr>
        <p:spPr bwMode="auto">
          <a:xfrm>
            <a:off x="3994584" y="5805264"/>
            <a:ext cx="5113920" cy="302028"/>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(n): respondenti ar dzirdes traucējumiem, kuri attiecīgo interneta vietni lieto visbiežāk</a:t>
            </a:r>
          </a:p>
        </p:txBody>
      </p:sp>
    </p:spTree>
    <p:extLst>
      <p:ext uri="{BB962C8B-B14F-4D97-AF65-F5344CB8AC3E}">
        <p14:creationId xmlns:p14="http://schemas.microsoft.com/office/powerpoint/2010/main" val="1792146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4407E1-548C-520E-51DC-5E5758460C7B}"/>
              </a:ext>
            </a:extLst>
          </p:cNvPr>
          <p:cNvGraphicFramePr/>
          <p:nvPr/>
        </p:nvGraphicFramePr>
        <p:xfrm>
          <a:off x="467544" y="1124744"/>
          <a:ext cx="5976664" cy="30385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2">
            <a:extLst>
              <a:ext uri="{FF2B5EF4-FFF2-40B4-BE49-F238E27FC236}">
                <a16:creationId xmlns:a16="http://schemas.microsoft.com/office/drawing/2014/main" id="{A40630C4-1CC2-98A9-726D-B7F3FC136824}"/>
              </a:ext>
            </a:extLst>
          </p:cNvPr>
          <p:cNvSpPr txBox="1">
            <a:spLocks/>
          </p:cNvSpPr>
          <p:nvPr/>
        </p:nvSpPr>
        <p:spPr>
          <a:xfrm>
            <a:off x="285751" y="65217"/>
            <a:ext cx="8569324" cy="405829"/>
          </a:xfrm>
          <a:prstGeom prst="rect">
            <a:avLst/>
          </a:prstGeom>
        </p:spPr>
        <p:txBody>
          <a:bodyPr/>
          <a:lstStyle/>
          <a:p>
            <a:pPr algn="l"/>
            <a:r>
              <a:rPr lang="lv-LV" sz="1800" dirty="0">
                <a:solidFill>
                  <a:srgbClr val="990033"/>
                </a:solidFill>
              </a:rPr>
              <a:t>Saskarsmes pieredze ar nepareizu valodas lietojumu mediju saturā</a:t>
            </a:r>
          </a:p>
        </p:txBody>
      </p:sp>
      <p:sp>
        <p:nvSpPr>
          <p:cNvPr id="4" name="Text Placeholder 4">
            <a:extLst>
              <a:ext uri="{FF2B5EF4-FFF2-40B4-BE49-F238E27FC236}">
                <a16:creationId xmlns:a16="http://schemas.microsoft.com/office/drawing/2014/main" id="{7D385A67-6FCE-73C8-DEFE-B724E1510D8F}"/>
              </a:ext>
            </a:extLst>
          </p:cNvPr>
          <p:cNvSpPr txBox="1">
            <a:spLocks/>
          </p:cNvSpPr>
          <p:nvPr/>
        </p:nvSpPr>
        <p:spPr>
          <a:xfrm>
            <a:off x="250165" y="555066"/>
            <a:ext cx="8744303" cy="405829"/>
          </a:xfrm>
          <a:prstGeom prst="rect">
            <a:avLst/>
          </a:prstGeom>
        </p:spPr>
        <p:txBody>
          <a:bodyPr/>
          <a:lstStyle/>
          <a:p>
            <a:pPr eaLnBrk="0" hangingPunct="0">
              <a:spcBef>
                <a:spcPct val="20000"/>
              </a:spcBef>
              <a:defRPr/>
            </a:pPr>
            <a:r>
              <a:rPr lang="lv-LV" sz="1100" b="1" dirty="0">
                <a:latin typeface="+mn-lt"/>
              </a:rPr>
              <a:t>Cik bieži pēdējā gada laikā mediju satura veidotāju (žurnālistu, raidījumu vadītāju) valodā  esat pamanījis katru no tālāk uzskaitītajām parādībām? </a:t>
            </a:r>
          </a:p>
        </p:txBody>
      </p:sp>
      <p:sp>
        <p:nvSpPr>
          <p:cNvPr id="6" name="Rectangle 5">
            <a:extLst>
              <a:ext uri="{FF2B5EF4-FFF2-40B4-BE49-F238E27FC236}">
                <a16:creationId xmlns:a16="http://schemas.microsoft.com/office/drawing/2014/main" id="{B362E12F-0C5F-ADAC-3A72-DB4E35550C8B}"/>
              </a:ext>
            </a:extLst>
          </p:cNvPr>
          <p:cNvSpPr>
            <a:spLocks noChangeArrowheads="1"/>
          </p:cNvSpPr>
          <p:nvPr/>
        </p:nvSpPr>
        <p:spPr bwMode="auto">
          <a:xfrm>
            <a:off x="3563888" y="4509120"/>
            <a:ext cx="3456384"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n=</a:t>
            </a:r>
            <a:r>
              <a:rPr lang="lv-LV" sz="1050" dirty="0">
                <a:solidFill>
                  <a:srgbClr val="333333"/>
                </a:solidFill>
                <a:latin typeface="+mj-lt"/>
              </a:rPr>
              <a:t>243</a:t>
            </a:r>
            <a:endParaRPr lang="lv-LV" sz="1050" b="0" dirty="0">
              <a:solidFill>
                <a:srgbClr val="333333"/>
              </a:solidFill>
              <a:latin typeface="+mj-lt"/>
            </a:endParaRPr>
          </a:p>
        </p:txBody>
      </p:sp>
    </p:spTree>
    <p:extLst>
      <p:ext uri="{BB962C8B-B14F-4D97-AF65-F5344CB8AC3E}">
        <p14:creationId xmlns:p14="http://schemas.microsoft.com/office/powerpoint/2010/main" val="40825134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CD3B091C-63D5-4823-76E4-1FF98FDDCEFF}"/>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990033"/>
                </a:solidFill>
                <a:effectLst/>
                <a:uLnTx/>
                <a:uFillTx/>
                <a:latin typeface="+mj-lt"/>
                <a:ea typeface="+mj-ea"/>
                <a:cs typeface="+mj-cs"/>
              </a:rPr>
              <a:t>Interese</a:t>
            </a:r>
            <a:r>
              <a:rPr kumimoji="0" lang="en-US" b="0" i="0" u="none" strike="noStrike" kern="1200" cap="none" spc="0" normalizeH="0" baseline="0" noProof="0" dirty="0">
                <a:ln>
                  <a:noFill/>
                </a:ln>
                <a:solidFill>
                  <a:srgbClr val="990033"/>
                </a:solidFill>
                <a:effectLst/>
                <a:uLnTx/>
                <a:uFillTx/>
                <a:latin typeface="+mj-lt"/>
                <a:ea typeface="+mj-ea"/>
                <a:cs typeface="+mj-cs"/>
              </a:rPr>
              <a:t> par </a:t>
            </a:r>
            <a:r>
              <a:rPr kumimoji="0" lang="en-US" b="0" i="0" u="none" strike="noStrike" kern="1200" cap="none" spc="0" normalizeH="0" baseline="0" noProof="0" dirty="0" err="1">
                <a:ln>
                  <a:noFill/>
                </a:ln>
                <a:solidFill>
                  <a:srgbClr val="990033"/>
                </a:solidFill>
                <a:effectLst/>
                <a:uLnTx/>
                <a:uFillTx/>
                <a:latin typeface="+mj-lt"/>
                <a:ea typeface="+mj-ea"/>
                <a:cs typeface="+mj-cs"/>
              </a:rPr>
              <a:t>Latvijā</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veidotu</a:t>
            </a:r>
            <a:r>
              <a:rPr kumimoji="0" lang="en-US" b="0" i="0" u="none" strike="noStrike" kern="1200" cap="none" spc="0" normalizeH="0" baseline="0" noProof="0" dirty="0">
                <a:ln>
                  <a:noFill/>
                </a:ln>
                <a:solidFill>
                  <a:srgbClr val="990033"/>
                </a:solidFill>
                <a:effectLst/>
                <a:uLnTx/>
                <a:uFillTx/>
                <a:latin typeface="+mj-lt"/>
                <a:ea typeface="+mj-ea"/>
                <a:cs typeface="+mj-cs"/>
              </a:rPr>
              <a:t> </a:t>
            </a:r>
            <a:r>
              <a:rPr kumimoji="0" lang="en-US" b="0" i="0" u="none" strike="noStrike" kern="1200" cap="none" spc="0" normalizeH="0" baseline="0" noProof="0" dirty="0" err="1">
                <a:ln>
                  <a:noFill/>
                </a:ln>
                <a:solidFill>
                  <a:srgbClr val="990033"/>
                </a:solidFill>
                <a:effectLst/>
                <a:uLnTx/>
                <a:uFillTx/>
                <a:latin typeface="+mj-lt"/>
                <a:ea typeface="+mj-ea"/>
                <a:cs typeface="+mj-cs"/>
              </a:rPr>
              <a:t>mediju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saturu</a:t>
            </a:r>
            <a:r>
              <a:rPr kumimoji="0" lang="en-US" b="0" i="0" u="none" strike="noStrike" kern="1200" cap="none" spc="0" normalizeH="0" baseline="0" dirty="0">
                <a:ln>
                  <a:noFill/>
                </a:ln>
                <a:solidFill>
                  <a:srgbClr val="990033"/>
                </a:solidFill>
                <a:effectLst/>
                <a:uLnTx/>
                <a:uFillTx/>
                <a:latin typeface="+mj-lt"/>
                <a:ea typeface="+mj-ea"/>
                <a:cs typeface="+mj-cs"/>
              </a:rPr>
              <a:t> </a:t>
            </a:r>
            <a:r>
              <a:rPr kumimoji="0" lang="en-US" b="0" i="0" u="none" strike="noStrike" kern="1200" cap="none" spc="0" normalizeH="0" baseline="0" dirty="0" err="1">
                <a:ln>
                  <a:noFill/>
                </a:ln>
                <a:solidFill>
                  <a:srgbClr val="990033"/>
                </a:solidFill>
                <a:effectLst/>
                <a:uLnTx/>
                <a:uFillTx/>
                <a:latin typeface="+mj-lt"/>
                <a:ea typeface="+mj-ea"/>
                <a:cs typeface="+mj-cs"/>
              </a:rPr>
              <a:t>krievu</a:t>
            </a:r>
            <a:r>
              <a:rPr kumimoji="0" lang="lv-LV" b="0" i="0" u="none" strike="noStrike" kern="1200" cap="none" spc="0" normalizeH="0" baseline="0" dirty="0">
                <a:ln>
                  <a:noFill/>
                </a:ln>
                <a:solidFill>
                  <a:srgbClr val="990033"/>
                </a:solidFill>
                <a:effectLst/>
                <a:uLnTx/>
                <a:uFillTx/>
                <a:latin typeface="+mj-lt"/>
                <a:ea typeface="+mj-ea"/>
                <a:cs typeface="+mj-cs"/>
              </a:rPr>
              <a:t> un angļu </a:t>
            </a:r>
            <a:r>
              <a:rPr kumimoji="0" lang="en-US" b="0" i="0" u="none" strike="noStrike" kern="1200" cap="none" spc="0" normalizeH="0" baseline="0" dirty="0" err="1">
                <a:ln>
                  <a:noFill/>
                </a:ln>
                <a:solidFill>
                  <a:srgbClr val="990033"/>
                </a:solidFill>
                <a:effectLst/>
                <a:uLnTx/>
                <a:uFillTx/>
                <a:latin typeface="+mj-lt"/>
                <a:ea typeface="+mj-ea"/>
                <a:cs typeface="+mj-cs"/>
              </a:rPr>
              <a:t>valodā</a:t>
            </a:r>
            <a:r>
              <a:rPr kumimoji="0" lang="lv-LV" b="0" i="0" u="none" strike="noStrike" kern="1200" cap="none" spc="0" normalizeH="0" baseline="0" dirty="0">
                <a:ln>
                  <a:noFill/>
                </a:ln>
                <a:solidFill>
                  <a:srgbClr val="990033"/>
                </a:solidFill>
                <a:effectLst/>
                <a:uLnTx/>
                <a:uFillTx/>
                <a:latin typeface="+mj-lt"/>
                <a:ea typeface="+mj-ea"/>
                <a:cs typeface="+mj-cs"/>
              </a:rPr>
              <a:t>s</a:t>
            </a:r>
            <a:endParaRPr kumimoji="0" lang="lv-LV"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87FDB05-6C82-5B64-DCB3-C78EFE68A00D}"/>
              </a:ext>
            </a:extLst>
          </p:cNvPr>
          <p:cNvSpPr txBox="1">
            <a:spLocks/>
          </p:cNvSpPr>
          <p:nvPr/>
        </p:nvSpPr>
        <p:spPr>
          <a:xfrm>
            <a:off x="467544" y="764704"/>
            <a:ext cx="4608512" cy="576064"/>
          </a:xfrm>
          <a:prstGeom prst="rect">
            <a:avLst/>
          </a:prstGeom>
        </p:spPr>
        <p:txBody>
          <a:bodyPr/>
          <a:lstStyle/>
          <a:p>
            <a:pPr eaLnBrk="0" hangingPunct="0">
              <a:spcBef>
                <a:spcPct val="20000"/>
              </a:spcBef>
              <a:defRPr/>
            </a:pPr>
            <a:r>
              <a:rPr lang="lv-LV" sz="1100" b="1" dirty="0">
                <a:latin typeface="+mn-lt"/>
              </a:rPr>
              <a:t>Vai Jūs lietojiet Latvijas mediju veidoto saturu </a:t>
            </a:r>
            <a:r>
              <a:rPr lang="lv-LV" sz="1100" b="1" u="sng" dirty="0">
                <a:latin typeface="+mn-lt"/>
              </a:rPr>
              <a:t>krievu</a:t>
            </a:r>
            <a:r>
              <a:rPr lang="lv-LV" sz="1100" b="1" dirty="0">
                <a:latin typeface="+mn-lt"/>
              </a:rPr>
              <a:t> valodā?</a:t>
            </a:r>
          </a:p>
          <a:p>
            <a:pPr eaLnBrk="0" hangingPunct="0">
              <a:spcBef>
                <a:spcPct val="20000"/>
              </a:spcBef>
              <a:defRPr/>
            </a:pPr>
            <a:r>
              <a:rPr lang="lv-LV" sz="1100" b="1" dirty="0">
                <a:latin typeface="+mn-lt"/>
              </a:rPr>
              <a:t> Vai Jūs lietojiet Latvijas mediju veidoto saturu </a:t>
            </a:r>
            <a:r>
              <a:rPr lang="lv-LV" sz="1100" b="1" u="sng" dirty="0">
                <a:latin typeface="+mn-lt"/>
              </a:rPr>
              <a:t>angļu</a:t>
            </a:r>
            <a:r>
              <a:rPr lang="lv-LV" sz="1100" b="1" dirty="0">
                <a:latin typeface="+mn-lt"/>
              </a:rPr>
              <a:t> valodā? </a:t>
            </a:r>
            <a:endParaRPr kumimoji="0" lang="lv-LV" sz="11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F608BA5-456F-5949-1758-6ED11FC37AD2}"/>
              </a:ext>
            </a:extLst>
          </p:cNvPr>
          <p:cNvGraphicFramePr/>
          <p:nvPr/>
        </p:nvGraphicFramePr>
        <p:xfrm>
          <a:off x="322852" y="1588898"/>
          <a:ext cx="4033124" cy="234415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59AF7FDC-0147-575D-5CBA-1D2DA24A0D61}"/>
              </a:ext>
            </a:extLst>
          </p:cNvPr>
          <p:cNvSpPr>
            <a:spLocks noChangeArrowheads="1"/>
          </p:cNvSpPr>
          <p:nvPr/>
        </p:nvSpPr>
        <p:spPr bwMode="auto">
          <a:xfrm>
            <a:off x="3131840" y="4725144"/>
            <a:ext cx="3456384" cy="25024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mj-lt"/>
              </a:rPr>
              <a:t>Bāze: respondenti ar dzirdes traucējumiem, n=</a:t>
            </a:r>
            <a:r>
              <a:rPr lang="lv-LV" sz="1050" dirty="0">
                <a:solidFill>
                  <a:srgbClr val="333333"/>
                </a:solidFill>
                <a:latin typeface="+mj-lt"/>
              </a:rPr>
              <a:t>243</a:t>
            </a:r>
            <a:endParaRPr lang="lv-LV" sz="1050" b="0" dirty="0">
              <a:solidFill>
                <a:srgbClr val="333333"/>
              </a:solidFill>
              <a:latin typeface="+mj-lt"/>
            </a:endParaRPr>
          </a:p>
        </p:txBody>
      </p:sp>
      <p:graphicFrame>
        <p:nvGraphicFramePr>
          <p:cNvPr id="7" name="Chart 6">
            <a:extLst>
              <a:ext uri="{FF2B5EF4-FFF2-40B4-BE49-F238E27FC236}">
                <a16:creationId xmlns:a16="http://schemas.microsoft.com/office/drawing/2014/main" id="{63B4D432-03D5-111D-3DD7-40792897886C}"/>
              </a:ext>
            </a:extLst>
          </p:cNvPr>
          <p:cNvGraphicFramePr/>
          <p:nvPr/>
        </p:nvGraphicFramePr>
        <p:xfrm>
          <a:off x="4788026" y="1656757"/>
          <a:ext cx="4249148"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2BACEB97-5C0A-085C-922B-6AC51ACCEF71}"/>
              </a:ext>
            </a:extLst>
          </p:cNvPr>
          <p:cNvSpPr txBox="1">
            <a:spLocks/>
          </p:cNvSpPr>
          <p:nvPr/>
        </p:nvSpPr>
        <p:spPr>
          <a:xfrm>
            <a:off x="5004048" y="1235177"/>
            <a:ext cx="3961795" cy="249607"/>
          </a:xfrm>
          <a:prstGeom prst="rect">
            <a:avLst/>
          </a:prstGeom>
        </p:spPr>
        <p:txBody>
          <a:bodyPr/>
          <a:lstStyle/>
          <a:p>
            <a:pPr algn="ctr" eaLnBrk="0" hangingPunct="0">
              <a:spcBef>
                <a:spcPct val="20000"/>
              </a:spcBef>
              <a:defRPr/>
            </a:pPr>
            <a:r>
              <a:rPr lang="lv-LV" sz="1100" b="1" dirty="0">
                <a:latin typeface="+mn-lt"/>
              </a:rPr>
              <a:t>Lieto Latvijas mediju veidoto saturu … </a:t>
            </a:r>
          </a:p>
        </p:txBody>
      </p:sp>
      <p:sp>
        <p:nvSpPr>
          <p:cNvPr id="9" name="Text Placeholder 4">
            <a:extLst>
              <a:ext uri="{FF2B5EF4-FFF2-40B4-BE49-F238E27FC236}">
                <a16:creationId xmlns:a16="http://schemas.microsoft.com/office/drawing/2014/main" id="{BB0E9F16-3927-7621-66E1-5C562112A851}"/>
              </a:ext>
            </a:extLst>
          </p:cNvPr>
          <p:cNvSpPr txBox="1">
            <a:spLocks/>
          </p:cNvSpPr>
          <p:nvPr/>
        </p:nvSpPr>
        <p:spPr>
          <a:xfrm>
            <a:off x="5796137" y="3933056"/>
            <a:ext cx="2592288" cy="249607"/>
          </a:xfrm>
          <a:prstGeom prst="rect">
            <a:avLst/>
          </a:prstGeom>
        </p:spPr>
        <p:txBody>
          <a:bodyPr/>
          <a:lstStyle/>
          <a:p>
            <a:pPr algn="ctr" eaLnBrk="0" hangingPunct="0">
              <a:spcBef>
                <a:spcPct val="20000"/>
              </a:spcBef>
              <a:defRPr/>
            </a:pPr>
            <a:r>
              <a:rPr lang="lv-LV" sz="1000" b="1" dirty="0">
                <a:latin typeface="+mn-lt"/>
              </a:rPr>
              <a:t>Respondentu vecums</a:t>
            </a:r>
          </a:p>
        </p:txBody>
      </p:sp>
    </p:spTree>
    <p:extLst>
      <p:ext uri="{BB962C8B-B14F-4D97-AF65-F5344CB8AC3E}">
        <p14:creationId xmlns:p14="http://schemas.microsoft.com/office/powerpoint/2010/main" val="31618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6BD1E-495E-3FA5-B6ED-B928E0A7E057}"/>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400" b="1" dirty="0">
              <a:solidFill>
                <a:srgbClr val="000000"/>
              </a:solidFill>
              <a:latin typeface="Calibri" pitchFamily="34" charset="0"/>
            </a:endParaRPr>
          </a:p>
          <a:p>
            <a:pPr marL="0" lvl="1">
              <a:spcBef>
                <a:spcPts val="2400"/>
              </a:spcBef>
              <a:buClr>
                <a:srgbClr val="CC3300"/>
              </a:buClr>
            </a:pPr>
            <a:r>
              <a:rPr lang="lv-LV" altLang="lv-LV" sz="14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4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4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400" dirty="0">
                <a:solidFill>
                  <a:schemeClr val="tx1">
                    <a:lumMod val="65000"/>
                    <a:lumOff val="35000"/>
                  </a:schemeClr>
                </a:solidFill>
                <a:latin typeface="Calibri" pitchFamily="34" charset="0"/>
              </a:rPr>
              <a:t>E-pasts:	</a:t>
            </a:r>
            <a:r>
              <a:rPr lang="lv-LV" altLang="lv-LV" sz="1400" dirty="0">
                <a:solidFill>
                  <a:schemeClr val="tx1">
                    <a:lumMod val="65000"/>
                    <a:lumOff val="35000"/>
                  </a:schemeClr>
                </a:solidFill>
                <a:latin typeface="Calibri" pitchFamily="34" charset="0"/>
                <a:hlinkClick r:id="rId3"/>
              </a:rPr>
              <a:t>sana@latfacts.lv</a:t>
            </a:r>
            <a:r>
              <a:rPr lang="lv-LV" altLang="lv-LV" sz="14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2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8458CBC7-6680-18AD-16C4-EF25C593F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785" y="1069547"/>
            <a:ext cx="2573310" cy="862031"/>
          </a:xfrm>
          <a:prstGeom prst="rect">
            <a:avLst/>
          </a:prstGeom>
        </p:spPr>
      </p:pic>
    </p:spTree>
    <p:extLst>
      <p:ext uri="{BB962C8B-B14F-4D97-AF65-F5344CB8AC3E}">
        <p14:creationId xmlns:p14="http://schemas.microsoft.com/office/powerpoint/2010/main" val="23979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8E0C2-79B4-255C-D042-65B94BEFDEAA}"/>
              </a:ext>
            </a:extLst>
          </p:cNvPr>
          <p:cNvSpPr>
            <a:spLocks noChangeArrowheads="1"/>
          </p:cNvSpPr>
          <p:nvPr/>
        </p:nvSpPr>
        <p:spPr bwMode="auto">
          <a:xfrm>
            <a:off x="503548" y="472260"/>
            <a:ext cx="8136904" cy="5913480"/>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Valodas celiņus latviešu valodā TV programmām svešvalodā, kas veidoti ar mākslīgā intelekta palīdzību/starpniecību, ir pamanījuši 39% aptaujas dalībnieku, visbiežāk jaunieši vecumā līdz 24 gadiem (46%). Gandrīz visi šie respondenti ir pamanījuši atšķirības starp tradicionāli veidotu valodas celiņu (cilvēka ierunāts vai dublēts) un mākslīgā intelekta veidotu valodas celiņu (dažādi mākslīgi/tehnoloģiski risinājumi) (88%), kā arī ir pamanījuši kļūdas mākslīgā intelekta veidotajos valodas celiņos (86% respondentu). Par to, cik ļoti kļūdas mākslīgā intelekta veidotajos valodas celiņos ir traucējušas uztvert programmas saturu, domas dalījās – 49% gadījumu tika pausts viedoklis, ka tās kopumā traucē, savukārt 47% respondentu uzskata, ka tās kopumā netraucē.</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Aptaujas gaitā respondenti tika lūgti vērtēt, cik pareizs un saprotams ir latviešu valodas lietojums ziņu un informatīvi analītiskajos raidījumos, kultūras un izglītojošajos raidījumos un izklaides saturā dažādos TV un radio kanālos, kā arī vispārēji novērtēt latviešu valodas lietojuma kvalitāti dažādās interneta vietnēs. Pārliecinoši pozitīvāk latviešu valodas lietojums tika vērtēts Latvijas sabiedriskajos medijos – LTV1, LTV7, LR1, LR2, LR3 un LSM.lv.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Televīzijā pēc visiem kritērijiem (ziņas un  informatīvi analītiskie raidījumi; kultūras un izglītojošie raidījumi; izklaides raidījumi, šovi, filmas un seriāli) latviešu valodas lietojums vispozitīvāk tika vērtēts LTV1, otrajā vietā ierindojās LTV7, trešajā TV3. Salīdzinoši rezervētāk vērtētie kanāli ir TV3 </a:t>
            </a:r>
            <a:r>
              <a:rPr lang="lv-LV" sz="1100" dirty="0" err="1">
                <a:solidFill>
                  <a:srgbClr val="000000"/>
                </a:solidFill>
                <a:latin typeface="Calibri" pitchFamily="34" charset="0"/>
              </a:rPr>
              <a:t>Life</a:t>
            </a:r>
            <a:r>
              <a:rPr lang="lv-LV" sz="1100" dirty="0">
                <a:solidFill>
                  <a:srgbClr val="000000"/>
                </a:solidFill>
                <a:latin typeface="Calibri" pitchFamily="34" charset="0"/>
              </a:rPr>
              <a:t> un 360 TV.</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LTV1 pēc visiem kritērijiem latviešu valodas lietojumu 10 punktu skalā ar kādu no divām augstākajām vērtējumu atzīmēm (9-10 punkti) vērtēja 58%-60% respondentu, vidējais vērtējums sasniedza 8,7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LTV7 latviešu valodas lietojumu visās anketas pozīcijās 10 punktu skalā ar kādu no divām augstākajām vērtējumu atzīmēm (9-10 punkti) vērtēja 49%-50% respondentu, vidējais vērtējums sasniedza 8,6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TV3 pēc visiem kritērijiem latviešu valodas lietojumu 10 punktu skalā ar kādu no divām augstākajām vērtējumu atzīmēm (9-10 punkti) vērtēja 43%-47% respondentu, vidējais vērtējums sasniedza 8,5 punktus;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Arī visi pārējie aptaujā iekļautie TV kanāli vidēji tika vērtēti ar augstāku atzīmi par 8 punktiem, kas 10 punktu skalā uzskatāms par pozitīvu vērtējumu. Kritiski (1-5 punkti) latviešu valodas lietojuma pareizumu un saprotamību aptaujā iekļautajos TV kanālos vērtēja ne vairāk kā 6% aptaujāto Latvijas iedzīvotāju, kuri skatās televīziju latviešu valodā.</a:t>
            </a:r>
          </a:p>
        </p:txBody>
      </p:sp>
    </p:spTree>
    <p:extLst>
      <p:ext uri="{BB962C8B-B14F-4D97-AF65-F5344CB8AC3E}">
        <p14:creationId xmlns:p14="http://schemas.microsoft.com/office/powerpoint/2010/main" val="353631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12584</TotalTime>
  <Words>7389</Words>
  <Application>Microsoft Office PowerPoint</Application>
  <PresentationFormat>On-screen Show (4:3)</PresentationFormat>
  <Paragraphs>604</Paragraphs>
  <Slides>88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3" baseType="lpstr">
      <vt:lpstr>Arial</vt:lpstr>
      <vt:lpstr>Calibri</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LATVIJAS FAKTI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Oskars</dc:creator>
  <cp:lastModifiedBy>Oskars Zalāns</cp:lastModifiedBy>
  <cp:revision>598</cp:revision>
  <dcterms:created xsi:type="dcterms:W3CDTF">2013-02-28T14:24:12Z</dcterms:created>
  <dcterms:modified xsi:type="dcterms:W3CDTF">2024-01-24T13:53:31Z</dcterms:modified>
</cp:coreProperties>
</file>