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328" r:id="rId4"/>
    <p:sldId id="258" r:id="rId5"/>
    <p:sldId id="326" r:id="rId6"/>
    <p:sldId id="280" r:id="rId7"/>
    <p:sldId id="281" r:id="rId8"/>
    <p:sldId id="269" r:id="rId9"/>
    <p:sldId id="270" r:id="rId10"/>
    <p:sldId id="271" r:id="rId11"/>
    <p:sldId id="272" r:id="rId12"/>
    <p:sldId id="283" r:id="rId13"/>
    <p:sldId id="273" r:id="rId14"/>
    <p:sldId id="274" r:id="rId15"/>
    <p:sldId id="284" r:id="rId16"/>
    <p:sldId id="275" r:id="rId17"/>
    <p:sldId id="276" r:id="rId18"/>
    <p:sldId id="288" r:id="rId19"/>
    <p:sldId id="277" r:id="rId20"/>
    <p:sldId id="278" r:id="rId21"/>
    <p:sldId id="285" r:id="rId22"/>
    <p:sldId id="286" r:id="rId23"/>
    <p:sldId id="287" r:id="rId24"/>
    <p:sldId id="330" r:id="rId25"/>
    <p:sldId id="295" r:id="rId26"/>
    <p:sldId id="296" r:id="rId27"/>
    <p:sldId id="297" r:id="rId28"/>
    <p:sldId id="298" r:id="rId29"/>
    <p:sldId id="301" r:id="rId30"/>
    <p:sldId id="324" r:id="rId31"/>
    <p:sldId id="331" r:id="rId32"/>
    <p:sldId id="304" r:id="rId33"/>
    <p:sldId id="305" r:id="rId34"/>
    <p:sldId id="306" r:id="rId35"/>
    <p:sldId id="307" r:id="rId36"/>
    <p:sldId id="308" r:id="rId37"/>
    <p:sldId id="309" r:id="rId38"/>
    <p:sldId id="310" r:id="rId39"/>
    <p:sldId id="311" r:id="rId40"/>
    <p:sldId id="312" r:id="rId41"/>
    <p:sldId id="313" r:id="rId42"/>
    <p:sldId id="262" r:id="rId43"/>
    <p:sldId id="264" r:id="rId44"/>
    <p:sldId id="282" r:id="rId45"/>
    <p:sldId id="265" r:id="rId46"/>
    <p:sldId id="290" r:id="rId47"/>
    <p:sldId id="300" r:id="rId48"/>
    <p:sldId id="291" r:id="rId49"/>
    <p:sldId id="292" r:id="rId50"/>
    <p:sldId id="293" r:id="rId51"/>
    <p:sldId id="299" r:id="rId52"/>
    <p:sldId id="325" r:id="rId53"/>
    <p:sldId id="267" r:id="rId54"/>
    <p:sldId id="332" r:id="rId55"/>
    <p:sldId id="316" r:id="rId56"/>
    <p:sldId id="317" r:id="rId57"/>
    <p:sldId id="338" r:id="rId58"/>
    <p:sldId id="318" r:id="rId59"/>
    <p:sldId id="319" r:id="rId60"/>
    <p:sldId id="320" r:id="rId61"/>
    <p:sldId id="333" r:id="rId62"/>
    <p:sldId id="322" r:id="rId63"/>
    <p:sldId id="334" r:id="rId64"/>
    <p:sldId id="335" r:id="rId65"/>
    <p:sldId id="339" r:id="rId66"/>
    <p:sldId id="340" r:id="rId67"/>
    <p:sldId id="341" r:id="rId68"/>
    <p:sldId id="342" r:id="rId69"/>
    <p:sldId id="343" r:id="rId70"/>
    <p:sldId id="32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autoAdjust="0"/>
    <p:restoredTop sz="93918" autoAdjust="0"/>
  </p:normalViewPr>
  <p:slideViewPr>
    <p:cSldViewPr snapToGrid="0">
      <p:cViewPr varScale="1">
        <p:scale>
          <a:sx n="77" d="100"/>
          <a:sy n="77"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B7ED0-73A3-4E23-9F4A-BD88BC459B5A}"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181B7-20C8-4175-942B-435DB03C14C2}" type="slidenum">
              <a:rPr lang="en-US" smtClean="0"/>
              <a:t>‹#›</a:t>
            </a:fld>
            <a:endParaRPr lang="en-US"/>
          </a:p>
        </p:txBody>
      </p:sp>
    </p:spTree>
    <p:extLst>
      <p:ext uri="{BB962C8B-B14F-4D97-AF65-F5344CB8AC3E}">
        <p14:creationId xmlns:p14="http://schemas.microsoft.com/office/powerpoint/2010/main" val="96569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181B7-20C8-4175-942B-435DB03C14C2}" type="slidenum">
              <a:rPr lang="en-US" smtClean="0"/>
              <a:t>45</a:t>
            </a:fld>
            <a:endParaRPr lang="en-US"/>
          </a:p>
        </p:txBody>
      </p:sp>
    </p:spTree>
    <p:extLst>
      <p:ext uri="{BB962C8B-B14F-4D97-AF65-F5344CB8AC3E}">
        <p14:creationId xmlns:p14="http://schemas.microsoft.com/office/powerpoint/2010/main" val="111107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181B7-20C8-4175-942B-435DB03C14C2}" type="slidenum">
              <a:rPr lang="en-US" smtClean="0"/>
              <a:t>69</a:t>
            </a:fld>
            <a:endParaRPr lang="en-US"/>
          </a:p>
        </p:txBody>
      </p:sp>
    </p:spTree>
    <p:extLst>
      <p:ext uri="{BB962C8B-B14F-4D97-AF65-F5344CB8AC3E}">
        <p14:creationId xmlns:p14="http://schemas.microsoft.com/office/powerpoint/2010/main" val="188205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908F-1607-19E9-4548-E91D8F8DB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3551F3-092A-7C57-7067-21999AC04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1C0C52-67A3-C634-5D32-8EA4CA9A8109}"/>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5" name="Footer Placeholder 4">
            <a:extLst>
              <a:ext uri="{FF2B5EF4-FFF2-40B4-BE49-F238E27FC236}">
                <a16:creationId xmlns:a16="http://schemas.microsoft.com/office/drawing/2014/main" id="{E6BA1EC5-6603-9229-1A8D-36FABCE7C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1108F-A19A-9F8C-C3E8-40D8674DB851}"/>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23922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4104-799C-7A4C-78CA-E67B6E45B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BC141-4B49-E7A4-29BC-113E70347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6A211-11FF-A712-0DB2-4770A0FBDDE4}"/>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5" name="Footer Placeholder 4">
            <a:extLst>
              <a:ext uri="{FF2B5EF4-FFF2-40B4-BE49-F238E27FC236}">
                <a16:creationId xmlns:a16="http://schemas.microsoft.com/office/drawing/2014/main" id="{59B5D7BF-1620-626E-3B2D-60565AD76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913EE-4D40-B003-DBC6-2F52E952BE50}"/>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183969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6E99D1-0009-C682-BACB-1FAC076FB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E56E7D-C575-FE69-EDCE-DCD6DA97B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2F59C-3CF1-3F3C-E174-065CBAD86A37}"/>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5" name="Footer Placeholder 4">
            <a:extLst>
              <a:ext uri="{FF2B5EF4-FFF2-40B4-BE49-F238E27FC236}">
                <a16:creationId xmlns:a16="http://schemas.microsoft.com/office/drawing/2014/main" id="{0E1B3BAE-D38E-CFFA-3838-E1BF81446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B69D2-5EC3-70BE-BDC4-AEA5E9877291}"/>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194480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A882-6606-7852-D83F-E17574285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B7CA2-9796-F722-3D72-884C555BE6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8C2F7-4B61-24E1-A1CF-4A394F3B394C}"/>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5" name="Footer Placeholder 4">
            <a:extLst>
              <a:ext uri="{FF2B5EF4-FFF2-40B4-BE49-F238E27FC236}">
                <a16:creationId xmlns:a16="http://schemas.microsoft.com/office/drawing/2014/main" id="{8EE9EF2D-39E8-4AAE-95DF-A6B6AB280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2D595-EBD0-68A0-83A3-D92D27E3A737}"/>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317864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B9FD-90FD-FD4E-9D08-232A2B7D1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6818F3-8958-BF2B-837D-F0FD0E42C6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7C0DD8-5E2F-607A-FFDC-97346179993D}"/>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5" name="Footer Placeholder 4">
            <a:extLst>
              <a:ext uri="{FF2B5EF4-FFF2-40B4-BE49-F238E27FC236}">
                <a16:creationId xmlns:a16="http://schemas.microsoft.com/office/drawing/2014/main" id="{D6109E1B-A3A0-C138-22F3-25AEA2F24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746A8-8A0B-F61B-EC3B-92F92472E9D6}"/>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119371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1570-E78C-EE31-D321-8D2FFD8B5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851C7-8292-F428-F8BA-1361A9D074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8B21A8-C4EF-8CD8-A527-4AF921240D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8DE0D-D75A-5304-033B-E5F96693AB63}"/>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6" name="Footer Placeholder 5">
            <a:extLst>
              <a:ext uri="{FF2B5EF4-FFF2-40B4-BE49-F238E27FC236}">
                <a16:creationId xmlns:a16="http://schemas.microsoft.com/office/drawing/2014/main" id="{389173BD-C4A4-0E27-A5E1-8482426B5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06933-1633-1EA3-B356-AC850BBCE544}"/>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218490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0DED-D753-A606-DFC3-17C10214CD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41348-F2CF-3BA7-3972-DCEB0C5E7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2258A9-5A2B-4D2C-4773-9537914C2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442FE6-16B8-A6F7-B1A6-EC2A8E3CA3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0391A9-38AB-F829-52F5-27D2DAD5B6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01B345-AC16-F7AE-5A92-FDD0F07C9668}"/>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8" name="Footer Placeholder 7">
            <a:extLst>
              <a:ext uri="{FF2B5EF4-FFF2-40B4-BE49-F238E27FC236}">
                <a16:creationId xmlns:a16="http://schemas.microsoft.com/office/drawing/2014/main" id="{D6315707-19DF-0B76-A26E-D43C30771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C4E2BA-FB76-9B42-CF00-DB8814539DE8}"/>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616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09C8-8E7D-0039-1AC9-27491A656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0B382-FFCB-7DD7-5B33-A8833FB81803}"/>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4" name="Footer Placeholder 3">
            <a:extLst>
              <a:ext uri="{FF2B5EF4-FFF2-40B4-BE49-F238E27FC236}">
                <a16:creationId xmlns:a16="http://schemas.microsoft.com/office/drawing/2014/main" id="{532C84EF-D956-B1D4-66B1-374979A251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A4F2FF-5902-9B98-224B-C00AF9B94585}"/>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112639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A7EC43-BA52-7F86-A4CE-2AE5645C872A}"/>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3" name="Footer Placeholder 2">
            <a:extLst>
              <a:ext uri="{FF2B5EF4-FFF2-40B4-BE49-F238E27FC236}">
                <a16:creationId xmlns:a16="http://schemas.microsoft.com/office/drawing/2014/main" id="{2EC73CA1-D72D-1BFC-78F2-3A5792847D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7E87C9-414B-5205-FCF4-88E8827464C5}"/>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132423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A413-441B-9A31-E410-84651E66F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1DA79A-24B3-B988-91D7-9021C7A27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DC9C3-CF5E-8FA6-B7AF-22916B351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F43E0-9F4B-89BF-9BB6-D40D697973B2}"/>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6" name="Footer Placeholder 5">
            <a:extLst>
              <a:ext uri="{FF2B5EF4-FFF2-40B4-BE49-F238E27FC236}">
                <a16:creationId xmlns:a16="http://schemas.microsoft.com/office/drawing/2014/main" id="{0EF63093-C5A8-82DB-D92E-474163B7B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0CDDC-352A-FE3E-D708-E07A6D3089AD}"/>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177684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FE0E-1A4C-DD80-1AA1-EC50F870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7A21A5-ACBD-D0E2-523C-789685371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359D8A-86C7-3C5F-2323-9C4C0E5B1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3074B-323F-8FC8-FEF5-BD93BFCAA5A9}"/>
              </a:ext>
            </a:extLst>
          </p:cNvPr>
          <p:cNvSpPr>
            <a:spLocks noGrp="1"/>
          </p:cNvSpPr>
          <p:nvPr>
            <p:ph type="dt" sz="half" idx="10"/>
          </p:nvPr>
        </p:nvSpPr>
        <p:spPr/>
        <p:txBody>
          <a:bodyPr/>
          <a:lstStyle/>
          <a:p>
            <a:fld id="{20C459FA-D4BF-4150-AA5C-C6056C0E07BC}" type="datetimeFigureOut">
              <a:rPr lang="en-US" smtClean="0"/>
              <a:t>10/30/2025</a:t>
            </a:fld>
            <a:endParaRPr lang="en-US"/>
          </a:p>
        </p:txBody>
      </p:sp>
      <p:sp>
        <p:nvSpPr>
          <p:cNvPr id="6" name="Footer Placeholder 5">
            <a:extLst>
              <a:ext uri="{FF2B5EF4-FFF2-40B4-BE49-F238E27FC236}">
                <a16:creationId xmlns:a16="http://schemas.microsoft.com/office/drawing/2014/main" id="{07664A7A-40F3-5471-024D-62A8B0757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DE24E-FED5-C1EE-070F-B96AD3FC70EB}"/>
              </a:ext>
            </a:extLst>
          </p:cNvPr>
          <p:cNvSpPr>
            <a:spLocks noGrp="1"/>
          </p:cNvSpPr>
          <p:nvPr>
            <p:ph type="sldNum" sz="quarter" idx="12"/>
          </p:nvPr>
        </p:nvSpPr>
        <p:spPr/>
        <p:txBody>
          <a:bodyPr/>
          <a:lstStyle/>
          <a:p>
            <a:fld id="{465484C4-CDFE-4BD0-82C6-E693FD48EBE7}" type="slidenum">
              <a:rPr lang="en-US" smtClean="0"/>
              <a:t>‹#›</a:t>
            </a:fld>
            <a:endParaRPr lang="en-US"/>
          </a:p>
        </p:txBody>
      </p:sp>
    </p:spTree>
    <p:extLst>
      <p:ext uri="{BB962C8B-B14F-4D97-AF65-F5344CB8AC3E}">
        <p14:creationId xmlns:p14="http://schemas.microsoft.com/office/powerpoint/2010/main" val="285897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13074-BCC3-91BD-EF18-2FB507FDA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36AEA-E430-CD83-150F-AC33F7712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0E9AA-3FC3-BD12-D8E1-1A1AFCB9B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459FA-D4BF-4150-AA5C-C6056C0E07BC}" type="datetimeFigureOut">
              <a:rPr lang="en-US" smtClean="0"/>
              <a:t>10/30/2025</a:t>
            </a:fld>
            <a:endParaRPr lang="en-US"/>
          </a:p>
        </p:txBody>
      </p:sp>
      <p:sp>
        <p:nvSpPr>
          <p:cNvPr id="5" name="Footer Placeholder 4">
            <a:extLst>
              <a:ext uri="{FF2B5EF4-FFF2-40B4-BE49-F238E27FC236}">
                <a16:creationId xmlns:a16="http://schemas.microsoft.com/office/drawing/2014/main" id="{D56C2B0C-B939-4434-FFF7-13DB90290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1576FF-CD51-5F07-6CCA-CD4A24D48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484C4-CDFE-4BD0-82C6-E693FD48EBE7}" type="slidenum">
              <a:rPr lang="en-US" smtClean="0"/>
              <a:t>‹#›</a:t>
            </a:fld>
            <a:endParaRPr lang="en-US"/>
          </a:p>
        </p:txBody>
      </p:sp>
      <p:pic>
        <p:nvPicPr>
          <p:cNvPr id="9" name="Picture 8">
            <a:extLst>
              <a:ext uri="{FF2B5EF4-FFF2-40B4-BE49-F238E27FC236}">
                <a16:creationId xmlns:a16="http://schemas.microsoft.com/office/drawing/2014/main" id="{D8FA52F3-F168-4846-AA2E-453E115BD0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240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emf"/><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emf"/><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www.latvianfacts.lv/"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7.xml"/><Relationship Id="rId5" Type="http://schemas.openxmlformats.org/officeDocument/2006/relationships/image" Target="../media/image83.emf"/><Relationship Id="rId4" Type="http://schemas.openxmlformats.org/officeDocument/2006/relationships/image" Target="../media/image82.emf"/></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slides/_rels/slide46.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7.xml"/><Relationship Id="rId5" Type="http://schemas.openxmlformats.org/officeDocument/2006/relationships/image" Target="../media/image97.emf"/><Relationship Id="rId4" Type="http://schemas.openxmlformats.org/officeDocument/2006/relationships/image" Target="../media/image96.emf"/></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5" Type="http://schemas.openxmlformats.org/officeDocument/2006/relationships/image" Target="../media/image110.emf"/><Relationship Id="rId4" Type="http://schemas.openxmlformats.org/officeDocument/2006/relationships/image" Target="../media/image109.emf"/></Relationships>
</file>

<file path=ppt/slides/_rels/slide5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2A002-C167-85A5-6C4C-13C976856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95"/>
            <a:ext cx="12192000" cy="6858000"/>
          </a:xfrm>
          <a:prstGeom prst="rect">
            <a:avLst/>
          </a:prstGeom>
        </p:spPr>
      </p:pic>
      <p:sp>
        <p:nvSpPr>
          <p:cNvPr id="2" name="Rectangle 9">
            <a:extLst>
              <a:ext uri="{FF2B5EF4-FFF2-40B4-BE49-F238E27FC236}">
                <a16:creationId xmlns:a16="http://schemas.microsoft.com/office/drawing/2014/main" id="{6657A923-8FFC-F605-0958-0ECDE970DD87}"/>
              </a:ext>
            </a:extLst>
          </p:cNvPr>
          <p:cNvSpPr>
            <a:spLocks noChangeArrowheads="1"/>
          </p:cNvSpPr>
          <p:nvPr/>
        </p:nvSpPr>
        <p:spPr bwMode="auto">
          <a:xfrm>
            <a:off x="548639" y="1644073"/>
            <a:ext cx="10959869" cy="1576677"/>
          </a:xfrm>
          <a:prstGeom prst="rect">
            <a:avLst/>
          </a:prstGeom>
          <a:noFill/>
          <a:ln w="9525">
            <a:noFill/>
            <a:miter lim="800000"/>
            <a:headEnd/>
            <a:tailEnd/>
          </a:ln>
          <a:effectLst/>
        </p:spPr>
        <p:txBody>
          <a:bodyPr/>
          <a:lstStyle/>
          <a:p>
            <a:pPr algn="ctr" fontAlgn="auto">
              <a:lnSpc>
                <a:spcPct val="150000"/>
              </a:lnSpc>
              <a:spcBef>
                <a:spcPts val="2400"/>
              </a:spcBef>
              <a:spcAft>
                <a:spcPts val="0"/>
              </a:spcAft>
              <a:defRPr/>
            </a:pPr>
            <a:r>
              <a:rPr lang="lv-LV" sz="4000" b="1" dirty="0">
                <a:solidFill>
                  <a:schemeClr val="bg1"/>
                </a:solidFill>
                <a:latin typeface="+mj-lt"/>
              </a:rPr>
              <a:t>Pētījums par Latvijas iedzīvotāju </a:t>
            </a:r>
            <a:r>
              <a:rPr lang="lv-LV" sz="4000" b="1" dirty="0" err="1">
                <a:solidFill>
                  <a:schemeClr val="bg1"/>
                </a:solidFill>
                <a:latin typeface="+mj-lt"/>
              </a:rPr>
              <a:t>medijpratību</a:t>
            </a:r>
            <a:endParaRPr lang="lv-LV" sz="4000" b="1" dirty="0">
              <a:solidFill>
                <a:schemeClr val="bg1"/>
              </a:solidFill>
              <a:latin typeface="+mj-lt"/>
            </a:endParaRPr>
          </a:p>
        </p:txBody>
      </p:sp>
      <p:sp>
        <p:nvSpPr>
          <p:cNvPr id="4" name="Rectangle 8">
            <a:extLst>
              <a:ext uri="{FF2B5EF4-FFF2-40B4-BE49-F238E27FC236}">
                <a16:creationId xmlns:a16="http://schemas.microsoft.com/office/drawing/2014/main" id="{12E35396-C9F3-2934-D1E3-5A8B466766F9}"/>
              </a:ext>
            </a:extLst>
          </p:cNvPr>
          <p:cNvSpPr>
            <a:spLocks noChangeArrowheads="1"/>
          </p:cNvSpPr>
          <p:nvPr/>
        </p:nvSpPr>
        <p:spPr bwMode="auto">
          <a:xfrm>
            <a:off x="2738437" y="3877398"/>
            <a:ext cx="6922799" cy="935038"/>
          </a:xfrm>
          <a:prstGeom prst="rect">
            <a:avLst/>
          </a:prstGeom>
          <a:noFill/>
          <a:ln w="9525">
            <a:noFill/>
            <a:miter lim="800000"/>
            <a:headEnd/>
            <a:tailEnd/>
          </a:ln>
        </p:spPr>
        <p:txBody>
          <a:bodyPr/>
          <a:lstStyle/>
          <a:p>
            <a:pPr marL="342900" indent="-342900" algn="ctr">
              <a:spcBef>
                <a:spcPct val="20000"/>
              </a:spcBef>
              <a:defRPr/>
            </a:pPr>
            <a:r>
              <a:rPr lang="lv-LV" sz="2000" dirty="0">
                <a:solidFill>
                  <a:schemeClr val="accent1">
                    <a:lumMod val="50000"/>
                  </a:schemeClr>
                </a:solidFill>
                <a:latin typeface="+mj-lt"/>
              </a:rPr>
              <a:t>SABIEDRĪBAS APTAUJA UN DAĻĒJI STRUKTURĒTĀS INTERVIJAS </a:t>
            </a:r>
          </a:p>
          <a:p>
            <a:pPr marL="342900" indent="-342900" algn="ctr">
              <a:spcBef>
                <a:spcPct val="20000"/>
              </a:spcBef>
              <a:defRPr/>
            </a:pPr>
            <a:r>
              <a:rPr lang="lv-LV" sz="2000" dirty="0">
                <a:solidFill>
                  <a:schemeClr val="accent1">
                    <a:lumMod val="50000"/>
                  </a:schemeClr>
                </a:solidFill>
                <a:latin typeface="+mj-lt"/>
              </a:rPr>
              <a:t>AR IEDZĪVOTĀJIEM</a:t>
            </a:r>
          </a:p>
        </p:txBody>
      </p:sp>
      <p:sp>
        <p:nvSpPr>
          <p:cNvPr id="5" name="Rectangle 4">
            <a:extLst>
              <a:ext uri="{FF2B5EF4-FFF2-40B4-BE49-F238E27FC236}">
                <a16:creationId xmlns:a16="http://schemas.microsoft.com/office/drawing/2014/main" id="{0F37F551-70BE-25DA-0A93-2BF85353D83D}"/>
              </a:ext>
            </a:extLst>
          </p:cNvPr>
          <p:cNvSpPr>
            <a:spLocks noChangeArrowheads="1"/>
          </p:cNvSpPr>
          <p:nvPr/>
        </p:nvSpPr>
        <p:spPr bwMode="auto">
          <a:xfrm>
            <a:off x="3300412" y="5713413"/>
            <a:ext cx="5481638" cy="571500"/>
          </a:xfrm>
          <a:prstGeom prst="rect">
            <a:avLst/>
          </a:prstGeom>
          <a:noFill/>
          <a:ln w="9525">
            <a:noFill/>
            <a:miter lim="800000"/>
            <a:headEnd/>
            <a:tailEnd/>
          </a:ln>
        </p:spPr>
        <p:txBody>
          <a:bodyPr/>
          <a:lstStyle/>
          <a:p>
            <a:pPr marL="342900" indent="-342900" algn="ctr">
              <a:spcBef>
                <a:spcPct val="20000"/>
              </a:spcBef>
              <a:defRPr/>
            </a:pPr>
            <a:r>
              <a:rPr lang="lv-LV" dirty="0">
                <a:solidFill>
                  <a:schemeClr val="accent1">
                    <a:lumMod val="50000"/>
                  </a:schemeClr>
                </a:solidFill>
                <a:latin typeface="+mj-lt"/>
              </a:rPr>
              <a:t>© “Latvijas Fakti”, 2025.g. aprīlis - maijs</a:t>
            </a:r>
            <a:endParaRPr lang="en-GB" dirty="0">
              <a:solidFill>
                <a:schemeClr val="accent1">
                  <a:lumMod val="50000"/>
                </a:schemeClr>
              </a:solidFill>
              <a:latin typeface="+mj-lt"/>
            </a:endParaRPr>
          </a:p>
        </p:txBody>
      </p:sp>
    </p:spTree>
    <p:extLst>
      <p:ext uri="{BB962C8B-B14F-4D97-AF65-F5344CB8AC3E}">
        <p14:creationId xmlns:p14="http://schemas.microsoft.com/office/powerpoint/2010/main" val="187421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4202-7B43-2AB0-F5A3-6BDFE443CD57}"/>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90F2579A-655B-FA00-E9D9-577641D5B3CF}"/>
              </a:ext>
            </a:extLst>
          </p:cNvPr>
          <p:cNvCxnSpPr>
            <a:cxnSpLocks/>
          </p:cNvCxnSpPr>
          <p:nvPr/>
        </p:nvCxnSpPr>
        <p:spPr>
          <a:xfrm>
            <a:off x="344685" y="530161"/>
            <a:ext cx="11380590" cy="1463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D61CFB3-4CA6-66FD-8F49-11CA082764F0}"/>
              </a:ext>
            </a:extLst>
          </p:cNvPr>
          <p:cNvSpPr/>
          <p:nvPr/>
        </p:nvSpPr>
        <p:spPr>
          <a:xfrm>
            <a:off x="390921" y="544794"/>
            <a:ext cx="11562954"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Lūdzu, padomājiet, cik ilgu laiku tipiskā dienā pavadāt internetā (izmantojot telefonu, televizoru, datoru u.c. iekārtas, pārlūkojot sociālos medijus, skatoties video, spēlējot spēles internetā, pārbaudot e-pastus, lasot ziņas utt.)</a:t>
            </a:r>
          </a:p>
        </p:txBody>
      </p:sp>
      <p:cxnSp>
        <p:nvCxnSpPr>
          <p:cNvPr id="5" name="Straight Connector 4">
            <a:extLst>
              <a:ext uri="{FF2B5EF4-FFF2-40B4-BE49-F238E27FC236}">
                <a16:creationId xmlns:a16="http://schemas.microsoft.com/office/drawing/2014/main" id="{AEB55D6B-925C-3120-F420-E76BB2A4CC26}"/>
              </a:ext>
            </a:extLst>
          </p:cNvPr>
          <p:cNvCxnSpPr>
            <a:cxnSpLocks/>
          </p:cNvCxnSpPr>
          <p:nvPr/>
        </p:nvCxnSpPr>
        <p:spPr>
          <a:xfrm flipV="1">
            <a:off x="369524" y="1065578"/>
            <a:ext cx="11355751" cy="87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BCBE515-5570-5D9B-5C92-F9C19774F683}"/>
              </a:ext>
            </a:extLst>
          </p:cNvPr>
          <p:cNvPicPr>
            <a:picLocks noChangeAspect="1"/>
          </p:cNvPicPr>
          <p:nvPr/>
        </p:nvPicPr>
        <p:blipFill>
          <a:blip r:embed="rId2"/>
          <a:stretch>
            <a:fillRect/>
          </a:stretch>
        </p:blipFill>
        <p:spPr>
          <a:xfrm>
            <a:off x="156591" y="1586362"/>
            <a:ext cx="5034534" cy="3290234"/>
          </a:xfrm>
          <a:prstGeom prst="rect">
            <a:avLst/>
          </a:prstGeom>
        </p:spPr>
      </p:pic>
      <p:pic>
        <p:nvPicPr>
          <p:cNvPr id="11" name="Picture 10">
            <a:extLst>
              <a:ext uri="{FF2B5EF4-FFF2-40B4-BE49-F238E27FC236}">
                <a16:creationId xmlns:a16="http://schemas.microsoft.com/office/drawing/2014/main" id="{00419ADA-A4AC-BED8-720F-053793C2CB77}"/>
              </a:ext>
            </a:extLst>
          </p:cNvPr>
          <p:cNvPicPr>
            <a:picLocks noChangeAspect="1"/>
          </p:cNvPicPr>
          <p:nvPr/>
        </p:nvPicPr>
        <p:blipFill>
          <a:blip r:embed="rId3"/>
          <a:stretch>
            <a:fillRect/>
          </a:stretch>
        </p:blipFill>
        <p:spPr>
          <a:xfrm>
            <a:off x="5640560" y="1809727"/>
            <a:ext cx="5690670" cy="2819101"/>
          </a:xfrm>
          <a:prstGeom prst="rect">
            <a:avLst/>
          </a:prstGeom>
        </p:spPr>
      </p:pic>
      <p:sp>
        <p:nvSpPr>
          <p:cNvPr id="12" name="Rectangle 11">
            <a:extLst>
              <a:ext uri="{FF2B5EF4-FFF2-40B4-BE49-F238E27FC236}">
                <a16:creationId xmlns:a16="http://schemas.microsoft.com/office/drawing/2014/main" id="{3B66CB7D-15A6-CD7B-86F8-15E04386455D}"/>
              </a:ext>
            </a:extLst>
          </p:cNvPr>
          <p:cNvSpPr/>
          <p:nvPr/>
        </p:nvSpPr>
        <p:spPr>
          <a:xfrm>
            <a:off x="3865838" y="1234756"/>
            <a:ext cx="2896911"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sp>
        <p:nvSpPr>
          <p:cNvPr id="13" name="TextBox 12">
            <a:extLst>
              <a:ext uri="{FF2B5EF4-FFF2-40B4-BE49-F238E27FC236}">
                <a16:creationId xmlns:a16="http://schemas.microsoft.com/office/drawing/2014/main" id="{63600223-172C-A0B7-81AE-DDA80E6D2B9F}"/>
              </a:ext>
            </a:extLst>
          </p:cNvPr>
          <p:cNvSpPr txBox="1"/>
          <p:nvPr/>
        </p:nvSpPr>
        <p:spPr>
          <a:xfrm>
            <a:off x="4911030" y="4789934"/>
            <a:ext cx="6976170" cy="1407180"/>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Līdzīgi kā iepriekš, dominējošā daļa (81%; -2% salīdzinājumā ar 2024.g.) interneta lietotāju tipiskā dienā internetā pavada (izmantojot telefonu, televizoru, datoru u.c. iekārtas, pārlūkojot sociālos medijus, skatoties video, spēlējot spēles internetā, pārbaudot e-pastus, lasot ziņas utt.) līdz 5 stundām dienā:</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Līdz 2 stundām dienā internetā pavada 40% (-1% salīdzinājumā ar 2024.g.) interneta lietotāju;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No 3 līdz 5 stundām dienā internetu lieto 41% (-1% salīdzinājumā ar 2024.g.) respondentu;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6 un vairāk stundas tipiskā dienā tiešsaistē pavada 15% (-2% salīdzinājumā ar 2024.g.) interneta lietotāju.</a:t>
            </a:r>
          </a:p>
        </p:txBody>
      </p:sp>
      <p:sp>
        <p:nvSpPr>
          <p:cNvPr id="6" name="Oval 1060">
            <a:extLst>
              <a:ext uri="{FF2B5EF4-FFF2-40B4-BE49-F238E27FC236}">
                <a16:creationId xmlns:a16="http://schemas.microsoft.com/office/drawing/2014/main" id="{90904E1C-8FC0-36B6-1EE2-D52E3F484B54}"/>
              </a:ext>
            </a:extLst>
          </p:cNvPr>
          <p:cNvSpPr>
            <a:spLocks noChangeArrowheads="1"/>
          </p:cNvSpPr>
          <p:nvPr/>
        </p:nvSpPr>
        <p:spPr bwMode="auto">
          <a:xfrm>
            <a:off x="508000" y="1495459"/>
            <a:ext cx="1169378" cy="85252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7" name="Oval 1060">
            <a:extLst>
              <a:ext uri="{FF2B5EF4-FFF2-40B4-BE49-F238E27FC236}">
                <a16:creationId xmlns:a16="http://schemas.microsoft.com/office/drawing/2014/main" id="{0E461632-7C9D-F8BD-5402-A0D0BE849060}"/>
              </a:ext>
            </a:extLst>
          </p:cNvPr>
          <p:cNvSpPr>
            <a:spLocks noChangeArrowheads="1"/>
          </p:cNvSpPr>
          <p:nvPr/>
        </p:nvSpPr>
        <p:spPr bwMode="auto">
          <a:xfrm>
            <a:off x="3741652" y="2262909"/>
            <a:ext cx="1169378" cy="721618"/>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63580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F88F-832E-77B8-E71A-0D33A7AB2FCF}"/>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E7EA077A-8713-4814-14DD-6EA28ABD3281}"/>
              </a:ext>
            </a:extLst>
          </p:cNvPr>
          <p:cNvCxnSpPr>
            <a:cxnSpLocks/>
          </p:cNvCxnSpPr>
          <p:nvPr/>
        </p:nvCxnSpPr>
        <p:spPr>
          <a:xfrm>
            <a:off x="344685" y="530161"/>
            <a:ext cx="11380590" cy="1463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9CBA3EB-A334-BA39-F8C9-529B8A38B62C}"/>
              </a:ext>
            </a:extLst>
          </p:cNvPr>
          <p:cNvSpPr/>
          <p:nvPr/>
        </p:nvSpPr>
        <p:spPr>
          <a:xfrm>
            <a:off x="390921" y="544794"/>
            <a:ext cx="11562954"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Lūdzu, padomājiet, cik ilgu laiku tipiskā dienā pavadāt internetā (izmantojot telefonu, televizoru, datoru u.c. iekārtas, pārlūkojot sociālos medijus, skatoties video, spēlējot spēles internetā, pārbaudot e-pastus, lasot ziņas utt.)</a:t>
            </a:r>
          </a:p>
        </p:txBody>
      </p:sp>
      <p:cxnSp>
        <p:nvCxnSpPr>
          <p:cNvPr id="5" name="Straight Connector 4">
            <a:extLst>
              <a:ext uri="{FF2B5EF4-FFF2-40B4-BE49-F238E27FC236}">
                <a16:creationId xmlns:a16="http://schemas.microsoft.com/office/drawing/2014/main" id="{7397AB29-135E-8519-B05D-981428CB30B4}"/>
              </a:ext>
            </a:extLst>
          </p:cNvPr>
          <p:cNvCxnSpPr>
            <a:cxnSpLocks/>
          </p:cNvCxnSpPr>
          <p:nvPr/>
        </p:nvCxnSpPr>
        <p:spPr>
          <a:xfrm flipV="1">
            <a:off x="369524" y="1065578"/>
            <a:ext cx="11355751" cy="87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FDF5B13-82D8-5714-956C-9A9462410F9D}"/>
              </a:ext>
            </a:extLst>
          </p:cNvPr>
          <p:cNvPicPr>
            <a:picLocks noChangeAspect="1"/>
          </p:cNvPicPr>
          <p:nvPr/>
        </p:nvPicPr>
        <p:blipFill>
          <a:blip r:embed="rId2"/>
          <a:stretch>
            <a:fillRect/>
          </a:stretch>
        </p:blipFill>
        <p:spPr>
          <a:xfrm>
            <a:off x="80010" y="1585341"/>
            <a:ext cx="3939540" cy="2443871"/>
          </a:xfrm>
          <a:prstGeom prst="rect">
            <a:avLst/>
          </a:prstGeom>
        </p:spPr>
      </p:pic>
      <p:pic>
        <p:nvPicPr>
          <p:cNvPr id="8" name="Picture 7">
            <a:extLst>
              <a:ext uri="{FF2B5EF4-FFF2-40B4-BE49-F238E27FC236}">
                <a16:creationId xmlns:a16="http://schemas.microsoft.com/office/drawing/2014/main" id="{F4C5539E-7E35-CF7A-1157-E21B33B79130}"/>
              </a:ext>
            </a:extLst>
          </p:cNvPr>
          <p:cNvPicPr>
            <a:picLocks noChangeAspect="1"/>
          </p:cNvPicPr>
          <p:nvPr/>
        </p:nvPicPr>
        <p:blipFill>
          <a:blip r:embed="rId3"/>
          <a:stretch>
            <a:fillRect/>
          </a:stretch>
        </p:blipFill>
        <p:spPr>
          <a:xfrm>
            <a:off x="8147685" y="1566291"/>
            <a:ext cx="3939540" cy="2474697"/>
          </a:xfrm>
          <a:prstGeom prst="rect">
            <a:avLst/>
          </a:prstGeom>
        </p:spPr>
      </p:pic>
      <p:sp>
        <p:nvSpPr>
          <p:cNvPr id="9" name="Rectangle 8">
            <a:extLst>
              <a:ext uri="{FF2B5EF4-FFF2-40B4-BE49-F238E27FC236}">
                <a16:creationId xmlns:a16="http://schemas.microsoft.com/office/drawing/2014/main" id="{4A5B4B5D-69F7-8F4B-21D1-5EA5F76AAB95}"/>
              </a:ext>
            </a:extLst>
          </p:cNvPr>
          <p:cNvSpPr/>
          <p:nvPr/>
        </p:nvSpPr>
        <p:spPr>
          <a:xfrm>
            <a:off x="5198286" y="1409638"/>
            <a:ext cx="2392284"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0" name="Rectangle 9">
            <a:extLst>
              <a:ext uri="{FF2B5EF4-FFF2-40B4-BE49-F238E27FC236}">
                <a16:creationId xmlns:a16="http://schemas.microsoft.com/office/drawing/2014/main" id="{B1A7A17B-6313-4B7B-84E8-A2F3123BF3A5}"/>
              </a:ext>
            </a:extLst>
          </p:cNvPr>
          <p:cNvSpPr/>
          <p:nvPr/>
        </p:nvSpPr>
        <p:spPr>
          <a:xfrm>
            <a:off x="9332991" y="1409638"/>
            <a:ext cx="2392284"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1" name="Rectangle 10">
            <a:extLst>
              <a:ext uri="{FF2B5EF4-FFF2-40B4-BE49-F238E27FC236}">
                <a16:creationId xmlns:a16="http://schemas.microsoft.com/office/drawing/2014/main" id="{E6CBD3E6-C44D-911E-BC3E-0F4FC04AFD78}"/>
              </a:ext>
            </a:extLst>
          </p:cNvPr>
          <p:cNvSpPr/>
          <p:nvPr/>
        </p:nvSpPr>
        <p:spPr>
          <a:xfrm>
            <a:off x="1157514" y="1378427"/>
            <a:ext cx="2572278"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sp>
        <p:nvSpPr>
          <p:cNvPr id="13" name="TextBox 12">
            <a:extLst>
              <a:ext uri="{FF2B5EF4-FFF2-40B4-BE49-F238E27FC236}">
                <a16:creationId xmlns:a16="http://schemas.microsoft.com/office/drawing/2014/main" id="{63B6828E-A51B-2712-D97F-B0A4215154C2}"/>
              </a:ext>
            </a:extLst>
          </p:cNvPr>
          <p:cNvSpPr txBox="1"/>
          <p:nvPr/>
        </p:nvSpPr>
        <p:spPr>
          <a:xfrm>
            <a:off x="3729792" y="4385242"/>
            <a:ext cx="6040587" cy="1407180"/>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Aptaujas rezultāti atklāj tendenci – jo gados jaunāki ir respondenti, jo ilgāks laiks ikdienā tiek pavadīts internetā. Jauniešu (15-25 gadi) mērķa grupā ievērojami lielāks nekā citās sociāli demogrāfiskajās grupās ir to aptaujas dalībnieku skaits, kuri tipiskā dienā internetā pavada 6 un vairāk stundas (38%) un viņu īpatsvars gada laikā ir palielinājies (+10% salīdzinājumā ar 2024.g.). Salīdzinoši liels respondentu skaits, kuri internetā ikdienā pavada 6 un vairāk stundas, ir arī finansiāli nodrošinātāko aptaujas dalībnieku (24%) un Rīgas iedzīvotāju (23%) vidū. </a:t>
            </a:r>
          </a:p>
        </p:txBody>
      </p:sp>
      <p:sp>
        <p:nvSpPr>
          <p:cNvPr id="12" name="Oval 1060">
            <a:extLst>
              <a:ext uri="{FF2B5EF4-FFF2-40B4-BE49-F238E27FC236}">
                <a16:creationId xmlns:a16="http://schemas.microsoft.com/office/drawing/2014/main" id="{4C587732-7293-BB14-C120-4BF92656015A}"/>
              </a:ext>
            </a:extLst>
          </p:cNvPr>
          <p:cNvSpPr>
            <a:spLocks noChangeArrowheads="1"/>
          </p:cNvSpPr>
          <p:nvPr/>
        </p:nvSpPr>
        <p:spPr bwMode="auto">
          <a:xfrm>
            <a:off x="10547927" y="1948872"/>
            <a:ext cx="720438"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15" name="Picture 14">
            <a:extLst>
              <a:ext uri="{FF2B5EF4-FFF2-40B4-BE49-F238E27FC236}">
                <a16:creationId xmlns:a16="http://schemas.microsoft.com/office/drawing/2014/main" id="{C4CB192E-B4E2-7A81-D135-B26511738D6A}"/>
              </a:ext>
            </a:extLst>
          </p:cNvPr>
          <p:cNvPicPr>
            <a:picLocks noChangeAspect="1"/>
          </p:cNvPicPr>
          <p:nvPr/>
        </p:nvPicPr>
        <p:blipFill>
          <a:blip r:embed="rId4"/>
          <a:stretch>
            <a:fillRect/>
          </a:stretch>
        </p:blipFill>
        <p:spPr>
          <a:xfrm>
            <a:off x="4190902" y="1551429"/>
            <a:ext cx="3955569" cy="2474697"/>
          </a:xfrm>
          <a:prstGeom prst="rect">
            <a:avLst/>
          </a:prstGeom>
        </p:spPr>
      </p:pic>
      <p:sp>
        <p:nvSpPr>
          <p:cNvPr id="16" name="Oval 1060">
            <a:extLst>
              <a:ext uri="{FF2B5EF4-FFF2-40B4-BE49-F238E27FC236}">
                <a16:creationId xmlns:a16="http://schemas.microsoft.com/office/drawing/2014/main" id="{3213889D-8B0B-7A4C-0C5B-E38832445720}"/>
              </a:ext>
            </a:extLst>
          </p:cNvPr>
          <p:cNvSpPr>
            <a:spLocks noChangeArrowheads="1"/>
          </p:cNvSpPr>
          <p:nvPr/>
        </p:nvSpPr>
        <p:spPr bwMode="auto">
          <a:xfrm>
            <a:off x="4719782" y="1950097"/>
            <a:ext cx="1003616"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376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CE53-8158-8D93-2A72-EAE1BB27659F}"/>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B3192F2E-A9DD-7BFC-F6D8-6AEEE38DEE4F}"/>
              </a:ext>
            </a:extLst>
          </p:cNvPr>
          <p:cNvCxnSpPr>
            <a:cxnSpLocks/>
          </p:cNvCxnSpPr>
          <p:nvPr/>
        </p:nvCxnSpPr>
        <p:spPr>
          <a:xfrm>
            <a:off x="344685" y="530161"/>
            <a:ext cx="510361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C23ADC9-76C7-D81D-2E24-EC40FB123B73}"/>
              </a:ext>
            </a:extLst>
          </p:cNvPr>
          <p:cNvSpPr/>
          <p:nvPr/>
        </p:nvSpPr>
        <p:spPr>
          <a:xfrm>
            <a:off x="390921" y="544794"/>
            <a:ext cx="96579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Kuras no minētajām aktivitātēm pēdējā gada laikā esat veicis/-</a:t>
            </a:r>
            <a:r>
              <a:rPr lang="lv-LV" sz="1200" b="1" dirty="0" err="1">
                <a:solidFill>
                  <a:schemeClr val="accent1">
                    <a:lumMod val="50000"/>
                  </a:schemeClr>
                </a:solidFill>
                <a:cs typeface="Arial" panose="020B0604020202020204" pitchFamily="34" charset="0"/>
              </a:rPr>
              <a:t>usi</a:t>
            </a:r>
            <a:r>
              <a:rPr lang="lv-LV" sz="1200" b="1" dirty="0">
                <a:solidFill>
                  <a:schemeClr val="accent1">
                    <a:lumMod val="50000"/>
                  </a:schemeClr>
                </a:solidFill>
                <a:cs typeface="Arial" panose="020B0604020202020204" pitchFamily="34" charset="0"/>
              </a:rPr>
              <a:t> tiešsaistē?</a:t>
            </a:r>
          </a:p>
        </p:txBody>
      </p:sp>
      <p:cxnSp>
        <p:nvCxnSpPr>
          <p:cNvPr id="5" name="Straight Connector 4">
            <a:extLst>
              <a:ext uri="{FF2B5EF4-FFF2-40B4-BE49-F238E27FC236}">
                <a16:creationId xmlns:a16="http://schemas.microsoft.com/office/drawing/2014/main" id="{F8F999DB-B918-A621-7D56-C7DB3DF1FA4F}"/>
              </a:ext>
            </a:extLst>
          </p:cNvPr>
          <p:cNvCxnSpPr>
            <a:cxnSpLocks/>
          </p:cNvCxnSpPr>
          <p:nvPr/>
        </p:nvCxnSpPr>
        <p:spPr>
          <a:xfrm flipV="1">
            <a:off x="369524" y="843978"/>
            <a:ext cx="507877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FA3E598-A108-18EA-BDCF-E2753CA226B4}"/>
              </a:ext>
            </a:extLst>
          </p:cNvPr>
          <p:cNvSpPr txBox="1"/>
          <p:nvPr/>
        </p:nvSpPr>
        <p:spPr>
          <a:xfrm>
            <a:off x="10048875" y="1970913"/>
            <a:ext cx="2068984" cy="4066370"/>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Pētījuma rezultāti liecina, ka paplašinās interneta izmantošanas mērķi un veidi. </a:t>
            </a:r>
          </a:p>
          <a:p>
            <a:pPr>
              <a:lnSpc>
                <a:spcPct val="120000"/>
              </a:lnSpc>
            </a:pPr>
            <a:r>
              <a:rPr lang="lv-LV" sz="1200" dirty="0">
                <a:effectLst/>
                <a:ea typeface="Times New Roman" panose="02020603050405020304" pitchFamily="18" charset="0"/>
              </a:rPr>
              <a:t>Šogad būtiski ir pieaudzis respondentu skaits, kuri tiešsaistē ir veikuši šādas darbības: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Izmantoja e-parakstu vai citus personas apliecināšanas rīkus (50%; +15% salīdzinājumā ar 2024.g.);</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Izmantoja mākslīgā intelekta rīkus (29%; +10% salīdzinājumā ar 2024.g.);</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Abas minētās aktivitātes ievērojami biežāk veiktas pētījuma mērķa grupās.</a:t>
            </a:r>
          </a:p>
        </p:txBody>
      </p:sp>
      <p:sp>
        <p:nvSpPr>
          <p:cNvPr id="9" name="Rectangle 8">
            <a:extLst>
              <a:ext uri="{FF2B5EF4-FFF2-40B4-BE49-F238E27FC236}">
                <a16:creationId xmlns:a16="http://schemas.microsoft.com/office/drawing/2014/main" id="{A392A9FB-B288-D668-9D02-EBA656B474B8}"/>
              </a:ext>
            </a:extLst>
          </p:cNvPr>
          <p:cNvSpPr/>
          <p:nvPr/>
        </p:nvSpPr>
        <p:spPr>
          <a:xfrm>
            <a:off x="2361672" y="948035"/>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sp>
        <p:nvSpPr>
          <p:cNvPr id="10" name="Rectangle 9">
            <a:extLst>
              <a:ext uri="{FF2B5EF4-FFF2-40B4-BE49-F238E27FC236}">
                <a16:creationId xmlns:a16="http://schemas.microsoft.com/office/drawing/2014/main" id="{3AE137C8-10AF-BB6D-4E6B-403BDE26E23E}"/>
              </a:ext>
            </a:extLst>
          </p:cNvPr>
          <p:cNvSpPr/>
          <p:nvPr/>
        </p:nvSpPr>
        <p:spPr>
          <a:xfrm>
            <a:off x="6914586" y="919881"/>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15" name="Picture 14">
            <a:extLst>
              <a:ext uri="{FF2B5EF4-FFF2-40B4-BE49-F238E27FC236}">
                <a16:creationId xmlns:a16="http://schemas.microsoft.com/office/drawing/2014/main" id="{741826C1-B1B4-8CF5-FDDE-CFAF9FF2E371}"/>
              </a:ext>
            </a:extLst>
          </p:cNvPr>
          <p:cNvPicPr>
            <a:picLocks noChangeAspect="1"/>
          </p:cNvPicPr>
          <p:nvPr/>
        </p:nvPicPr>
        <p:blipFill>
          <a:blip r:embed="rId2"/>
          <a:stretch>
            <a:fillRect/>
          </a:stretch>
        </p:blipFill>
        <p:spPr>
          <a:xfrm>
            <a:off x="46863" y="1222176"/>
            <a:ext cx="5027088" cy="5027088"/>
          </a:xfrm>
          <a:prstGeom prst="rect">
            <a:avLst/>
          </a:prstGeom>
        </p:spPr>
      </p:pic>
      <p:pic>
        <p:nvPicPr>
          <p:cNvPr id="16" name="Picture 15">
            <a:extLst>
              <a:ext uri="{FF2B5EF4-FFF2-40B4-BE49-F238E27FC236}">
                <a16:creationId xmlns:a16="http://schemas.microsoft.com/office/drawing/2014/main" id="{06BB793C-5995-51C6-009B-7D8655A1D13B}"/>
              </a:ext>
            </a:extLst>
          </p:cNvPr>
          <p:cNvPicPr>
            <a:picLocks noChangeAspect="1"/>
          </p:cNvPicPr>
          <p:nvPr/>
        </p:nvPicPr>
        <p:blipFill>
          <a:blip r:embed="rId3"/>
          <a:stretch>
            <a:fillRect/>
          </a:stretch>
        </p:blipFill>
        <p:spPr>
          <a:xfrm>
            <a:off x="5047488" y="1222176"/>
            <a:ext cx="5027088" cy="5027088"/>
          </a:xfrm>
          <a:prstGeom prst="rect">
            <a:avLst/>
          </a:prstGeom>
        </p:spPr>
      </p:pic>
      <p:cxnSp>
        <p:nvCxnSpPr>
          <p:cNvPr id="7" name="Straight Arrow Connector 6">
            <a:extLst>
              <a:ext uri="{FF2B5EF4-FFF2-40B4-BE49-F238E27FC236}">
                <a16:creationId xmlns:a16="http://schemas.microsoft.com/office/drawing/2014/main" id="{CC911DE2-91A7-56C5-9C12-FB44F5447C02}"/>
              </a:ext>
            </a:extLst>
          </p:cNvPr>
          <p:cNvCxnSpPr>
            <a:cxnSpLocks/>
          </p:cNvCxnSpPr>
          <p:nvPr/>
        </p:nvCxnSpPr>
        <p:spPr>
          <a:xfrm flipV="1">
            <a:off x="4694470" y="1970913"/>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337034-5347-B828-7DE8-B2611823685D}"/>
              </a:ext>
            </a:extLst>
          </p:cNvPr>
          <p:cNvCxnSpPr>
            <a:cxnSpLocks/>
          </p:cNvCxnSpPr>
          <p:nvPr/>
        </p:nvCxnSpPr>
        <p:spPr>
          <a:xfrm flipV="1">
            <a:off x="4561758" y="2576561"/>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9EB7A8-7E86-A112-D763-BEAD599C9F5A}"/>
              </a:ext>
            </a:extLst>
          </p:cNvPr>
          <p:cNvCxnSpPr>
            <a:cxnSpLocks/>
          </p:cNvCxnSpPr>
          <p:nvPr/>
        </p:nvCxnSpPr>
        <p:spPr>
          <a:xfrm flipH="1" flipV="1">
            <a:off x="4247983" y="3522417"/>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BC75AB-ADC4-4312-E361-D737A416F990}"/>
              </a:ext>
            </a:extLst>
          </p:cNvPr>
          <p:cNvCxnSpPr>
            <a:cxnSpLocks/>
          </p:cNvCxnSpPr>
          <p:nvPr/>
        </p:nvCxnSpPr>
        <p:spPr>
          <a:xfrm flipH="1" flipV="1">
            <a:off x="4845774" y="2228596"/>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58F573-0AD2-FD0C-298A-E1CA3EC07C2D}"/>
              </a:ext>
            </a:extLst>
          </p:cNvPr>
          <p:cNvCxnSpPr>
            <a:cxnSpLocks/>
          </p:cNvCxnSpPr>
          <p:nvPr/>
        </p:nvCxnSpPr>
        <p:spPr>
          <a:xfrm flipH="1" flipV="1">
            <a:off x="4109688" y="4104069"/>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FE70D0-E8BF-09D8-5840-68AC4C599B9C}"/>
              </a:ext>
            </a:extLst>
          </p:cNvPr>
          <p:cNvCxnSpPr>
            <a:cxnSpLocks/>
          </p:cNvCxnSpPr>
          <p:nvPr/>
        </p:nvCxnSpPr>
        <p:spPr>
          <a:xfrm flipV="1">
            <a:off x="3921908" y="3840990"/>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C162F51-4A35-C12B-DA81-85C2B86FA0A2}"/>
              </a:ext>
            </a:extLst>
          </p:cNvPr>
          <p:cNvCxnSpPr>
            <a:cxnSpLocks/>
          </p:cNvCxnSpPr>
          <p:nvPr/>
        </p:nvCxnSpPr>
        <p:spPr>
          <a:xfrm flipV="1">
            <a:off x="3344635" y="4787717"/>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405081-CBEE-B76B-B5AB-87D007AAE83E}"/>
              </a:ext>
            </a:extLst>
          </p:cNvPr>
          <p:cNvCxnSpPr>
            <a:cxnSpLocks/>
          </p:cNvCxnSpPr>
          <p:nvPr/>
        </p:nvCxnSpPr>
        <p:spPr>
          <a:xfrm flipH="1" flipV="1">
            <a:off x="3512186" y="5337124"/>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F9D6BC-05F6-F1EB-2900-BFB6B16F2765}"/>
              </a:ext>
            </a:extLst>
          </p:cNvPr>
          <p:cNvCxnSpPr>
            <a:cxnSpLocks/>
          </p:cNvCxnSpPr>
          <p:nvPr/>
        </p:nvCxnSpPr>
        <p:spPr>
          <a:xfrm flipV="1">
            <a:off x="8835797" y="3840990"/>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7C7693-1A75-0C05-5DE6-C4C62561B4EC}"/>
              </a:ext>
            </a:extLst>
          </p:cNvPr>
          <p:cNvCxnSpPr>
            <a:cxnSpLocks/>
          </p:cNvCxnSpPr>
          <p:nvPr/>
        </p:nvCxnSpPr>
        <p:spPr>
          <a:xfrm flipV="1">
            <a:off x="9352689" y="2922655"/>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7E30EC2-EABB-521B-7460-3175656D529F}"/>
              </a:ext>
            </a:extLst>
          </p:cNvPr>
          <p:cNvCxnSpPr>
            <a:cxnSpLocks/>
          </p:cNvCxnSpPr>
          <p:nvPr/>
        </p:nvCxnSpPr>
        <p:spPr>
          <a:xfrm flipH="1" flipV="1">
            <a:off x="9140515" y="4421675"/>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A9B7AD-B9CD-4F20-ABBA-0A7D126E42BB}"/>
              </a:ext>
            </a:extLst>
          </p:cNvPr>
          <p:cNvCxnSpPr>
            <a:cxnSpLocks/>
          </p:cNvCxnSpPr>
          <p:nvPr/>
        </p:nvCxnSpPr>
        <p:spPr>
          <a:xfrm flipH="1" flipV="1">
            <a:off x="8636344" y="4786951"/>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B949946-315C-F0B9-8E90-B94B8F83AD5E}"/>
              </a:ext>
            </a:extLst>
          </p:cNvPr>
          <p:cNvCxnSpPr>
            <a:cxnSpLocks/>
          </p:cNvCxnSpPr>
          <p:nvPr/>
        </p:nvCxnSpPr>
        <p:spPr>
          <a:xfrm flipV="1">
            <a:off x="8765315" y="4185024"/>
            <a:ext cx="70482" cy="23665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A5C6A88-D425-3E5C-4F93-6BDA83774DD4}"/>
              </a:ext>
            </a:extLst>
          </p:cNvPr>
          <p:cNvCxnSpPr>
            <a:cxnSpLocks/>
          </p:cNvCxnSpPr>
          <p:nvPr/>
        </p:nvCxnSpPr>
        <p:spPr>
          <a:xfrm flipV="1">
            <a:off x="9372886" y="2610971"/>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1E9413-741D-1FE4-C966-16F9C1FC4A26}"/>
              </a:ext>
            </a:extLst>
          </p:cNvPr>
          <p:cNvCxnSpPr>
            <a:cxnSpLocks/>
          </p:cNvCxnSpPr>
          <p:nvPr/>
        </p:nvCxnSpPr>
        <p:spPr>
          <a:xfrm flipV="1">
            <a:off x="8343032" y="5103797"/>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5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D39E-9F19-D991-BADF-BD11F9CA57E1}"/>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93E3C990-133A-07CD-6EE2-0ED0E358B0F2}"/>
              </a:ext>
            </a:extLst>
          </p:cNvPr>
          <p:cNvCxnSpPr>
            <a:cxnSpLocks/>
          </p:cNvCxnSpPr>
          <p:nvPr/>
        </p:nvCxnSpPr>
        <p:spPr>
          <a:xfrm>
            <a:off x="344685" y="530161"/>
            <a:ext cx="510361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40DEB81-1F40-41DE-0BB8-56BD962DBBA8}"/>
              </a:ext>
            </a:extLst>
          </p:cNvPr>
          <p:cNvSpPr/>
          <p:nvPr/>
        </p:nvSpPr>
        <p:spPr>
          <a:xfrm>
            <a:off x="390921" y="544794"/>
            <a:ext cx="96579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Kuras no minētajām aktivitātēm pēdējā gada laikā esat veicis/-</a:t>
            </a:r>
            <a:r>
              <a:rPr lang="lv-LV" sz="1200" b="1" dirty="0" err="1">
                <a:solidFill>
                  <a:schemeClr val="accent1">
                    <a:lumMod val="50000"/>
                  </a:schemeClr>
                </a:solidFill>
                <a:cs typeface="Arial" panose="020B0604020202020204" pitchFamily="34" charset="0"/>
              </a:rPr>
              <a:t>usi</a:t>
            </a:r>
            <a:r>
              <a:rPr lang="lv-LV" sz="1200" b="1" dirty="0">
                <a:solidFill>
                  <a:schemeClr val="accent1">
                    <a:lumMod val="50000"/>
                  </a:schemeClr>
                </a:solidFill>
                <a:cs typeface="Arial" panose="020B0604020202020204" pitchFamily="34" charset="0"/>
              </a:rPr>
              <a:t> tiešsaistē?</a:t>
            </a:r>
          </a:p>
        </p:txBody>
      </p:sp>
      <p:cxnSp>
        <p:nvCxnSpPr>
          <p:cNvPr id="5" name="Straight Connector 4">
            <a:extLst>
              <a:ext uri="{FF2B5EF4-FFF2-40B4-BE49-F238E27FC236}">
                <a16:creationId xmlns:a16="http://schemas.microsoft.com/office/drawing/2014/main" id="{79064473-80A8-DBAA-28CB-0B32B1DB75D4}"/>
              </a:ext>
            </a:extLst>
          </p:cNvPr>
          <p:cNvCxnSpPr>
            <a:cxnSpLocks/>
          </p:cNvCxnSpPr>
          <p:nvPr/>
        </p:nvCxnSpPr>
        <p:spPr>
          <a:xfrm flipV="1">
            <a:off x="369524" y="843978"/>
            <a:ext cx="507877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2372D73-447D-41ED-7D28-C0D283371100}"/>
              </a:ext>
            </a:extLst>
          </p:cNvPr>
          <p:cNvPicPr>
            <a:picLocks noChangeAspect="1"/>
          </p:cNvPicPr>
          <p:nvPr/>
        </p:nvPicPr>
        <p:blipFill>
          <a:blip r:embed="rId2"/>
          <a:stretch>
            <a:fillRect/>
          </a:stretch>
        </p:blipFill>
        <p:spPr>
          <a:xfrm>
            <a:off x="808862" y="1181099"/>
            <a:ext cx="5078775" cy="5078775"/>
          </a:xfrm>
          <a:prstGeom prst="rect">
            <a:avLst/>
          </a:prstGeom>
        </p:spPr>
      </p:pic>
      <p:pic>
        <p:nvPicPr>
          <p:cNvPr id="12" name="Picture 11">
            <a:extLst>
              <a:ext uri="{FF2B5EF4-FFF2-40B4-BE49-F238E27FC236}">
                <a16:creationId xmlns:a16="http://schemas.microsoft.com/office/drawing/2014/main" id="{C71D1665-0124-8CA0-8FA7-EE439C727579}"/>
              </a:ext>
            </a:extLst>
          </p:cNvPr>
          <p:cNvPicPr>
            <a:picLocks noChangeAspect="1"/>
          </p:cNvPicPr>
          <p:nvPr/>
        </p:nvPicPr>
        <p:blipFill>
          <a:blip r:embed="rId3"/>
          <a:stretch>
            <a:fillRect/>
          </a:stretch>
        </p:blipFill>
        <p:spPr>
          <a:xfrm>
            <a:off x="6704837" y="1188638"/>
            <a:ext cx="5078775" cy="5061741"/>
          </a:xfrm>
          <a:prstGeom prst="rect">
            <a:avLst/>
          </a:prstGeom>
        </p:spPr>
      </p:pic>
      <p:sp>
        <p:nvSpPr>
          <p:cNvPr id="13" name="Rectangle 12">
            <a:extLst>
              <a:ext uri="{FF2B5EF4-FFF2-40B4-BE49-F238E27FC236}">
                <a16:creationId xmlns:a16="http://schemas.microsoft.com/office/drawing/2014/main" id="{2533FA95-29B7-DEE1-2FD0-4837397C61DE}"/>
              </a:ext>
            </a:extLst>
          </p:cNvPr>
          <p:cNvSpPr/>
          <p:nvPr/>
        </p:nvSpPr>
        <p:spPr>
          <a:xfrm>
            <a:off x="3226490" y="93767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4" name="Rectangle 13">
            <a:extLst>
              <a:ext uri="{FF2B5EF4-FFF2-40B4-BE49-F238E27FC236}">
                <a16:creationId xmlns:a16="http://schemas.microsoft.com/office/drawing/2014/main" id="{7E7E764F-5309-68E5-B1AF-F91FE92AFE84}"/>
              </a:ext>
            </a:extLst>
          </p:cNvPr>
          <p:cNvSpPr/>
          <p:nvPr/>
        </p:nvSpPr>
        <p:spPr>
          <a:xfrm>
            <a:off x="9104391" y="93767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cxnSp>
        <p:nvCxnSpPr>
          <p:cNvPr id="6" name="Straight Arrow Connector 5">
            <a:extLst>
              <a:ext uri="{FF2B5EF4-FFF2-40B4-BE49-F238E27FC236}">
                <a16:creationId xmlns:a16="http://schemas.microsoft.com/office/drawing/2014/main" id="{75A1AB1A-57CE-4CB5-2A23-4F1F3F3CDC5A}"/>
              </a:ext>
            </a:extLst>
          </p:cNvPr>
          <p:cNvCxnSpPr>
            <a:cxnSpLocks/>
          </p:cNvCxnSpPr>
          <p:nvPr/>
        </p:nvCxnSpPr>
        <p:spPr>
          <a:xfrm flipV="1">
            <a:off x="5788166" y="1310847"/>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4F0B895-DA09-79C2-EE37-86DC01D77E61}"/>
              </a:ext>
            </a:extLst>
          </p:cNvPr>
          <p:cNvCxnSpPr>
            <a:cxnSpLocks/>
          </p:cNvCxnSpPr>
          <p:nvPr/>
        </p:nvCxnSpPr>
        <p:spPr>
          <a:xfrm flipV="1">
            <a:off x="5652565" y="226571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0C7C961-8752-4726-F17A-38CE7FD15065}"/>
              </a:ext>
            </a:extLst>
          </p:cNvPr>
          <p:cNvCxnSpPr>
            <a:cxnSpLocks/>
          </p:cNvCxnSpPr>
          <p:nvPr/>
        </p:nvCxnSpPr>
        <p:spPr>
          <a:xfrm flipV="1">
            <a:off x="5037390" y="4495925"/>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4A56DAD-1C99-8EDE-6DCF-0BDE7532624C}"/>
              </a:ext>
            </a:extLst>
          </p:cNvPr>
          <p:cNvCxnSpPr>
            <a:cxnSpLocks/>
          </p:cNvCxnSpPr>
          <p:nvPr/>
        </p:nvCxnSpPr>
        <p:spPr>
          <a:xfrm flipH="1" flipV="1">
            <a:off x="5814352" y="1557986"/>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2B17EC-43A1-65D8-100D-4F9F5E9CB8A1}"/>
              </a:ext>
            </a:extLst>
          </p:cNvPr>
          <p:cNvCxnSpPr>
            <a:cxnSpLocks/>
          </p:cNvCxnSpPr>
          <p:nvPr/>
        </p:nvCxnSpPr>
        <p:spPr>
          <a:xfrm flipV="1">
            <a:off x="5143007" y="3830667"/>
            <a:ext cx="153782" cy="23259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9B1938E-2517-7205-10E4-63352982F4D1}"/>
              </a:ext>
            </a:extLst>
          </p:cNvPr>
          <p:cNvCxnSpPr>
            <a:cxnSpLocks/>
          </p:cNvCxnSpPr>
          <p:nvPr/>
        </p:nvCxnSpPr>
        <p:spPr>
          <a:xfrm flipV="1">
            <a:off x="5539366" y="259461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3F43F-F4A3-8D3C-0B23-903BCDCEB158}"/>
              </a:ext>
            </a:extLst>
          </p:cNvPr>
          <p:cNvCxnSpPr>
            <a:cxnSpLocks/>
          </p:cNvCxnSpPr>
          <p:nvPr/>
        </p:nvCxnSpPr>
        <p:spPr>
          <a:xfrm flipV="1">
            <a:off x="5334430" y="2856712"/>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1E2B618-DE4B-38A3-0A9D-3123456B80BB}"/>
              </a:ext>
            </a:extLst>
          </p:cNvPr>
          <p:cNvCxnSpPr>
            <a:cxnSpLocks/>
          </p:cNvCxnSpPr>
          <p:nvPr/>
        </p:nvCxnSpPr>
        <p:spPr>
          <a:xfrm flipH="1" flipV="1">
            <a:off x="5564303" y="3467730"/>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286606E-58CF-2FDE-68AB-4984464BB172}"/>
              </a:ext>
            </a:extLst>
          </p:cNvPr>
          <p:cNvCxnSpPr>
            <a:cxnSpLocks/>
          </p:cNvCxnSpPr>
          <p:nvPr/>
        </p:nvCxnSpPr>
        <p:spPr>
          <a:xfrm flipV="1">
            <a:off x="4838809" y="4823816"/>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60E7BDE-D22A-3A3A-FDAD-4B0DEF8B26AA}"/>
              </a:ext>
            </a:extLst>
          </p:cNvPr>
          <p:cNvCxnSpPr>
            <a:cxnSpLocks/>
          </p:cNvCxnSpPr>
          <p:nvPr/>
        </p:nvCxnSpPr>
        <p:spPr>
          <a:xfrm flipV="1">
            <a:off x="4733192" y="5410652"/>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6872545-6DAC-D0EE-1785-2767A95C8D5C}"/>
              </a:ext>
            </a:extLst>
          </p:cNvPr>
          <p:cNvCxnSpPr>
            <a:cxnSpLocks/>
          </p:cNvCxnSpPr>
          <p:nvPr/>
        </p:nvCxnSpPr>
        <p:spPr>
          <a:xfrm flipV="1">
            <a:off x="4053717" y="5716281"/>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9D5A89-E61F-EF30-B736-C30FEE549BDC}"/>
              </a:ext>
            </a:extLst>
          </p:cNvPr>
          <p:cNvCxnSpPr>
            <a:cxnSpLocks/>
          </p:cNvCxnSpPr>
          <p:nvPr/>
        </p:nvCxnSpPr>
        <p:spPr>
          <a:xfrm flipV="1">
            <a:off x="11496675" y="1310186"/>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2D64D7A-DD2F-5817-C8E8-0F822D954A33}"/>
              </a:ext>
            </a:extLst>
          </p:cNvPr>
          <p:cNvCxnSpPr>
            <a:cxnSpLocks/>
          </p:cNvCxnSpPr>
          <p:nvPr/>
        </p:nvCxnSpPr>
        <p:spPr>
          <a:xfrm flipV="1">
            <a:off x="11440075" y="163408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9F7E3A-5613-0124-0F8B-7B768C05FAEB}"/>
              </a:ext>
            </a:extLst>
          </p:cNvPr>
          <p:cNvCxnSpPr>
            <a:cxnSpLocks/>
          </p:cNvCxnSpPr>
          <p:nvPr/>
        </p:nvCxnSpPr>
        <p:spPr>
          <a:xfrm flipV="1">
            <a:off x="9943258" y="4468236"/>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B64F00-40C9-7F2A-859E-B2D9D4C1F4CA}"/>
              </a:ext>
            </a:extLst>
          </p:cNvPr>
          <p:cNvCxnSpPr>
            <a:cxnSpLocks/>
          </p:cNvCxnSpPr>
          <p:nvPr/>
        </p:nvCxnSpPr>
        <p:spPr>
          <a:xfrm flipH="1" flipV="1">
            <a:off x="10377424" y="4159251"/>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DB67AC5-F405-E6F0-9023-F31F15B91321}"/>
              </a:ext>
            </a:extLst>
          </p:cNvPr>
          <p:cNvCxnSpPr>
            <a:cxnSpLocks/>
          </p:cNvCxnSpPr>
          <p:nvPr/>
        </p:nvCxnSpPr>
        <p:spPr>
          <a:xfrm flipV="1">
            <a:off x="10223642" y="3851584"/>
            <a:ext cx="153782" cy="23259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975D74E-5E67-EEFC-D827-AB83F8FE6841}"/>
              </a:ext>
            </a:extLst>
          </p:cNvPr>
          <p:cNvCxnSpPr>
            <a:cxnSpLocks/>
          </p:cNvCxnSpPr>
          <p:nvPr/>
        </p:nvCxnSpPr>
        <p:spPr>
          <a:xfrm flipV="1">
            <a:off x="11426868" y="1920535"/>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1FFE6C7-48D2-8D76-B26A-A79551B23E99}"/>
              </a:ext>
            </a:extLst>
          </p:cNvPr>
          <p:cNvCxnSpPr>
            <a:cxnSpLocks/>
          </p:cNvCxnSpPr>
          <p:nvPr/>
        </p:nvCxnSpPr>
        <p:spPr>
          <a:xfrm flipV="1">
            <a:off x="10476385" y="3190632"/>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51E728-3419-3D30-0D13-1D13B4E090D2}"/>
              </a:ext>
            </a:extLst>
          </p:cNvPr>
          <p:cNvCxnSpPr>
            <a:cxnSpLocks/>
          </p:cNvCxnSpPr>
          <p:nvPr/>
        </p:nvCxnSpPr>
        <p:spPr>
          <a:xfrm flipV="1">
            <a:off x="9661549" y="4777034"/>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70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CECD-69CC-D6E5-3EA2-570E6E3F4F06}"/>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162D310C-192B-50AC-3CC5-88F5647331B3}"/>
              </a:ext>
            </a:extLst>
          </p:cNvPr>
          <p:cNvCxnSpPr>
            <a:cxnSpLocks/>
          </p:cNvCxnSpPr>
          <p:nvPr/>
        </p:nvCxnSpPr>
        <p:spPr>
          <a:xfrm>
            <a:off x="344685" y="530161"/>
            <a:ext cx="53893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D01125A-E8D0-5AEA-5879-83B3559ADBF2}"/>
              </a:ext>
            </a:extLst>
          </p:cNvPr>
          <p:cNvSpPr/>
          <p:nvPr/>
        </p:nvSpPr>
        <p:spPr>
          <a:xfrm>
            <a:off x="390921" y="544794"/>
            <a:ext cx="54669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Kurš no šiem izteikumiem visprecīzāk raksturo Jūsu darbības pēdējā mēneša laikā?</a:t>
            </a:r>
          </a:p>
        </p:txBody>
      </p:sp>
      <p:cxnSp>
        <p:nvCxnSpPr>
          <p:cNvPr id="5" name="Straight Connector 4">
            <a:extLst>
              <a:ext uri="{FF2B5EF4-FFF2-40B4-BE49-F238E27FC236}">
                <a16:creationId xmlns:a16="http://schemas.microsoft.com/office/drawing/2014/main" id="{DD9C675A-6CF7-2DBC-4196-1B26D967E8FF}"/>
              </a:ext>
            </a:extLst>
          </p:cNvPr>
          <p:cNvCxnSpPr>
            <a:cxnSpLocks/>
          </p:cNvCxnSpPr>
          <p:nvPr/>
        </p:nvCxnSpPr>
        <p:spPr>
          <a:xfrm flipV="1">
            <a:off x="369524" y="843978"/>
            <a:ext cx="536452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6B08FC-F1C2-F82B-0829-33B44B02273E}"/>
              </a:ext>
            </a:extLst>
          </p:cNvPr>
          <p:cNvPicPr>
            <a:picLocks noChangeAspect="1"/>
          </p:cNvPicPr>
          <p:nvPr/>
        </p:nvPicPr>
        <p:blipFill>
          <a:blip r:embed="rId2"/>
          <a:stretch>
            <a:fillRect/>
          </a:stretch>
        </p:blipFill>
        <p:spPr>
          <a:xfrm>
            <a:off x="332994" y="1118616"/>
            <a:ext cx="5020056" cy="2667022"/>
          </a:xfrm>
          <a:prstGeom prst="rect">
            <a:avLst/>
          </a:prstGeom>
        </p:spPr>
      </p:pic>
      <p:pic>
        <p:nvPicPr>
          <p:cNvPr id="9" name="Picture 8">
            <a:extLst>
              <a:ext uri="{FF2B5EF4-FFF2-40B4-BE49-F238E27FC236}">
                <a16:creationId xmlns:a16="http://schemas.microsoft.com/office/drawing/2014/main" id="{B10549C6-8562-FBE6-99B7-F771B58BFF9B}"/>
              </a:ext>
            </a:extLst>
          </p:cNvPr>
          <p:cNvPicPr>
            <a:picLocks noChangeAspect="1"/>
          </p:cNvPicPr>
          <p:nvPr/>
        </p:nvPicPr>
        <p:blipFill>
          <a:blip r:embed="rId3"/>
          <a:stretch>
            <a:fillRect/>
          </a:stretch>
        </p:blipFill>
        <p:spPr>
          <a:xfrm>
            <a:off x="6962394" y="689980"/>
            <a:ext cx="5020056" cy="2667022"/>
          </a:xfrm>
          <a:prstGeom prst="rect">
            <a:avLst/>
          </a:prstGeom>
        </p:spPr>
      </p:pic>
      <p:pic>
        <p:nvPicPr>
          <p:cNvPr id="10" name="Picture 9">
            <a:extLst>
              <a:ext uri="{FF2B5EF4-FFF2-40B4-BE49-F238E27FC236}">
                <a16:creationId xmlns:a16="http://schemas.microsoft.com/office/drawing/2014/main" id="{586C3425-6CF8-591D-FFFF-FF0FD4B069FB}"/>
              </a:ext>
            </a:extLst>
          </p:cNvPr>
          <p:cNvPicPr>
            <a:picLocks noChangeAspect="1"/>
          </p:cNvPicPr>
          <p:nvPr/>
        </p:nvPicPr>
        <p:blipFill>
          <a:blip r:embed="rId4"/>
          <a:stretch>
            <a:fillRect/>
          </a:stretch>
        </p:blipFill>
        <p:spPr>
          <a:xfrm>
            <a:off x="6971919" y="3648075"/>
            <a:ext cx="5020056" cy="2667022"/>
          </a:xfrm>
          <a:prstGeom prst="rect">
            <a:avLst/>
          </a:prstGeom>
        </p:spPr>
      </p:pic>
      <p:sp>
        <p:nvSpPr>
          <p:cNvPr id="11" name="Rectangle 10">
            <a:extLst>
              <a:ext uri="{FF2B5EF4-FFF2-40B4-BE49-F238E27FC236}">
                <a16:creationId xmlns:a16="http://schemas.microsoft.com/office/drawing/2014/main" id="{478F1C4E-779D-8668-8C64-0582863E1FF6}"/>
              </a:ext>
            </a:extLst>
          </p:cNvPr>
          <p:cNvSpPr/>
          <p:nvPr/>
        </p:nvSpPr>
        <p:spPr>
          <a:xfrm>
            <a:off x="1838259" y="933612"/>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sp>
        <p:nvSpPr>
          <p:cNvPr id="12" name="Rectangle 11">
            <a:extLst>
              <a:ext uri="{FF2B5EF4-FFF2-40B4-BE49-F238E27FC236}">
                <a16:creationId xmlns:a16="http://schemas.microsoft.com/office/drawing/2014/main" id="{027A3DF0-321E-E73C-BFB8-E70D8BC44468}"/>
              </a:ext>
            </a:extLst>
          </p:cNvPr>
          <p:cNvSpPr/>
          <p:nvPr/>
        </p:nvSpPr>
        <p:spPr>
          <a:xfrm>
            <a:off x="8590041" y="539876"/>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3" name="Rectangle 12">
            <a:extLst>
              <a:ext uri="{FF2B5EF4-FFF2-40B4-BE49-F238E27FC236}">
                <a16:creationId xmlns:a16="http://schemas.microsoft.com/office/drawing/2014/main" id="{34234C13-6298-7DEC-AFCE-D6030AAC899F}"/>
              </a:ext>
            </a:extLst>
          </p:cNvPr>
          <p:cNvSpPr/>
          <p:nvPr/>
        </p:nvSpPr>
        <p:spPr>
          <a:xfrm>
            <a:off x="8590041" y="3507106"/>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4" name="TextBox 13">
            <a:extLst>
              <a:ext uri="{FF2B5EF4-FFF2-40B4-BE49-F238E27FC236}">
                <a16:creationId xmlns:a16="http://schemas.microsoft.com/office/drawing/2014/main" id="{7EEE3524-848F-6627-10A6-88B309084A38}"/>
              </a:ext>
            </a:extLst>
          </p:cNvPr>
          <p:cNvSpPr txBox="1"/>
          <p:nvPr/>
        </p:nvSpPr>
        <p:spPr>
          <a:xfrm>
            <a:off x="0" y="3812663"/>
            <a:ext cx="6867144" cy="2515176"/>
          </a:xfrm>
          <a:prstGeom prst="rect">
            <a:avLst/>
          </a:prstGeom>
          <a:solidFill>
            <a:schemeClr val="bg1"/>
          </a:solidFill>
        </p:spPr>
        <p:txBody>
          <a:bodyPr wrap="square" rtlCol="0">
            <a:spAutoFit/>
          </a:bodyPr>
          <a:lstStyle/>
          <a:p>
            <a:pPr>
              <a:lnSpc>
                <a:spcPct val="120000"/>
              </a:lnSpc>
            </a:pPr>
            <a:r>
              <a:rPr lang="lv-LV" sz="1200" dirty="0">
                <a:effectLst/>
                <a:ea typeface="Times New Roman" panose="02020603050405020304" pitchFamily="18" charset="0"/>
              </a:rPr>
              <a:t>Līdzīgi kā 2024.g. aptaujā, arī šogad lielākā daļa (53%; -6% salīdzinājumā ar 2024.g.) interneta lietotāju pēdējā mēneša laikā izmantoja tikai tās interneta lapas un lietotnes (aplikācijas), kuras jau pirms tam izmantoja. Tomēr vērojama tendence pieaugt respondentu skaitam, kuri pēdējā mēneša laikā izmantojuši jaunas (līdz šim nelietotas) interneta lapas vai lietotnes. Tas liecina, ka interneta lietotāji kļūst pārliecinātāki par savām interneta lietošanas prasmēm, kā arī par drošību internetā:</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27% (+4% salīdzinājumā ar 2024.g.) interneta lietotāju pēdējā mēneša laikā izmantoja vienu vai divas līdz šim nezināmas interneta lapas vai lietotnes (aplikācijas);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18% (+3% salīdzinājumā ar 2024.g.) interneta lietotāju izmantoja daudz jaunas (līdz šim nezināmas) interneta lapas vai lietotnes (aplikācijas);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Minētā tendence raksturīga arī visām pētījuma mērķa grupām – visās mērķa grupās pieaudzis respondentu skaits, kuri pēdējā mēneša laikā izmantojuši līdz šim nezināmas interneta lapas vai lietotnes.</a:t>
            </a:r>
          </a:p>
        </p:txBody>
      </p:sp>
      <p:cxnSp>
        <p:nvCxnSpPr>
          <p:cNvPr id="6" name="Straight Arrow Connector 5">
            <a:extLst>
              <a:ext uri="{FF2B5EF4-FFF2-40B4-BE49-F238E27FC236}">
                <a16:creationId xmlns:a16="http://schemas.microsoft.com/office/drawing/2014/main" id="{BDFC1C90-0431-AAB1-1A0F-05830D9C286C}"/>
              </a:ext>
            </a:extLst>
          </p:cNvPr>
          <p:cNvCxnSpPr>
            <a:cxnSpLocks/>
          </p:cNvCxnSpPr>
          <p:nvPr/>
        </p:nvCxnSpPr>
        <p:spPr>
          <a:xfrm flipH="1" flipV="1">
            <a:off x="2179782" y="1609722"/>
            <a:ext cx="193963" cy="94875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7B23DE2-9A0B-FB89-ADFA-979112FBCA57}"/>
              </a:ext>
            </a:extLst>
          </p:cNvPr>
          <p:cNvCxnSpPr>
            <a:cxnSpLocks/>
          </p:cNvCxnSpPr>
          <p:nvPr/>
        </p:nvCxnSpPr>
        <p:spPr>
          <a:xfrm flipH="1" flipV="1">
            <a:off x="9375440" y="4080116"/>
            <a:ext cx="193433" cy="99013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7800B9-5F12-8AEB-F12E-0890CB12B698}"/>
              </a:ext>
            </a:extLst>
          </p:cNvPr>
          <p:cNvCxnSpPr>
            <a:cxnSpLocks/>
          </p:cNvCxnSpPr>
          <p:nvPr/>
        </p:nvCxnSpPr>
        <p:spPr>
          <a:xfrm flipH="1" flipV="1">
            <a:off x="8493059" y="1149073"/>
            <a:ext cx="299959" cy="93502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82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50DD-577C-EE6C-F1B5-B84482243A25}"/>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Informācijas meklēšana internetā</a:t>
            </a:r>
          </a:p>
        </p:txBody>
      </p:sp>
      <p:cxnSp>
        <p:nvCxnSpPr>
          <p:cNvPr id="3" name="Straight Connector 2">
            <a:extLst>
              <a:ext uri="{FF2B5EF4-FFF2-40B4-BE49-F238E27FC236}">
                <a16:creationId xmlns:a16="http://schemas.microsoft.com/office/drawing/2014/main" id="{0256D467-B81C-581E-8DCC-4998E6080C33}"/>
              </a:ext>
            </a:extLst>
          </p:cNvPr>
          <p:cNvCxnSpPr>
            <a:cxnSpLocks/>
          </p:cNvCxnSpPr>
          <p:nvPr/>
        </p:nvCxnSpPr>
        <p:spPr>
          <a:xfrm>
            <a:off x="344685" y="530161"/>
            <a:ext cx="7275315"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0F531E5-4896-D49B-0EF3-B7BF86E3A7C7}"/>
              </a:ext>
            </a:extLst>
          </p:cNvPr>
          <p:cNvSpPr/>
          <p:nvPr/>
        </p:nvSpPr>
        <p:spPr>
          <a:xfrm>
            <a:off x="390920" y="544794"/>
            <a:ext cx="789582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izmantojat interneta meklētāju rīkus, piemēram, Google, </a:t>
            </a:r>
            <a:r>
              <a:rPr lang="lv-LV" sz="1200" b="1" dirty="0" err="1">
                <a:solidFill>
                  <a:schemeClr val="accent1">
                    <a:lumMod val="50000"/>
                  </a:schemeClr>
                </a:solidFill>
                <a:cs typeface="Arial" panose="020B0604020202020204" pitchFamily="34" charset="0"/>
              </a:rPr>
              <a:t>Yahoo</a:t>
            </a:r>
            <a:r>
              <a:rPr lang="lv-LV" sz="1200" b="1" dirty="0">
                <a:solidFill>
                  <a:schemeClr val="accent1">
                    <a:lumMod val="50000"/>
                  </a:schemeClr>
                </a:solidFill>
                <a:cs typeface="Arial" panose="020B0604020202020204" pitchFamily="34" charset="0"/>
              </a:rPr>
              <a:t>!, Bing,  </a:t>
            </a:r>
            <a:r>
              <a:rPr lang="lv-LV" sz="1200" b="1" dirty="0" err="1">
                <a:solidFill>
                  <a:schemeClr val="accent1">
                    <a:lumMod val="50000"/>
                  </a:schemeClr>
                </a:solidFill>
                <a:cs typeface="Arial" panose="020B0604020202020204" pitchFamily="34" charset="0"/>
              </a:rPr>
              <a:t>DuckDuckGo</a:t>
            </a:r>
            <a:r>
              <a:rPr lang="lv-LV" sz="1200" b="1" dirty="0">
                <a:solidFill>
                  <a:schemeClr val="accent1">
                    <a:lumMod val="50000"/>
                  </a:schemeClr>
                </a:solidFill>
                <a:cs typeface="Arial" panose="020B0604020202020204" pitchFamily="34" charset="0"/>
              </a:rPr>
              <a:t>, lai meklētu internetā?</a:t>
            </a:r>
          </a:p>
        </p:txBody>
      </p:sp>
      <p:cxnSp>
        <p:nvCxnSpPr>
          <p:cNvPr id="5" name="Straight Connector 4">
            <a:extLst>
              <a:ext uri="{FF2B5EF4-FFF2-40B4-BE49-F238E27FC236}">
                <a16:creationId xmlns:a16="http://schemas.microsoft.com/office/drawing/2014/main" id="{2E82DB23-2A28-B5D6-BD4D-1F96C3FD507D}"/>
              </a:ext>
            </a:extLst>
          </p:cNvPr>
          <p:cNvCxnSpPr>
            <a:cxnSpLocks/>
          </p:cNvCxnSpPr>
          <p:nvPr/>
        </p:nvCxnSpPr>
        <p:spPr>
          <a:xfrm flipV="1">
            <a:off x="369524" y="843978"/>
            <a:ext cx="725047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9F9E4E-AC16-4066-03B0-3CB29D27CB46}"/>
              </a:ext>
            </a:extLst>
          </p:cNvPr>
          <p:cNvPicPr>
            <a:picLocks noChangeAspect="1"/>
          </p:cNvPicPr>
          <p:nvPr/>
        </p:nvPicPr>
        <p:blipFill>
          <a:blip r:embed="rId2"/>
          <a:stretch>
            <a:fillRect/>
          </a:stretch>
        </p:blipFill>
        <p:spPr>
          <a:xfrm>
            <a:off x="627888" y="1046988"/>
            <a:ext cx="5907024" cy="4764024"/>
          </a:xfrm>
          <a:prstGeom prst="rect">
            <a:avLst/>
          </a:prstGeom>
        </p:spPr>
      </p:pic>
      <p:sp>
        <p:nvSpPr>
          <p:cNvPr id="10" name="TextBox 9">
            <a:extLst>
              <a:ext uri="{FF2B5EF4-FFF2-40B4-BE49-F238E27FC236}">
                <a16:creationId xmlns:a16="http://schemas.microsoft.com/office/drawing/2014/main" id="{D70D7E60-8277-C9FA-0907-994E61B3A271}"/>
              </a:ext>
            </a:extLst>
          </p:cNvPr>
          <p:cNvSpPr txBox="1"/>
          <p:nvPr/>
        </p:nvSpPr>
        <p:spPr>
          <a:xfrm>
            <a:off x="7733002" y="1370838"/>
            <a:ext cx="3831110" cy="1850378"/>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Gandrīz visi (90%; +2% salīdzinājumā ar 2024.g.) interneta lietotāji izmanto interneta meklētāju rīkus, piemēram, Google, </a:t>
            </a:r>
            <a:r>
              <a:rPr lang="lv-LV" sz="1200" dirty="0" err="1">
                <a:effectLst/>
                <a:ea typeface="Times New Roman" panose="02020603050405020304" pitchFamily="18" charset="0"/>
              </a:rPr>
              <a:t>Yahoo</a:t>
            </a:r>
            <a:r>
              <a:rPr lang="lv-LV" sz="1200" dirty="0">
                <a:effectLst/>
                <a:ea typeface="Times New Roman" panose="02020603050405020304" pitchFamily="18" charset="0"/>
              </a:rPr>
              <a:t>!, Bing,  </a:t>
            </a:r>
            <a:r>
              <a:rPr lang="lv-LV" sz="1200" dirty="0" err="1">
                <a:effectLst/>
                <a:ea typeface="Times New Roman" panose="02020603050405020304" pitchFamily="18" charset="0"/>
              </a:rPr>
              <a:t>DuckDuckGo</a:t>
            </a:r>
            <a:r>
              <a:rPr lang="lv-LV" sz="1200" dirty="0">
                <a:effectLst/>
                <a:ea typeface="Times New Roman" panose="02020603050405020304" pitchFamily="18" charset="0"/>
              </a:rPr>
              <a:t>. Līdzīgi rezultāti vērojami arī pētījuma mērķa grupās– mazākumtautību pārstāvju vidū interneta meklētāju rīkus izmanto 87% (+5% salīdzinājumā ar 2024.g.), jauniešu (15-25 gadi) vidū – 92% (-4% salīdzinājumā ar 2024.g.), senioru (65+ gadi) vidū – 85% (+6% salīdzinājumā ar 2024.g.).</a:t>
            </a:r>
          </a:p>
        </p:txBody>
      </p:sp>
      <p:cxnSp>
        <p:nvCxnSpPr>
          <p:cNvPr id="6" name="Straight Arrow Connector 5">
            <a:extLst>
              <a:ext uri="{FF2B5EF4-FFF2-40B4-BE49-F238E27FC236}">
                <a16:creationId xmlns:a16="http://schemas.microsoft.com/office/drawing/2014/main" id="{F31BA70D-862A-B341-01D4-7FB9CD8FA6F4}"/>
              </a:ext>
            </a:extLst>
          </p:cNvPr>
          <p:cNvCxnSpPr>
            <a:cxnSpLocks/>
          </p:cNvCxnSpPr>
          <p:nvPr/>
        </p:nvCxnSpPr>
        <p:spPr>
          <a:xfrm flipV="1">
            <a:off x="6271491" y="1560946"/>
            <a:ext cx="129309" cy="36021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E50CD62-9B5A-C516-2907-4895CE03AA5B}"/>
              </a:ext>
            </a:extLst>
          </p:cNvPr>
          <p:cNvCxnSpPr>
            <a:cxnSpLocks/>
          </p:cNvCxnSpPr>
          <p:nvPr/>
        </p:nvCxnSpPr>
        <p:spPr>
          <a:xfrm flipV="1">
            <a:off x="6142182" y="3248891"/>
            <a:ext cx="129309" cy="36021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E4B3A94-BF2C-F646-4074-8E9E3301D5B8}"/>
              </a:ext>
            </a:extLst>
          </p:cNvPr>
          <p:cNvCxnSpPr>
            <a:cxnSpLocks/>
          </p:cNvCxnSpPr>
          <p:nvPr/>
        </p:nvCxnSpPr>
        <p:spPr>
          <a:xfrm flipV="1">
            <a:off x="6031345" y="4941455"/>
            <a:ext cx="129309" cy="36021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9346-37F6-B9BB-CBC5-4CA272BF766E}"/>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Informācijas meklēšana internetā</a:t>
            </a:r>
          </a:p>
        </p:txBody>
      </p:sp>
      <p:cxnSp>
        <p:nvCxnSpPr>
          <p:cNvPr id="3" name="Straight Connector 2">
            <a:extLst>
              <a:ext uri="{FF2B5EF4-FFF2-40B4-BE49-F238E27FC236}">
                <a16:creationId xmlns:a16="http://schemas.microsoft.com/office/drawing/2014/main" id="{D55A2CFF-A438-4639-58BE-23767F0B0A0B}"/>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8FC0BE-AD76-A59D-718A-B9DC9C7706B7}"/>
              </a:ext>
            </a:extLst>
          </p:cNvPr>
          <p:cNvSpPr/>
          <p:nvPr/>
        </p:nvSpPr>
        <p:spPr>
          <a:xfrm>
            <a:off x="390921" y="544794"/>
            <a:ext cx="5343130"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Kad vēlos atrast informāciju un cilvēku pieredzi par fiziskās vai mentālās veselības jautājumiem, dodos to meklēt </a:t>
            </a:r>
            <a:r>
              <a:rPr lang="lv-LV" sz="1200" b="1" dirty="0" err="1">
                <a:solidFill>
                  <a:schemeClr val="accent1">
                    <a:lumMod val="50000"/>
                  </a:schemeClr>
                </a:solidFill>
                <a:cs typeface="Arial" panose="020B0604020202020204" pitchFamily="34" charset="0"/>
              </a:rPr>
              <a:t>TikTok</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Youtube</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Shorts</a:t>
            </a:r>
            <a:r>
              <a:rPr lang="lv-LV" sz="1200" b="1" dirty="0">
                <a:solidFill>
                  <a:schemeClr val="accent1">
                    <a:lumMod val="50000"/>
                  </a:schemeClr>
                </a:solidFill>
                <a:cs typeface="Arial" panose="020B0604020202020204" pitchFamily="34" charset="0"/>
              </a:rPr>
              <a:t> vai </a:t>
            </a:r>
            <a:r>
              <a:rPr lang="lv-LV" sz="1200" b="1" dirty="0" err="1">
                <a:solidFill>
                  <a:schemeClr val="accent1">
                    <a:lumMod val="50000"/>
                  </a:schemeClr>
                </a:solidFill>
                <a:cs typeface="Arial" panose="020B0604020202020204" pitchFamily="34" charset="0"/>
              </a:rPr>
              <a:t>Instagram</a:t>
            </a:r>
            <a:endParaRPr lang="lv-LV" sz="1200" b="1" dirty="0">
              <a:solidFill>
                <a:schemeClr val="accent1">
                  <a:lumMod val="50000"/>
                </a:schemeClr>
              </a:solidFill>
              <a:cs typeface="Arial" panose="020B0604020202020204" pitchFamily="34" charset="0"/>
            </a:endParaRPr>
          </a:p>
        </p:txBody>
      </p:sp>
      <p:cxnSp>
        <p:nvCxnSpPr>
          <p:cNvPr id="5" name="Straight Connector 4">
            <a:extLst>
              <a:ext uri="{FF2B5EF4-FFF2-40B4-BE49-F238E27FC236}">
                <a16:creationId xmlns:a16="http://schemas.microsoft.com/office/drawing/2014/main" id="{8DD920B3-EA40-3496-148B-8F93946D2003}"/>
              </a:ext>
            </a:extLst>
          </p:cNvPr>
          <p:cNvCxnSpPr>
            <a:cxnSpLocks/>
          </p:cNvCxnSpPr>
          <p:nvPr/>
        </p:nvCxnSpPr>
        <p:spPr>
          <a:xfrm flipV="1">
            <a:off x="369524" y="1065578"/>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898A42-F3B4-030C-8F48-367D717FDC0D}"/>
              </a:ext>
            </a:extLst>
          </p:cNvPr>
          <p:cNvSpPr/>
          <p:nvPr/>
        </p:nvSpPr>
        <p:spPr>
          <a:xfrm>
            <a:off x="7219950" y="554319"/>
            <a:ext cx="4924426"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Kad vēlos atrast </a:t>
            </a:r>
            <a:r>
              <a:rPr lang="lv-LV" sz="1200" b="1" dirty="0" err="1">
                <a:solidFill>
                  <a:schemeClr val="accent1">
                    <a:lumMod val="50000"/>
                  </a:schemeClr>
                </a:solidFill>
                <a:cs typeface="Arial" panose="020B0604020202020204" pitchFamily="34" charset="0"/>
              </a:rPr>
              <a:t>skaistumkopšanas</a:t>
            </a:r>
            <a:r>
              <a:rPr lang="lv-LV" sz="1200" b="1" dirty="0">
                <a:solidFill>
                  <a:schemeClr val="accent1">
                    <a:lumMod val="50000"/>
                  </a:schemeClr>
                </a:solidFill>
                <a:cs typeface="Arial" panose="020B0604020202020204" pitchFamily="34" charset="0"/>
              </a:rPr>
              <a:t> padomus, ēdienu receptes vai modes ieteikumus, dodos to meklēt </a:t>
            </a:r>
            <a:r>
              <a:rPr lang="lv-LV" sz="1200" b="1" dirty="0" err="1">
                <a:solidFill>
                  <a:schemeClr val="accent1">
                    <a:lumMod val="50000"/>
                  </a:schemeClr>
                </a:solidFill>
                <a:cs typeface="Arial" panose="020B0604020202020204" pitchFamily="34" charset="0"/>
              </a:rPr>
              <a:t>TikTok</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Youtube</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Shorts</a:t>
            </a:r>
            <a:r>
              <a:rPr lang="lv-LV" sz="1200" b="1" dirty="0">
                <a:solidFill>
                  <a:schemeClr val="accent1">
                    <a:lumMod val="50000"/>
                  </a:schemeClr>
                </a:solidFill>
                <a:cs typeface="Arial" panose="020B0604020202020204" pitchFamily="34" charset="0"/>
              </a:rPr>
              <a:t> vai </a:t>
            </a:r>
            <a:r>
              <a:rPr lang="lv-LV" sz="1200" b="1" dirty="0" err="1">
                <a:solidFill>
                  <a:schemeClr val="accent1">
                    <a:lumMod val="50000"/>
                  </a:schemeClr>
                </a:solidFill>
                <a:cs typeface="Arial" panose="020B0604020202020204" pitchFamily="34" charset="0"/>
              </a:rPr>
              <a:t>Instagram</a:t>
            </a:r>
            <a:endParaRPr lang="lv-LV" sz="1200" b="1" dirty="0">
              <a:solidFill>
                <a:schemeClr val="accent1">
                  <a:lumMod val="50000"/>
                </a:schemeClr>
              </a:solidFill>
              <a:cs typeface="Arial" panose="020B0604020202020204" pitchFamily="34" charset="0"/>
            </a:endParaRPr>
          </a:p>
        </p:txBody>
      </p:sp>
      <p:pic>
        <p:nvPicPr>
          <p:cNvPr id="11" name="Picture 10">
            <a:extLst>
              <a:ext uri="{FF2B5EF4-FFF2-40B4-BE49-F238E27FC236}">
                <a16:creationId xmlns:a16="http://schemas.microsoft.com/office/drawing/2014/main" id="{CBA9BFB1-B9A6-596C-DE28-EFFA77779D71}"/>
              </a:ext>
            </a:extLst>
          </p:cNvPr>
          <p:cNvPicPr>
            <a:picLocks noChangeAspect="1"/>
          </p:cNvPicPr>
          <p:nvPr/>
        </p:nvPicPr>
        <p:blipFill>
          <a:blip r:embed="rId2"/>
          <a:stretch>
            <a:fillRect/>
          </a:stretch>
        </p:blipFill>
        <p:spPr>
          <a:xfrm>
            <a:off x="132208" y="1156716"/>
            <a:ext cx="5184010" cy="3689765"/>
          </a:xfrm>
          <a:prstGeom prst="rect">
            <a:avLst/>
          </a:prstGeom>
        </p:spPr>
      </p:pic>
      <p:pic>
        <p:nvPicPr>
          <p:cNvPr id="12" name="Picture 11">
            <a:extLst>
              <a:ext uri="{FF2B5EF4-FFF2-40B4-BE49-F238E27FC236}">
                <a16:creationId xmlns:a16="http://schemas.microsoft.com/office/drawing/2014/main" id="{AC47731D-38BA-FE17-062F-EDC7453AB11A}"/>
              </a:ext>
            </a:extLst>
          </p:cNvPr>
          <p:cNvPicPr>
            <a:picLocks noChangeAspect="1"/>
          </p:cNvPicPr>
          <p:nvPr/>
        </p:nvPicPr>
        <p:blipFill>
          <a:blip r:embed="rId3"/>
          <a:stretch>
            <a:fillRect/>
          </a:stretch>
        </p:blipFill>
        <p:spPr>
          <a:xfrm>
            <a:off x="6552820" y="1156716"/>
            <a:ext cx="5182718" cy="3689765"/>
          </a:xfrm>
          <a:prstGeom prst="rect">
            <a:avLst/>
          </a:prstGeom>
        </p:spPr>
      </p:pic>
      <p:sp>
        <p:nvSpPr>
          <p:cNvPr id="13" name="TextBox 12">
            <a:extLst>
              <a:ext uri="{FF2B5EF4-FFF2-40B4-BE49-F238E27FC236}">
                <a16:creationId xmlns:a16="http://schemas.microsoft.com/office/drawing/2014/main" id="{DEFB1830-BB6A-913F-AAD7-114AF144433A}"/>
              </a:ext>
            </a:extLst>
          </p:cNvPr>
          <p:cNvSpPr txBox="1"/>
          <p:nvPr/>
        </p:nvSpPr>
        <p:spPr>
          <a:xfrm>
            <a:off x="1485900" y="4900716"/>
            <a:ext cx="10534650" cy="1407180"/>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Lielākā daļa vai apmēram puse (atkarīgs no tēmas) aptaujas dalībnieku, kuri izmanto interneta meklētāju rīkus, meklējot kādus sadzīves padomus, ieteikumus tiešsaistē, šiem mērķiem apmeklē sociālos medijus, kā </a:t>
            </a:r>
            <a:r>
              <a:rPr lang="lv-LV" sz="1200" dirty="0" err="1">
                <a:effectLst/>
                <a:ea typeface="Times New Roman" panose="02020603050405020304" pitchFamily="18" charset="0"/>
              </a:rPr>
              <a:t>TikTok</a:t>
            </a:r>
            <a:r>
              <a:rPr lang="lv-LV" sz="1200" dirty="0">
                <a:effectLst/>
                <a:ea typeface="Times New Roman" panose="02020603050405020304" pitchFamily="18" charset="0"/>
              </a:rPr>
              <a:t>, </a:t>
            </a:r>
            <a:r>
              <a:rPr lang="lv-LV" sz="1200" dirty="0" err="1">
                <a:effectLst/>
                <a:ea typeface="Times New Roman" panose="02020603050405020304" pitchFamily="18" charset="0"/>
              </a:rPr>
              <a:t>Youtube</a:t>
            </a:r>
            <a:r>
              <a:rPr lang="lv-LV" sz="1200" dirty="0">
                <a:effectLst/>
                <a:ea typeface="Times New Roman" panose="02020603050405020304" pitchFamily="18" charset="0"/>
              </a:rPr>
              <a:t> vai </a:t>
            </a:r>
            <a:r>
              <a:rPr lang="lv-LV" sz="1200" dirty="0" err="1">
                <a:effectLst/>
                <a:ea typeface="Times New Roman" panose="02020603050405020304" pitchFamily="18" charset="0"/>
              </a:rPr>
              <a:t>Instagram</a:t>
            </a:r>
            <a:r>
              <a:rPr lang="lv-LV" sz="1200" dirty="0">
                <a:effectLst/>
                <a:ea typeface="Times New Roman" panose="02020603050405020304" pitchFamily="18" charset="0"/>
              </a:rPr>
              <a:t>:</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48% respondentu, kuri izmanto interneta meklētāju rīkus, situācijā, kad nepieciešama informācija par fiziskās vai mentālās veselības jautājumiem, meklē tos sociālo mediju saturā;</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61% interneta meklētāju rīku lietotāju sociālajos medijos meklē </a:t>
            </a:r>
            <a:r>
              <a:rPr lang="lv-LV" sz="1200" dirty="0" err="1">
                <a:effectLst/>
                <a:ea typeface="Times New Roman" panose="02020603050405020304" pitchFamily="18" charset="0"/>
              </a:rPr>
              <a:t>skaistumkopšanas</a:t>
            </a:r>
            <a:r>
              <a:rPr lang="lv-LV" sz="1200" dirty="0">
                <a:effectLst/>
                <a:ea typeface="Times New Roman" panose="02020603050405020304" pitchFamily="18" charset="0"/>
              </a:rPr>
              <a:t> padomus, ēdienu receptes vai modes ieteikumus;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Salīdzinoši biežāk nekā visā aptaujas izlasē noderīgu informāciju sociālo mediju saturā meklē jaunieši, arī cittautieši, salīdzinoši retāk to dara seniori.</a:t>
            </a:r>
          </a:p>
        </p:txBody>
      </p:sp>
      <p:sp>
        <p:nvSpPr>
          <p:cNvPr id="6" name="Right Brace 5">
            <a:extLst>
              <a:ext uri="{FF2B5EF4-FFF2-40B4-BE49-F238E27FC236}">
                <a16:creationId xmlns:a16="http://schemas.microsoft.com/office/drawing/2014/main" id="{24A01570-F629-85D5-5D88-47E5A0D71C92}"/>
              </a:ext>
            </a:extLst>
          </p:cNvPr>
          <p:cNvSpPr/>
          <p:nvPr/>
        </p:nvSpPr>
        <p:spPr>
          <a:xfrm rot="5400000">
            <a:off x="2707085" y="1175814"/>
            <a:ext cx="285750" cy="1541390"/>
          </a:xfrm>
          <a:prstGeom prst="rightBrace">
            <a:avLst>
              <a:gd name="adj1" fmla="val 152812"/>
              <a:gd name="adj2" fmla="val 50000"/>
            </a:avLst>
          </a:prstGeom>
          <a:noFill/>
          <a:ln w="19050">
            <a:solidFill>
              <a:srgbClr val="99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p>
        </p:txBody>
      </p:sp>
      <p:sp>
        <p:nvSpPr>
          <p:cNvPr id="7" name="TextBox 6">
            <a:extLst>
              <a:ext uri="{FF2B5EF4-FFF2-40B4-BE49-F238E27FC236}">
                <a16:creationId xmlns:a16="http://schemas.microsoft.com/office/drawing/2014/main" id="{585ACB44-B9E7-47AB-FA80-D949AC5AEE27}"/>
              </a:ext>
            </a:extLst>
          </p:cNvPr>
          <p:cNvSpPr txBox="1"/>
          <p:nvPr/>
        </p:nvSpPr>
        <p:spPr>
          <a:xfrm>
            <a:off x="2583331" y="2051711"/>
            <a:ext cx="479155" cy="261610"/>
          </a:xfrm>
          <a:prstGeom prst="rect">
            <a:avLst/>
          </a:prstGeom>
          <a:noFill/>
        </p:spPr>
        <p:txBody>
          <a:bodyPr wrap="square">
            <a:spAutoFit/>
          </a:bodyPr>
          <a:lstStyle/>
          <a:p>
            <a:pPr algn="ctr">
              <a:defRPr/>
            </a:pPr>
            <a:r>
              <a:rPr lang="lv-LV" sz="1100" b="1" dirty="0">
                <a:solidFill>
                  <a:srgbClr val="990033"/>
                </a:solidFill>
                <a:latin typeface="+mj-lt"/>
              </a:rPr>
              <a:t>48%</a:t>
            </a:r>
          </a:p>
        </p:txBody>
      </p:sp>
      <p:sp>
        <p:nvSpPr>
          <p:cNvPr id="9" name="Right Brace 8">
            <a:extLst>
              <a:ext uri="{FF2B5EF4-FFF2-40B4-BE49-F238E27FC236}">
                <a16:creationId xmlns:a16="http://schemas.microsoft.com/office/drawing/2014/main" id="{C03056BC-84D8-FBD1-A75A-C36F0A83C8AF}"/>
              </a:ext>
            </a:extLst>
          </p:cNvPr>
          <p:cNvSpPr/>
          <p:nvPr/>
        </p:nvSpPr>
        <p:spPr>
          <a:xfrm rot="5400000">
            <a:off x="9327248" y="889912"/>
            <a:ext cx="285750" cy="1989353"/>
          </a:xfrm>
          <a:prstGeom prst="rightBrace">
            <a:avLst>
              <a:gd name="adj1" fmla="val 152812"/>
              <a:gd name="adj2" fmla="val 50000"/>
            </a:avLst>
          </a:prstGeom>
          <a:noFill/>
          <a:ln w="19050">
            <a:solidFill>
              <a:srgbClr val="99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p>
        </p:txBody>
      </p:sp>
      <p:sp>
        <p:nvSpPr>
          <p:cNvPr id="10" name="TextBox 9">
            <a:extLst>
              <a:ext uri="{FF2B5EF4-FFF2-40B4-BE49-F238E27FC236}">
                <a16:creationId xmlns:a16="http://schemas.microsoft.com/office/drawing/2014/main" id="{E946BF5F-A427-E29B-621D-6BB3AFE035B3}"/>
              </a:ext>
            </a:extLst>
          </p:cNvPr>
          <p:cNvSpPr txBox="1"/>
          <p:nvPr/>
        </p:nvSpPr>
        <p:spPr>
          <a:xfrm>
            <a:off x="9230545" y="2051711"/>
            <a:ext cx="479155" cy="261610"/>
          </a:xfrm>
          <a:prstGeom prst="rect">
            <a:avLst/>
          </a:prstGeom>
          <a:noFill/>
        </p:spPr>
        <p:txBody>
          <a:bodyPr wrap="square">
            <a:spAutoFit/>
          </a:bodyPr>
          <a:lstStyle/>
          <a:p>
            <a:pPr algn="ctr">
              <a:defRPr/>
            </a:pPr>
            <a:r>
              <a:rPr lang="lv-LV" sz="1100" b="1" dirty="0">
                <a:solidFill>
                  <a:srgbClr val="990033"/>
                </a:solidFill>
                <a:latin typeface="+mj-lt"/>
              </a:rPr>
              <a:t>61%</a:t>
            </a:r>
          </a:p>
        </p:txBody>
      </p:sp>
    </p:spTree>
    <p:extLst>
      <p:ext uri="{BB962C8B-B14F-4D97-AF65-F5344CB8AC3E}">
        <p14:creationId xmlns:p14="http://schemas.microsoft.com/office/powerpoint/2010/main" val="2316789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03D1-9D8B-2A26-27F4-5B46498DBDB0}"/>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Informācijas meklēšana internetā</a:t>
            </a:r>
          </a:p>
        </p:txBody>
      </p:sp>
      <p:cxnSp>
        <p:nvCxnSpPr>
          <p:cNvPr id="3" name="Straight Connector 2">
            <a:extLst>
              <a:ext uri="{FF2B5EF4-FFF2-40B4-BE49-F238E27FC236}">
                <a16:creationId xmlns:a16="http://schemas.microsoft.com/office/drawing/2014/main" id="{2835F7DB-BB0E-78A1-0FD6-958797AF685B}"/>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84158FB-BC72-CD21-69FC-8D5F90B08551}"/>
              </a:ext>
            </a:extLst>
          </p:cNvPr>
          <p:cNvSpPr/>
          <p:nvPr/>
        </p:nvSpPr>
        <p:spPr>
          <a:xfrm>
            <a:off x="390921" y="544794"/>
            <a:ext cx="4581130"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Meklējot kaut ko šādā pakalpojumā, jums tiek parādīti rezultāti. Kuram no šiem teikumiem par meklēšanas rezultātiem jūs piekrītat?</a:t>
            </a:r>
          </a:p>
        </p:txBody>
      </p:sp>
      <p:cxnSp>
        <p:nvCxnSpPr>
          <p:cNvPr id="5" name="Straight Connector 4">
            <a:extLst>
              <a:ext uri="{FF2B5EF4-FFF2-40B4-BE49-F238E27FC236}">
                <a16:creationId xmlns:a16="http://schemas.microsoft.com/office/drawing/2014/main" id="{AE4B3788-4BD7-E922-A03B-ADBB81E0D8F4}"/>
              </a:ext>
            </a:extLst>
          </p:cNvPr>
          <p:cNvCxnSpPr>
            <a:cxnSpLocks/>
          </p:cNvCxnSpPr>
          <p:nvPr/>
        </p:nvCxnSpPr>
        <p:spPr>
          <a:xfrm flipV="1">
            <a:off x="369524" y="1065578"/>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D69B492-79EC-BF51-602D-0AB41346B6CF}"/>
              </a:ext>
            </a:extLst>
          </p:cNvPr>
          <p:cNvSpPr/>
          <p:nvPr/>
        </p:nvSpPr>
        <p:spPr>
          <a:xfrm>
            <a:off x="6305550" y="554319"/>
            <a:ext cx="5838826"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apgalvojumam, ka visas interneta meklētājprogrammas sniedz identiskus meklēšanas rezultātus Jūs pilnīgi piekrītat, drīzāk piekrītat, drīzāk nepiekrītat, pilnīgi nepiekrītat?</a:t>
            </a:r>
          </a:p>
        </p:txBody>
      </p:sp>
      <p:pic>
        <p:nvPicPr>
          <p:cNvPr id="10" name="Picture 9">
            <a:extLst>
              <a:ext uri="{FF2B5EF4-FFF2-40B4-BE49-F238E27FC236}">
                <a16:creationId xmlns:a16="http://schemas.microsoft.com/office/drawing/2014/main" id="{65A15A5D-18C2-9882-D4A0-C4B37E32AD7F}"/>
              </a:ext>
            </a:extLst>
          </p:cNvPr>
          <p:cNvPicPr>
            <a:picLocks noChangeAspect="1"/>
          </p:cNvPicPr>
          <p:nvPr/>
        </p:nvPicPr>
        <p:blipFill>
          <a:blip r:embed="rId2"/>
          <a:stretch>
            <a:fillRect/>
          </a:stretch>
        </p:blipFill>
        <p:spPr>
          <a:xfrm>
            <a:off x="238521" y="1271016"/>
            <a:ext cx="5295504" cy="2813360"/>
          </a:xfrm>
          <a:prstGeom prst="rect">
            <a:avLst/>
          </a:prstGeom>
        </p:spPr>
      </p:pic>
      <p:pic>
        <p:nvPicPr>
          <p:cNvPr id="11" name="Picture 10">
            <a:extLst>
              <a:ext uri="{FF2B5EF4-FFF2-40B4-BE49-F238E27FC236}">
                <a16:creationId xmlns:a16="http://schemas.microsoft.com/office/drawing/2014/main" id="{ED905248-81AF-FA09-2BF9-8E53BD552D0A}"/>
              </a:ext>
            </a:extLst>
          </p:cNvPr>
          <p:cNvPicPr>
            <a:picLocks noChangeAspect="1"/>
          </p:cNvPicPr>
          <p:nvPr/>
        </p:nvPicPr>
        <p:blipFill>
          <a:blip r:embed="rId3"/>
          <a:stretch>
            <a:fillRect/>
          </a:stretch>
        </p:blipFill>
        <p:spPr>
          <a:xfrm>
            <a:off x="6390894" y="1180338"/>
            <a:ext cx="5486134" cy="3419093"/>
          </a:xfrm>
          <a:prstGeom prst="rect">
            <a:avLst/>
          </a:prstGeom>
        </p:spPr>
      </p:pic>
      <p:sp>
        <p:nvSpPr>
          <p:cNvPr id="12" name="TextBox 11">
            <a:extLst>
              <a:ext uri="{FF2B5EF4-FFF2-40B4-BE49-F238E27FC236}">
                <a16:creationId xmlns:a16="http://schemas.microsoft.com/office/drawing/2014/main" id="{E9C668ED-0601-51B5-42DD-7942107D1FF0}"/>
              </a:ext>
            </a:extLst>
          </p:cNvPr>
          <p:cNvSpPr txBox="1"/>
          <p:nvPr/>
        </p:nvSpPr>
        <p:spPr>
          <a:xfrm>
            <a:off x="112026" y="4155592"/>
            <a:ext cx="5421999" cy="2071977"/>
          </a:xfrm>
          <a:prstGeom prst="rect">
            <a:avLst/>
          </a:prstGeom>
          <a:solidFill>
            <a:schemeClr val="bg1"/>
          </a:solid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Vairākums (57%; +7% salīdzinājumā ar 2024.g.) interneta meklētāju rīku lietotāju uzskata, ka dažām interneta lapām, kas minētas rezultātos, var ticēt un dažām nē;</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Pieaudzis ir arī to respondentu skaits (līdz 25%; +5% salīdzinājumā ar 2024.g.), kuri atbildēja, ka nedomā par to, vai meklēšanas rezultātos piedāvātajām interneta lapām var ticēt;</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Savukārt būtiski sarucis ir to interneta lietotāju skaits (līdz 18%; -12% salīdzinājumā ar 2024.g.), kuri piekrita viedoklim - ja kādai interneta lapai ir augstāka vieta meklēšanas rezultātos, tai var ticēt vairāk. Tas liecina, ka izpratne par interneta meklētāju sniegtajiem rezultātiem kopumā uzlabojas.</a:t>
            </a:r>
          </a:p>
        </p:txBody>
      </p:sp>
      <p:sp>
        <p:nvSpPr>
          <p:cNvPr id="13" name="TextBox 12">
            <a:extLst>
              <a:ext uri="{FF2B5EF4-FFF2-40B4-BE49-F238E27FC236}">
                <a16:creationId xmlns:a16="http://schemas.microsoft.com/office/drawing/2014/main" id="{D33288C1-2260-C1B9-8671-7AB96C3F9D8C}"/>
              </a:ext>
            </a:extLst>
          </p:cNvPr>
          <p:cNvSpPr txBox="1"/>
          <p:nvPr/>
        </p:nvSpPr>
        <p:spPr>
          <a:xfrm>
            <a:off x="7513927" y="5022673"/>
            <a:ext cx="4516148" cy="963982"/>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Vairākums (60%) iedzīvotāju, kuri  izmanto interneta meklētāju rīkus, noraidīja apgalvojumu, ka visas interneta meklētājprogrammas sniedz identiskus meklēšanas rezultātus. Līdzīgi rezultāti vērojami arī pētījuma mērķa grupās.</a:t>
            </a:r>
          </a:p>
        </p:txBody>
      </p:sp>
      <p:cxnSp>
        <p:nvCxnSpPr>
          <p:cNvPr id="7" name="Straight Arrow Connector 6">
            <a:extLst>
              <a:ext uri="{FF2B5EF4-FFF2-40B4-BE49-F238E27FC236}">
                <a16:creationId xmlns:a16="http://schemas.microsoft.com/office/drawing/2014/main" id="{9A5AF083-D182-0CEF-0882-7954086EB99E}"/>
              </a:ext>
            </a:extLst>
          </p:cNvPr>
          <p:cNvCxnSpPr>
            <a:cxnSpLocks/>
          </p:cNvCxnSpPr>
          <p:nvPr/>
        </p:nvCxnSpPr>
        <p:spPr>
          <a:xfrm flipH="1" flipV="1">
            <a:off x="1588655" y="1782275"/>
            <a:ext cx="526472" cy="119183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Oval 1060">
            <a:extLst>
              <a:ext uri="{FF2B5EF4-FFF2-40B4-BE49-F238E27FC236}">
                <a16:creationId xmlns:a16="http://schemas.microsoft.com/office/drawing/2014/main" id="{8780AE1C-5B7A-E128-363D-11BB6F43D873}"/>
              </a:ext>
            </a:extLst>
          </p:cNvPr>
          <p:cNvSpPr>
            <a:spLocks noChangeArrowheads="1"/>
          </p:cNvSpPr>
          <p:nvPr/>
        </p:nvSpPr>
        <p:spPr bwMode="auto">
          <a:xfrm>
            <a:off x="10030690" y="1367773"/>
            <a:ext cx="544945"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3358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D9EF-6487-DD45-8582-CAE46FE5F709}"/>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reklāmu algoritmiem</a:t>
            </a:r>
          </a:p>
        </p:txBody>
      </p:sp>
      <p:cxnSp>
        <p:nvCxnSpPr>
          <p:cNvPr id="3" name="Straight Connector 2">
            <a:extLst>
              <a:ext uri="{FF2B5EF4-FFF2-40B4-BE49-F238E27FC236}">
                <a16:creationId xmlns:a16="http://schemas.microsoft.com/office/drawing/2014/main" id="{7BBE6DDC-0F05-CA3A-2953-59CC13409DEF}"/>
              </a:ext>
            </a:extLst>
          </p:cNvPr>
          <p:cNvCxnSpPr>
            <a:cxnSpLocks/>
          </p:cNvCxnSpPr>
          <p:nvPr/>
        </p:nvCxnSpPr>
        <p:spPr>
          <a:xfrm>
            <a:off x="344685" y="549211"/>
            <a:ext cx="51226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63D2F3F-6AE9-2A1A-618E-40B89561E59D}"/>
              </a:ext>
            </a:extLst>
          </p:cNvPr>
          <p:cNvSpPr/>
          <p:nvPr/>
        </p:nvSpPr>
        <p:spPr>
          <a:xfrm>
            <a:off x="390920" y="563844"/>
            <a:ext cx="5150818"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Kad vairāki cilvēki no vienas valsts apmeklē vienu un to pašu interneta lapu …?</a:t>
            </a:r>
          </a:p>
        </p:txBody>
      </p:sp>
      <p:cxnSp>
        <p:nvCxnSpPr>
          <p:cNvPr id="5" name="Straight Connector 4">
            <a:extLst>
              <a:ext uri="{FF2B5EF4-FFF2-40B4-BE49-F238E27FC236}">
                <a16:creationId xmlns:a16="http://schemas.microsoft.com/office/drawing/2014/main" id="{CFCD5316-B337-8968-5140-36E48C3E8D25}"/>
              </a:ext>
            </a:extLst>
          </p:cNvPr>
          <p:cNvCxnSpPr>
            <a:cxnSpLocks/>
          </p:cNvCxnSpPr>
          <p:nvPr/>
        </p:nvCxnSpPr>
        <p:spPr>
          <a:xfrm>
            <a:off x="369524" y="923575"/>
            <a:ext cx="509782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E9899E-FF9D-1312-5569-6F5E6323E30C}"/>
              </a:ext>
            </a:extLst>
          </p:cNvPr>
          <p:cNvSpPr/>
          <p:nvPr/>
        </p:nvSpPr>
        <p:spPr>
          <a:xfrm>
            <a:off x="8870274" y="1984490"/>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0" name="Rectangle 9">
            <a:extLst>
              <a:ext uri="{FF2B5EF4-FFF2-40B4-BE49-F238E27FC236}">
                <a16:creationId xmlns:a16="http://schemas.microsoft.com/office/drawing/2014/main" id="{3030DB10-8E4F-042B-595E-B52B3584740B}"/>
              </a:ext>
            </a:extLst>
          </p:cNvPr>
          <p:cNvSpPr/>
          <p:nvPr/>
        </p:nvSpPr>
        <p:spPr>
          <a:xfrm>
            <a:off x="9068295" y="3861956"/>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1" name="Rectangle 10">
            <a:extLst>
              <a:ext uri="{FF2B5EF4-FFF2-40B4-BE49-F238E27FC236}">
                <a16:creationId xmlns:a16="http://schemas.microsoft.com/office/drawing/2014/main" id="{EDC4BAD1-07F4-4379-FCB9-11FB2ADB9070}"/>
              </a:ext>
            </a:extLst>
          </p:cNvPr>
          <p:cNvSpPr/>
          <p:nvPr/>
        </p:nvSpPr>
        <p:spPr>
          <a:xfrm>
            <a:off x="1838259" y="1257462"/>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pic>
        <p:nvPicPr>
          <p:cNvPr id="15" name="Picture 14">
            <a:extLst>
              <a:ext uri="{FF2B5EF4-FFF2-40B4-BE49-F238E27FC236}">
                <a16:creationId xmlns:a16="http://schemas.microsoft.com/office/drawing/2014/main" id="{F40ACA32-98EF-310B-5A34-F4894D1B8C84}"/>
              </a:ext>
            </a:extLst>
          </p:cNvPr>
          <p:cNvPicPr>
            <a:picLocks noChangeAspect="1"/>
          </p:cNvPicPr>
          <p:nvPr/>
        </p:nvPicPr>
        <p:blipFill>
          <a:blip r:embed="rId2"/>
          <a:stretch>
            <a:fillRect/>
          </a:stretch>
        </p:blipFill>
        <p:spPr>
          <a:xfrm>
            <a:off x="344685" y="1678281"/>
            <a:ext cx="5623977" cy="3006088"/>
          </a:xfrm>
          <a:prstGeom prst="rect">
            <a:avLst/>
          </a:prstGeom>
        </p:spPr>
      </p:pic>
      <p:sp>
        <p:nvSpPr>
          <p:cNvPr id="17" name="Rectangle 16">
            <a:extLst>
              <a:ext uri="{FF2B5EF4-FFF2-40B4-BE49-F238E27FC236}">
                <a16:creationId xmlns:a16="http://schemas.microsoft.com/office/drawing/2014/main" id="{FD87B7D0-A2B5-54A2-88DC-1CAE78FDC676}"/>
              </a:ext>
            </a:extLst>
          </p:cNvPr>
          <p:cNvSpPr/>
          <p:nvPr/>
        </p:nvSpPr>
        <p:spPr>
          <a:xfrm>
            <a:off x="8672253" y="61813"/>
            <a:ext cx="278832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20" name="Picture 19">
            <a:extLst>
              <a:ext uri="{FF2B5EF4-FFF2-40B4-BE49-F238E27FC236}">
                <a16:creationId xmlns:a16="http://schemas.microsoft.com/office/drawing/2014/main" id="{54272B44-E5F1-A190-3073-A22DADD47E87}"/>
              </a:ext>
            </a:extLst>
          </p:cNvPr>
          <p:cNvPicPr>
            <a:picLocks noChangeAspect="1"/>
          </p:cNvPicPr>
          <p:nvPr/>
        </p:nvPicPr>
        <p:blipFill>
          <a:blip r:embed="rId3"/>
          <a:stretch>
            <a:fillRect/>
          </a:stretch>
        </p:blipFill>
        <p:spPr>
          <a:xfrm>
            <a:off x="7246107" y="226726"/>
            <a:ext cx="4835609" cy="1728057"/>
          </a:xfrm>
          <a:prstGeom prst="rect">
            <a:avLst/>
          </a:prstGeom>
        </p:spPr>
      </p:pic>
      <p:pic>
        <p:nvPicPr>
          <p:cNvPr id="21" name="Picture 20">
            <a:extLst>
              <a:ext uri="{FF2B5EF4-FFF2-40B4-BE49-F238E27FC236}">
                <a16:creationId xmlns:a16="http://schemas.microsoft.com/office/drawing/2014/main" id="{183D83EB-6A7F-498B-D863-D59F6108DA9E}"/>
              </a:ext>
            </a:extLst>
          </p:cNvPr>
          <p:cNvPicPr>
            <a:picLocks noChangeAspect="1"/>
          </p:cNvPicPr>
          <p:nvPr/>
        </p:nvPicPr>
        <p:blipFill>
          <a:blip r:embed="rId4"/>
          <a:stretch>
            <a:fillRect/>
          </a:stretch>
        </p:blipFill>
        <p:spPr>
          <a:xfrm>
            <a:off x="7238063" y="2125458"/>
            <a:ext cx="4843653" cy="1677113"/>
          </a:xfrm>
          <a:prstGeom prst="rect">
            <a:avLst/>
          </a:prstGeom>
        </p:spPr>
      </p:pic>
      <p:pic>
        <p:nvPicPr>
          <p:cNvPr id="22" name="Picture 21">
            <a:extLst>
              <a:ext uri="{FF2B5EF4-FFF2-40B4-BE49-F238E27FC236}">
                <a16:creationId xmlns:a16="http://schemas.microsoft.com/office/drawing/2014/main" id="{0C53B11C-E080-9DE2-7A7E-A987A5280985}"/>
              </a:ext>
            </a:extLst>
          </p:cNvPr>
          <p:cNvPicPr>
            <a:picLocks noChangeAspect="1"/>
          </p:cNvPicPr>
          <p:nvPr/>
        </p:nvPicPr>
        <p:blipFill>
          <a:blip r:embed="rId5"/>
          <a:stretch>
            <a:fillRect/>
          </a:stretch>
        </p:blipFill>
        <p:spPr>
          <a:xfrm>
            <a:off x="7132581" y="3976606"/>
            <a:ext cx="5025336" cy="2388068"/>
          </a:xfrm>
          <a:prstGeom prst="rect">
            <a:avLst/>
          </a:prstGeom>
        </p:spPr>
      </p:pic>
      <p:cxnSp>
        <p:nvCxnSpPr>
          <p:cNvPr id="6" name="Straight Arrow Connector 5">
            <a:extLst>
              <a:ext uri="{FF2B5EF4-FFF2-40B4-BE49-F238E27FC236}">
                <a16:creationId xmlns:a16="http://schemas.microsoft.com/office/drawing/2014/main" id="{AA397117-208B-71E3-8699-76327C811DC9}"/>
              </a:ext>
            </a:extLst>
          </p:cNvPr>
          <p:cNvCxnSpPr>
            <a:cxnSpLocks/>
          </p:cNvCxnSpPr>
          <p:nvPr/>
        </p:nvCxnSpPr>
        <p:spPr>
          <a:xfrm flipH="1" flipV="1">
            <a:off x="1431636" y="2266427"/>
            <a:ext cx="314037" cy="106790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90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FC8B-525B-2631-905C-8B7F6FD2FBDA}"/>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Valodas prasmes mediju lietošanai</a:t>
            </a:r>
          </a:p>
        </p:txBody>
      </p:sp>
      <p:cxnSp>
        <p:nvCxnSpPr>
          <p:cNvPr id="3" name="Straight Connector 2">
            <a:extLst>
              <a:ext uri="{FF2B5EF4-FFF2-40B4-BE49-F238E27FC236}">
                <a16:creationId xmlns:a16="http://schemas.microsoft.com/office/drawing/2014/main" id="{2E957DFF-1927-BA74-7992-AFED98044376}"/>
              </a:ext>
            </a:extLst>
          </p:cNvPr>
          <p:cNvCxnSpPr>
            <a:cxnSpLocks/>
          </p:cNvCxnSpPr>
          <p:nvPr/>
        </p:nvCxnSpPr>
        <p:spPr>
          <a:xfrm>
            <a:off x="344685" y="549211"/>
            <a:ext cx="5846564"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74BC78C-A454-569F-D2F9-FC7B8618401D}"/>
              </a:ext>
            </a:extLst>
          </p:cNvPr>
          <p:cNvSpPr/>
          <p:nvPr/>
        </p:nvSpPr>
        <p:spPr>
          <a:xfrm>
            <a:off x="390920" y="563844"/>
            <a:ext cx="580032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Kuras valodas pārzināt tādā līmenī, lai tajās varētu izmantot (skatīties vai lasīt) medijus?</a:t>
            </a:r>
          </a:p>
        </p:txBody>
      </p:sp>
      <p:cxnSp>
        <p:nvCxnSpPr>
          <p:cNvPr id="5" name="Straight Connector 4">
            <a:extLst>
              <a:ext uri="{FF2B5EF4-FFF2-40B4-BE49-F238E27FC236}">
                <a16:creationId xmlns:a16="http://schemas.microsoft.com/office/drawing/2014/main" id="{EAFA09E4-B0D3-0CFC-2738-1E797F8A2162}"/>
              </a:ext>
            </a:extLst>
          </p:cNvPr>
          <p:cNvCxnSpPr>
            <a:cxnSpLocks/>
          </p:cNvCxnSpPr>
          <p:nvPr/>
        </p:nvCxnSpPr>
        <p:spPr>
          <a:xfrm>
            <a:off x="369524" y="875950"/>
            <a:ext cx="5800329"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8A6095-3F6F-73B7-B231-0E20052E5F73}"/>
              </a:ext>
            </a:extLst>
          </p:cNvPr>
          <p:cNvSpPr txBox="1"/>
          <p:nvPr/>
        </p:nvSpPr>
        <p:spPr>
          <a:xfrm>
            <a:off x="8924925" y="751713"/>
            <a:ext cx="3257550" cy="5174365"/>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Dominējošā daļa Latvijas sabiedrības zina latviešu un krievu valodas tādā līmenī, lai tajās varētu izmantot (skatīties vai lasīt) medijus. Nedaudz mazāk par pusi iedzīvotāju tādā līmenī pārzin arī angļu valodu. Līdzīgi rezultāti bija vērojami arī iepriekšējā, 2024.g. pētījumā.</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Latviešu valodā medijus spēj lietot 88% (-4% salīdzinājumā ar 2024.g.) aptaujāto Latvijas iedzīvotāju. Mazākumtautību pārstāvju  mērķa grupā latviešu valodu šādā līmenī pārvalda gandrīz trīs ceturtdaļas (73%) respondentu;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Krievu valodā skatīties vai lasīt medijus spēj 87% (rezultāts nav mainījies) aptaujas dalībnieku. Jauniešu (15-25 gadi) mērķa grupā krievu valodu labi pārvalda mazāk par divām trešdaļām (62%) aptaujāto;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42% (-1% salīdzinājumā ar 2024.g.) aptaujāto Latvijas iedzīvotāju spēj patērēt medijus angļu valodā. Pārliecinoši visvairāk angļu valodas pratēju ir jauniešu (15-25 gadi) mērķa grupā (angļu valodu pārvalda 85%), mazāk – cittautiešu vidū (34%) un, jo īpaši, senioru (65+ gadi) auditorijā (15%).</a:t>
            </a:r>
          </a:p>
        </p:txBody>
      </p:sp>
      <p:sp>
        <p:nvSpPr>
          <p:cNvPr id="7" name="Rectangle 6">
            <a:extLst>
              <a:ext uri="{FF2B5EF4-FFF2-40B4-BE49-F238E27FC236}">
                <a16:creationId xmlns:a16="http://schemas.microsoft.com/office/drawing/2014/main" id="{46ACB079-D16C-8A72-1467-5456187D271D}"/>
              </a:ext>
            </a:extLst>
          </p:cNvPr>
          <p:cNvSpPr/>
          <p:nvPr/>
        </p:nvSpPr>
        <p:spPr>
          <a:xfrm>
            <a:off x="1817964" y="1175134"/>
            <a:ext cx="164913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Visi aptaujas dalībnieki</a:t>
            </a:r>
          </a:p>
        </p:txBody>
      </p:sp>
      <p:sp>
        <p:nvSpPr>
          <p:cNvPr id="8" name="Rectangle 7">
            <a:extLst>
              <a:ext uri="{FF2B5EF4-FFF2-40B4-BE49-F238E27FC236}">
                <a16:creationId xmlns:a16="http://schemas.microsoft.com/office/drawing/2014/main" id="{98721383-24D8-E506-A7EA-81E910C93CC8}"/>
              </a:ext>
            </a:extLst>
          </p:cNvPr>
          <p:cNvSpPr/>
          <p:nvPr/>
        </p:nvSpPr>
        <p:spPr>
          <a:xfrm>
            <a:off x="5590611" y="1175388"/>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15" name="Picture 14">
            <a:extLst>
              <a:ext uri="{FF2B5EF4-FFF2-40B4-BE49-F238E27FC236}">
                <a16:creationId xmlns:a16="http://schemas.microsoft.com/office/drawing/2014/main" id="{E7C279E5-7ABF-4BA9-1251-C78CE0D5DD9E}"/>
              </a:ext>
            </a:extLst>
          </p:cNvPr>
          <p:cNvPicPr>
            <a:picLocks noChangeAspect="1"/>
          </p:cNvPicPr>
          <p:nvPr/>
        </p:nvPicPr>
        <p:blipFill>
          <a:blip r:embed="rId2"/>
          <a:stretch>
            <a:fillRect/>
          </a:stretch>
        </p:blipFill>
        <p:spPr>
          <a:xfrm>
            <a:off x="51815" y="1423416"/>
            <a:ext cx="4285505" cy="3517134"/>
          </a:xfrm>
          <a:prstGeom prst="rect">
            <a:avLst/>
          </a:prstGeom>
        </p:spPr>
      </p:pic>
      <p:pic>
        <p:nvPicPr>
          <p:cNvPr id="16" name="Picture 15">
            <a:extLst>
              <a:ext uri="{FF2B5EF4-FFF2-40B4-BE49-F238E27FC236}">
                <a16:creationId xmlns:a16="http://schemas.microsoft.com/office/drawing/2014/main" id="{09D6CD18-9A20-9CD7-0CCE-BED9DEEBE79B}"/>
              </a:ext>
            </a:extLst>
          </p:cNvPr>
          <p:cNvPicPr>
            <a:picLocks noChangeAspect="1"/>
          </p:cNvPicPr>
          <p:nvPr/>
        </p:nvPicPr>
        <p:blipFill>
          <a:blip r:embed="rId3"/>
          <a:stretch>
            <a:fillRect/>
          </a:stretch>
        </p:blipFill>
        <p:spPr>
          <a:xfrm>
            <a:off x="4447413" y="1432561"/>
            <a:ext cx="4277487" cy="3501098"/>
          </a:xfrm>
          <a:prstGeom prst="rect">
            <a:avLst/>
          </a:prstGeom>
        </p:spPr>
      </p:pic>
    </p:spTree>
    <p:extLst>
      <p:ext uri="{BB962C8B-B14F-4D97-AF65-F5344CB8AC3E}">
        <p14:creationId xmlns:p14="http://schemas.microsoft.com/office/powerpoint/2010/main" val="73395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02A9C7-D9CE-DB5B-2047-A752F405D28F}"/>
              </a:ext>
            </a:extLst>
          </p:cNvPr>
          <p:cNvSpPr>
            <a:spLocks noChangeArrowheads="1"/>
          </p:cNvSpPr>
          <p:nvPr/>
        </p:nvSpPr>
        <p:spPr bwMode="auto">
          <a:xfrm>
            <a:off x="738188" y="495300"/>
            <a:ext cx="7772400" cy="500063"/>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lv-LV" b="1" dirty="0">
                <a:solidFill>
                  <a:srgbClr val="990033"/>
                </a:solidFill>
                <a:effectLst>
                  <a:outerShdw blurRad="38100" dist="38100" dir="2700000" algn="tl">
                    <a:srgbClr val="000000">
                      <a:alpha val="43137"/>
                    </a:srgbClr>
                  </a:outerShdw>
                </a:effectLst>
                <a:latin typeface="+mn-lt"/>
              </a:rPr>
              <a:t>SATURS</a:t>
            </a:r>
            <a:endParaRPr lang="en-GB" b="1" dirty="0">
              <a:solidFill>
                <a:srgbClr val="990033"/>
              </a:solidFill>
              <a:effectLst>
                <a:outerShdw blurRad="38100" dist="38100" dir="2700000" algn="tl">
                  <a:srgbClr val="000000">
                    <a:alpha val="43137"/>
                  </a:srgbClr>
                </a:outerShdw>
              </a:effectLst>
              <a:latin typeface="+mn-lt"/>
            </a:endParaRPr>
          </a:p>
        </p:txBody>
      </p:sp>
      <p:sp>
        <p:nvSpPr>
          <p:cNvPr id="3" name="Rectangle 3">
            <a:extLst>
              <a:ext uri="{FF2B5EF4-FFF2-40B4-BE49-F238E27FC236}">
                <a16:creationId xmlns:a16="http://schemas.microsoft.com/office/drawing/2014/main" id="{036EB48B-0A61-DC12-2112-1167D2704957}"/>
              </a:ext>
            </a:extLst>
          </p:cNvPr>
          <p:cNvSpPr>
            <a:spLocks noChangeArrowheads="1"/>
          </p:cNvSpPr>
          <p:nvPr/>
        </p:nvSpPr>
        <p:spPr bwMode="auto">
          <a:xfrm>
            <a:off x="771525" y="1268413"/>
            <a:ext cx="7786688" cy="4608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1200"/>
              </a:spcBef>
              <a:buClr>
                <a:srgbClr val="C00000"/>
              </a:buClr>
              <a:buFont typeface="Calibri" panose="020F0502020204030204" pitchFamily="34" charset="0"/>
              <a:buAutoNum type="arabicPeriod"/>
            </a:pPr>
            <a:r>
              <a:rPr lang="lv-LV" altLang="lv-LV" sz="1200" b="1" dirty="0"/>
              <a:t>Metodoloģiskā informācija</a:t>
            </a:r>
          </a:p>
          <a:p>
            <a:pPr>
              <a:lnSpc>
                <a:spcPct val="120000"/>
              </a:lnSpc>
              <a:spcBef>
                <a:spcPts val="1200"/>
              </a:spcBef>
              <a:buClr>
                <a:srgbClr val="C00000"/>
              </a:buClr>
              <a:buFont typeface="Calibri" panose="020F0502020204030204" pitchFamily="34" charset="0"/>
              <a:buAutoNum type="arabicPeriod"/>
            </a:pPr>
            <a:r>
              <a:rPr lang="lv-LV" altLang="lv-LV" sz="1200" b="1" dirty="0"/>
              <a:t>Tehnoloģiskās prasmes un spēja piekļūt informācijai</a:t>
            </a:r>
          </a:p>
          <a:p>
            <a:pPr>
              <a:lnSpc>
                <a:spcPct val="120000"/>
              </a:lnSpc>
              <a:spcBef>
                <a:spcPts val="1200"/>
              </a:spcBef>
              <a:buClr>
                <a:srgbClr val="C00000"/>
              </a:buClr>
              <a:buFont typeface="Calibri" panose="020F0502020204030204" pitchFamily="34" charset="0"/>
              <a:buAutoNum type="arabicPeriod"/>
            </a:pPr>
            <a:r>
              <a:rPr lang="lv-LV" altLang="lv-LV" sz="1200" b="1" dirty="0"/>
              <a:t>Mākslīgā intelekta rīki</a:t>
            </a:r>
          </a:p>
          <a:p>
            <a:pPr>
              <a:lnSpc>
                <a:spcPct val="120000"/>
              </a:lnSpc>
              <a:spcBef>
                <a:spcPts val="1200"/>
              </a:spcBef>
              <a:buClr>
                <a:srgbClr val="C00000"/>
              </a:buClr>
              <a:buFont typeface="Calibri" panose="020F0502020204030204" pitchFamily="34" charset="0"/>
              <a:buAutoNum type="arabicPeriod"/>
            </a:pPr>
            <a:r>
              <a:rPr lang="lv-LV" altLang="lv-LV" sz="1200" b="1" dirty="0"/>
              <a:t>Priekšstati par mediju darbību un vidi</a:t>
            </a:r>
          </a:p>
          <a:p>
            <a:pPr eaLnBrk="1" hangingPunct="1">
              <a:lnSpc>
                <a:spcPct val="120000"/>
              </a:lnSpc>
              <a:spcBef>
                <a:spcPts val="1200"/>
              </a:spcBef>
              <a:buClr>
                <a:srgbClr val="C00000"/>
              </a:buClr>
              <a:buFont typeface="Calibri" panose="020F0502020204030204" pitchFamily="34" charset="0"/>
              <a:buAutoNum type="arabicPeriod"/>
            </a:pPr>
            <a:r>
              <a:rPr lang="lv-LV" altLang="lv-LV" sz="1200" b="1" dirty="0"/>
              <a:t>Informācijas resursu lietošana</a:t>
            </a:r>
          </a:p>
          <a:p>
            <a:pPr eaLnBrk="1" hangingPunct="1">
              <a:lnSpc>
                <a:spcPct val="120000"/>
              </a:lnSpc>
              <a:spcBef>
                <a:spcPts val="1200"/>
              </a:spcBef>
              <a:buClr>
                <a:srgbClr val="C00000"/>
              </a:buClr>
              <a:buFont typeface="Calibri" panose="020F0502020204030204" pitchFamily="34" charset="0"/>
              <a:buAutoNum type="arabicPeriod"/>
            </a:pPr>
            <a:r>
              <a:rPr lang="lv-LV" altLang="lv-LV" sz="1200" b="1" dirty="0"/>
              <a:t>Komunikācijas pieredze ar masu medijiem vai mediju ētiku uzraugošām institūcijām</a:t>
            </a:r>
          </a:p>
          <a:p>
            <a:pPr eaLnBrk="1" hangingPunct="1">
              <a:lnSpc>
                <a:spcPct val="120000"/>
              </a:lnSpc>
              <a:spcBef>
                <a:spcPts val="1200"/>
              </a:spcBef>
              <a:buClr>
                <a:srgbClr val="C00000"/>
              </a:buClr>
              <a:buFont typeface="Calibri" panose="020F0502020204030204" pitchFamily="34" charset="0"/>
              <a:buAutoNum type="arabicPeriod"/>
            </a:pPr>
            <a:r>
              <a:rPr lang="lv-LV" altLang="lv-LV" sz="1200" b="1" dirty="0"/>
              <a:t>Uzticēšanās dažādiem informācijas resursiem un institūcijām Sociālo mediju lietošana</a:t>
            </a:r>
          </a:p>
          <a:p>
            <a:pPr eaLnBrk="1" hangingPunct="1">
              <a:lnSpc>
                <a:spcPct val="120000"/>
              </a:lnSpc>
              <a:spcBef>
                <a:spcPts val="1200"/>
              </a:spcBef>
              <a:buClr>
                <a:srgbClr val="C00000"/>
              </a:buClr>
              <a:buFont typeface="Calibri" panose="020F0502020204030204" pitchFamily="34" charset="0"/>
              <a:buAutoNum type="arabicPeriod"/>
            </a:pPr>
            <a:r>
              <a:rPr lang="lv-LV" altLang="lv-LV" sz="1200" b="1" dirty="0"/>
              <a:t>Vispārīgi priekšstati par notiekošo</a:t>
            </a:r>
          </a:p>
          <a:p>
            <a:pPr eaLnBrk="1" hangingPunct="1">
              <a:lnSpc>
                <a:spcPct val="120000"/>
              </a:lnSpc>
              <a:spcBef>
                <a:spcPts val="1200"/>
              </a:spcBef>
              <a:buClr>
                <a:srgbClr val="C00000"/>
              </a:buClr>
              <a:buFont typeface="Calibri" panose="020F0502020204030204" pitchFamily="34" charset="0"/>
              <a:buAutoNum type="arabicPeriod"/>
            </a:pPr>
            <a:r>
              <a:rPr lang="lv-LV" altLang="lv-LV" sz="1200" b="1" dirty="0" err="1"/>
              <a:t>Medijpratības</a:t>
            </a:r>
            <a:r>
              <a:rPr lang="lv-LV" altLang="lv-LV" sz="1200" b="1" dirty="0"/>
              <a:t> apkopojums</a:t>
            </a:r>
          </a:p>
        </p:txBody>
      </p:sp>
    </p:spTree>
    <p:extLst>
      <p:ext uri="{BB962C8B-B14F-4D97-AF65-F5344CB8AC3E}">
        <p14:creationId xmlns:p14="http://schemas.microsoft.com/office/powerpoint/2010/main" val="412814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739B-DEE2-4DC3-0CD5-FBE9573E8F12}"/>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Valodas prasmes mediju lietošanai</a:t>
            </a:r>
          </a:p>
        </p:txBody>
      </p:sp>
      <p:cxnSp>
        <p:nvCxnSpPr>
          <p:cNvPr id="3" name="Straight Connector 2">
            <a:extLst>
              <a:ext uri="{FF2B5EF4-FFF2-40B4-BE49-F238E27FC236}">
                <a16:creationId xmlns:a16="http://schemas.microsoft.com/office/drawing/2014/main" id="{C6B52A84-65CB-B2A8-1F59-AAB384653039}"/>
              </a:ext>
            </a:extLst>
          </p:cNvPr>
          <p:cNvCxnSpPr>
            <a:cxnSpLocks/>
          </p:cNvCxnSpPr>
          <p:nvPr/>
        </p:nvCxnSpPr>
        <p:spPr>
          <a:xfrm>
            <a:off x="344685" y="549211"/>
            <a:ext cx="5846564"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42A98F-1452-1B25-269C-C700EBE5E0D5}"/>
              </a:ext>
            </a:extLst>
          </p:cNvPr>
          <p:cNvSpPr/>
          <p:nvPr/>
        </p:nvSpPr>
        <p:spPr>
          <a:xfrm>
            <a:off x="390920" y="563844"/>
            <a:ext cx="580032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Kuras valodas pārzināt tādā līmenī, lai tajās varētu izmantot (skatīties vai lasīt) medijus?</a:t>
            </a:r>
          </a:p>
        </p:txBody>
      </p:sp>
      <p:cxnSp>
        <p:nvCxnSpPr>
          <p:cNvPr id="5" name="Straight Connector 4">
            <a:extLst>
              <a:ext uri="{FF2B5EF4-FFF2-40B4-BE49-F238E27FC236}">
                <a16:creationId xmlns:a16="http://schemas.microsoft.com/office/drawing/2014/main" id="{DA557834-2DF5-6C4E-6CFA-D0AE29C14465}"/>
              </a:ext>
            </a:extLst>
          </p:cNvPr>
          <p:cNvCxnSpPr>
            <a:cxnSpLocks/>
          </p:cNvCxnSpPr>
          <p:nvPr/>
        </p:nvCxnSpPr>
        <p:spPr>
          <a:xfrm>
            <a:off x="369524" y="875950"/>
            <a:ext cx="5800329"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3762F47-0BA8-A5D2-5EA0-F1656289CDC6}"/>
              </a:ext>
            </a:extLst>
          </p:cNvPr>
          <p:cNvPicPr>
            <a:picLocks noChangeAspect="1"/>
          </p:cNvPicPr>
          <p:nvPr/>
        </p:nvPicPr>
        <p:blipFill>
          <a:blip r:embed="rId2"/>
          <a:stretch>
            <a:fillRect/>
          </a:stretch>
        </p:blipFill>
        <p:spPr>
          <a:xfrm>
            <a:off x="256413" y="1513713"/>
            <a:ext cx="4894852" cy="3569531"/>
          </a:xfrm>
          <a:prstGeom prst="rect">
            <a:avLst/>
          </a:prstGeom>
        </p:spPr>
      </p:pic>
      <p:pic>
        <p:nvPicPr>
          <p:cNvPr id="12" name="Picture 11">
            <a:extLst>
              <a:ext uri="{FF2B5EF4-FFF2-40B4-BE49-F238E27FC236}">
                <a16:creationId xmlns:a16="http://schemas.microsoft.com/office/drawing/2014/main" id="{756257CE-8FA5-91B8-5457-7A1240F45291}"/>
              </a:ext>
            </a:extLst>
          </p:cNvPr>
          <p:cNvPicPr>
            <a:picLocks noChangeAspect="1"/>
          </p:cNvPicPr>
          <p:nvPr/>
        </p:nvPicPr>
        <p:blipFill>
          <a:blip r:embed="rId3"/>
          <a:stretch>
            <a:fillRect/>
          </a:stretch>
        </p:blipFill>
        <p:spPr>
          <a:xfrm>
            <a:off x="5352669" y="1509141"/>
            <a:ext cx="4877181" cy="3577687"/>
          </a:xfrm>
          <a:prstGeom prst="rect">
            <a:avLst/>
          </a:prstGeom>
        </p:spPr>
      </p:pic>
      <p:sp>
        <p:nvSpPr>
          <p:cNvPr id="13" name="Rectangle 12">
            <a:extLst>
              <a:ext uri="{FF2B5EF4-FFF2-40B4-BE49-F238E27FC236}">
                <a16:creationId xmlns:a16="http://schemas.microsoft.com/office/drawing/2014/main" id="{04779066-30F2-1D01-DB80-640BE0FC57B2}"/>
              </a:ext>
            </a:extLst>
          </p:cNvPr>
          <p:cNvSpPr/>
          <p:nvPr/>
        </p:nvSpPr>
        <p:spPr>
          <a:xfrm>
            <a:off x="1845365" y="129956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4" name="Rectangle 13">
            <a:extLst>
              <a:ext uri="{FF2B5EF4-FFF2-40B4-BE49-F238E27FC236}">
                <a16:creationId xmlns:a16="http://schemas.microsoft.com/office/drawing/2014/main" id="{A905777D-23C9-2E9B-2489-ACEAC78D2ACA}"/>
              </a:ext>
            </a:extLst>
          </p:cNvPr>
          <p:cNvSpPr/>
          <p:nvPr/>
        </p:nvSpPr>
        <p:spPr>
          <a:xfrm>
            <a:off x="6913641" y="129956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Tree>
    <p:extLst>
      <p:ext uri="{BB962C8B-B14F-4D97-AF65-F5344CB8AC3E}">
        <p14:creationId xmlns:p14="http://schemas.microsoft.com/office/powerpoint/2010/main" val="683469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5A1C-0D8B-4D6D-AEF3-B42FD3AF82A6}"/>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fr-FR" b="0" dirty="0" err="1">
                <a:solidFill>
                  <a:srgbClr val="990033"/>
                </a:solidFill>
              </a:rPr>
              <a:t>Rūpes</a:t>
            </a:r>
            <a:r>
              <a:rPr lang="fr-FR" b="0" dirty="0">
                <a:solidFill>
                  <a:srgbClr val="990033"/>
                </a:solidFill>
              </a:rPr>
              <a:t> par </a:t>
            </a:r>
            <a:r>
              <a:rPr lang="fr-FR" b="0" dirty="0" err="1">
                <a:solidFill>
                  <a:srgbClr val="990033"/>
                </a:solidFill>
              </a:rPr>
              <a:t>drošību</a:t>
            </a:r>
            <a:r>
              <a:rPr lang="fr-FR" b="0" dirty="0">
                <a:solidFill>
                  <a:srgbClr val="990033"/>
                </a:solidFill>
              </a:rPr>
              <a:t> un </a:t>
            </a:r>
            <a:r>
              <a:rPr lang="fr-FR" b="0" dirty="0" err="1">
                <a:solidFill>
                  <a:srgbClr val="990033"/>
                </a:solidFill>
              </a:rPr>
              <a:t>privātumu</a:t>
            </a:r>
            <a:r>
              <a:rPr lang="fr-FR" b="0" dirty="0">
                <a:solidFill>
                  <a:srgbClr val="990033"/>
                </a:solidFill>
              </a:rPr>
              <a:t> </a:t>
            </a:r>
            <a:r>
              <a:rPr lang="fr-FR" b="0" dirty="0" err="1">
                <a:solidFill>
                  <a:srgbClr val="990033"/>
                </a:solidFill>
              </a:rPr>
              <a:t>lietojot</a:t>
            </a:r>
            <a:r>
              <a:rPr lang="fr-FR" b="0" dirty="0">
                <a:solidFill>
                  <a:srgbClr val="990033"/>
                </a:solidFill>
              </a:rPr>
              <a:t> </a:t>
            </a:r>
            <a:r>
              <a:rPr lang="fr-FR" b="0" dirty="0" err="1">
                <a:solidFill>
                  <a:srgbClr val="990033"/>
                </a:solidFill>
              </a:rPr>
              <a:t>internetu</a:t>
            </a:r>
            <a:endParaRPr lang="lv-LV" b="0" dirty="0">
              <a:solidFill>
                <a:srgbClr val="990033"/>
              </a:solidFill>
            </a:endParaRPr>
          </a:p>
        </p:txBody>
      </p:sp>
      <p:cxnSp>
        <p:nvCxnSpPr>
          <p:cNvPr id="3" name="Straight Connector 2">
            <a:extLst>
              <a:ext uri="{FF2B5EF4-FFF2-40B4-BE49-F238E27FC236}">
                <a16:creationId xmlns:a16="http://schemas.microsoft.com/office/drawing/2014/main" id="{BAC4554E-EF33-A07C-D0E0-CE6D131E23C6}"/>
              </a:ext>
            </a:extLst>
          </p:cNvPr>
          <p:cNvCxnSpPr>
            <a:cxnSpLocks/>
          </p:cNvCxnSpPr>
          <p:nvPr/>
        </p:nvCxnSpPr>
        <p:spPr>
          <a:xfrm>
            <a:off x="344685" y="549211"/>
            <a:ext cx="6983776" cy="146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9661A04-3C95-AC72-36C4-332E4F1A37EF}"/>
              </a:ext>
            </a:extLst>
          </p:cNvPr>
          <p:cNvSpPr/>
          <p:nvPr/>
        </p:nvSpPr>
        <p:spPr>
          <a:xfrm>
            <a:off x="390920" y="563844"/>
            <a:ext cx="6962380"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dažādas paroles jūs izmantojat, lai piekļūtu saviem kontiem interneta vietnēs, sociālajos medijos, utt.?</a:t>
            </a:r>
          </a:p>
        </p:txBody>
      </p:sp>
      <p:cxnSp>
        <p:nvCxnSpPr>
          <p:cNvPr id="5" name="Straight Connector 4">
            <a:extLst>
              <a:ext uri="{FF2B5EF4-FFF2-40B4-BE49-F238E27FC236}">
                <a16:creationId xmlns:a16="http://schemas.microsoft.com/office/drawing/2014/main" id="{FDFD0F70-7352-2857-D194-2045A50EE3EE}"/>
              </a:ext>
            </a:extLst>
          </p:cNvPr>
          <p:cNvCxnSpPr>
            <a:cxnSpLocks/>
          </p:cNvCxnSpPr>
          <p:nvPr/>
        </p:nvCxnSpPr>
        <p:spPr>
          <a:xfrm>
            <a:off x="369524" y="875950"/>
            <a:ext cx="698377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B7128FF-8A9B-D3AA-6E58-D88DBDB217EB}"/>
              </a:ext>
            </a:extLst>
          </p:cNvPr>
          <p:cNvSpPr/>
          <p:nvPr/>
        </p:nvSpPr>
        <p:spPr>
          <a:xfrm>
            <a:off x="8856741" y="51255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2" name="Rectangle 11">
            <a:extLst>
              <a:ext uri="{FF2B5EF4-FFF2-40B4-BE49-F238E27FC236}">
                <a16:creationId xmlns:a16="http://schemas.microsoft.com/office/drawing/2014/main" id="{F0F9B882-1D3E-814C-9699-8A0A7B44F31A}"/>
              </a:ext>
            </a:extLst>
          </p:cNvPr>
          <p:cNvSpPr/>
          <p:nvPr/>
        </p:nvSpPr>
        <p:spPr>
          <a:xfrm>
            <a:off x="8870274" y="348545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3" name="Rectangle 12">
            <a:extLst>
              <a:ext uri="{FF2B5EF4-FFF2-40B4-BE49-F238E27FC236}">
                <a16:creationId xmlns:a16="http://schemas.microsoft.com/office/drawing/2014/main" id="{E5D65C12-99E7-9277-BE53-7928704486EB}"/>
              </a:ext>
            </a:extLst>
          </p:cNvPr>
          <p:cNvSpPr/>
          <p:nvPr/>
        </p:nvSpPr>
        <p:spPr>
          <a:xfrm>
            <a:off x="1838259" y="933612"/>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pic>
        <p:nvPicPr>
          <p:cNvPr id="15" name="Picture 14">
            <a:extLst>
              <a:ext uri="{FF2B5EF4-FFF2-40B4-BE49-F238E27FC236}">
                <a16:creationId xmlns:a16="http://schemas.microsoft.com/office/drawing/2014/main" id="{16880C9D-08ED-8EAC-737F-BF341B5719F5}"/>
              </a:ext>
            </a:extLst>
          </p:cNvPr>
          <p:cNvPicPr>
            <a:picLocks noChangeAspect="1"/>
          </p:cNvPicPr>
          <p:nvPr/>
        </p:nvPicPr>
        <p:blipFill>
          <a:blip r:embed="rId2"/>
          <a:stretch>
            <a:fillRect/>
          </a:stretch>
        </p:blipFill>
        <p:spPr>
          <a:xfrm>
            <a:off x="390920" y="1074581"/>
            <a:ext cx="5358384" cy="2749756"/>
          </a:xfrm>
          <a:prstGeom prst="rect">
            <a:avLst/>
          </a:prstGeom>
        </p:spPr>
      </p:pic>
      <p:pic>
        <p:nvPicPr>
          <p:cNvPr id="16" name="Picture 15">
            <a:extLst>
              <a:ext uri="{FF2B5EF4-FFF2-40B4-BE49-F238E27FC236}">
                <a16:creationId xmlns:a16="http://schemas.microsoft.com/office/drawing/2014/main" id="{9E23D771-2D1B-32DF-B8CA-C31FABD90A32}"/>
              </a:ext>
            </a:extLst>
          </p:cNvPr>
          <p:cNvPicPr>
            <a:picLocks noChangeAspect="1"/>
          </p:cNvPicPr>
          <p:nvPr/>
        </p:nvPicPr>
        <p:blipFill>
          <a:blip r:embed="rId3"/>
          <a:stretch>
            <a:fillRect/>
          </a:stretch>
        </p:blipFill>
        <p:spPr>
          <a:xfrm>
            <a:off x="7295792" y="624948"/>
            <a:ext cx="4807449" cy="2654043"/>
          </a:xfrm>
          <a:prstGeom prst="rect">
            <a:avLst/>
          </a:prstGeom>
        </p:spPr>
      </p:pic>
      <p:pic>
        <p:nvPicPr>
          <p:cNvPr id="17" name="Picture 16">
            <a:extLst>
              <a:ext uri="{FF2B5EF4-FFF2-40B4-BE49-F238E27FC236}">
                <a16:creationId xmlns:a16="http://schemas.microsoft.com/office/drawing/2014/main" id="{0A5876EC-7371-8258-6103-636E94C9B0F3}"/>
              </a:ext>
            </a:extLst>
          </p:cNvPr>
          <p:cNvPicPr>
            <a:picLocks noChangeAspect="1"/>
          </p:cNvPicPr>
          <p:nvPr/>
        </p:nvPicPr>
        <p:blipFill>
          <a:blip r:embed="rId4"/>
          <a:stretch>
            <a:fillRect/>
          </a:stretch>
        </p:blipFill>
        <p:spPr>
          <a:xfrm>
            <a:off x="7278257" y="3591625"/>
            <a:ext cx="4815459" cy="2654043"/>
          </a:xfrm>
          <a:prstGeom prst="rect">
            <a:avLst/>
          </a:prstGeom>
        </p:spPr>
      </p:pic>
      <p:sp>
        <p:nvSpPr>
          <p:cNvPr id="25" name="TextBox 24">
            <a:extLst>
              <a:ext uri="{FF2B5EF4-FFF2-40B4-BE49-F238E27FC236}">
                <a16:creationId xmlns:a16="http://schemas.microsoft.com/office/drawing/2014/main" id="{6CBE3666-D1E3-1DEF-96CB-F4E7903F8C4F}"/>
              </a:ext>
            </a:extLst>
          </p:cNvPr>
          <p:cNvSpPr txBox="1"/>
          <p:nvPr/>
        </p:nvSpPr>
        <p:spPr>
          <a:xfrm>
            <a:off x="113375" y="3933041"/>
            <a:ext cx="6400405" cy="1850378"/>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Pētījuma rezultāti iezīmē pozitīvu tendenci – rūk iedzīvotāju skaits, kuri saviem kontiem interneta vietnēs, sociālajos medijos izmanto tikai vienu paroli, savukārt pieaug  interneta lietotāju īpatsvars, kuri izmanto četras vai vairāk paroles. Tendence raksturīga arī visām pētījuma mērķa grupām (cittautieši, jaunieši, seniori).</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Tikai vienu paroli saviem kontiem interneta vietnēs, sociālajos medijos izmanto 12% (-10% salīdzinājumā ar 2024.g.) interneta lietotāju;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2-3 paroles kontiem internetā izmanto 31% (-10% salīdzinājumā ar 2024.g.) respondentu;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4 un vairāk paroles lieto 42% (+14% salīdzinājumā ar 2024.g.) interneta lietotāju.</a:t>
            </a:r>
          </a:p>
        </p:txBody>
      </p:sp>
      <p:sp>
        <p:nvSpPr>
          <p:cNvPr id="6" name="Oval 1060">
            <a:extLst>
              <a:ext uri="{FF2B5EF4-FFF2-40B4-BE49-F238E27FC236}">
                <a16:creationId xmlns:a16="http://schemas.microsoft.com/office/drawing/2014/main" id="{B89DD6C3-8AA9-0B20-BDA2-87C8FC317CE4}"/>
              </a:ext>
            </a:extLst>
          </p:cNvPr>
          <p:cNvSpPr>
            <a:spLocks noChangeArrowheads="1"/>
          </p:cNvSpPr>
          <p:nvPr/>
        </p:nvSpPr>
        <p:spPr bwMode="auto">
          <a:xfrm>
            <a:off x="3599637" y="1552030"/>
            <a:ext cx="544945"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422064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DA6691F-1705-FB75-AA17-FDD1852D20A2}"/>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fr-FR" b="0" dirty="0" err="1">
                <a:solidFill>
                  <a:srgbClr val="990033"/>
                </a:solidFill>
              </a:rPr>
              <a:t>Rūpes</a:t>
            </a:r>
            <a:r>
              <a:rPr lang="fr-FR" b="0" dirty="0">
                <a:solidFill>
                  <a:srgbClr val="990033"/>
                </a:solidFill>
              </a:rPr>
              <a:t> par </a:t>
            </a:r>
            <a:r>
              <a:rPr lang="fr-FR" b="0" dirty="0" err="1">
                <a:solidFill>
                  <a:srgbClr val="990033"/>
                </a:solidFill>
              </a:rPr>
              <a:t>drošību</a:t>
            </a:r>
            <a:r>
              <a:rPr lang="fr-FR" b="0" dirty="0">
                <a:solidFill>
                  <a:srgbClr val="990033"/>
                </a:solidFill>
              </a:rPr>
              <a:t> un </a:t>
            </a:r>
            <a:r>
              <a:rPr lang="fr-FR" b="0" dirty="0" err="1">
                <a:solidFill>
                  <a:srgbClr val="990033"/>
                </a:solidFill>
              </a:rPr>
              <a:t>privātumu</a:t>
            </a:r>
            <a:r>
              <a:rPr lang="fr-FR" b="0" dirty="0">
                <a:solidFill>
                  <a:srgbClr val="990033"/>
                </a:solidFill>
              </a:rPr>
              <a:t> </a:t>
            </a:r>
            <a:r>
              <a:rPr lang="fr-FR" b="0" dirty="0" err="1">
                <a:solidFill>
                  <a:srgbClr val="990033"/>
                </a:solidFill>
              </a:rPr>
              <a:t>lietojot</a:t>
            </a:r>
            <a:r>
              <a:rPr lang="fr-FR" b="0" dirty="0">
                <a:solidFill>
                  <a:srgbClr val="990033"/>
                </a:solidFill>
              </a:rPr>
              <a:t> </a:t>
            </a:r>
            <a:r>
              <a:rPr lang="fr-FR" b="0" dirty="0" err="1">
                <a:solidFill>
                  <a:srgbClr val="990033"/>
                </a:solidFill>
              </a:rPr>
              <a:t>internetu</a:t>
            </a:r>
            <a:endParaRPr lang="lv-LV" b="0" dirty="0">
              <a:solidFill>
                <a:srgbClr val="990033"/>
              </a:solidFill>
            </a:endParaRPr>
          </a:p>
        </p:txBody>
      </p:sp>
      <p:cxnSp>
        <p:nvCxnSpPr>
          <p:cNvPr id="16" name="Straight Connector 15">
            <a:extLst>
              <a:ext uri="{FF2B5EF4-FFF2-40B4-BE49-F238E27FC236}">
                <a16:creationId xmlns:a16="http://schemas.microsoft.com/office/drawing/2014/main" id="{6E23EB8D-3CD6-A32C-3648-048DDFD3F0DC}"/>
              </a:ext>
            </a:extLst>
          </p:cNvPr>
          <p:cNvCxnSpPr>
            <a:cxnSpLocks/>
          </p:cNvCxnSpPr>
          <p:nvPr/>
        </p:nvCxnSpPr>
        <p:spPr>
          <a:xfrm>
            <a:off x="344685" y="549211"/>
            <a:ext cx="4981393"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7081671-02CE-ADAE-5314-94F48FD99FAC}"/>
              </a:ext>
            </a:extLst>
          </p:cNvPr>
          <p:cNvSpPr/>
          <p:nvPr/>
        </p:nvSpPr>
        <p:spPr>
          <a:xfrm>
            <a:off x="390920" y="563844"/>
            <a:ext cx="5150818"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Kad es apmeklēju interneta lapas vai lejupielādēju lietotnes (aplikācijas), parasti apstiprinu lietošanas noteikumus, tos neizlasot</a:t>
            </a:r>
          </a:p>
        </p:txBody>
      </p:sp>
      <p:cxnSp>
        <p:nvCxnSpPr>
          <p:cNvPr id="18" name="Straight Connector 17">
            <a:extLst>
              <a:ext uri="{FF2B5EF4-FFF2-40B4-BE49-F238E27FC236}">
                <a16:creationId xmlns:a16="http://schemas.microsoft.com/office/drawing/2014/main" id="{AEFE86D2-19B8-1012-AD29-8E2EF9B3EBFB}"/>
              </a:ext>
            </a:extLst>
          </p:cNvPr>
          <p:cNvCxnSpPr>
            <a:cxnSpLocks/>
          </p:cNvCxnSpPr>
          <p:nvPr/>
        </p:nvCxnSpPr>
        <p:spPr>
          <a:xfrm flipV="1">
            <a:off x="369524" y="1084628"/>
            <a:ext cx="4956554"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5229C73-550E-42BA-37BA-E00BFB3F6A21}"/>
              </a:ext>
            </a:extLst>
          </p:cNvPr>
          <p:cNvPicPr>
            <a:picLocks noChangeAspect="1"/>
          </p:cNvPicPr>
          <p:nvPr/>
        </p:nvPicPr>
        <p:blipFill>
          <a:blip r:embed="rId2"/>
          <a:stretch>
            <a:fillRect/>
          </a:stretch>
        </p:blipFill>
        <p:spPr>
          <a:xfrm>
            <a:off x="175260" y="1361694"/>
            <a:ext cx="5150818" cy="2848352"/>
          </a:xfrm>
          <a:prstGeom prst="rect">
            <a:avLst/>
          </a:prstGeom>
        </p:spPr>
      </p:pic>
      <p:pic>
        <p:nvPicPr>
          <p:cNvPr id="20" name="Picture 19">
            <a:extLst>
              <a:ext uri="{FF2B5EF4-FFF2-40B4-BE49-F238E27FC236}">
                <a16:creationId xmlns:a16="http://schemas.microsoft.com/office/drawing/2014/main" id="{3DB3A512-7A91-26F9-D2BA-D6BA2F04B5F6}"/>
              </a:ext>
            </a:extLst>
          </p:cNvPr>
          <p:cNvPicPr>
            <a:picLocks noChangeAspect="1"/>
          </p:cNvPicPr>
          <p:nvPr/>
        </p:nvPicPr>
        <p:blipFill>
          <a:blip r:embed="rId3"/>
          <a:stretch>
            <a:fillRect/>
          </a:stretch>
        </p:blipFill>
        <p:spPr>
          <a:xfrm>
            <a:off x="7220331" y="637795"/>
            <a:ext cx="4834509" cy="2664543"/>
          </a:xfrm>
          <a:prstGeom prst="rect">
            <a:avLst/>
          </a:prstGeom>
        </p:spPr>
      </p:pic>
      <p:pic>
        <p:nvPicPr>
          <p:cNvPr id="21" name="Picture 20">
            <a:extLst>
              <a:ext uri="{FF2B5EF4-FFF2-40B4-BE49-F238E27FC236}">
                <a16:creationId xmlns:a16="http://schemas.microsoft.com/office/drawing/2014/main" id="{98634969-D6E1-7680-CBA7-3B39AEB351AB}"/>
              </a:ext>
            </a:extLst>
          </p:cNvPr>
          <p:cNvPicPr>
            <a:picLocks noChangeAspect="1"/>
          </p:cNvPicPr>
          <p:nvPr/>
        </p:nvPicPr>
        <p:blipFill>
          <a:blip r:embed="rId4"/>
          <a:stretch>
            <a:fillRect/>
          </a:stretch>
        </p:blipFill>
        <p:spPr>
          <a:xfrm>
            <a:off x="7229856" y="3626428"/>
            <a:ext cx="4834509" cy="2664543"/>
          </a:xfrm>
          <a:prstGeom prst="rect">
            <a:avLst/>
          </a:prstGeom>
        </p:spPr>
      </p:pic>
      <p:sp>
        <p:nvSpPr>
          <p:cNvPr id="22" name="Rectangle 21">
            <a:extLst>
              <a:ext uri="{FF2B5EF4-FFF2-40B4-BE49-F238E27FC236}">
                <a16:creationId xmlns:a16="http://schemas.microsoft.com/office/drawing/2014/main" id="{30349E4A-EAED-EED0-0175-D80DEC7FA80F}"/>
              </a:ext>
            </a:extLst>
          </p:cNvPr>
          <p:cNvSpPr/>
          <p:nvPr/>
        </p:nvSpPr>
        <p:spPr>
          <a:xfrm>
            <a:off x="8856741" y="51255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23" name="Rectangle 22">
            <a:extLst>
              <a:ext uri="{FF2B5EF4-FFF2-40B4-BE49-F238E27FC236}">
                <a16:creationId xmlns:a16="http://schemas.microsoft.com/office/drawing/2014/main" id="{7FD51177-E7FF-7D40-843F-7A85F49BCEBA}"/>
              </a:ext>
            </a:extLst>
          </p:cNvPr>
          <p:cNvSpPr/>
          <p:nvPr/>
        </p:nvSpPr>
        <p:spPr>
          <a:xfrm>
            <a:off x="8870274" y="348545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24" name="Rectangle 23">
            <a:extLst>
              <a:ext uri="{FF2B5EF4-FFF2-40B4-BE49-F238E27FC236}">
                <a16:creationId xmlns:a16="http://schemas.microsoft.com/office/drawing/2014/main" id="{51589123-80CB-28C1-C0BF-7DC090767CC5}"/>
              </a:ext>
            </a:extLst>
          </p:cNvPr>
          <p:cNvSpPr/>
          <p:nvPr/>
        </p:nvSpPr>
        <p:spPr>
          <a:xfrm>
            <a:off x="1838259" y="1228887"/>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sp>
        <p:nvSpPr>
          <p:cNvPr id="29" name="TextBox 28">
            <a:extLst>
              <a:ext uri="{FF2B5EF4-FFF2-40B4-BE49-F238E27FC236}">
                <a16:creationId xmlns:a16="http://schemas.microsoft.com/office/drawing/2014/main" id="{EBEB7C2F-6BD6-4B52-DF14-59996D30A548}"/>
              </a:ext>
            </a:extLst>
          </p:cNvPr>
          <p:cNvSpPr txBox="1"/>
          <p:nvPr/>
        </p:nvSpPr>
        <p:spPr>
          <a:xfrm>
            <a:off x="175260" y="4275653"/>
            <a:ext cx="6206490" cy="1628779"/>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Katrs trešais interneta lietotājs (35%) atzina, ka apmeklējot interneta lapas vai lejupielādējot lietotnes (aplikācijas), parasti apstiprina lietošanas noteikumus, tos neizlasot, un viņu skaits salīdzinājumā ar iepriekšējās aptaujas rezultātiem ir pieaudzis (+8%). Gandrīz puse (46%; -5% salīdzinājumā ar 2024.g.) respondentu lietošanas noteikumus nelasa dažkārt vai retu reizi. Lietošanas noteikumus vienmēr apstiprina tikai pēc to izlasīšanas 19% (-3% salīdzinājumā ar 2024.g.) interneta lietotāju. Rezultātu analīze pētījuma mērķa grupās atklāj, ka jaunieši biežāk mēdz apstiprināt lietošanas noteikumus, tos neizlasot, savukārt seniori tā rīkojas salīdzinoši retāk.</a:t>
            </a:r>
          </a:p>
        </p:txBody>
      </p:sp>
      <p:cxnSp>
        <p:nvCxnSpPr>
          <p:cNvPr id="2" name="Straight Arrow Connector 1">
            <a:extLst>
              <a:ext uri="{FF2B5EF4-FFF2-40B4-BE49-F238E27FC236}">
                <a16:creationId xmlns:a16="http://schemas.microsoft.com/office/drawing/2014/main" id="{AA89358B-1E73-2860-3CAB-1FDFBA5023A8}"/>
              </a:ext>
            </a:extLst>
          </p:cNvPr>
          <p:cNvCxnSpPr>
            <a:cxnSpLocks/>
          </p:cNvCxnSpPr>
          <p:nvPr/>
        </p:nvCxnSpPr>
        <p:spPr>
          <a:xfrm flipV="1">
            <a:off x="1948873" y="1958109"/>
            <a:ext cx="387927" cy="117301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0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D5EE-30A9-3EB5-DB24-3104A3919976}"/>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fr-FR" b="0" dirty="0" err="1">
                <a:solidFill>
                  <a:srgbClr val="990033"/>
                </a:solidFill>
              </a:rPr>
              <a:t>Rūpes</a:t>
            </a:r>
            <a:r>
              <a:rPr lang="fr-FR" b="0" dirty="0">
                <a:solidFill>
                  <a:srgbClr val="990033"/>
                </a:solidFill>
              </a:rPr>
              <a:t> par </a:t>
            </a:r>
            <a:r>
              <a:rPr lang="fr-FR" b="0" dirty="0" err="1">
                <a:solidFill>
                  <a:srgbClr val="990033"/>
                </a:solidFill>
              </a:rPr>
              <a:t>drošību</a:t>
            </a:r>
            <a:r>
              <a:rPr lang="fr-FR" b="0" dirty="0">
                <a:solidFill>
                  <a:srgbClr val="990033"/>
                </a:solidFill>
              </a:rPr>
              <a:t> un </a:t>
            </a:r>
            <a:r>
              <a:rPr lang="fr-FR" b="0" dirty="0" err="1">
                <a:solidFill>
                  <a:srgbClr val="990033"/>
                </a:solidFill>
              </a:rPr>
              <a:t>privātumu</a:t>
            </a:r>
            <a:r>
              <a:rPr lang="fr-FR" b="0" dirty="0">
                <a:solidFill>
                  <a:srgbClr val="990033"/>
                </a:solidFill>
              </a:rPr>
              <a:t> </a:t>
            </a:r>
            <a:r>
              <a:rPr lang="fr-FR" b="0" dirty="0" err="1">
                <a:solidFill>
                  <a:srgbClr val="990033"/>
                </a:solidFill>
              </a:rPr>
              <a:t>lietojot</a:t>
            </a:r>
            <a:r>
              <a:rPr lang="fr-FR" b="0" dirty="0">
                <a:solidFill>
                  <a:srgbClr val="990033"/>
                </a:solidFill>
              </a:rPr>
              <a:t> </a:t>
            </a:r>
            <a:r>
              <a:rPr lang="fr-FR" b="0" dirty="0" err="1">
                <a:solidFill>
                  <a:srgbClr val="990033"/>
                </a:solidFill>
              </a:rPr>
              <a:t>internetu</a:t>
            </a:r>
            <a:endParaRPr lang="lv-LV" b="0" dirty="0">
              <a:solidFill>
                <a:srgbClr val="990033"/>
              </a:solidFill>
            </a:endParaRPr>
          </a:p>
        </p:txBody>
      </p:sp>
      <p:cxnSp>
        <p:nvCxnSpPr>
          <p:cNvPr id="3" name="Straight Connector 2">
            <a:extLst>
              <a:ext uri="{FF2B5EF4-FFF2-40B4-BE49-F238E27FC236}">
                <a16:creationId xmlns:a16="http://schemas.microsoft.com/office/drawing/2014/main" id="{4789C8EC-96D2-BC04-951E-1027C8B68B54}"/>
              </a:ext>
            </a:extLst>
          </p:cNvPr>
          <p:cNvCxnSpPr>
            <a:cxnSpLocks/>
          </p:cNvCxnSpPr>
          <p:nvPr/>
        </p:nvCxnSpPr>
        <p:spPr>
          <a:xfrm>
            <a:off x="175260" y="549211"/>
            <a:ext cx="648271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E3F8D6-A661-55FF-2ABC-6ABE93F445B1}"/>
              </a:ext>
            </a:extLst>
          </p:cNvPr>
          <p:cNvSpPr/>
          <p:nvPr/>
        </p:nvSpPr>
        <p:spPr>
          <a:xfrm>
            <a:off x="137160" y="563844"/>
            <a:ext cx="6728764" cy="742383"/>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Dažkārt, lejupielādējot kādu lietotni vai apmeklējot kādu interneta lapu, Jums prasa piekļuvi papildu informācijai par Jums, vai arī prasa ievadīt jūsu datus, piemēram, vārdu, vecumu, e-pasta adresi. Kura no šīm atbildēm vislabāk apraksta jūsu uzskatus par dalīšanos ar informāciju šādā situācijā?</a:t>
            </a:r>
          </a:p>
        </p:txBody>
      </p:sp>
      <p:cxnSp>
        <p:nvCxnSpPr>
          <p:cNvPr id="5" name="Straight Connector 4">
            <a:extLst>
              <a:ext uri="{FF2B5EF4-FFF2-40B4-BE49-F238E27FC236}">
                <a16:creationId xmlns:a16="http://schemas.microsoft.com/office/drawing/2014/main" id="{EAD3F991-AC24-AC56-10F2-FC8855ED04FF}"/>
              </a:ext>
            </a:extLst>
          </p:cNvPr>
          <p:cNvCxnSpPr>
            <a:cxnSpLocks/>
          </p:cNvCxnSpPr>
          <p:nvPr/>
        </p:nvCxnSpPr>
        <p:spPr>
          <a:xfrm>
            <a:off x="175260" y="1306227"/>
            <a:ext cx="6482715"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51A5A1-772E-2291-739F-2DB924BCB758}"/>
              </a:ext>
            </a:extLst>
          </p:cNvPr>
          <p:cNvSpPr/>
          <p:nvPr/>
        </p:nvSpPr>
        <p:spPr>
          <a:xfrm>
            <a:off x="8856741" y="96924"/>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0" name="Rectangle 9">
            <a:extLst>
              <a:ext uri="{FF2B5EF4-FFF2-40B4-BE49-F238E27FC236}">
                <a16:creationId xmlns:a16="http://schemas.microsoft.com/office/drawing/2014/main" id="{98ABC50A-974D-A7E1-2BCF-4069F07A8915}"/>
              </a:ext>
            </a:extLst>
          </p:cNvPr>
          <p:cNvSpPr/>
          <p:nvPr/>
        </p:nvSpPr>
        <p:spPr>
          <a:xfrm>
            <a:off x="8870274" y="209077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1" name="Rectangle 10">
            <a:extLst>
              <a:ext uri="{FF2B5EF4-FFF2-40B4-BE49-F238E27FC236}">
                <a16:creationId xmlns:a16="http://schemas.microsoft.com/office/drawing/2014/main" id="{19B0CA2E-CBDE-466D-703A-291816043872}"/>
              </a:ext>
            </a:extLst>
          </p:cNvPr>
          <p:cNvSpPr/>
          <p:nvPr/>
        </p:nvSpPr>
        <p:spPr>
          <a:xfrm>
            <a:off x="1838259" y="1447962"/>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sp>
        <p:nvSpPr>
          <p:cNvPr id="12" name="TextBox 11">
            <a:extLst>
              <a:ext uri="{FF2B5EF4-FFF2-40B4-BE49-F238E27FC236}">
                <a16:creationId xmlns:a16="http://schemas.microsoft.com/office/drawing/2014/main" id="{73E4D632-4982-9410-9871-3F39E289451B}"/>
              </a:ext>
            </a:extLst>
          </p:cNvPr>
          <p:cNvSpPr txBox="1"/>
          <p:nvPr/>
        </p:nvSpPr>
        <p:spPr>
          <a:xfrm>
            <a:off x="175260" y="4680010"/>
            <a:ext cx="6151637" cy="1628779"/>
          </a:xfrm>
          <a:prstGeom prst="rect">
            <a:avLst/>
          </a:prstGeom>
          <a:solidFill>
            <a:schemeClr val="bg1"/>
          </a:solidFill>
        </p:spPr>
        <p:txBody>
          <a:bodyPr wrap="square" rtlCol="0">
            <a:spAutoFit/>
          </a:bodyPr>
          <a:lstStyle/>
          <a:p>
            <a:pPr>
              <a:lnSpc>
                <a:spcPct val="120000"/>
              </a:lnSpc>
            </a:pPr>
            <a:r>
              <a:rPr lang="lv-LV" sz="1200" dirty="0">
                <a:effectLst/>
                <a:ea typeface="Times New Roman" panose="02020603050405020304" pitchFamily="18" charset="0"/>
              </a:rPr>
              <a:t>Interneta lietotāji aizvien lielāku vērību velta drošības apsvērumiem un privātuma nodrošināšanai:</a:t>
            </a:r>
          </a:p>
          <a:p>
            <a:pPr marL="171450" indent="-171450">
              <a:lnSpc>
                <a:spcPct val="120000"/>
              </a:lnSpc>
              <a:buFont typeface="Wingdings" panose="05000000000000000000" pitchFamily="2" charset="2"/>
              <a:buChar char="ü"/>
            </a:pPr>
            <a:r>
              <a:rPr lang="lv-LV" sz="1200" dirty="0">
                <a:ea typeface="Times New Roman" panose="02020603050405020304" pitchFamily="18" charset="0"/>
              </a:rPr>
              <a:t>41% (+10% salīdzinājumā ar 2024.g.) interneta lietotāju atzina, ka dažkārt atsakās no noteiktu lietotņu vai interneta lapu lietošanas, lai izvairītos no dalīšanās ar personīgu informāciju;</a:t>
            </a:r>
          </a:p>
          <a:p>
            <a:pPr marL="171450" indent="-171450">
              <a:lnSpc>
                <a:spcPct val="120000"/>
              </a:lnSpc>
              <a:buFont typeface="Wingdings" panose="05000000000000000000" pitchFamily="2" charset="2"/>
              <a:buChar char="ü"/>
            </a:pPr>
            <a:r>
              <a:rPr lang="lv-LV" sz="1200" dirty="0">
                <a:ea typeface="Times New Roman" panose="02020603050405020304" pitchFamily="18" charset="0"/>
              </a:rPr>
              <a:t>35% aptaujas dalībnieku apgalvoja, ka personisku informāciju tiešsaistē parasti nesniedz un neatsaucas aicinājumiem to darīt. Salīdzinoši biežāk tā atbildēja senioru (65+ gadi) mērķa grupas pārstāvji (52%), salīdzinoši retāk jaunieši – 23%.</a:t>
            </a:r>
          </a:p>
        </p:txBody>
      </p:sp>
      <p:pic>
        <p:nvPicPr>
          <p:cNvPr id="13" name="Picture 12">
            <a:extLst>
              <a:ext uri="{FF2B5EF4-FFF2-40B4-BE49-F238E27FC236}">
                <a16:creationId xmlns:a16="http://schemas.microsoft.com/office/drawing/2014/main" id="{4AAADF63-2804-93D6-370F-FAC1D27C0247}"/>
              </a:ext>
            </a:extLst>
          </p:cNvPr>
          <p:cNvPicPr>
            <a:picLocks noChangeAspect="1"/>
          </p:cNvPicPr>
          <p:nvPr/>
        </p:nvPicPr>
        <p:blipFill>
          <a:blip r:embed="rId2"/>
          <a:stretch>
            <a:fillRect/>
          </a:stretch>
        </p:blipFill>
        <p:spPr>
          <a:xfrm>
            <a:off x="263271" y="1729899"/>
            <a:ext cx="5527929" cy="2819299"/>
          </a:xfrm>
          <a:prstGeom prst="rect">
            <a:avLst/>
          </a:prstGeom>
        </p:spPr>
      </p:pic>
      <p:pic>
        <p:nvPicPr>
          <p:cNvPr id="15" name="Picture 14">
            <a:extLst>
              <a:ext uri="{FF2B5EF4-FFF2-40B4-BE49-F238E27FC236}">
                <a16:creationId xmlns:a16="http://schemas.microsoft.com/office/drawing/2014/main" id="{7BC9D920-B21C-2332-7401-061EC3C699B3}"/>
              </a:ext>
            </a:extLst>
          </p:cNvPr>
          <p:cNvPicPr>
            <a:picLocks noChangeAspect="1"/>
          </p:cNvPicPr>
          <p:nvPr/>
        </p:nvPicPr>
        <p:blipFill>
          <a:blip r:embed="rId3"/>
          <a:stretch>
            <a:fillRect/>
          </a:stretch>
        </p:blipFill>
        <p:spPr>
          <a:xfrm>
            <a:off x="7240294" y="345265"/>
            <a:ext cx="4688435" cy="1628779"/>
          </a:xfrm>
          <a:prstGeom prst="rect">
            <a:avLst/>
          </a:prstGeom>
        </p:spPr>
      </p:pic>
      <p:pic>
        <p:nvPicPr>
          <p:cNvPr id="16" name="Picture 15">
            <a:extLst>
              <a:ext uri="{FF2B5EF4-FFF2-40B4-BE49-F238E27FC236}">
                <a16:creationId xmlns:a16="http://schemas.microsoft.com/office/drawing/2014/main" id="{E2993207-A8E6-0211-2571-7D37063845A1}"/>
              </a:ext>
            </a:extLst>
          </p:cNvPr>
          <p:cNvPicPr>
            <a:picLocks noChangeAspect="1"/>
          </p:cNvPicPr>
          <p:nvPr/>
        </p:nvPicPr>
        <p:blipFill>
          <a:blip r:embed="rId4"/>
          <a:stretch>
            <a:fillRect/>
          </a:stretch>
        </p:blipFill>
        <p:spPr>
          <a:xfrm>
            <a:off x="7240294" y="2196722"/>
            <a:ext cx="4703909" cy="3215792"/>
          </a:xfrm>
          <a:prstGeom prst="rect">
            <a:avLst/>
          </a:prstGeom>
        </p:spPr>
      </p:pic>
      <p:sp>
        <p:nvSpPr>
          <p:cNvPr id="17" name="TextBox 16">
            <a:extLst>
              <a:ext uri="{FF2B5EF4-FFF2-40B4-BE49-F238E27FC236}">
                <a16:creationId xmlns:a16="http://schemas.microsoft.com/office/drawing/2014/main" id="{15249AB9-CA2A-41A4-D8BA-5C444D465533}"/>
              </a:ext>
            </a:extLst>
          </p:cNvPr>
          <p:cNvSpPr txBox="1"/>
          <p:nvPr/>
        </p:nvSpPr>
        <p:spPr>
          <a:xfrm>
            <a:off x="6326897" y="5635192"/>
            <a:ext cx="5769853" cy="742383"/>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a typeface="Times New Roman" panose="02020603050405020304" pitchFamily="18" charset="0"/>
              </a:rPr>
              <a:t>Katrs ceturtais (24%) interneta lietotājs parasti sniedz privātus datus, ja tādi tiek prasīti. Šogad šādu respondentu skaits ir mazinājies (-9%).  Salīdzinoši vairāk tādu respondentu, kuri parasti sniedz privātu informāciju interneta vietnēs, ir jauniešu mērķa grupā – 42%.</a:t>
            </a:r>
          </a:p>
        </p:txBody>
      </p:sp>
      <p:cxnSp>
        <p:nvCxnSpPr>
          <p:cNvPr id="6" name="Straight Arrow Connector 5">
            <a:extLst>
              <a:ext uri="{FF2B5EF4-FFF2-40B4-BE49-F238E27FC236}">
                <a16:creationId xmlns:a16="http://schemas.microsoft.com/office/drawing/2014/main" id="{22C726F4-2044-57D3-AAA9-C65C13838CF1}"/>
              </a:ext>
            </a:extLst>
          </p:cNvPr>
          <p:cNvCxnSpPr>
            <a:cxnSpLocks/>
          </p:cNvCxnSpPr>
          <p:nvPr/>
        </p:nvCxnSpPr>
        <p:spPr>
          <a:xfrm flipH="1" flipV="1">
            <a:off x="2041237" y="2098275"/>
            <a:ext cx="434108" cy="93125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3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433CFF-DBC3-F9A6-6954-235BC98B8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A1B3FC6-9A1A-952A-F985-9A28BB9B4023}"/>
              </a:ext>
            </a:extLst>
          </p:cNvPr>
          <p:cNvSpPr>
            <a:spLocks noChangeArrowheads="1"/>
          </p:cNvSpPr>
          <p:nvPr/>
        </p:nvSpPr>
        <p:spPr bwMode="auto">
          <a:xfrm>
            <a:off x="1666875" y="2200275"/>
            <a:ext cx="9020176" cy="1543049"/>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3. Mākslīgā intelekta rīki</a:t>
            </a:r>
          </a:p>
        </p:txBody>
      </p:sp>
    </p:spTree>
    <p:extLst>
      <p:ext uri="{BB962C8B-B14F-4D97-AF65-F5344CB8AC3E}">
        <p14:creationId xmlns:p14="http://schemas.microsoft.com/office/powerpoint/2010/main" val="3093608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BB3A-B862-8306-7BC5-9192A70EAADC}"/>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Mākslīgā intelekta rīku izmantošana </a:t>
            </a:r>
          </a:p>
        </p:txBody>
      </p:sp>
      <p:cxnSp>
        <p:nvCxnSpPr>
          <p:cNvPr id="3" name="Straight Connector 2">
            <a:extLst>
              <a:ext uri="{FF2B5EF4-FFF2-40B4-BE49-F238E27FC236}">
                <a16:creationId xmlns:a16="http://schemas.microsoft.com/office/drawing/2014/main" id="{FE1D98FB-3EF4-F74F-5A74-F29CF5C3CD7B}"/>
              </a:ext>
            </a:extLst>
          </p:cNvPr>
          <p:cNvCxnSpPr>
            <a:cxnSpLocks/>
          </p:cNvCxnSpPr>
          <p:nvPr/>
        </p:nvCxnSpPr>
        <p:spPr>
          <a:xfrm>
            <a:off x="344685" y="530161"/>
            <a:ext cx="707529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298B1C-FEE9-0B63-756C-A96118145D32}"/>
              </a:ext>
            </a:extLst>
          </p:cNvPr>
          <p:cNvSpPr/>
          <p:nvPr/>
        </p:nvSpPr>
        <p:spPr>
          <a:xfrm>
            <a:off x="390920" y="544794"/>
            <a:ext cx="772437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Kādus mākslīgā intelekta satura veidošanas (ģeneratīvos) rīkus esat pats/i izmantojis/-</a:t>
            </a:r>
            <a:r>
              <a:rPr lang="lv-LV" sz="1200" b="1" dirty="0" err="1">
                <a:solidFill>
                  <a:schemeClr val="accent1">
                    <a:lumMod val="50000"/>
                  </a:schemeClr>
                </a:solidFill>
                <a:cs typeface="Arial" panose="020B0604020202020204" pitchFamily="34" charset="0"/>
              </a:rPr>
              <a:t>usi</a:t>
            </a:r>
            <a:r>
              <a:rPr lang="lv-LV" sz="1200" b="1" dirty="0">
                <a:solidFill>
                  <a:schemeClr val="accent1">
                    <a:lumMod val="50000"/>
                  </a:schemeClr>
                </a:solidFill>
                <a:cs typeface="Arial" panose="020B0604020202020204" pitchFamily="34" charset="0"/>
              </a:rPr>
              <a:t> pēdējā gada laikā?</a:t>
            </a:r>
          </a:p>
        </p:txBody>
      </p:sp>
      <p:cxnSp>
        <p:nvCxnSpPr>
          <p:cNvPr id="5" name="Straight Connector 4">
            <a:extLst>
              <a:ext uri="{FF2B5EF4-FFF2-40B4-BE49-F238E27FC236}">
                <a16:creationId xmlns:a16="http://schemas.microsoft.com/office/drawing/2014/main" id="{BB06F5F5-14E1-3B55-B2BE-AB6B8E347B5E}"/>
              </a:ext>
            </a:extLst>
          </p:cNvPr>
          <p:cNvCxnSpPr>
            <a:cxnSpLocks/>
          </p:cNvCxnSpPr>
          <p:nvPr/>
        </p:nvCxnSpPr>
        <p:spPr>
          <a:xfrm>
            <a:off x="369524" y="856900"/>
            <a:ext cx="7050451"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B9464C-C0AC-0724-E6F3-491B9639FD63}"/>
              </a:ext>
            </a:extLst>
          </p:cNvPr>
          <p:cNvPicPr>
            <a:picLocks noChangeAspect="1"/>
          </p:cNvPicPr>
          <p:nvPr/>
        </p:nvPicPr>
        <p:blipFill>
          <a:blip r:embed="rId2"/>
          <a:stretch>
            <a:fillRect/>
          </a:stretch>
        </p:blipFill>
        <p:spPr>
          <a:xfrm>
            <a:off x="771525" y="1147961"/>
            <a:ext cx="8221992" cy="5068053"/>
          </a:xfrm>
          <a:prstGeom prst="rect">
            <a:avLst/>
          </a:prstGeom>
        </p:spPr>
      </p:pic>
      <p:sp>
        <p:nvSpPr>
          <p:cNvPr id="9" name="TextBox 8">
            <a:extLst>
              <a:ext uri="{FF2B5EF4-FFF2-40B4-BE49-F238E27FC236}">
                <a16:creationId xmlns:a16="http://schemas.microsoft.com/office/drawing/2014/main" id="{56104DBD-DCC4-69F2-6443-1517A49A2E39}"/>
              </a:ext>
            </a:extLst>
          </p:cNvPr>
          <p:cNvSpPr txBox="1"/>
          <p:nvPr/>
        </p:nvSpPr>
        <p:spPr>
          <a:xfrm>
            <a:off x="9370708" y="1921692"/>
            <a:ext cx="2150732" cy="2736775"/>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Kādus mākslīgā intelekta rīkus pēdējā gada laikā ir lietojis katrs trešais (32%) Latvijas iedzīvotājs. Visvairāk respondentu ar mākslīgā intelekta lietošanas pieredzi ir jauniešu (65%), finansiāli nodrošinātāko (60%) un Rīgas (51%) iedzīvotāju vidū. Mazākais mākslīgā intelekta lietotāju skaits vērojams senioru mērķa grupā – 6%.</a:t>
            </a:r>
          </a:p>
        </p:txBody>
      </p:sp>
      <p:sp>
        <p:nvSpPr>
          <p:cNvPr id="10" name="Rectangle 9">
            <a:extLst>
              <a:ext uri="{FF2B5EF4-FFF2-40B4-BE49-F238E27FC236}">
                <a16:creationId xmlns:a16="http://schemas.microsoft.com/office/drawing/2014/main" id="{57C6053F-0432-CC42-2D2C-394C20762A51}"/>
              </a:ext>
            </a:extLst>
          </p:cNvPr>
          <p:cNvSpPr/>
          <p:nvPr/>
        </p:nvSpPr>
        <p:spPr>
          <a:xfrm>
            <a:off x="4156725" y="912790"/>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7" name="Rectangle 6">
            <a:extLst>
              <a:ext uri="{FF2B5EF4-FFF2-40B4-BE49-F238E27FC236}">
                <a16:creationId xmlns:a16="http://schemas.microsoft.com/office/drawing/2014/main" id="{6D4B0A41-ACE3-15C5-BC5C-CEF3118C3165}"/>
              </a:ext>
            </a:extLst>
          </p:cNvPr>
          <p:cNvSpPr/>
          <p:nvPr/>
        </p:nvSpPr>
        <p:spPr>
          <a:xfrm>
            <a:off x="390920" y="1429899"/>
            <a:ext cx="3238971" cy="1553446"/>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8" name="Rectangle 7">
            <a:extLst>
              <a:ext uri="{FF2B5EF4-FFF2-40B4-BE49-F238E27FC236}">
                <a16:creationId xmlns:a16="http://schemas.microsoft.com/office/drawing/2014/main" id="{2F8933EB-3EF0-F6C5-3977-8D1BD674544D}"/>
              </a:ext>
            </a:extLst>
          </p:cNvPr>
          <p:cNvSpPr/>
          <p:nvPr/>
        </p:nvSpPr>
        <p:spPr>
          <a:xfrm>
            <a:off x="5717309" y="1448676"/>
            <a:ext cx="1528744" cy="1553446"/>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11" name="Oval 1060">
            <a:extLst>
              <a:ext uri="{FF2B5EF4-FFF2-40B4-BE49-F238E27FC236}">
                <a16:creationId xmlns:a16="http://schemas.microsoft.com/office/drawing/2014/main" id="{B6A18714-359C-DA44-17B8-410D38982DA4}"/>
              </a:ext>
            </a:extLst>
          </p:cNvPr>
          <p:cNvSpPr>
            <a:spLocks noChangeArrowheads="1"/>
          </p:cNvSpPr>
          <p:nvPr/>
        </p:nvSpPr>
        <p:spPr bwMode="auto">
          <a:xfrm>
            <a:off x="8406256" y="5045333"/>
            <a:ext cx="517238"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437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B7CD-B6A1-DCBE-3860-09B5220A6A7F}"/>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Mākslīgā intelekta rīku izmantošana </a:t>
            </a:r>
          </a:p>
        </p:txBody>
      </p:sp>
      <p:cxnSp>
        <p:nvCxnSpPr>
          <p:cNvPr id="3" name="Straight Connector 2">
            <a:extLst>
              <a:ext uri="{FF2B5EF4-FFF2-40B4-BE49-F238E27FC236}">
                <a16:creationId xmlns:a16="http://schemas.microsoft.com/office/drawing/2014/main" id="{E2691E46-D4C0-4B75-CFA5-B16001E0B67A}"/>
              </a:ext>
            </a:extLst>
          </p:cNvPr>
          <p:cNvCxnSpPr>
            <a:cxnSpLocks/>
          </p:cNvCxnSpPr>
          <p:nvPr/>
        </p:nvCxnSpPr>
        <p:spPr>
          <a:xfrm>
            <a:off x="344685" y="530161"/>
            <a:ext cx="594181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88FF8E3-422D-A350-4E0E-FF9FAD7F2710}"/>
              </a:ext>
            </a:extLst>
          </p:cNvPr>
          <p:cNvSpPr/>
          <p:nvPr/>
        </p:nvSpPr>
        <p:spPr>
          <a:xfrm>
            <a:off x="390921" y="544794"/>
            <a:ext cx="5895580"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Mākslīgā intelekta satura veidošanas (ģeneratīvos) rīkus vismaz reizi mēnesī izmantoju … ?</a:t>
            </a:r>
          </a:p>
        </p:txBody>
      </p:sp>
      <p:cxnSp>
        <p:nvCxnSpPr>
          <p:cNvPr id="5" name="Straight Connector 4">
            <a:extLst>
              <a:ext uri="{FF2B5EF4-FFF2-40B4-BE49-F238E27FC236}">
                <a16:creationId xmlns:a16="http://schemas.microsoft.com/office/drawing/2014/main" id="{D1A6106A-57C3-B546-E138-2EF89BE2DB06}"/>
              </a:ext>
            </a:extLst>
          </p:cNvPr>
          <p:cNvCxnSpPr>
            <a:cxnSpLocks/>
          </p:cNvCxnSpPr>
          <p:nvPr/>
        </p:nvCxnSpPr>
        <p:spPr>
          <a:xfrm>
            <a:off x="369524" y="856900"/>
            <a:ext cx="5916977"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6D5FB7-BC41-8135-C1CF-39CD1B7E5B61}"/>
              </a:ext>
            </a:extLst>
          </p:cNvPr>
          <p:cNvPicPr>
            <a:picLocks noChangeAspect="1"/>
          </p:cNvPicPr>
          <p:nvPr/>
        </p:nvPicPr>
        <p:blipFill>
          <a:blip r:embed="rId2"/>
          <a:stretch>
            <a:fillRect/>
          </a:stretch>
        </p:blipFill>
        <p:spPr>
          <a:xfrm>
            <a:off x="1765935" y="1195689"/>
            <a:ext cx="8559165" cy="5067569"/>
          </a:xfrm>
          <a:prstGeom prst="rect">
            <a:avLst/>
          </a:prstGeom>
        </p:spPr>
      </p:pic>
      <p:sp>
        <p:nvSpPr>
          <p:cNvPr id="11" name="Rectangle 10">
            <a:extLst>
              <a:ext uri="{FF2B5EF4-FFF2-40B4-BE49-F238E27FC236}">
                <a16:creationId xmlns:a16="http://schemas.microsoft.com/office/drawing/2014/main" id="{2CB3477A-E19B-5011-0E10-66CE10048A26}"/>
              </a:ext>
            </a:extLst>
          </p:cNvPr>
          <p:cNvSpPr/>
          <p:nvPr/>
        </p:nvSpPr>
        <p:spPr>
          <a:xfrm>
            <a:off x="5213207" y="95243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Rectangle 5">
            <a:extLst>
              <a:ext uri="{FF2B5EF4-FFF2-40B4-BE49-F238E27FC236}">
                <a16:creationId xmlns:a16="http://schemas.microsoft.com/office/drawing/2014/main" id="{C2BA4397-2E58-E9DA-9237-164486E8FD2B}"/>
              </a:ext>
            </a:extLst>
          </p:cNvPr>
          <p:cNvSpPr/>
          <p:nvPr/>
        </p:nvSpPr>
        <p:spPr>
          <a:xfrm>
            <a:off x="1765935" y="1477819"/>
            <a:ext cx="3083156" cy="2576938"/>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7" name="Rectangle 6">
            <a:extLst>
              <a:ext uri="{FF2B5EF4-FFF2-40B4-BE49-F238E27FC236}">
                <a16:creationId xmlns:a16="http://schemas.microsoft.com/office/drawing/2014/main" id="{8B4443A9-104C-B25B-7E8E-91DE92E165EB}"/>
              </a:ext>
            </a:extLst>
          </p:cNvPr>
          <p:cNvSpPr/>
          <p:nvPr/>
        </p:nvSpPr>
        <p:spPr>
          <a:xfrm>
            <a:off x="6844144" y="1477626"/>
            <a:ext cx="1603669" cy="2576938"/>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extLst>
      <p:ext uri="{BB962C8B-B14F-4D97-AF65-F5344CB8AC3E}">
        <p14:creationId xmlns:p14="http://schemas.microsoft.com/office/powerpoint/2010/main" val="51050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057-A416-BA25-EC0C-BDDCAFFCBBC9}"/>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Mākslīgā intelekta rīku izmantošana </a:t>
            </a:r>
          </a:p>
        </p:txBody>
      </p:sp>
      <p:cxnSp>
        <p:nvCxnSpPr>
          <p:cNvPr id="3" name="Straight Connector 2">
            <a:extLst>
              <a:ext uri="{FF2B5EF4-FFF2-40B4-BE49-F238E27FC236}">
                <a16:creationId xmlns:a16="http://schemas.microsoft.com/office/drawing/2014/main" id="{134DFAAF-508F-66D2-A875-BFDA99A14A77}"/>
              </a:ext>
            </a:extLst>
          </p:cNvPr>
          <p:cNvCxnSpPr>
            <a:cxnSpLocks/>
          </p:cNvCxnSpPr>
          <p:nvPr/>
        </p:nvCxnSpPr>
        <p:spPr>
          <a:xfrm>
            <a:off x="344685" y="530161"/>
            <a:ext cx="7084815"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D44376C-A09C-C463-4EAF-03EE596C1246}"/>
              </a:ext>
            </a:extLst>
          </p:cNvPr>
          <p:cNvSpPr/>
          <p:nvPr/>
        </p:nvSpPr>
        <p:spPr>
          <a:xfrm>
            <a:off x="390920" y="544794"/>
            <a:ext cx="711477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bieži jūs lietojat Google </a:t>
            </a:r>
            <a:r>
              <a:rPr lang="lv-LV" sz="1200" b="1" dirty="0" err="1">
                <a:solidFill>
                  <a:schemeClr val="accent1">
                    <a:lumMod val="50000"/>
                  </a:schemeClr>
                </a:solidFill>
                <a:cs typeface="Arial" panose="020B0604020202020204" pitchFamily="34" charset="0"/>
              </a:rPr>
              <a:t>Lens</a:t>
            </a:r>
            <a:r>
              <a:rPr lang="lv-LV" sz="1200" b="1" dirty="0">
                <a:solidFill>
                  <a:schemeClr val="accent1">
                    <a:lumMod val="50000"/>
                  </a:schemeClr>
                </a:solidFill>
                <a:cs typeface="Arial" panose="020B0604020202020204" pitchFamily="34" charset="0"/>
              </a:rPr>
              <a:t> meklētāju vai apgrieztās attēlu meklēšanas (</a:t>
            </a:r>
            <a:r>
              <a:rPr lang="lv-LV" sz="1200" b="1" dirty="0" err="1">
                <a:solidFill>
                  <a:schemeClr val="accent1">
                    <a:lumMod val="50000"/>
                  </a:schemeClr>
                </a:solidFill>
                <a:cs typeface="Arial" panose="020B0604020202020204" pitchFamily="34" charset="0"/>
              </a:rPr>
              <a:t>reverse</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image</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search</a:t>
            </a:r>
            <a:r>
              <a:rPr lang="lv-LV" sz="1200" b="1" dirty="0">
                <a:solidFill>
                  <a:schemeClr val="accent1">
                    <a:lumMod val="50000"/>
                  </a:schemeClr>
                </a:solidFill>
                <a:cs typeface="Arial" panose="020B0604020202020204" pitchFamily="34" charset="0"/>
              </a:rPr>
              <a:t>) iespējas?</a:t>
            </a:r>
          </a:p>
        </p:txBody>
      </p:sp>
      <p:cxnSp>
        <p:nvCxnSpPr>
          <p:cNvPr id="5" name="Straight Connector 4">
            <a:extLst>
              <a:ext uri="{FF2B5EF4-FFF2-40B4-BE49-F238E27FC236}">
                <a16:creationId xmlns:a16="http://schemas.microsoft.com/office/drawing/2014/main" id="{7E8CD7BD-E855-3C50-8B4F-BDB3004E4A88}"/>
              </a:ext>
            </a:extLst>
          </p:cNvPr>
          <p:cNvCxnSpPr>
            <a:cxnSpLocks/>
          </p:cNvCxnSpPr>
          <p:nvPr/>
        </p:nvCxnSpPr>
        <p:spPr>
          <a:xfrm>
            <a:off x="369524" y="856900"/>
            <a:ext cx="705997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92B3620-57A0-6F04-C612-DA70A059B14A}"/>
              </a:ext>
            </a:extLst>
          </p:cNvPr>
          <p:cNvSpPr/>
          <p:nvPr/>
        </p:nvSpPr>
        <p:spPr>
          <a:xfrm>
            <a:off x="8694816" y="91245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2" name="Rectangle 11">
            <a:extLst>
              <a:ext uri="{FF2B5EF4-FFF2-40B4-BE49-F238E27FC236}">
                <a16:creationId xmlns:a16="http://schemas.microsoft.com/office/drawing/2014/main" id="{BB8234EC-FF53-3002-5D10-951501031ACF}"/>
              </a:ext>
            </a:extLst>
          </p:cNvPr>
          <p:cNvSpPr/>
          <p:nvPr/>
        </p:nvSpPr>
        <p:spPr>
          <a:xfrm>
            <a:off x="8870274" y="358070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3" name="TextBox 12">
            <a:extLst>
              <a:ext uri="{FF2B5EF4-FFF2-40B4-BE49-F238E27FC236}">
                <a16:creationId xmlns:a16="http://schemas.microsoft.com/office/drawing/2014/main" id="{D2690BDF-E6FC-9051-0658-1659FF11E5DA}"/>
              </a:ext>
            </a:extLst>
          </p:cNvPr>
          <p:cNvSpPr txBox="1"/>
          <p:nvPr/>
        </p:nvSpPr>
        <p:spPr>
          <a:xfrm>
            <a:off x="344685" y="4085441"/>
            <a:ext cx="6025515" cy="1185581"/>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Google </a:t>
            </a:r>
            <a:r>
              <a:rPr lang="lv-LV" sz="1200" dirty="0" err="1">
                <a:effectLst/>
                <a:ea typeface="Times New Roman" panose="02020603050405020304" pitchFamily="18" charset="0"/>
              </a:rPr>
              <a:t>Lens</a:t>
            </a:r>
            <a:r>
              <a:rPr lang="lv-LV" sz="1200" dirty="0">
                <a:effectLst/>
                <a:ea typeface="Times New Roman" panose="02020603050405020304" pitchFamily="18" charset="0"/>
              </a:rPr>
              <a:t> meklētāju vai apgrieztās attēlu meklēšanas (</a:t>
            </a:r>
            <a:r>
              <a:rPr lang="lv-LV" sz="1200" dirty="0" err="1">
                <a:effectLst/>
                <a:ea typeface="Times New Roman" panose="02020603050405020304" pitchFamily="18" charset="0"/>
              </a:rPr>
              <a:t>reverse</a:t>
            </a:r>
            <a:r>
              <a:rPr lang="lv-LV" sz="1200" dirty="0">
                <a:effectLst/>
                <a:ea typeface="Times New Roman" panose="02020603050405020304" pitchFamily="18" charset="0"/>
              </a:rPr>
              <a:t> </a:t>
            </a:r>
            <a:r>
              <a:rPr lang="lv-LV" sz="1200" dirty="0" err="1">
                <a:effectLst/>
                <a:ea typeface="Times New Roman" panose="02020603050405020304" pitchFamily="18" charset="0"/>
              </a:rPr>
              <a:t>image</a:t>
            </a:r>
            <a:r>
              <a:rPr lang="lv-LV" sz="1200" dirty="0">
                <a:effectLst/>
                <a:ea typeface="Times New Roman" panose="02020603050405020304" pitchFamily="18" charset="0"/>
              </a:rPr>
              <a:t> </a:t>
            </a:r>
            <a:r>
              <a:rPr lang="lv-LV" sz="1200" dirty="0" err="1">
                <a:effectLst/>
                <a:ea typeface="Times New Roman" panose="02020603050405020304" pitchFamily="18" charset="0"/>
              </a:rPr>
              <a:t>search</a:t>
            </a:r>
            <a:r>
              <a:rPr lang="lv-LV" sz="1200" dirty="0">
                <a:effectLst/>
                <a:ea typeface="Times New Roman" panose="02020603050405020304" pitchFamily="18" charset="0"/>
              </a:rPr>
              <a:t>) iespējas vispār ir izmantojuši 35% aptaujāto Latvijas iedzīvotāju un salīdzinājumā ar iepriekšējā pētījuma rezultātiem viņu skaits ir nedaudz sarucis (-5% salīdzinājumā ar 2024.g.). Regulāro lietotāju (lieto ļoti bieži + bieži + šad tad) skaits (20%) nav mainījies. Salīdzinoši biežāk Google </a:t>
            </a:r>
            <a:r>
              <a:rPr lang="lv-LV" sz="1200" dirty="0" err="1">
                <a:effectLst/>
                <a:ea typeface="Times New Roman" panose="02020603050405020304" pitchFamily="18" charset="0"/>
              </a:rPr>
              <a:t>Lens</a:t>
            </a:r>
            <a:r>
              <a:rPr lang="lv-LV" sz="1200" dirty="0">
                <a:effectLst/>
                <a:ea typeface="Times New Roman" panose="02020603050405020304" pitchFamily="18" charset="0"/>
              </a:rPr>
              <a:t> meklētāju vai apgrieztās attēlu meklēšanas (</a:t>
            </a:r>
            <a:r>
              <a:rPr lang="lv-LV" sz="1200" dirty="0" err="1">
                <a:effectLst/>
                <a:ea typeface="Times New Roman" panose="02020603050405020304" pitchFamily="18" charset="0"/>
              </a:rPr>
              <a:t>reverse</a:t>
            </a:r>
            <a:r>
              <a:rPr lang="lv-LV" sz="1200" dirty="0">
                <a:effectLst/>
                <a:ea typeface="Times New Roman" panose="02020603050405020304" pitchFamily="18" charset="0"/>
              </a:rPr>
              <a:t> </a:t>
            </a:r>
            <a:r>
              <a:rPr lang="lv-LV" sz="1200" dirty="0" err="1">
                <a:effectLst/>
                <a:ea typeface="Times New Roman" panose="02020603050405020304" pitchFamily="18" charset="0"/>
              </a:rPr>
              <a:t>image</a:t>
            </a:r>
            <a:r>
              <a:rPr lang="lv-LV" sz="1200" dirty="0">
                <a:effectLst/>
                <a:ea typeface="Times New Roman" panose="02020603050405020304" pitchFamily="18" charset="0"/>
              </a:rPr>
              <a:t> </a:t>
            </a:r>
            <a:r>
              <a:rPr lang="lv-LV" sz="1200" dirty="0" err="1">
                <a:effectLst/>
                <a:ea typeface="Times New Roman" panose="02020603050405020304" pitchFamily="18" charset="0"/>
              </a:rPr>
              <a:t>search</a:t>
            </a:r>
            <a:r>
              <a:rPr lang="lv-LV" sz="1200" dirty="0">
                <a:effectLst/>
                <a:ea typeface="Times New Roman" panose="02020603050405020304" pitchFamily="18" charset="0"/>
              </a:rPr>
              <a:t>) iespējas izmanto jaunieši.</a:t>
            </a:r>
          </a:p>
        </p:txBody>
      </p:sp>
      <p:sp>
        <p:nvSpPr>
          <p:cNvPr id="14" name="Rectangle 13">
            <a:extLst>
              <a:ext uri="{FF2B5EF4-FFF2-40B4-BE49-F238E27FC236}">
                <a16:creationId xmlns:a16="http://schemas.microsoft.com/office/drawing/2014/main" id="{17E77E6D-6762-D3F7-4B65-09C3DF8B84EC}"/>
              </a:ext>
            </a:extLst>
          </p:cNvPr>
          <p:cNvSpPr/>
          <p:nvPr/>
        </p:nvSpPr>
        <p:spPr>
          <a:xfrm>
            <a:off x="2232675" y="1010430"/>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pic>
        <p:nvPicPr>
          <p:cNvPr id="15" name="Picture 14">
            <a:extLst>
              <a:ext uri="{FF2B5EF4-FFF2-40B4-BE49-F238E27FC236}">
                <a16:creationId xmlns:a16="http://schemas.microsoft.com/office/drawing/2014/main" id="{44831E04-A062-A29C-AC52-EE7F22D1D678}"/>
              </a:ext>
            </a:extLst>
          </p:cNvPr>
          <p:cNvPicPr>
            <a:picLocks noChangeAspect="1"/>
          </p:cNvPicPr>
          <p:nvPr/>
        </p:nvPicPr>
        <p:blipFill>
          <a:blip r:embed="rId2"/>
          <a:stretch>
            <a:fillRect/>
          </a:stretch>
        </p:blipFill>
        <p:spPr>
          <a:xfrm>
            <a:off x="344685" y="1110493"/>
            <a:ext cx="5562981" cy="2790501"/>
          </a:xfrm>
          <a:prstGeom prst="rect">
            <a:avLst/>
          </a:prstGeom>
        </p:spPr>
      </p:pic>
      <p:pic>
        <p:nvPicPr>
          <p:cNvPr id="17" name="Picture 16">
            <a:extLst>
              <a:ext uri="{FF2B5EF4-FFF2-40B4-BE49-F238E27FC236}">
                <a16:creationId xmlns:a16="http://schemas.microsoft.com/office/drawing/2014/main" id="{1E6D1554-F7C1-3926-202C-549D04FDCF4E}"/>
              </a:ext>
            </a:extLst>
          </p:cNvPr>
          <p:cNvPicPr>
            <a:picLocks noChangeAspect="1"/>
          </p:cNvPicPr>
          <p:nvPr/>
        </p:nvPicPr>
        <p:blipFill>
          <a:blip r:embed="rId3"/>
          <a:stretch>
            <a:fillRect/>
          </a:stretch>
        </p:blipFill>
        <p:spPr>
          <a:xfrm>
            <a:off x="7033641" y="3878354"/>
            <a:ext cx="4920230" cy="2217991"/>
          </a:xfrm>
          <a:prstGeom prst="rect">
            <a:avLst/>
          </a:prstGeom>
        </p:spPr>
      </p:pic>
      <p:pic>
        <p:nvPicPr>
          <p:cNvPr id="6" name="Picture 5">
            <a:extLst>
              <a:ext uri="{FF2B5EF4-FFF2-40B4-BE49-F238E27FC236}">
                <a16:creationId xmlns:a16="http://schemas.microsoft.com/office/drawing/2014/main" id="{B17AB861-70EF-F3A9-1A31-618B18A82926}"/>
              </a:ext>
            </a:extLst>
          </p:cNvPr>
          <p:cNvPicPr>
            <a:picLocks noChangeAspect="1"/>
          </p:cNvPicPr>
          <p:nvPr/>
        </p:nvPicPr>
        <p:blipFill>
          <a:blip r:embed="rId4"/>
          <a:stretch>
            <a:fillRect/>
          </a:stretch>
        </p:blipFill>
        <p:spPr>
          <a:xfrm>
            <a:off x="7031855" y="1261689"/>
            <a:ext cx="4922015" cy="2217987"/>
          </a:xfrm>
          <a:prstGeom prst="rect">
            <a:avLst/>
          </a:prstGeom>
        </p:spPr>
      </p:pic>
    </p:spTree>
    <p:extLst>
      <p:ext uri="{BB962C8B-B14F-4D97-AF65-F5344CB8AC3E}">
        <p14:creationId xmlns:p14="http://schemas.microsoft.com/office/powerpoint/2010/main" val="361859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97A2-4D83-69DA-09E9-DA70E53151C8}"/>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Attieksme pret mākslīgā interneta rīku izmantošanu mediju saturā</a:t>
            </a:r>
          </a:p>
        </p:txBody>
      </p:sp>
      <p:cxnSp>
        <p:nvCxnSpPr>
          <p:cNvPr id="3" name="Straight Connector 2">
            <a:extLst>
              <a:ext uri="{FF2B5EF4-FFF2-40B4-BE49-F238E27FC236}">
                <a16:creationId xmlns:a16="http://schemas.microsoft.com/office/drawing/2014/main" id="{ED84248E-C8FC-FDD8-0305-F0133971DB66}"/>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3F0C019-920D-C8CC-D59E-0E0378B7E601}"/>
              </a:ext>
            </a:extLst>
          </p:cNvPr>
          <p:cNvSpPr/>
          <p:nvPr/>
        </p:nvSpPr>
        <p:spPr>
          <a:xfrm>
            <a:off x="390921" y="544794"/>
            <a:ext cx="4352529"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iebilstat, vai neiebilstat, ja mediji pie rakstiem izmanto bildes, kas radītas, izmantojot mākslīgo intelektu?</a:t>
            </a:r>
          </a:p>
        </p:txBody>
      </p:sp>
      <p:cxnSp>
        <p:nvCxnSpPr>
          <p:cNvPr id="5" name="Straight Connector 4">
            <a:extLst>
              <a:ext uri="{FF2B5EF4-FFF2-40B4-BE49-F238E27FC236}">
                <a16:creationId xmlns:a16="http://schemas.microsoft.com/office/drawing/2014/main" id="{E8D8D777-C935-F9F8-CD8F-3B5AAE9F28B9}"/>
              </a:ext>
            </a:extLst>
          </p:cNvPr>
          <p:cNvCxnSpPr>
            <a:cxnSpLocks/>
          </p:cNvCxnSpPr>
          <p:nvPr/>
        </p:nvCxnSpPr>
        <p:spPr>
          <a:xfrm flipV="1">
            <a:off x="369524" y="1065578"/>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BB474C9-8067-58D4-7216-ABA4185D1B8A}"/>
              </a:ext>
            </a:extLst>
          </p:cNvPr>
          <p:cNvSpPr/>
          <p:nvPr/>
        </p:nvSpPr>
        <p:spPr>
          <a:xfrm>
            <a:off x="5822266" y="554319"/>
            <a:ext cx="6322110" cy="485069"/>
          </a:xfrm>
          <a:prstGeom prst="rect">
            <a:avLst/>
          </a:prstGeom>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Vai, jūsuprāt, ir atbalstāma mākslīgā intelekta izmantošana, ja tas tiek darīts, lai veicinātu labu darbu veikšanu sabiedrībā, piemēram empātijas izrādīšanu līdzcilvēkiem vai palīdzības sniegšanu dzīvniekiem?</a:t>
            </a:r>
          </a:p>
        </p:txBody>
      </p:sp>
      <p:sp>
        <p:nvSpPr>
          <p:cNvPr id="9" name="TextBox 8">
            <a:extLst>
              <a:ext uri="{FF2B5EF4-FFF2-40B4-BE49-F238E27FC236}">
                <a16:creationId xmlns:a16="http://schemas.microsoft.com/office/drawing/2014/main" id="{5567A581-5144-C36D-3954-6F13E72E942E}"/>
              </a:ext>
            </a:extLst>
          </p:cNvPr>
          <p:cNvSpPr txBox="1"/>
          <p:nvPr/>
        </p:nvSpPr>
        <p:spPr>
          <a:xfrm>
            <a:off x="1323975" y="5040273"/>
            <a:ext cx="4498291" cy="1185581"/>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Gandrīz divas trešdaļas (64%) aptaujāto Latvijas iedzīvotāju iebilst pret mākslīgā intelekta ģenerētu attēlu izmantošanu medijos. Jauniešu (15-25 gadi) mērķa grupa ir vienīgā sociāli demogrāfiskā grupa, kur vairākums (56%) aptaujāto neiebilst, ja mediji pie rakstiem izmanto bildes, kas radītas, izmantojot mākslīgo intelektu.</a:t>
            </a:r>
          </a:p>
        </p:txBody>
      </p:sp>
      <p:sp>
        <p:nvSpPr>
          <p:cNvPr id="10" name="TextBox 9">
            <a:extLst>
              <a:ext uri="{FF2B5EF4-FFF2-40B4-BE49-F238E27FC236}">
                <a16:creationId xmlns:a16="http://schemas.microsoft.com/office/drawing/2014/main" id="{36E1833B-A735-E4AF-6CFC-D97C4E572390}"/>
              </a:ext>
            </a:extLst>
          </p:cNvPr>
          <p:cNvSpPr txBox="1"/>
          <p:nvPr/>
        </p:nvSpPr>
        <p:spPr>
          <a:xfrm>
            <a:off x="7229475" y="5118100"/>
            <a:ext cx="4800600" cy="1185581"/>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Katrs otrais (49%) aptaujas dalībnieks kopumā atbalsta mākslīgā intelekta izmantošana, ja tas tiek darīts, lai veicinātu labu darbu veikšanu sabiedrībā, piemēram empātijas izrādīšanu līdzcilvēkiem vai palīdzības sniegšanu dzīvniekiem. Pretējās domās bija 37% aptaujas dalībnieku. Dažādās pētījuma mērķa grupās iegūtie rezultāti ir līdzīgi. </a:t>
            </a:r>
          </a:p>
        </p:txBody>
      </p:sp>
      <p:pic>
        <p:nvPicPr>
          <p:cNvPr id="12" name="Picture 11">
            <a:extLst>
              <a:ext uri="{FF2B5EF4-FFF2-40B4-BE49-F238E27FC236}">
                <a16:creationId xmlns:a16="http://schemas.microsoft.com/office/drawing/2014/main" id="{8CA75CE0-65BC-AEE5-7A6E-BFBC33A49508}"/>
              </a:ext>
            </a:extLst>
          </p:cNvPr>
          <p:cNvPicPr>
            <a:picLocks noChangeAspect="1"/>
          </p:cNvPicPr>
          <p:nvPr/>
        </p:nvPicPr>
        <p:blipFill>
          <a:blip r:embed="rId2"/>
          <a:stretch>
            <a:fillRect/>
          </a:stretch>
        </p:blipFill>
        <p:spPr>
          <a:xfrm>
            <a:off x="369524" y="1421461"/>
            <a:ext cx="5366369" cy="3502964"/>
          </a:xfrm>
          <a:prstGeom prst="rect">
            <a:avLst/>
          </a:prstGeom>
        </p:spPr>
      </p:pic>
      <p:sp>
        <p:nvSpPr>
          <p:cNvPr id="13" name="Rectangle 12">
            <a:extLst>
              <a:ext uri="{FF2B5EF4-FFF2-40B4-BE49-F238E27FC236}">
                <a16:creationId xmlns:a16="http://schemas.microsoft.com/office/drawing/2014/main" id="{76B7BA63-A6BA-DB55-1F35-3BD78DACE345}"/>
              </a:ext>
            </a:extLst>
          </p:cNvPr>
          <p:cNvSpPr/>
          <p:nvPr/>
        </p:nvSpPr>
        <p:spPr>
          <a:xfrm>
            <a:off x="2232675" y="1258080"/>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14" name="Rectangle 13">
            <a:extLst>
              <a:ext uri="{FF2B5EF4-FFF2-40B4-BE49-F238E27FC236}">
                <a16:creationId xmlns:a16="http://schemas.microsoft.com/office/drawing/2014/main" id="{28C85A7A-5AC2-F23B-E256-780EE5EA8EE3}"/>
              </a:ext>
            </a:extLst>
          </p:cNvPr>
          <p:cNvSpPr/>
          <p:nvPr/>
        </p:nvSpPr>
        <p:spPr>
          <a:xfrm>
            <a:off x="8983321" y="1280492"/>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pic>
        <p:nvPicPr>
          <p:cNvPr id="15" name="Picture 14">
            <a:extLst>
              <a:ext uri="{FF2B5EF4-FFF2-40B4-BE49-F238E27FC236}">
                <a16:creationId xmlns:a16="http://schemas.microsoft.com/office/drawing/2014/main" id="{B7045DFA-763C-2EE1-9A60-7E8195B1562D}"/>
              </a:ext>
            </a:extLst>
          </p:cNvPr>
          <p:cNvPicPr>
            <a:picLocks noChangeAspect="1"/>
          </p:cNvPicPr>
          <p:nvPr/>
        </p:nvPicPr>
        <p:blipFill>
          <a:blip r:embed="rId3"/>
          <a:stretch>
            <a:fillRect/>
          </a:stretch>
        </p:blipFill>
        <p:spPr>
          <a:xfrm>
            <a:off x="6695313" y="1412496"/>
            <a:ext cx="5439537" cy="3569460"/>
          </a:xfrm>
          <a:prstGeom prst="rect">
            <a:avLst/>
          </a:prstGeom>
        </p:spPr>
      </p:pic>
      <p:sp>
        <p:nvSpPr>
          <p:cNvPr id="7" name="Oval 1060">
            <a:extLst>
              <a:ext uri="{FF2B5EF4-FFF2-40B4-BE49-F238E27FC236}">
                <a16:creationId xmlns:a16="http://schemas.microsoft.com/office/drawing/2014/main" id="{5023E811-8743-AF11-2C58-7B29C5BD5E7C}"/>
              </a:ext>
            </a:extLst>
          </p:cNvPr>
          <p:cNvSpPr>
            <a:spLocks noChangeArrowheads="1"/>
          </p:cNvSpPr>
          <p:nvPr/>
        </p:nvSpPr>
        <p:spPr bwMode="auto">
          <a:xfrm>
            <a:off x="8515926" y="1653599"/>
            <a:ext cx="692729" cy="281938"/>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8" name="Oval 1060">
            <a:extLst>
              <a:ext uri="{FF2B5EF4-FFF2-40B4-BE49-F238E27FC236}">
                <a16:creationId xmlns:a16="http://schemas.microsoft.com/office/drawing/2014/main" id="{AA6F3EA1-8B1B-F6C9-6E99-EC037647C525}"/>
              </a:ext>
            </a:extLst>
          </p:cNvPr>
          <p:cNvSpPr>
            <a:spLocks noChangeArrowheads="1"/>
          </p:cNvSpPr>
          <p:nvPr/>
        </p:nvSpPr>
        <p:spPr bwMode="auto">
          <a:xfrm>
            <a:off x="2452253" y="1653599"/>
            <a:ext cx="692729" cy="281938"/>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36967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FE31-A93C-A5B7-F03E-722F5807509E}"/>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Spēja atpazīt mākslīgā interneta rīku ģenerētu saturu</a:t>
            </a:r>
          </a:p>
        </p:txBody>
      </p:sp>
      <p:cxnSp>
        <p:nvCxnSpPr>
          <p:cNvPr id="6" name="Straight Connector 5">
            <a:extLst>
              <a:ext uri="{FF2B5EF4-FFF2-40B4-BE49-F238E27FC236}">
                <a16:creationId xmlns:a16="http://schemas.microsoft.com/office/drawing/2014/main" id="{361DE93C-1F02-894D-AC98-694F8BC75BFC}"/>
              </a:ext>
            </a:extLst>
          </p:cNvPr>
          <p:cNvCxnSpPr>
            <a:cxnSpLocks/>
          </p:cNvCxnSpPr>
          <p:nvPr/>
        </p:nvCxnSpPr>
        <p:spPr>
          <a:xfrm>
            <a:off x="344685" y="530161"/>
            <a:ext cx="406539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83DA7A4-C157-702F-5196-F9ED3FA8D47C}"/>
              </a:ext>
            </a:extLst>
          </p:cNvPr>
          <p:cNvSpPr/>
          <p:nvPr/>
        </p:nvSpPr>
        <p:spPr>
          <a:xfrm>
            <a:off x="390920" y="544794"/>
            <a:ext cx="4118413"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Jūsuprāt, tas ir īsts attēls vai </a:t>
            </a:r>
            <a:r>
              <a:rPr lang="lv-LV" sz="1200" b="1" dirty="0" err="1">
                <a:solidFill>
                  <a:schemeClr val="accent1">
                    <a:lumMod val="50000"/>
                  </a:schemeClr>
                </a:solidFill>
                <a:cs typeface="Arial" panose="020B0604020202020204" pitchFamily="34" charset="0"/>
              </a:rPr>
              <a:t>makslīgā</a:t>
            </a:r>
            <a:r>
              <a:rPr lang="lv-LV" sz="1200" b="1" dirty="0">
                <a:solidFill>
                  <a:schemeClr val="accent1">
                    <a:lumMod val="50000"/>
                  </a:schemeClr>
                </a:solidFill>
                <a:cs typeface="Arial" panose="020B0604020202020204" pitchFamily="34" charset="0"/>
              </a:rPr>
              <a:t> intelekta ģenerēts?</a:t>
            </a:r>
          </a:p>
        </p:txBody>
      </p:sp>
      <p:cxnSp>
        <p:nvCxnSpPr>
          <p:cNvPr id="9" name="Straight Connector 8">
            <a:extLst>
              <a:ext uri="{FF2B5EF4-FFF2-40B4-BE49-F238E27FC236}">
                <a16:creationId xmlns:a16="http://schemas.microsoft.com/office/drawing/2014/main" id="{3DAED4D1-1089-F5EC-4788-2F33C3A25B08}"/>
              </a:ext>
            </a:extLst>
          </p:cNvPr>
          <p:cNvCxnSpPr>
            <a:cxnSpLocks/>
          </p:cNvCxnSpPr>
          <p:nvPr/>
        </p:nvCxnSpPr>
        <p:spPr>
          <a:xfrm flipV="1">
            <a:off x="369524" y="843978"/>
            <a:ext cx="404055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D1F91AC-D5C4-3334-AEBC-6C8FCC33394A}"/>
              </a:ext>
            </a:extLst>
          </p:cNvPr>
          <p:cNvSpPr/>
          <p:nvPr/>
        </p:nvSpPr>
        <p:spPr>
          <a:xfrm>
            <a:off x="344686" y="2008287"/>
            <a:ext cx="4040552" cy="281937"/>
          </a:xfrm>
          <a:prstGeom prst="rect">
            <a:avLst/>
          </a:prstGeom>
          <a:noFill/>
        </p:spPr>
        <p:txBody>
          <a:bodyPr wrap="square">
            <a:spAutoFit/>
          </a:bodyPr>
          <a:lstStyle/>
          <a:p>
            <a:pPr lvl="0">
              <a:lnSpc>
                <a:spcPct val="120000"/>
              </a:lnSpc>
            </a:pPr>
            <a:r>
              <a:rPr lang="lv-LV" sz="1100" dirty="0">
                <a:cs typeface="Arial" panose="020B0604020202020204" pitchFamily="34" charset="0"/>
              </a:rPr>
              <a:t>Vairākums aptaujāto iedzīvotāju atpazina šādus īstos attēlus:</a:t>
            </a:r>
          </a:p>
        </p:txBody>
      </p:sp>
      <p:sp>
        <p:nvSpPr>
          <p:cNvPr id="15" name="TextBox 14">
            <a:extLst>
              <a:ext uri="{FF2B5EF4-FFF2-40B4-BE49-F238E27FC236}">
                <a16:creationId xmlns:a16="http://schemas.microsoft.com/office/drawing/2014/main" id="{8B65F544-17DE-813C-2B25-2F2D0372E84B}"/>
              </a:ext>
            </a:extLst>
          </p:cNvPr>
          <p:cNvSpPr txBox="1"/>
          <p:nvPr/>
        </p:nvSpPr>
        <p:spPr>
          <a:xfrm>
            <a:off x="547604" y="912912"/>
            <a:ext cx="3659551" cy="963982"/>
          </a:xfrm>
          <a:prstGeom prst="rect">
            <a:avLst/>
          </a:prstGeom>
          <a:solidFill>
            <a:schemeClr val="bg1"/>
          </a:solidFill>
        </p:spPr>
        <p:txBody>
          <a:bodyPr wrap="square" rtlCol="0">
            <a:spAutoFit/>
          </a:bodyPr>
          <a:lstStyle/>
          <a:p>
            <a:pPr>
              <a:lnSpc>
                <a:spcPct val="120000"/>
              </a:lnSpc>
            </a:pPr>
            <a:r>
              <a:rPr lang="lv-LV" sz="1200" dirty="0">
                <a:effectLst/>
                <a:ea typeface="Times New Roman" panose="02020603050405020304" pitchFamily="18" charset="0"/>
              </a:rPr>
              <a:t>Aptaujas gaitā respondentiem tika piedāvāts atpazīt īstus un mākslīgā intelekta ģenerētus attēlus. Kaut gan tas daudziem respondentiem radīja grūtības, tomēr kopumā aptaujas dalībnieki tika galā ar šo uzdevumu. </a:t>
            </a:r>
          </a:p>
        </p:txBody>
      </p:sp>
      <p:pic>
        <p:nvPicPr>
          <p:cNvPr id="16" name="Picture 15">
            <a:extLst>
              <a:ext uri="{FF2B5EF4-FFF2-40B4-BE49-F238E27FC236}">
                <a16:creationId xmlns:a16="http://schemas.microsoft.com/office/drawing/2014/main" id="{0AE29E1F-015A-7F47-A78C-4E74BFD8FF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791" y="1018842"/>
            <a:ext cx="1920240" cy="1440180"/>
          </a:xfrm>
          <a:prstGeom prst="rect">
            <a:avLst/>
          </a:prstGeom>
          <a:noFill/>
          <a:ln>
            <a:noFill/>
          </a:ln>
        </p:spPr>
      </p:pic>
      <p:pic>
        <p:nvPicPr>
          <p:cNvPr id="17" name="Picture 16">
            <a:extLst>
              <a:ext uri="{FF2B5EF4-FFF2-40B4-BE49-F238E27FC236}">
                <a16:creationId xmlns:a16="http://schemas.microsoft.com/office/drawing/2014/main" id="{56293BCF-7D5B-EBB4-CB44-EC05010A1C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594" y="1018842"/>
            <a:ext cx="1920240" cy="1440180"/>
          </a:xfrm>
          <a:prstGeom prst="rect">
            <a:avLst/>
          </a:prstGeom>
          <a:noFill/>
          <a:ln>
            <a:noFill/>
          </a:ln>
        </p:spPr>
      </p:pic>
      <p:sp>
        <p:nvSpPr>
          <p:cNvPr id="18" name="Rectangle 17">
            <a:extLst>
              <a:ext uri="{FF2B5EF4-FFF2-40B4-BE49-F238E27FC236}">
                <a16:creationId xmlns:a16="http://schemas.microsoft.com/office/drawing/2014/main" id="{64772A74-A3F9-E32E-B71A-D489388B2586}"/>
              </a:ext>
            </a:extLst>
          </p:cNvPr>
          <p:cNvSpPr/>
          <p:nvPr/>
        </p:nvSpPr>
        <p:spPr>
          <a:xfrm>
            <a:off x="5762591" y="614192"/>
            <a:ext cx="5800759" cy="281937"/>
          </a:xfrm>
          <a:prstGeom prst="rect">
            <a:avLst/>
          </a:prstGeom>
          <a:noFill/>
        </p:spPr>
        <p:txBody>
          <a:bodyPr wrap="square">
            <a:spAutoFit/>
          </a:bodyPr>
          <a:lstStyle/>
          <a:p>
            <a:pPr lvl="0">
              <a:lnSpc>
                <a:spcPct val="120000"/>
              </a:lnSpc>
            </a:pPr>
            <a:r>
              <a:rPr lang="lv-LV" sz="1100" dirty="0">
                <a:cs typeface="Arial" panose="020B0604020202020204" pitchFamily="34" charset="0"/>
              </a:rPr>
              <a:t>Vairākums aptaujāto iedzīvotāju atpazina šādus mākslīgā intelekta ģenerētus attēlus:</a:t>
            </a:r>
          </a:p>
        </p:txBody>
      </p:sp>
      <p:pic>
        <p:nvPicPr>
          <p:cNvPr id="19" name="Picture 18">
            <a:extLst>
              <a:ext uri="{FF2B5EF4-FFF2-40B4-BE49-F238E27FC236}">
                <a16:creationId xmlns:a16="http://schemas.microsoft.com/office/drawing/2014/main" id="{8B188064-FBA1-7C1D-0DC4-6002E0D8172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88" y="2421617"/>
            <a:ext cx="1572359" cy="1317095"/>
          </a:xfrm>
          <a:prstGeom prst="rect">
            <a:avLst/>
          </a:prstGeom>
          <a:noFill/>
          <a:ln>
            <a:noFill/>
          </a:ln>
        </p:spPr>
      </p:pic>
      <p:pic>
        <p:nvPicPr>
          <p:cNvPr id="20" name="Picture 19">
            <a:extLst>
              <a:ext uri="{FF2B5EF4-FFF2-40B4-BE49-F238E27FC236}">
                <a16:creationId xmlns:a16="http://schemas.microsoft.com/office/drawing/2014/main" id="{4D1C1201-F141-A3C7-A993-DAFE587106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1364" y="2398122"/>
            <a:ext cx="1618161" cy="1358429"/>
          </a:xfrm>
          <a:prstGeom prst="rect">
            <a:avLst/>
          </a:prstGeom>
          <a:noFill/>
          <a:ln>
            <a:noFill/>
          </a:ln>
        </p:spPr>
      </p:pic>
      <p:pic>
        <p:nvPicPr>
          <p:cNvPr id="21" name="Picture 20">
            <a:extLst>
              <a:ext uri="{FF2B5EF4-FFF2-40B4-BE49-F238E27FC236}">
                <a16:creationId xmlns:a16="http://schemas.microsoft.com/office/drawing/2014/main" id="{C8494C0D-3678-BA7C-638E-AAA2F0165A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988" y="3916519"/>
            <a:ext cx="1791970" cy="1342390"/>
          </a:xfrm>
          <a:prstGeom prst="rect">
            <a:avLst/>
          </a:prstGeom>
          <a:noFill/>
          <a:ln>
            <a:noFill/>
          </a:ln>
        </p:spPr>
      </p:pic>
      <p:sp>
        <p:nvSpPr>
          <p:cNvPr id="22" name="TextBox 21">
            <a:extLst>
              <a:ext uri="{FF2B5EF4-FFF2-40B4-BE49-F238E27FC236}">
                <a16:creationId xmlns:a16="http://schemas.microsoft.com/office/drawing/2014/main" id="{966F8639-0EDF-D885-D553-1566D9A4169A}"/>
              </a:ext>
            </a:extLst>
          </p:cNvPr>
          <p:cNvSpPr txBox="1"/>
          <p:nvPr/>
        </p:nvSpPr>
        <p:spPr>
          <a:xfrm>
            <a:off x="1017332" y="3465573"/>
            <a:ext cx="1015214" cy="276999"/>
          </a:xfrm>
          <a:prstGeom prst="rect">
            <a:avLst/>
          </a:prstGeom>
          <a:solidFill>
            <a:schemeClr val="bg1"/>
          </a:solidFill>
        </p:spPr>
        <p:txBody>
          <a:bodyPr wrap="none" rtlCol="0">
            <a:spAutoFit/>
          </a:bodyPr>
          <a:lstStyle/>
          <a:p>
            <a:r>
              <a:rPr lang="lv-LV" sz="1200" dirty="0">
                <a:solidFill>
                  <a:srgbClr val="990033"/>
                </a:solidFill>
              </a:rPr>
              <a:t>atpazina 67%</a:t>
            </a:r>
            <a:endParaRPr lang="en-US" sz="1200" dirty="0">
              <a:solidFill>
                <a:srgbClr val="990033"/>
              </a:solidFill>
            </a:endParaRPr>
          </a:p>
        </p:txBody>
      </p:sp>
      <p:sp>
        <p:nvSpPr>
          <p:cNvPr id="23" name="TextBox 22">
            <a:extLst>
              <a:ext uri="{FF2B5EF4-FFF2-40B4-BE49-F238E27FC236}">
                <a16:creationId xmlns:a16="http://schemas.microsoft.com/office/drawing/2014/main" id="{C5F2BD23-D328-FF4B-4AA2-2545462004C9}"/>
              </a:ext>
            </a:extLst>
          </p:cNvPr>
          <p:cNvSpPr txBox="1"/>
          <p:nvPr/>
        </p:nvSpPr>
        <p:spPr>
          <a:xfrm>
            <a:off x="1806362" y="4981910"/>
            <a:ext cx="452368" cy="276999"/>
          </a:xfrm>
          <a:prstGeom prst="rect">
            <a:avLst/>
          </a:prstGeom>
          <a:solidFill>
            <a:schemeClr val="bg1"/>
          </a:solidFill>
        </p:spPr>
        <p:txBody>
          <a:bodyPr wrap="none" rtlCol="0">
            <a:spAutoFit/>
          </a:bodyPr>
          <a:lstStyle/>
          <a:p>
            <a:r>
              <a:rPr lang="lv-LV" sz="1200" dirty="0">
                <a:solidFill>
                  <a:srgbClr val="990033"/>
                </a:solidFill>
              </a:rPr>
              <a:t>51%</a:t>
            </a:r>
            <a:endParaRPr lang="en-US" sz="1200" dirty="0">
              <a:solidFill>
                <a:srgbClr val="990033"/>
              </a:solidFill>
            </a:endParaRPr>
          </a:p>
        </p:txBody>
      </p:sp>
      <p:sp>
        <p:nvSpPr>
          <p:cNvPr id="24" name="TextBox 23">
            <a:extLst>
              <a:ext uri="{FF2B5EF4-FFF2-40B4-BE49-F238E27FC236}">
                <a16:creationId xmlns:a16="http://schemas.microsoft.com/office/drawing/2014/main" id="{21D47B53-7AD7-1CD7-DFD4-AA8C749A90EE}"/>
              </a:ext>
            </a:extLst>
          </p:cNvPr>
          <p:cNvSpPr txBox="1"/>
          <p:nvPr/>
        </p:nvSpPr>
        <p:spPr>
          <a:xfrm>
            <a:off x="3367157" y="3491350"/>
            <a:ext cx="452368" cy="276999"/>
          </a:xfrm>
          <a:prstGeom prst="rect">
            <a:avLst/>
          </a:prstGeom>
          <a:solidFill>
            <a:schemeClr val="bg1"/>
          </a:solidFill>
        </p:spPr>
        <p:txBody>
          <a:bodyPr wrap="none" rtlCol="0">
            <a:spAutoFit/>
          </a:bodyPr>
          <a:lstStyle/>
          <a:p>
            <a:r>
              <a:rPr lang="lv-LV" sz="1200" dirty="0">
                <a:solidFill>
                  <a:srgbClr val="990033"/>
                </a:solidFill>
              </a:rPr>
              <a:t>57%</a:t>
            </a:r>
            <a:endParaRPr lang="en-US" sz="1200" dirty="0">
              <a:solidFill>
                <a:srgbClr val="990033"/>
              </a:solidFill>
            </a:endParaRPr>
          </a:p>
        </p:txBody>
      </p:sp>
      <p:pic>
        <p:nvPicPr>
          <p:cNvPr id="25" name="Picture 24">
            <a:extLst>
              <a:ext uri="{FF2B5EF4-FFF2-40B4-BE49-F238E27FC236}">
                <a16:creationId xmlns:a16="http://schemas.microsoft.com/office/drawing/2014/main" id="{43400BA9-B8BE-D919-8043-7ADCD16A3C2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4869" y="992489"/>
            <a:ext cx="1782445" cy="1492885"/>
          </a:xfrm>
          <a:prstGeom prst="rect">
            <a:avLst/>
          </a:prstGeom>
          <a:noFill/>
          <a:ln>
            <a:noFill/>
          </a:ln>
        </p:spPr>
      </p:pic>
      <p:pic>
        <p:nvPicPr>
          <p:cNvPr id="26" name="Picture 25">
            <a:extLst>
              <a:ext uri="{FF2B5EF4-FFF2-40B4-BE49-F238E27FC236}">
                <a16:creationId xmlns:a16="http://schemas.microsoft.com/office/drawing/2014/main" id="{7E7293C8-56EF-716D-6710-62BF4312FAC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8791" y="2663160"/>
            <a:ext cx="1920915" cy="1440179"/>
          </a:xfrm>
          <a:prstGeom prst="rect">
            <a:avLst/>
          </a:prstGeom>
          <a:noFill/>
          <a:ln>
            <a:noFill/>
          </a:ln>
        </p:spPr>
      </p:pic>
      <p:pic>
        <p:nvPicPr>
          <p:cNvPr id="27" name="Picture 26">
            <a:extLst>
              <a:ext uri="{FF2B5EF4-FFF2-40B4-BE49-F238E27FC236}">
                <a16:creationId xmlns:a16="http://schemas.microsoft.com/office/drawing/2014/main" id="{E17C83D5-F1F6-337E-B4D3-D09DA3A99E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5271" y="2663162"/>
            <a:ext cx="1717948" cy="1440178"/>
          </a:xfrm>
          <a:prstGeom prst="rect">
            <a:avLst/>
          </a:prstGeom>
          <a:noFill/>
          <a:ln>
            <a:noFill/>
          </a:ln>
        </p:spPr>
      </p:pic>
      <p:pic>
        <p:nvPicPr>
          <p:cNvPr id="28" name="Picture 27">
            <a:extLst>
              <a:ext uri="{FF2B5EF4-FFF2-40B4-BE49-F238E27FC236}">
                <a16:creationId xmlns:a16="http://schemas.microsoft.com/office/drawing/2014/main" id="{EABE7F87-87DD-004C-4721-1B9E79B8875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08785" y="2663160"/>
            <a:ext cx="1719806" cy="1440178"/>
          </a:xfrm>
          <a:prstGeom prst="rect">
            <a:avLst/>
          </a:prstGeom>
          <a:noFill/>
          <a:ln>
            <a:noFill/>
          </a:ln>
        </p:spPr>
      </p:pic>
      <p:pic>
        <p:nvPicPr>
          <p:cNvPr id="29" name="Picture 28">
            <a:extLst>
              <a:ext uri="{FF2B5EF4-FFF2-40B4-BE49-F238E27FC236}">
                <a16:creationId xmlns:a16="http://schemas.microsoft.com/office/drawing/2014/main" id="{A0A5ED76-1EB3-8498-0848-3BA42512560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8791" y="4343733"/>
            <a:ext cx="1920240" cy="1610458"/>
          </a:xfrm>
          <a:prstGeom prst="rect">
            <a:avLst/>
          </a:prstGeom>
          <a:noFill/>
          <a:ln>
            <a:noFill/>
          </a:ln>
        </p:spPr>
      </p:pic>
      <p:pic>
        <p:nvPicPr>
          <p:cNvPr id="30" name="Picture 29">
            <a:extLst>
              <a:ext uri="{FF2B5EF4-FFF2-40B4-BE49-F238E27FC236}">
                <a16:creationId xmlns:a16="http://schemas.microsoft.com/office/drawing/2014/main" id="{63F06AB0-1ECA-CE5B-2F96-0E6272265C0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6659" y="4343733"/>
            <a:ext cx="1920240" cy="1612180"/>
          </a:xfrm>
          <a:prstGeom prst="rect">
            <a:avLst/>
          </a:prstGeom>
          <a:noFill/>
          <a:ln>
            <a:noFill/>
          </a:ln>
        </p:spPr>
      </p:pic>
      <p:sp>
        <p:nvSpPr>
          <p:cNvPr id="31" name="TextBox 30">
            <a:extLst>
              <a:ext uri="{FF2B5EF4-FFF2-40B4-BE49-F238E27FC236}">
                <a16:creationId xmlns:a16="http://schemas.microsoft.com/office/drawing/2014/main" id="{3231312F-2751-7CEF-0B1E-BF997584CEE4}"/>
              </a:ext>
            </a:extLst>
          </p:cNvPr>
          <p:cNvSpPr txBox="1"/>
          <p:nvPr/>
        </p:nvSpPr>
        <p:spPr>
          <a:xfrm>
            <a:off x="7306663" y="2182023"/>
            <a:ext cx="452368" cy="276999"/>
          </a:xfrm>
          <a:prstGeom prst="rect">
            <a:avLst/>
          </a:prstGeom>
          <a:solidFill>
            <a:schemeClr val="bg1"/>
          </a:solidFill>
        </p:spPr>
        <p:txBody>
          <a:bodyPr wrap="none" rtlCol="0">
            <a:spAutoFit/>
          </a:bodyPr>
          <a:lstStyle/>
          <a:p>
            <a:r>
              <a:rPr lang="lv-LV" sz="1200" dirty="0">
                <a:solidFill>
                  <a:srgbClr val="990033"/>
                </a:solidFill>
              </a:rPr>
              <a:t>77%</a:t>
            </a:r>
            <a:endParaRPr lang="en-US" sz="1200" dirty="0">
              <a:solidFill>
                <a:srgbClr val="990033"/>
              </a:solidFill>
            </a:endParaRPr>
          </a:p>
        </p:txBody>
      </p:sp>
      <p:sp>
        <p:nvSpPr>
          <p:cNvPr id="33" name="TextBox 32">
            <a:extLst>
              <a:ext uri="{FF2B5EF4-FFF2-40B4-BE49-F238E27FC236}">
                <a16:creationId xmlns:a16="http://schemas.microsoft.com/office/drawing/2014/main" id="{6E03313C-1ADB-46C0-F243-B949B5933627}"/>
              </a:ext>
            </a:extLst>
          </p:cNvPr>
          <p:cNvSpPr txBox="1"/>
          <p:nvPr/>
        </p:nvSpPr>
        <p:spPr>
          <a:xfrm>
            <a:off x="9574531" y="5677192"/>
            <a:ext cx="452368" cy="276999"/>
          </a:xfrm>
          <a:prstGeom prst="rect">
            <a:avLst/>
          </a:prstGeom>
          <a:solidFill>
            <a:schemeClr val="bg1"/>
          </a:solidFill>
        </p:spPr>
        <p:txBody>
          <a:bodyPr wrap="none" rtlCol="0">
            <a:spAutoFit/>
          </a:bodyPr>
          <a:lstStyle/>
          <a:p>
            <a:r>
              <a:rPr lang="lv-LV" sz="1200" dirty="0">
                <a:solidFill>
                  <a:srgbClr val="990033"/>
                </a:solidFill>
              </a:rPr>
              <a:t>52%</a:t>
            </a:r>
            <a:endParaRPr lang="en-US" sz="1200" dirty="0">
              <a:solidFill>
                <a:srgbClr val="990033"/>
              </a:solidFill>
            </a:endParaRPr>
          </a:p>
        </p:txBody>
      </p:sp>
      <p:sp>
        <p:nvSpPr>
          <p:cNvPr id="34" name="TextBox 33">
            <a:extLst>
              <a:ext uri="{FF2B5EF4-FFF2-40B4-BE49-F238E27FC236}">
                <a16:creationId xmlns:a16="http://schemas.microsoft.com/office/drawing/2014/main" id="{5B0A619D-7242-3A86-199F-124626D31E53}"/>
              </a:ext>
            </a:extLst>
          </p:cNvPr>
          <p:cNvSpPr txBox="1"/>
          <p:nvPr/>
        </p:nvSpPr>
        <p:spPr>
          <a:xfrm>
            <a:off x="7318103" y="5700658"/>
            <a:ext cx="452368" cy="276999"/>
          </a:xfrm>
          <a:prstGeom prst="rect">
            <a:avLst/>
          </a:prstGeom>
          <a:solidFill>
            <a:schemeClr val="bg1"/>
          </a:solidFill>
        </p:spPr>
        <p:txBody>
          <a:bodyPr wrap="none" rtlCol="0">
            <a:spAutoFit/>
          </a:bodyPr>
          <a:lstStyle/>
          <a:p>
            <a:r>
              <a:rPr lang="lv-LV" sz="1200" dirty="0">
                <a:solidFill>
                  <a:srgbClr val="990033"/>
                </a:solidFill>
              </a:rPr>
              <a:t>55%</a:t>
            </a:r>
            <a:endParaRPr lang="en-US" sz="1200" dirty="0">
              <a:solidFill>
                <a:srgbClr val="990033"/>
              </a:solidFill>
            </a:endParaRPr>
          </a:p>
        </p:txBody>
      </p:sp>
      <p:sp>
        <p:nvSpPr>
          <p:cNvPr id="35" name="TextBox 34">
            <a:extLst>
              <a:ext uri="{FF2B5EF4-FFF2-40B4-BE49-F238E27FC236}">
                <a16:creationId xmlns:a16="http://schemas.microsoft.com/office/drawing/2014/main" id="{ED444A30-FBD6-60B2-4070-1886975A5083}"/>
              </a:ext>
            </a:extLst>
          </p:cNvPr>
          <p:cNvSpPr txBox="1"/>
          <p:nvPr/>
        </p:nvSpPr>
        <p:spPr>
          <a:xfrm>
            <a:off x="11394946" y="3836063"/>
            <a:ext cx="452368" cy="276999"/>
          </a:xfrm>
          <a:prstGeom prst="rect">
            <a:avLst/>
          </a:prstGeom>
          <a:solidFill>
            <a:schemeClr val="bg1"/>
          </a:solidFill>
        </p:spPr>
        <p:txBody>
          <a:bodyPr wrap="none" rtlCol="0">
            <a:spAutoFit/>
          </a:bodyPr>
          <a:lstStyle/>
          <a:p>
            <a:r>
              <a:rPr lang="lv-LV" sz="1200" dirty="0">
                <a:solidFill>
                  <a:srgbClr val="990033"/>
                </a:solidFill>
              </a:rPr>
              <a:t>58%</a:t>
            </a:r>
            <a:endParaRPr lang="en-US" sz="1200" dirty="0">
              <a:solidFill>
                <a:srgbClr val="990033"/>
              </a:solidFill>
            </a:endParaRPr>
          </a:p>
        </p:txBody>
      </p:sp>
      <p:sp>
        <p:nvSpPr>
          <p:cNvPr id="36" name="TextBox 35">
            <a:extLst>
              <a:ext uri="{FF2B5EF4-FFF2-40B4-BE49-F238E27FC236}">
                <a16:creationId xmlns:a16="http://schemas.microsoft.com/office/drawing/2014/main" id="{38E80FA6-FE40-5B0C-D5D5-DD7402C5D8EB}"/>
              </a:ext>
            </a:extLst>
          </p:cNvPr>
          <p:cNvSpPr txBox="1"/>
          <p:nvPr/>
        </p:nvSpPr>
        <p:spPr>
          <a:xfrm>
            <a:off x="9340851" y="3836063"/>
            <a:ext cx="452368" cy="276999"/>
          </a:xfrm>
          <a:prstGeom prst="rect">
            <a:avLst/>
          </a:prstGeom>
          <a:solidFill>
            <a:schemeClr val="bg1"/>
          </a:solidFill>
        </p:spPr>
        <p:txBody>
          <a:bodyPr wrap="none" rtlCol="0">
            <a:spAutoFit/>
          </a:bodyPr>
          <a:lstStyle/>
          <a:p>
            <a:r>
              <a:rPr lang="lv-LV" sz="1200" dirty="0">
                <a:solidFill>
                  <a:srgbClr val="990033"/>
                </a:solidFill>
              </a:rPr>
              <a:t>58%</a:t>
            </a:r>
            <a:endParaRPr lang="en-US" sz="1200" dirty="0">
              <a:solidFill>
                <a:srgbClr val="990033"/>
              </a:solidFill>
            </a:endParaRPr>
          </a:p>
        </p:txBody>
      </p:sp>
      <p:sp>
        <p:nvSpPr>
          <p:cNvPr id="37" name="TextBox 36">
            <a:extLst>
              <a:ext uri="{FF2B5EF4-FFF2-40B4-BE49-F238E27FC236}">
                <a16:creationId xmlns:a16="http://schemas.microsoft.com/office/drawing/2014/main" id="{BA4B5E78-F00B-EF6B-5DE1-B9D549F24A52}"/>
              </a:ext>
            </a:extLst>
          </p:cNvPr>
          <p:cNvSpPr txBox="1"/>
          <p:nvPr/>
        </p:nvSpPr>
        <p:spPr>
          <a:xfrm>
            <a:off x="7318103" y="3823951"/>
            <a:ext cx="452368" cy="276999"/>
          </a:xfrm>
          <a:prstGeom prst="rect">
            <a:avLst/>
          </a:prstGeom>
          <a:solidFill>
            <a:schemeClr val="bg1"/>
          </a:solidFill>
        </p:spPr>
        <p:txBody>
          <a:bodyPr wrap="none" rtlCol="0">
            <a:spAutoFit/>
          </a:bodyPr>
          <a:lstStyle/>
          <a:p>
            <a:r>
              <a:rPr lang="lv-LV" sz="1200" dirty="0">
                <a:solidFill>
                  <a:srgbClr val="990033"/>
                </a:solidFill>
              </a:rPr>
              <a:t>66%</a:t>
            </a:r>
            <a:endParaRPr lang="en-US" sz="1200" dirty="0">
              <a:solidFill>
                <a:srgbClr val="990033"/>
              </a:solidFill>
            </a:endParaRPr>
          </a:p>
        </p:txBody>
      </p:sp>
      <p:sp>
        <p:nvSpPr>
          <p:cNvPr id="38" name="TextBox 37">
            <a:extLst>
              <a:ext uri="{FF2B5EF4-FFF2-40B4-BE49-F238E27FC236}">
                <a16:creationId xmlns:a16="http://schemas.microsoft.com/office/drawing/2014/main" id="{1ED0618C-541A-DB3F-20BB-9C9DEC383DC5}"/>
              </a:ext>
            </a:extLst>
          </p:cNvPr>
          <p:cNvSpPr txBox="1"/>
          <p:nvPr/>
        </p:nvSpPr>
        <p:spPr>
          <a:xfrm>
            <a:off x="11394946" y="2207047"/>
            <a:ext cx="452368" cy="276999"/>
          </a:xfrm>
          <a:prstGeom prst="rect">
            <a:avLst/>
          </a:prstGeom>
          <a:solidFill>
            <a:schemeClr val="bg1"/>
          </a:solidFill>
        </p:spPr>
        <p:txBody>
          <a:bodyPr wrap="none" rtlCol="0">
            <a:spAutoFit/>
          </a:bodyPr>
          <a:lstStyle/>
          <a:p>
            <a:r>
              <a:rPr lang="lv-LV" sz="1200" dirty="0">
                <a:solidFill>
                  <a:srgbClr val="990033"/>
                </a:solidFill>
              </a:rPr>
              <a:t>67%</a:t>
            </a:r>
            <a:endParaRPr lang="en-US" sz="1200" dirty="0">
              <a:solidFill>
                <a:srgbClr val="990033"/>
              </a:solidFill>
            </a:endParaRPr>
          </a:p>
        </p:txBody>
      </p:sp>
      <p:sp>
        <p:nvSpPr>
          <p:cNvPr id="39" name="TextBox 38">
            <a:extLst>
              <a:ext uri="{FF2B5EF4-FFF2-40B4-BE49-F238E27FC236}">
                <a16:creationId xmlns:a16="http://schemas.microsoft.com/office/drawing/2014/main" id="{45AC0160-4A8E-FD2E-0EA0-92A049AFA7FB}"/>
              </a:ext>
            </a:extLst>
          </p:cNvPr>
          <p:cNvSpPr txBox="1"/>
          <p:nvPr/>
        </p:nvSpPr>
        <p:spPr>
          <a:xfrm>
            <a:off x="9435466" y="2183105"/>
            <a:ext cx="452368" cy="276999"/>
          </a:xfrm>
          <a:prstGeom prst="rect">
            <a:avLst/>
          </a:prstGeom>
          <a:solidFill>
            <a:schemeClr val="bg1"/>
          </a:solidFill>
        </p:spPr>
        <p:txBody>
          <a:bodyPr wrap="none" rtlCol="0">
            <a:spAutoFit/>
          </a:bodyPr>
          <a:lstStyle/>
          <a:p>
            <a:r>
              <a:rPr lang="lv-LV" sz="1200" dirty="0">
                <a:solidFill>
                  <a:srgbClr val="990033"/>
                </a:solidFill>
              </a:rPr>
              <a:t>76%</a:t>
            </a:r>
            <a:endParaRPr lang="en-US" sz="1200" dirty="0">
              <a:solidFill>
                <a:srgbClr val="990033"/>
              </a:solidFill>
            </a:endParaRPr>
          </a:p>
        </p:txBody>
      </p:sp>
    </p:spTree>
    <p:extLst>
      <p:ext uri="{BB962C8B-B14F-4D97-AF65-F5344CB8AC3E}">
        <p14:creationId xmlns:p14="http://schemas.microsoft.com/office/powerpoint/2010/main" val="222011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82953D-A727-8469-743C-B480B6CAE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DA49629-D02A-3605-0F7B-0474B943EC61}"/>
              </a:ext>
            </a:extLst>
          </p:cNvPr>
          <p:cNvSpPr>
            <a:spLocks noChangeArrowheads="1"/>
          </p:cNvSpPr>
          <p:nvPr/>
        </p:nvSpPr>
        <p:spPr bwMode="auto">
          <a:xfrm>
            <a:off x="1066799" y="2409824"/>
            <a:ext cx="10229851" cy="854075"/>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1. Metodoloģiskā informācija</a:t>
            </a:r>
          </a:p>
        </p:txBody>
      </p:sp>
    </p:spTree>
    <p:extLst>
      <p:ext uri="{BB962C8B-B14F-4D97-AF65-F5344CB8AC3E}">
        <p14:creationId xmlns:p14="http://schemas.microsoft.com/office/powerpoint/2010/main" val="424288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1351-646F-CCE3-A037-DCC84FF7D205}"/>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Spēja atpazīt mākslīgā interneta rīku ģenerētu saturu</a:t>
            </a:r>
          </a:p>
        </p:txBody>
      </p:sp>
      <p:cxnSp>
        <p:nvCxnSpPr>
          <p:cNvPr id="3" name="Straight Connector 2">
            <a:extLst>
              <a:ext uri="{FF2B5EF4-FFF2-40B4-BE49-F238E27FC236}">
                <a16:creationId xmlns:a16="http://schemas.microsoft.com/office/drawing/2014/main" id="{B71FC493-808B-5EDB-2A34-3C24C2772ACF}"/>
              </a:ext>
            </a:extLst>
          </p:cNvPr>
          <p:cNvCxnSpPr>
            <a:cxnSpLocks/>
          </p:cNvCxnSpPr>
          <p:nvPr/>
        </p:nvCxnSpPr>
        <p:spPr>
          <a:xfrm>
            <a:off x="344685" y="530161"/>
            <a:ext cx="406539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3E0DC3A-A034-845E-54AB-55B40B4D6814}"/>
              </a:ext>
            </a:extLst>
          </p:cNvPr>
          <p:cNvSpPr/>
          <p:nvPr/>
        </p:nvSpPr>
        <p:spPr>
          <a:xfrm>
            <a:off x="390920" y="544794"/>
            <a:ext cx="4118413"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Jūsuprāt, tas ir īsts attēls vai </a:t>
            </a:r>
            <a:r>
              <a:rPr lang="lv-LV" sz="1200" b="1" dirty="0" err="1">
                <a:solidFill>
                  <a:schemeClr val="accent1">
                    <a:lumMod val="50000"/>
                  </a:schemeClr>
                </a:solidFill>
                <a:cs typeface="Arial" panose="020B0604020202020204" pitchFamily="34" charset="0"/>
              </a:rPr>
              <a:t>makslīgā</a:t>
            </a:r>
            <a:r>
              <a:rPr lang="lv-LV" sz="1200" b="1" dirty="0">
                <a:solidFill>
                  <a:schemeClr val="accent1">
                    <a:lumMod val="50000"/>
                  </a:schemeClr>
                </a:solidFill>
                <a:cs typeface="Arial" panose="020B0604020202020204" pitchFamily="34" charset="0"/>
              </a:rPr>
              <a:t> intelekta ģenerēts?</a:t>
            </a:r>
          </a:p>
        </p:txBody>
      </p:sp>
      <p:cxnSp>
        <p:nvCxnSpPr>
          <p:cNvPr id="5" name="Straight Connector 4">
            <a:extLst>
              <a:ext uri="{FF2B5EF4-FFF2-40B4-BE49-F238E27FC236}">
                <a16:creationId xmlns:a16="http://schemas.microsoft.com/office/drawing/2014/main" id="{89D23A4F-04C9-973E-3547-6586904CF6D1}"/>
              </a:ext>
            </a:extLst>
          </p:cNvPr>
          <p:cNvCxnSpPr>
            <a:cxnSpLocks/>
          </p:cNvCxnSpPr>
          <p:nvPr/>
        </p:nvCxnSpPr>
        <p:spPr>
          <a:xfrm flipV="1">
            <a:off x="369524" y="843978"/>
            <a:ext cx="404055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4D78885-4E76-6435-4369-8250419B3B4D}"/>
              </a:ext>
            </a:extLst>
          </p:cNvPr>
          <p:cNvSpPr txBox="1"/>
          <p:nvPr/>
        </p:nvSpPr>
        <p:spPr>
          <a:xfrm>
            <a:off x="395204" y="912912"/>
            <a:ext cx="8205871" cy="299184"/>
          </a:xfrm>
          <a:prstGeom prst="rect">
            <a:avLst/>
          </a:prstGeom>
          <a:solidFill>
            <a:schemeClr val="bg1"/>
          </a:solidFill>
        </p:spPr>
        <p:txBody>
          <a:bodyPr wrap="square" rtlCol="0">
            <a:spAutoFit/>
          </a:bodyPr>
          <a:lstStyle/>
          <a:p>
            <a:pPr>
              <a:lnSpc>
                <a:spcPct val="120000"/>
              </a:lnSpc>
            </a:pPr>
            <a:r>
              <a:rPr lang="lv-LV" sz="1200" dirty="0">
                <a:effectLst/>
                <a:ea typeface="Times New Roman" panose="02020603050405020304" pitchFamily="18" charset="0"/>
              </a:rPr>
              <a:t>Par diviem attēliem (vienu īstu, vienu mākslīgā intelekta ģenerētu) respondentu domas dalījās, tie biežāk tika vērtēti aplami.</a:t>
            </a:r>
          </a:p>
        </p:txBody>
      </p:sp>
      <p:pic>
        <p:nvPicPr>
          <p:cNvPr id="7" name="Picture 6">
            <a:extLst>
              <a:ext uri="{FF2B5EF4-FFF2-40B4-BE49-F238E27FC236}">
                <a16:creationId xmlns:a16="http://schemas.microsoft.com/office/drawing/2014/main" id="{D8EAD88C-7A3B-2F81-720C-A49D2E062E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629" y="1269317"/>
            <a:ext cx="2176546" cy="1823635"/>
          </a:xfrm>
          <a:prstGeom prst="rect">
            <a:avLst/>
          </a:prstGeom>
          <a:noFill/>
          <a:ln>
            <a:noFill/>
          </a:ln>
        </p:spPr>
      </p:pic>
      <p:pic>
        <p:nvPicPr>
          <p:cNvPr id="8" name="Picture 7">
            <a:extLst>
              <a:ext uri="{FF2B5EF4-FFF2-40B4-BE49-F238E27FC236}">
                <a16:creationId xmlns:a16="http://schemas.microsoft.com/office/drawing/2014/main" id="{95D4A340-AAA7-9EB5-E62A-08610C397FD6}"/>
              </a:ext>
            </a:extLst>
          </p:cNvPr>
          <p:cNvPicPr>
            <a:picLocks noChangeAspect="1"/>
          </p:cNvPicPr>
          <p:nvPr/>
        </p:nvPicPr>
        <p:blipFill>
          <a:blip r:embed="rId3"/>
          <a:stretch>
            <a:fillRect/>
          </a:stretch>
        </p:blipFill>
        <p:spPr>
          <a:xfrm>
            <a:off x="1209675" y="3148963"/>
            <a:ext cx="3638550" cy="3063019"/>
          </a:xfrm>
          <a:prstGeom prst="rect">
            <a:avLst/>
          </a:prstGeom>
        </p:spPr>
      </p:pic>
      <p:sp>
        <p:nvSpPr>
          <p:cNvPr id="9" name="TextBox 8">
            <a:extLst>
              <a:ext uri="{FF2B5EF4-FFF2-40B4-BE49-F238E27FC236}">
                <a16:creationId xmlns:a16="http://schemas.microsoft.com/office/drawing/2014/main" id="{AD4F18E2-BD9D-E4AA-BFDE-F38C412A350C}"/>
              </a:ext>
            </a:extLst>
          </p:cNvPr>
          <p:cNvSpPr txBox="1"/>
          <p:nvPr/>
        </p:nvSpPr>
        <p:spPr>
          <a:xfrm>
            <a:off x="2271629" y="2635410"/>
            <a:ext cx="894046" cy="290870"/>
          </a:xfrm>
          <a:prstGeom prst="rect">
            <a:avLst/>
          </a:prstGeom>
          <a:solidFill>
            <a:schemeClr val="bg1"/>
          </a:solidFill>
        </p:spPr>
        <p:txBody>
          <a:bodyPr wrap="square" rtlCol="0">
            <a:spAutoFit/>
          </a:bodyPr>
          <a:lstStyle/>
          <a:p>
            <a:pPr>
              <a:lnSpc>
                <a:spcPct val="120000"/>
              </a:lnSpc>
            </a:pPr>
            <a:r>
              <a:rPr lang="lv-LV" sz="1100" dirty="0">
                <a:effectLst/>
                <a:ea typeface="Times New Roman" panose="02020603050405020304" pitchFamily="18" charset="0"/>
              </a:rPr>
              <a:t>Īsts attēls</a:t>
            </a:r>
          </a:p>
        </p:txBody>
      </p:sp>
      <p:pic>
        <p:nvPicPr>
          <p:cNvPr id="10" name="Picture 9">
            <a:extLst>
              <a:ext uri="{FF2B5EF4-FFF2-40B4-BE49-F238E27FC236}">
                <a16:creationId xmlns:a16="http://schemas.microsoft.com/office/drawing/2014/main" id="{3F7F0B8E-4CC8-75B0-9240-39ABE7B907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3175" y="1491929"/>
            <a:ext cx="1806575" cy="1515745"/>
          </a:xfrm>
          <a:prstGeom prst="rect">
            <a:avLst/>
          </a:prstGeom>
          <a:noFill/>
          <a:ln>
            <a:noFill/>
          </a:ln>
        </p:spPr>
      </p:pic>
      <p:sp>
        <p:nvSpPr>
          <p:cNvPr id="11" name="TextBox 10">
            <a:extLst>
              <a:ext uri="{FF2B5EF4-FFF2-40B4-BE49-F238E27FC236}">
                <a16:creationId xmlns:a16="http://schemas.microsoft.com/office/drawing/2014/main" id="{29659F37-BD0C-8567-011B-41F8430AF186}"/>
              </a:ext>
            </a:extLst>
          </p:cNvPr>
          <p:cNvSpPr txBox="1"/>
          <p:nvPr/>
        </p:nvSpPr>
        <p:spPr>
          <a:xfrm>
            <a:off x="6362416" y="2726329"/>
            <a:ext cx="1267110" cy="281937"/>
          </a:xfrm>
          <a:prstGeom prst="rect">
            <a:avLst/>
          </a:prstGeom>
          <a:solidFill>
            <a:schemeClr val="bg1"/>
          </a:solidFill>
        </p:spPr>
        <p:txBody>
          <a:bodyPr wrap="square" rtlCol="0">
            <a:spAutoFit/>
          </a:bodyPr>
          <a:lstStyle/>
          <a:p>
            <a:pPr>
              <a:lnSpc>
                <a:spcPct val="120000"/>
              </a:lnSpc>
            </a:pPr>
            <a:r>
              <a:rPr lang="lv-LV" sz="1100" dirty="0">
                <a:effectLst/>
                <a:ea typeface="Times New Roman" panose="02020603050405020304" pitchFamily="18" charset="0"/>
              </a:rPr>
              <a:t>MI ģenerēts attēls</a:t>
            </a:r>
          </a:p>
        </p:txBody>
      </p:sp>
      <p:pic>
        <p:nvPicPr>
          <p:cNvPr id="12" name="Picture 11">
            <a:extLst>
              <a:ext uri="{FF2B5EF4-FFF2-40B4-BE49-F238E27FC236}">
                <a16:creationId xmlns:a16="http://schemas.microsoft.com/office/drawing/2014/main" id="{DD01A36B-BD04-647E-35BE-BCED20BE7907}"/>
              </a:ext>
            </a:extLst>
          </p:cNvPr>
          <p:cNvPicPr>
            <a:picLocks noChangeAspect="1"/>
          </p:cNvPicPr>
          <p:nvPr/>
        </p:nvPicPr>
        <p:blipFill>
          <a:blip r:embed="rId5"/>
          <a:stretch>
            <a:fillRect/>
          </a:stretch>
        </p:blipFill>
        <p:spPr>
          <a:xfrm>
            <a:off x="5214814" y="3148962"/>
            <a:ext cx="3667820" cy="3087659"/>
          </a:xfrm>
          <a:prstGeom prst="rect">
            <a:avLst/>
          </a:prstGeom>
        </p:spPr>
      </p:pic>
      <p:sp>
        <p:nvSpPr>
          <p:cNvPr id="13" name="TextBox 12">
            <a:extLst>
              <a:ext uri="{FF2B5EF4-FFF2-40B4-BE49-F238E27FC236}">
                <a16:creationId xmlns:a16="http://schemas.microsoft.com/office/drawing/2014/main" id="{8429AD37-4F21-60EE-5899-53682A9E3633}"/>
              </a:ext>
            </a:extLst>
          </p:cNvPr>
          <p:cNvSpPr txBox="1"/>
          <p:nvPr/>
        </p:nvSpPr>
        <p:spPr>
          <a:xfrm>
            <a:off x="9408807" y="3236142"/>
            <a:ext cx="2316467" cy="2736775"/>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Aptaujas rezultātu analīze atklāj, ka ievērojami labāk jautājumos, kurš ir īsts, kurš mākslīgā intelekta ģenerēts attēls, orientējās jaunieši (15-25 gadi).  Šajā pētījuma mērķa grupā visi vērtējumam piedāvātie attēli tika pareizi atpazīti. Visus mākslīgā intelekta ģenerētos attēlus pareizi atpazina vairāk nekā 65% aptaujāto jauniešu.</a:t>
            </a:r>
          </a:p>
        </p:txBody>
      </p:sp>
    </p:spTree>
    <p:extLst>
      <p:ext uri="{BB962C8B-B14F-4D97-AF65-F5344CB8AC3E}">
        <p14:creationId xmlns:p14="http://schemas.microsoft.com/office/powerpoint/2010/main" val="677752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CD8F9F-9E7E-9D79-9662-2584663E8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702FFD6-961C-24CE-7B45-6D791FDB84A0}"/>
              </a:ext>
            </a:extLst>
          </p:cNvPr>
          <p:cNvSpPr>
            <a:spLocks noChangeArrowheads="1"/>
          </p:cNvSpPr>
          <p:nvPr/>
        </p:nvSpPr>
        <p:spPr bwMode="auto">
          <a:xfrm>
            <a:off x="1666875" y="2200275"/>
            <a:ext cx="9020176" cy="1543049"/>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4. </a:t>
            </a:r>
            <a:r>
              <a:rPr lang="it-IT" sz="3200" dirty="0">
                <a:solidFill>
                  <a:srgbClr val="C00000"/>
                </a:solidFill>
                <a:latin typeface="+mj-lt"/>
              </a:rPr>
              <a:t>Priekšstati par mediju darbību un vidi</a:t>
            </a:r>
            <a:endParaRPr lang="lv-LV" sz="3200" dirty="0">
              <a:solidFill>
                <a:srgbClr val="C00000"/>
              </a:solidFill>
              <a:latin typeface="+mj-lt"/>
            </a:endParaRPr>
          </a:p>
        </p:txBody>
      </p:sp>
    </p:spTree>
    <p:extLst>
      <p:ext uri="{BB962C8B-B14F-4D97-AF65-F5344CB8AC3E}">
        <p14:creationId xmlns:p14="http://schemas.microsoft.com/office/powerpoint/2010/main" val="281459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56D4C8-20DB-7935-2ED7-1D3D925ACC23}"/>
              </a:ext>
            </a:extLst>
          </p:cNvPr>
          <p:cNvCxnSpPr>
            <a:cxnSpLocks/>
          </p:cNvCxnSpPr>
          <p:nvPr/>
        </p:nvCxnSpPr>
        <p:spPr>
          <a:xfrm>
            <a:off x="344685" y="530161"/>
            <a:ext cx="4198740" cy="171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AA3233-4438-0E50-5330-0FD398EF8A6C}"/>
              </a:ext>
            </a:extLst>
          </p:cNvPr>
          <p:cNvSpPr/>
          <p:nvPr/>
        </p:nvSpPr>
        <p:spPr>
          <a:xfrm>
            <a:off x="390920" y="544794"/>
            <a:ext cx="423403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Jūs piekrītat vai nepiekrītat šādiem izteikumiem?</a:t>
            </a:r>
          </a:p>
        </p:txBody>
      </p:sp>
      <p:cxnSp>
        <p:nvCxnSpPr>
          <p:cNvPr id="4" name="Straight Connector 3">
            <a:extLst>
              <a:ext uri="{FF2B5EF4-FFF2-40B4-BE49-F238E27FC236}">
                <a16:creationId xmlns:a16="http://schemas.microsoft.com/office/drawing/2014/main" id="{87883930-A6FD-0A88-E0EF-9131A8EAC663}"/>
              </a:ext>
            </a:extLst>
          </p:cNvPr>
          <p:cNvCxnSpPr>
            <a:cxnSpLocks/>
          </p:cNvCxnSpPr>
          <p:nvPr/>
        </p:nvCxnSpPr>
        <p:spPr>
          <a:xfrm flipV="1">
            <a:off x="369524" y="843978"/>
            <a:ext cx="417390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DDB83F0-6770-3D3D-6D87-F907F9C42418}"/>
              </a:ext>
            </a:extLst>
          </p:cNvPr>
          <p:cNvSpPr/>
          <p:nvPr/>
        </p:nvSpPr>
        <p:spPr>
          <a:xfrm>
            <a:off x="5699775" y="609986"/>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6F563F27-6C44-855A-910C-5028879F58D4}"/>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mediju darbību </a:t>
            </a:r>
          </a:p>
        </p:txBody>
      </p:sp>
      <p:pic>
        <p:nvPicPr>
          <p:cNvPr id="9" name="Picture 8">
            <a:extLst>
              <a:ext uri="{FF2B5EF4-FFF2-40B4-BE49-F238E27FC236}">
                <a16:creationId xmlns:a16="http://schemas.microsoft.com/office/drawing/2014/main" id="{DD85260D-FC4E-63B0-B617-CA648E561393}"/>
              </a:ext>
            </a:extLst>
          </p:cNvPr>
          <p:cNvPicPr>
            <a:picLocks noChangeAspect="1"/>
          </p:cNvPicPr>
          <p:nvPr/>
        </p:nvPicPr>
        <p:blipFill>
          <a:blip r:embed="rId2"/>
          <a:stretch>
            <a:fillRect/>
          </a:stretch>
        </p:blipFill>
        <p:spPr>
          <a:xfrm>
            <a:off x="203392" y="1010430"/>
            <a:ext cx="6073583" cy="5269816"/>
          </a:xfrm>
          <a:prstGeom prst="rect">
            <a:avLst/>
          </a:prstGeom>
        </p:spPr>
      </p:pic>
      <p:pic>
        <p:nvPicPr>
          <p:cNvPr id="11" name="Picture 10">
            <a:extLst>
              <a:ext uri="{FF2B5EF4-FFF2-40B4-BE49-F238E27FC236}">
                <a16:creationId xmlns:a16="http://schemas.microsoft.com/office/drawing/2014/main" id="{F8CF6456-7E7E-966A-D9AF-85A40739F605}"/>
              </a:ext>
            </a:extLst>
          </p:cNvPr>
          <p:cNvPicPr>
            <a:picLocks noChangeAspect="1"/>
          </p:cNvPicPr>
          <p:nvPr/>
        </p:nvPicPr>
        <p:blipFill>
          <a:blip r:embed="rId3"/>
          <a:stretch>
            <a:fillRect/>
          </a:stretch>
        </p:blipFill>
        <p:spPr>
          <a:xfrm>
            <a:off x="6552057" y="961644"/>
            <a:ext cx="5583936" cy="5315712"/>
          </a:xfrm>
          <a:prstGeom prst="rect">
            <a:avLst/>
          </a:prstGeom>
        </p:spPr>
      </p:pic>
      <p:cxnSp>
        <p:nvCxnSpPr>
          <p:cNvPr id="7" name="Straight Arrow Connector 6">
            <a:extLst>
              <a:ext uri="{FF2B5EF4-FFF2-40B4-BE49-F238E27FC236}">
                <a16:creationId xmlns:a16="http://schemas.microsoft.com/office/drawing/2014/main" id="{E76D1660-1DE9-B733-9EF3-DEE7CA6374E6}"/>
              </a:ext>
            </a:extLst>
          </p:cNvPr>
          <p:cNvCxnSpPr>
            <a:cxnSpLocks/>
          </p:cNvCxnSpPr>
          <p:nvPr/>
        </p:nvCxnSpPr>
        <p:spPr>
          <a:xfrm flipH="1" flipV="1">
            <a:off x="11654596" y="4238772"/>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226C7D-1BD6-87F8-37C9-EC7515814B9F}"/>
              </a:ext>
            </a:extLst>
          </p:cNvPr>
          <p:cNvCxnSpPr>
            <a:cxnSpLocks/>
          </p:cNvCxnSpPr>
          <p:nvPr/>
        </p:nvCxnSpPr>
        <p:spPr>
          <a:xfrm flipV="1">
            <a:off x="6096000" y="1985572"/>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D6B8D9-65DA-FBB7-E38A-FC4E106CD059}"/>
              </a:ext>
            </a:extLst>
          </p:cNvPr>
          <p:cNvCxnSpPr>
            <a:cxnSpLocks/>
          </p:cNvCxnSpPr>
          <p:nvPr/>
        </p:nvCxnSpPr>
        <p:spPr>
          <a:xfrm flipH="1" flipV="1">
            <a:off x="11511324" y="5458936"/>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7F89C1C-013A-7642-4302-23A4A14B3CCC}"/>
              </a:ext>
            </a:extLst>
          </p:cNvPr>
          <p:cNvCxnSpPr>
            <a:cxnSpLocks/>
          </p:cNvCxnSpPr>
          <p:nvPr/>
        </p:nvCxnSpPr>
        <p:spPr>
          <a:xfrm flipH="1" flipV="1">
            <a:off x="11833696" y="3154124"/>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845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195B-93E7-B9A4-23DE-0EC8B63784C7}"/>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mediju darbību </a:t>
            </a:r>
          </a:p>
        </p:txBody>
      </p:sp>
      <p:cxnSp>
        <p:nvCxnSpPr>
          <p:cNvPr id="3" name="Straight Connector 2">
            <a:extLst>
              <a:ext uri="{FF2B5EF4-FFF2-40B4-BE49-F238E27FC236}">
                <a16:creationId xmlns:a16="http://schemas.microsoft.com/office/drawing/2014/main" id="{AF6850C9-B6BE-1EE1-832E-573362117AD3}"/>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3855B65-8521-69F3-AA56-5D1FEAAD868A}"/>
              </a:ext>
            </a:extLst>
          </p:cNvPr>
          <p:cNvSpPr/>
          <p:nvPr/>
        </p:nvSpPr>
        <p:spPr>
          <a:xfrm>
            <a:off x="390921" y="544794"/>
            <a:ext cx="4352529"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izmantojot jebkādu mediju (skatoties, lasot ziņas, pārlūkojot internetu, utt.), kādreiz esat iedomājies/-</a:t>
            </a:r>
            <a:r>
              <a:rPr lang="lv-LV" sz="1200" b="1" dirty="0" err="1">
                <a:solidFill>
                  <a:schemeClr val="accent1">
                    <a:lumMod val="50000"/>
                  </a:schemeClr>
                </a:solidFill>
                <a:cs typeface="Arial" panose="020B0604020202020204" pitchFamily="34" charset="0"/>
              </a:rPr>
              <a:t>usies</a:t>
            </a:r>
            <a:r>
              <a:rPr lang="lv-LV" sz="1200" b="1" dirty="0">
                <a:solidFill>
                  <a:schemeClr val="accent1">
                    <a:lumMod val="50000"/>
                  </a:schemeClr>
                </a:solidFill>
                <a:cs typeface="Arial" panose="020B0604020202020204" pitchFamily="34" charset="0"/>
              </a:rPr>
              <a:t>, ka … ?</a:t>
            </a:r>
          </a:p>
        </p:txBody>
      </p:sp>
      <p:cxnSp>
        <p:nvCxnSpPr>
          <p:cNvPr id="5" name="Straight Connector 4">
            <a:extLst>
              <a:ext uri="{FF2B5EF4-FFF2-40B4-BE49-F238E27FC236}">
                <a16:creationId xmlns:a16="http://schemas.microsoft.com/office/drawing/2014/main" id="{7A37427D-59DF-2408-61E1-4F980129833A}"/>
              </a:ext>
            </a:extLst>
          </p:cNvPr>
          <p:cNvCxnSpPr>
            <a:cxnSpLocks/>
          </p:cNvCxnSpPr>
          <p:nvPr/>
        </p:nvCxnSpPr>
        <p:spPr>
          <a:xfrm flipV="1">
            <a:off x="369524" y="1065578"/>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2EB656B-0A47-1953-1A1D-376C20BB8D52}"/>
              </a:ext>
            </a:extLst>
          </p:cNvPr>
          <p:cNvSpPr/>
          <p:nvPr/>
        </p:nvSpPr>
        <p:spPr>
          <a:xfrm>
            <a:off x="7610474" y="554319"/>
            <a:ext cx="4533901"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Ja par kādu jautājumu mediji daudz ziņo, tad lielākā daļa cilvēku … ?</a:t>
            </a:r>
          </a:p>
        </p:txBody>
      </p:sp>
      <p:sp>
        <p:nvSpPr>
          <p:cNvPr id="8" name="TextBox 7">
            <a:extLst>
              <a:ext uri="{FF2B5EF4-FFF2-40B4-BE49-F238E27FC236}">
                <a16:creationId xmlns:a16="http://schemas.microsoft.com/office/drawing/2014/main" id="{1B4BB25B-EE83-1A8D-3C4B-1CB379AFB54C}"/>
              </a:ext>
            </a:extLst>
          </p:cNvPr>
          <p:cNvSpPr txBox="1"/>
          <p:nvPr/>
        </p:nvSpPr>
        <p:spPr>
          <a:xfrm>
            <a:off x="7486648" y="4508886"/>
            <a:ext cx="4324351" cy="1628779"/>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Divas trešdaļas (66%; +5% salīdzinājumā ar 2024.g.) aptaujāto Latvijas iedzīvotāju pārstāvēja viedokli, ka, ja par kādu jautājumu mediji daudz ziņo, tad lielākā daļa cilvēku uzskatīs, ka tas ir kaut kas svarīgs. 19% (-7% salīdzinājumā ar 2024.g.) respondentu skatījumā cilvēki no tā neizdarīs secinājumus par šī jautājuma svarīgumu. Pēc 8% (rezultāts nav mainījies) aptaujas dalībnieku domām cilvēki uzskatīs, ka tas ir kaut kas mazsvarīgs.</a:t>
            </a:r>
          </a:p>
        </p:txBody>
      </p:sp>
      <p:sp>
        <p:nvSpPr>
          <p:cNvPr id="10" name="Rectangle 9">
            <a:extLst>
              <a:ext uri="{FF2B5EF4-FFF2-40B4-BE49-F238E27FC236}">
                <a16:creationId xmlns:a16="http://schemas.microsoft.com/office/drawing/2014/main" id="{7D814C23-AAF9-7303-C5C3-A2B77A24071D}"/>
              </a:ext>
            </a:extLst>
          </p:cNvPr>
          <p:cNvSpPr/>
          <p:nvPr/>
        </p:nvSpPr>
        <p:spPr>
          <a:xfrm>
            <a:off x="2975625" y="132475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11" name="Rectangle 10">
            <a:extLst>
              <a:ext uri="{FF2B5EF4-FFF2-40B4-BE49-F238E27FC236}">
                <a16:creationId xmlns:a16="http://schemas.microsoft.com/office/drawing/2014/main" id="{BA16237D-636D-BB62-ACD1-BCC117E5BB9C}"/>
              </a:ext>
            </a:extLst>
          </p:cNvPr>
          <p:cNvSpPr/>
          <p:nvPr/>
        </p:nvSpPr>
        <p:spPr>
          <a:xfrm>
            <a:off x="8668996" y="1280492"/>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pic>
        <p:nvPicPr>
          <p:cNvPr id="14" name="Picture 13">
            <a:extLst>
              <a:ext uri="{FF2B5EF4-FFF2-40B4-BE49-F238E27FC236}">
                <a16:creationId xmlns:a16="http://schemas.microsoft.com/office/drawing/2014/main" id="{A841902D-1FF1-13D1-638A-57B5944C9868}"/>
              </a:ext>
            </a:extLst>
          </p:cNvPr>
          <p:cNvPicPr>
            <a:picLocks noChangeAspect="1"/>
          </p:cNvPicPr>
          <p:nvPr/>
        </p:nvPicPr>
        <p:blipFill>
          <a:blip r:embed="rId2"/>
          <a:stretch>
            <a:fillRect/>
          </a:stretch>
        </p:blipFill>
        <p:spPr>
          <a:xfrm>
            <a:off x="1914730" y="1548255"/>
            <a:ext cx="4288536" cy="4192524"/>
          </a:xfrm>
          <a:prstGeom prst="rect">
            <a:avLst/>
          </a:prstGeom>
        </p:spPr>
      </p:pic>
      <p:sp>
        <p:nvSpPr>
          <p:cNvPr id="15" name="Rectangle 14">
            <a:extLst>
              <a:ext uri="{FF2B5EF4-FFF2-40B4-BE49-F238E27FC236}">
                <a16:creationId xmlns:a16="http://schemas.microsoft.com/office/drawing/2014/main" id="{8F0A0242-4712-D57B-34BE-5F91C3E15C83}"/>
              </a:ext>
            </a:extLst>
          </p:cNvPr>
          <p:cNvSpPr/>
          <p:nvPr/>
        </p:nvSpPr>
        <p:spPr>
          <a:xfrm>
            <a:off x="44211" y="1745548"/>
            <a:ext cx="1946514" cy="742383"/>
          </a:xfrm>
          <a:prstGeom prst="rect">
            <a:avLst/>
          </a:prstGeom>
        </p:spPr>
        <p:txBody>
          <a:bodyPr wrap="square">
            <a:spAutoFit/>
          </a:bodyPr>
          <a:lstStyle/>
          <a:p>
            <a:pPr lvl="0" algn="ctr">
              <a:lnSpc>
                <a:spcPct val="120000"/>
              </a:lnSpc>
            </a:pPr>
            <a:r>
              <a:rPr lang="pt-BR" sz="1200" b="1" dirty="0">
                <a:solidFill>
                  <a:schemeClr val="accent1">
                    <a:lumMod val="50000"/>
                  </a:schemeClr>
                </a:solidFill>
                <a:cs typeface="Arial" panose="020B0604020202020204" pitchFamily="34" charset="0"/>
              </a:rPr>
              <a:t>Reklāmas tiek izveidotas tā, lai būtu grūtāk pamanāms, ka tas ir apmaksāts saturs</a:t>
            </a:r>
            <a:endParaRPr lang="lv-LV" sz="1200" b="1" dirty="0">
              <a:solidFill>
                <a:schemeClr val="accent1">
                  <a:lumMod val="50000"/>
                </a:schemeClr>
              </a:solidFill>
              <a:cs typeface="Arial" panose="020B0604020202020204" pitchFamily="34" charset="0"/>
            </a:endParaRPr>
          </a:p>
        </p:txBody>
      </p:sp>
      <p:sp>
        <p:nvSpPr>
          <p:cNvPr id="16" name="Rectangle 15">
            <a:extLst>
              <a:ext uri="{FF2B5EF4-FFF2-40B4-BE49-F238E27FC236}">
                <a16:creationId xmlns:a16="http://schemas.microsoft.com/office/drawing/2014/main" id="{DC097F7E-BBBA-3389-F566-BF711EE272BD}"/>
              </a:ext>
            </a:extLst>
          </p:cNvPr>
          <p:cNvSpPr/>
          <p:nvPr/>
        </p:nvSpPr>
        <p:spPr>
          <a:xfrm>
            <a:off x="44211" y="2998496"/>
            <a:ext cx="1946514" cy="963982"/>
          </a:xfrm>
          <a:prstGeom prst="rect">
            <a:avLst/>
          </a:prstGeom>
        </p:spPr>
        <p:txBody>
          <a:bodyPr wrap="square">
            <a:spAutoFit/>
          </a:bodyPr>
          <a:lstStyle/>
          <a:p>
            <a:pPr lvl="0" algn="ctr">
              <a:lnSpc>
                <a:spcPct val="120000"/>
              </a:lnSpc>
            </a:pPr>
            <a:r>
              <a:rPr lang="lv-LV" sz="1200" b="1" dirty="0">
                <a:solidFill>
                  <a:schemeClr val="accent1">
                    <a:lumMod val="50000"/>
                  </a:schemeClr>
                </a:solidFill>
                <a:cs typeface="Arial" panose="020B0604020202020204" pitchFamily="34" charset="0"/>
              </a:rPr>
              <a:t>Medijā atspoguļotais materiāls reālajā dzīvē varētu būt sāpīgāks vai traumatiskāks</a:t>
            </a:r>
          </a:p>
        </p:txBody>
      </p:sp>
      <p:sp>
        <p:nvSpPr>
          <p:cNvPr id="17" name="Rectangle 16">
            <a:extLst>
              <a:ext uri="{FF2B5EF4-FFF2-40B4-BE49-F238E27FC236}">
                <a16:creationId xmlns:a16="http://schemas.microsoft.com/office/drawing/2014/main" id="{743A591C-FC9B-1779-F9D0-AE465C6098BF}"/>
              </a:ext>
            </a:extLst>
          </p:cNvPr>
          <p:cNvSpPr/>
          <p:nvPr/>
        </p:nvSpPr>
        <p:spPr>
          <a:xfrm>
            <a:off x="44211" y="4351349"/>
            <a:ext cx="1870519" cy="742383"/>
          </a:xfrm>
          <a:prstGeom prst="rect">
            <a:avLst/>
          </a:prstGeom>
        </p:spPr>
        <p:txBody>
          <a:bodyPr wrap="square">
            <a:spAutoFit/>
          </a:bodyPr>
          <a:lstStyle/>
          <a:p>
            <a:pPr lvl="0" algn="ctr">
              <a:lnSpc>
                <a:spcPct val="120000"/>
              </a:lnSpc>
            </a:pPr>
            <a:r>
              <a:rPr lang="lv-LV" sz="1200" b="1" dirty="0">
                <a:solidFill>
                  <a:schemeClr val="accent1">
                    <a:lumMod val="50000"/>
                  </a:schemeClr>
                </a:solidFill>
                <a:cs typeface="Arial" panose="020B0604020202020204" pitchFamily="34" charset="0"/>
              </a:rPr>
              <a:t>Medijos tiek atspoguļots cilvēka ķermeņa izskats, kas nav dabisks</a:t>
            </a:r>
          </a:p>
        </p:txBody>
      </p:sp>
      <p:pic>
        <p:nvPicPr>
          <p:cNvPr id="18" name="Picture 17">
            <a:extLst>
              <a:ext uri="{FF2B5EF4-FFF2-40B4-BE49-F238E27FC236}">
                <a16:creationId xmlns:a16="http://schemas.microsoft.com/office/drawing/2014/main" id="{A3394544-479E-357C-0A42-CDEECB753226}"/>
              </a:ext>
            </a:extLst>
          </p:cNvPr>
          <p:cNvPicPr>
            <a:picLocks noChangeAspect="1"/>
          </p:cNvPicPr>
          <p:nvPr/>
        </p:nvPicPr>
        <p:blipFill>
          <a:blip r:embed="rId3"/>
          <a:stretch>
            <a:fillRect/>
          </a:stretch>
        </p:blipFill>
        <p:spPr>
          <a:xfrm>
            <a:off x="6781800" y="1427766"/>
            <a:ext cx="5248275" cy="2933846"/>
          </a:xfrm>
          <a:prstGeom prst="rect">
            <a:avLst/>
          </a:prstGeom>
        </p:spPr>
      </p:pic>
      <p:cxnSp>
        <p:nvCxnSpPr>
          <p:cNvPr id="7" name="Straight Arrow Connector 6">
            <a:extLst>
              <a:ext uri="{FF2B5EF4-FFF2-40B4-BE49-F238E27FC236}">
                <a16:creationId xmlns:a16="http://schemas.microsoft.com/office/drawing/2014/main" id="{686A84FA-4EC1-CA93-E11B-05E7053AE69D}"/>
              </a:ext>
            </a:extLst>
          </p:cNvPr>
          <p:cNvCxnSpPr>
            <a:cxnSpLocks/>
          </p:cNvCxnSpPr>
          <p:nvPr/>
        </p:nvCxnSpPr>
        <p:spPr>
          <a:xfrm flipV="1">
            <a:off x="10010775" y="1912644"/>
            <a:ext cx="266495" cy="9820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14A2F8-9F42-9C06-E2E3-4D8BD575CB41}"/>
              </a:ext>
            </a:extLst>
          </p:cNvPr>
          <p:cNvCxnSpPr>
            <a:cxnSpLocks/>
          </p:cNvCxnSpPr>
          <p:nvPr/>
        </p:nvCxnSpPr>
        <p:spPr>
          <a:xfrm flipV="1">
            <a:off x="4619625" y="1883412"/>
            <a:ext cx="187713" cy="44068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8DA1138-766E-0A56-6AC5-EEE10CE5CAC4}"/>
              </a:ext>
            </a:extLst>
          </p:cNvPr>
          <p:cNvCxnSpPr>
            <a:cxnSpLocks/>
          </p:cNvCxnSpPr>
          <p:nvPr/>
        </p:nvCxnSpPr>
        <p:spPr>
          <a:xfrm flipH="1" flipV="1">
            <a:off x="4490026" y="4568990"/>
            <a:ext cx="253424" cy="52474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682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DE95-DF67-8556-F487-ABFB44E2218F}"/>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mediju darbību </a:t>
            </a:r>
          </a:p>
        </p:txBody>
      </p:sp>
      <p:cxnSp>
        <p:nvCxnSpPr>
          <p:cNvPr id="3" name="Straight Connector 2">
            <a:extLst>
              <a:ext uri="{FF2B5EF4-FFF2-40B4-BE49-F238E27FC236}">
                <a16:creationId xmlns:a16="http://schemas.microsoft.com/office/drawing/2014/main" id="{BCB76AD9-437E-0F50-235B-618C3782AB55}"/>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494D83B-3C4A-F582-DA51-0AF9412B55D8}"/>
              </a:ext>
            </a:extLst>
          </p:cNvPr>
          <p:cNvSpPr/>
          <p:nvPr/>
        </p:nvSpPr>
        <p:spPr>
          <a:xfrm>
            <a:off x="390921" y="544794"/>
            <a:ext cx="4352529"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Kā Jums šķiet, vai pastāv atšķirības veidā, kā informācija par vienu un to pašu jautājumu tiek atspoguļota dažādos masu medijos?</a:t>
            </a:r>
          </a:p>
        </p:txBody>
      </p:sp>
      <p:cxnSp>
        <p:nvCxnSpPr>
          <p:cNvPr id="5" name="Straight Connector 4">
            <a:extLst>
              <a:ext uri="{FF2B5EF4-FFF2-40B4-BE49-F238E27FC236}">
                <a16:creationId xmlns:a16="http://schemas.microsoft.com/office/drawing/2014/main" id="{FD5DEDD3-58A7-003F-E365-5CF99F048189}"/>
              </a:ext>
            </a:extLst>
          </p:cNvPr>
          <p:cNvCxnSpPr>
            <a:cxnSpLocks/>
          </p:cNvCxnSpPr>
          <p:nvPr/>
        </p:nvCxnSpPr>
        <p:spPr>
          <a:xfrm flipV="1">
            <a:off x="369524" y="1065578"/>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8CEDF76-311C-FC05-8C51-624DC42D2408}"/>
              </a:ext>
            </a:extLst>
          </p:cNvPr>
          <p:cNvSpPr/>
          <p:nvPr/>
        </p:nvSpPr>
        <p:spPr>
          <a:xfrm>
            <a:off x="7610474" y="554319"/>
            <a:ext cx="4533901"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Kā rīkojaties, kad pamanāt atšķirības tajā, kā informācija tiek parādīta dažādos medijos?</a:t>
            </a:r>
          </a:p>
        </p:txBody>
      </p:sp>
      <p:sp>
        <p:nvSpPr>
          <p:cNvPr id="7" name="TextBox 6">
            <a:extLst>
              <a:ext uri="{FF2B5EF4-FFF2-40B4-BE49-F238E27FC236}">
                <a16:creationId xmlns:a16="http://schemas.microsoft.com/office/drawing/2014/main" id="{6265F88C-B346-EE86-A456-6D44541240AB}"/>
              </a:ext>
            </a:extLst>
          </p:cNvPr>
          <p:cNvSpPr txBox="1"/>
          <p:nvPr/>
        </p:nvSpPr>
        <p:spPr>
          <a:xfrm>
            <a:off x="1447798" y="4465586"/>
            <a:ext cx="4324351" cy="1628779"/>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Līdzīgi kā iepriekšējā aptaujā, arī šogad vairāk nekā divas trešdaļas (70%; +1% salīdzinājumā ar 2024.g.) aptaujāto Latvijas iedzīvotāju pārstāvēja viedokli, ka pastāv atšķirības veidā, kā informācija par vienu un to pašu jautājumu tiek atspoguļota dažādos masu medijos. Pretējās domās bija 13% (-8% salīdzinājumā ar 2024.g.) aptaujāto, vēl 17% (+7% salīdzinājumā ar 2024.g.) respondentu atturējās sniegt konkrētu atbildi. </a:t>
            </a:r>
          </a:p>
        </p:txBody>
      </p:sp>
      <p:sp>
        <p:nvSpPr>
          <p:cNvPr id="8" name="Rectangle 7">
            <a:extLst>
              <a:ext uri="{FF2B5EF4-FFF2-40B4-BE49-F238E27FC236}">
                <a16:creationId xmlns:a16="http://schemas.microsoft.com/office/drawing/2014/main" id="{CE5E672E-4275-17B4-2281-0A4ED95429C2}"/>
              </a:ext>
            </a:extLst>
          </p:cNvPr>
          <p:cNvSpPr/>
          <p:nvPr/>
        </p:nvSpPr>
        <p:spPr>
          <a:xfrm>
            <a:off x="1130720" y="147022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9" name="Rectangle 8">
            <a:extLst>
              <a:ext uri="{FF2B5EF4-FFF2-40B4-BE49-F238E27FC236}">
                <a16:creationId xmlns:a16="http://schemas.microsoft.com/office/drawing/2014/main" id="{6F5E7FA4-027F-B289-F22C-2C0760AB4E56}"/>
              </a:ext>
            </a:extLst>
          </p:cNvPr>
          <p:cNvSpPr/>
          <p:nvPr/>
        </p:nvSpPr>
        <p:spPr>
          <a:xfrm>
            <a:off x="8783295" y="1148231"/>
            <a:ext cx="2941979" cy="485069"/>
          </a:xfrm>
          <a:prstGeom prst="rect">
            <a:avLst/>
          </a:prstGeom>
          <a:noFill/>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Izlase: respondenti, kuru skatījumā pastāv atšķirības informācijas atspoguļojumā</a:t>
            </a:r>
          </a:p>
        </p:txBody>
      </p:sp>
      <p:pic>
        <p:nvPicPr>
          <p:cNvPr id="16" name="Picture 15">
            <a:extLst>
              <a:ext uri="{FF2B5EF4-FFF2-40B4-BE49-F238E27FC236}">
                <a16:creationId xmlns:a16="http://schemas.microsoft.com/office/drawing/2014/main" id="{D7F08B7B-E85E-2901-BED4-6F9272706575}"/>
              </a:ext>
            </a:extLst>
          </p:cNvPr>
          <p:cNvPicPr>
            <a:picLocks noChangeAspect="1"/>
          </p:cNvPicPr>
          <p:nvPr/>
        </p:nvPicPr>
        <p:blipFill>
          <a:blip r:embed="rId2"/>
          <a:stretch>
            <a:fillRect/>
          </a:stretch>
        </p:blipFill>
        <p:spPr>
          <a:xfrm>
            <a:off x="130850" y="1674038"/>
            <a:ext cx="5487924" cy="2668524"/>
          </a:xfrm>
          <a:prstGeom prst="rect">
            <a:avLst/>
          </a:prstGeom>
        </p:spPr>
      </p:pic>
      <p:sp>
        <p:nvSpPr>
          <p:cNvPr id="17" name="Arrow: Bent 16">
            <a:extLst>
              <a:ext uri="{FF2B5EF4-FFF2-40B4-BE49-F238E27FC236}">
                <a16:creationId xmlns:a16="http://schemas.microsoft.com/office/drawing/2014/main" id="{05268820-800D-6FB6-E1CB-1E5D95F4FE71}"/>
              </a:ext>
            </a:extLst>
          </p:cNvPr>
          <p:cNvSpPr/>
          <p:nvPr/>
        </p:nvSpPr>
        <p:spPr>
          <a:xfrm>
            <a:off x="3757073" y="1417107"/>
            <a:ext cx="2634202" cy="601428"/>
          </a:xfrm>
          <a:prstGeom prst="ben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a:extLst>
              <a:ext uri="{FF2B5EF4-FFF2-40B4-BE49-F238E27FC236}">
                <a16:creationId xmlns:a16="http://schemas.microsoft.com/office/drawing/2014/main" id="{B4A7D2BF-796E-485C-77F6-66130848DEFD}"/>
              </a:ext>
            </a:extLst>
          </p:cNvPr>
          <p:cNvPicPr>
            <a:picLocks noChangeAspect="1"/>
          </p:cNvPicPr>
          <p:nvPr/>
        </p:nvPicPr>
        <p:blipFill>
          <a:blip r:embed="rId3"/>
          <a:stretch>
            <a:fillRect/>
          </a:stretch>
        </p:blipFill>
        <p:spPr>
          <a:xfrm>
            <a:off x="6664757" y="1438354"/>
            <a:ext cx="5479617" cy="4099310"/>
          </a:xfrm>
          <a:prstGeom prst="rect">
            <a:avLst/>
          </a:prstGeom>
        </p:spPr>
      </p:pic>
      <p:sp>
        <p:nvSpPr>
          <p:cNvPr id="10" name="Oval 1060">
            <a:extLst>
              <a:ext uri="{FF2B5EF4-FFF2-40B4-BE49-F238E27FC236}">
                <a16:creationId xmlns:a16="http://schemas.microsoft.com/office/drawing/2014/main" id="{8A161956-5B4D-323B-4037-6EC82B9E7458}"/>
              </a:ext>
            </a:extLst>
          </p:cNvPr>
          <p:cNvSpPr>
            <a:spLocks noChangeArrowheads="1"/>
          </p:cNvSpPr>
          <p:nvPr/>
        </p:nvSpPr>
        <p:spPr bwMode="auto">
          <a:xfrm>
            <a:off x="2134025" y="2098760"/>
            <a:ext cx="778887"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1" name="Oval 1060">
            <a:extLst>
              <a:ext uri="{FF2B5EF4-FFF2-40B4-BE49-F238E27FC236}">
                <a16:creationId xmlns:a16="http://schemas.microsoft.com/office/drawing/2014/main" id="{1D7F880B-D49E-43AB-AB26-283C4B84BDCF}"/>
              </a:ext>
            </a:extLst>
          </p:cNvPr>
          <p:cNvSpPr>
            <a:spLocks noChangeArrowheads="1"/>
          </p:cNvSpPr>
          <p:nvPr/>
        </p:nvSpPr>
        <p:spPr bwMode="auto">
          <a:xfrm>
            <a:off x="8618147" y="1782454"/>
            <a:ext cx="1636137" cy="316306"/>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813649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FDAEF0-51AB-9581-7A34-AF1DC385AD63}"/>
              </a:ext>
            </a:extLst>
          </p:cNvPr>
          <p:cNvCxnSpPr>
            <a:cxnSpLocks/>
          </p:cNvCxnSpPr>
          <p:nvPr/>
        </p:nvCxnSpPr>
        <p:spPr>
          <a:xfrm>
            <a:off x="344685" y="530161"/>
            <a:ext cx="6215694" cy="1292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225B20C-82B2-1546-9CE0-A0B65D469548}"/>
              </a:ext>
            </a:extLst>
          </p:cNvPr>
          <p:cNvSpPr/>
          <p:nvPr/>
        </p:nvSpPr>
        <p:spPr>
          <a:xfrm>
            <a:off x="390920" y="544794"/>
            <a:ext cx="6190855"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veidoto ziņu saturu, Jūsuprāt, ietekmē šādas žurnālista jeb ziņas autora iezīmes?</a:t>
            </a:r>
          </a:p>
        </p:txBody>
      </p:sp>
      <p:cxnSp>
        <p:nvCxnSpPr>
          <p:cNvPr id="4" name="Straight Connector 3">
            <a:extLst>
              <a:ext uri="{FF2B5EF4-FFF2-40B4-BE49-F238E27FC236}">
                <a16:creationId xmlns:a16="http://schemas.microsoft.com/office/drawing/2014/main" id="{18B2CDD9-812E-14C6-BFA4-7862336BC7F1}"/>
              </a:ext>
            </a:extLst>
          </p:cNvPr>
          <p:cNvCxnSpPr>
            <a:cxnSpLocks/>
          </p:cNvCxnSpPr>
          <p:nvPr/>
        </p:nvCxnSpPr>
        <p:spPr>
          <a:xfrm flipV="1">
            <a:off x="369524" y="843978"/>
            <a:ext cx="6190855"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C5038F4-7F77-A6C0-62B7-87F3566D0ABA}"/>
              </a:ext>
            </a:extLst>
          </p:cNvPr>
          <p:cNvSpPr/>
          <p:nvPr/>
        </p:nvSpPr>
        <p:spPr>
          <a:xfrm>
            <a:off x="4509333" y="912912"/>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7482FECC-8C90-16A9-E7CE-AD05E2901E3E}"/>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mediju darbību </a:t>
            </a:r>
          </a:p>
        </p:txBody>
      </p:sp>
      <p:pic>
        <p:nvPicPr>
          <p:cNvPr id="9" name="Picture 8">
            <a:extLst>
              <a:ext uri="{FF2B5EF4-FFF2-40B4-BE49-F238E27FC236}">
                <a16:creationId xmlns:a16="http://schemas.microsoft.com/office/drawing/2014/main" id="{1CDF17C6-61A5-6676-19FA-98CA8B6D07AC}"/>
              </a:ext>
            </a:extLst>
          </p:cNvPr>
          <p:cNvPicPr>
            <a:picLocks noChangeAspect="1"/>
          </p:cNvPicPr>
          <p:nvPr/>
        </p:nvPicPr>
        <p:blipFill>
          <a:blip r:embed="rId2"/>
          <a:stretch>
            <a:fillRect/>
          </a:stretch>
        </p:blipFill>
        <p:spPr>
          <a:xfrm>
            <a:off x="1804035" y="1194849"/>
            <a:ext cx="5806440" cy="5084246"/>
          </a:xfrm>
          <a:prstGeom prst="rect">
            <a:avLst/>
          </a:prstGeom>
        </p:spPr>
      </p:pic>
      <p:sp>
        <p:nvSpPr>
          <p:cNvPr id="10" name="TextBox 9">
            <a:extLst>
              <a:ext uri="{FF2B5EF4-FFF2-40B4-BE49-F238E27FC236}">
                <a16:creationId xmlns:a16="http://schemas.microsoft.com/office/drawing/2014/main" id="{5ED03D7F-0B53-0261-1932-04F1D0E53266}"/>
              </a:ext>
            </a:extLst>
          </p:cNvPr>
          <p:cNvSpPr txBox="1"/>
          <p:nvPr/>
        </p:nvSpPr>
        <p:spPr>
          <a:xfrm>
            <a:off x="7743825" y="1727200"/>
            <a:ext cx="3924299" cy="3623171"/>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Pētījuma rezultāti atklāj, ka Latvijas sabiedrībā kopumā valda priekšstats, ka žurnālista jeb ziņas autora demogrāfiskās pazīmes (tautība, vecums, dzimums), kā arī uzskati un pārliecība ietekmē viņu veidoto ziņu saturu. Salīdzinājums ar iepriekšējās aptaujas rezultātiem liecina, ka šie uzskati  sabiedrībā pieaug. Vairākums aptaujāto Latvijas iedzīvotāju uzskata, ka veidoto ziņu saturu ietekmē žurnālista jeb ziņas autora:</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Politiskie uzskati – tā domā 74% (+14% salīdzinājumā ar 2024.g.) respondentu;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Tautība – viedokli pārstāvēja 61% (+10% salīdzinājumā ar 2024.g.) aptaujāto.</a:t>
            </a:r>
          </a:p>
          <a:p>
            <a:pPr>
              <a:lnSpc>
                <a:spcPct val="120000"/>
              </a:lnSpc>
            </a:pPr>
            <a:endParaRPr lang="lv-LV" sz="1200" dirty="0">
              <a:effectLst/>
              <a:ea typeface="Times New Roman" panose="02020603050405020304" pitchFamily="18" charset="0"/>
            </a:endParaRPr>
          </a:p>
          <a:p>
            <a:pPr>
              <a:lnSpc>
                <a:spcPct val="120000"/>
              </a:lnSpc>
            </a:pPr>
            <a:r>
              <a:rPr lang="lv-LV" sz="1200" dirty="0">
                <a:effectLst/>
                <a:ea typeface="Times New Roman" panose="02020603050405020304" pitchFamily="18" charset="0"/>
              </a:rPr>
              <a:t>Ievērojami retāk žurnālista jeb ziņas autora demogrāfiskās pazīmes, uzskatus un pārliecību, kā ziņu saturu ietekmējošos faktorus, vērtēja jaunieši vecumā no 15 līdz 25 gadiem.</a:t>
            </a:r>
          </a:p>
        </p:txBody>
      </p:sp>
      <p:cxnSp>
        <p:nvCxnSpPr>
          <p:cNvPr id="7" name="Straight Arrow Connector 6">
            <a:extLst>
              <a:ext uri="{FF2B5EF4-FFF2-40B4-BE49-F238E27FC236}">
                <a16:creationId xmlns:a16="http://schemas.microsoft.com/office/drawing/2014/main" id="{EAB422DE-8D04-FADD-E620-0BAC6D29761E}"/>
              </a:ext>
            </a:extLst>
          </p:cNvPr>
          <p:cNvCxnSpPr>
            <a:cxnSpLocks/>
          </p:cNvCxnSpPr>
          <p:nvPr/>
        </p:nvCxnSpPr>
        <p:spPr>
          <a:xfrm flipV="1">
            <a:off x="7258050" y="1819374"/>
            <a:ext cx="190500" cy="37137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0EA92B-C86A-8BE4-BB03-A6A99F35CFAD}"/>
              </a:ext>
            </a:extLst>
          </p:cNvPr>
          <p:cNvCxnSpPr>
            <a:cxnSpLocks/>
          </p:cNvCxnSpPr>
          <p:nvPr/>
        </p:nvCxnSpPr>
        <p:spPr>
          <a:xfrm flipV="1">
            <a:off x="6772275" y="3624344"/>
            <a:ext cx="129342" cy="43330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8D39F1-4F35-190F-6CC8-702FE8D7EF01}"/>
              </a:ext>
            </a:extLst>
          </p:cNvPr>
          <p:cNvCxnSpPr>
            <a:cxnSpLocks/>
          </p:cNvCxnSpPr>
          <p:nvPr/>
        </p:nvCxnSpPr>
        <p:spPr>
          <a:xfrm flipV="1">
            <a:off x="6993640" y="2782063"/>
            <a:ext cx="132190" cy="32558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64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33490E-BEFD-9F6A-CD17-C481DF8587BA}"/>
              </a:ext>
            </a:extLst>
          </p:cNvPr>
          <p:cNvCxnSpPr>
            <a:cxnSpLocks/>
          </p:cNvCxnSpPr>
          <p:nvPr/>
        </p:nvCxnSpPr>
        <p:spPr>
          <a:xfrm>
            <a:off x="344685" y="530161"/>
            <a:ext cx="543699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A60342C-E2D2-F012-61F5-2C8EAC4A600D}"/>
              </a:ext>
            </a:extLst>
          </p:cNvPr>
          <p:cNvSpPr/>
          <p:nvPr/>
        </p:nvSpPr>
        <p:spPr>
          <a:xfrm>
            <a:off x="390920" y="544794"/>
            <a:ext cx="5390755"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Jūsuprāt, pastāv noteikumi (likumi), kas regulē šādus mediju darba aspektus?</a:t>
            </a:r>
          </a:p>
        </p:txBody>
      </p:sp>
      <p:cxnSp>
        <p:nvCxnSpPr>
          <p:cNvPr id="4" name="Straight Connector 3">
            <a:extLst>
              <a:ext uri="{FF2B5EF4-FFF2-40B4-BE49-F238E27FC236}">
                <a16:creationId xmlns:a16="http://schemas.microsoft.com/office/drawing/2014/main" id="{73BEECFD-A4C7-1556-E582-151CFA0284C2}"/>
              </a:ext>
            </a:extLst>
          </p:cNvPr>
          <p:cNvCxnSpPr>
            <a:cxnSpLocks/>
          </p:cNvCxnSpPr>
          <p:nvPr/>
        </p:nvCxnSpPr>
        <p:spPr>
          <a:xfrm flipV="1">
            <a:off x="369524" y="843978"/>
            <a:ext cx="5390755"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5014EE7-403D-ED19-BCA5-E225350F00B4}"/>
              </a:ext>
            </a:extLst>
          </p:cNvPr>
          <p:cNvSpPr/>
          <p:nvPr/>
        </p:nvSpPr>
        <p:spPr>
          <a:xfrm>
            <a:off x="5820900" y="912912"/>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03E3FB15-D2D7-900D-5F3D-0D4906B391A2}"/>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mediju darbības regulāciju </a:t>
            </a:r>
          </a:p>
        </p:txBody>
      </p:sp>
      <p:pic>
        <p:nvPicPr>
          <p:cNvPr id="12" name="Picture 11">
            <a:extLst>
              <a:ext uri="{FF2B5EF4-FFF2-40B4-BE49-F238E27FC236}">
                <a16:creationId xmlns:a16="http://schemas.microsoft.com/office/drawing/2014/main" id="{E353D39D-C2A4-6282-83E8-DD7D57E180F9}"/>
              </a:ext>
            </a:extLst>
          </p:cNvPr>
          <p:cNvPicPr>
            <a:picLocks noChangeAspect="1"/>
          </p:cNvPicPr>
          <p:nvPr/>
        </p:nvPicPr>
        <p:blipFill>
          <a:blip r:embed="rId2"/>
          <a:stretch>
            <a:fillRect/>
          </a:stretch>
        </p:blipFill>
        <p:spPr>
          <a:xfrm>
            <a:off x="2382177" y="1085088"/>
            <a:ext cx="6126480" cy="4954524"/>
          </a:xfrm>
          <a:prstGeom prst="rect">
            <a:avLst/>
          </a:prstGeom>
        </p:spPr>
      </p:pic>
      <p:cxnSp>
        <p:nvCxnSpPr>
          <p:cNvPr id="11" name="Straight Arrow Connector 10">
            <a:extLst>
              <a:ext uri="{FF2B5EF4-FFF2-40B4-BE49-F238E27FC236}">
                <a16:creationId xmlns:a16="http://schemas.microsoft.com/office/drawing/2014/main" id="{AEA07F46-9CD3-665C-8802-6FF966ADB654}"/>
              </a:ext>
            </a:extLst>
          </p:cNvPr>
          <p:cNvCxnSpPr>
            <a:cxnSpLocks/>
          </p:cNvCxnSpPr>
          <p:nvPr/>
        </p:nvCxnSpPr>
        <p:spPr>
          <a:xfrm flipH="1" flipV="1">
            <a:off x="7734300" y="5324475"/>
            <a:ext cx="187700" cy="2784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657653A-6A7B-B2CD-3F46-0835B06E3F79}"/>
              </a:ext>
            </a:extLst>
          </p:cNvPr>
          <p:cNvCxnSpPr>
            <a:cxnSpLocks/>
          </p:cNvCxnSpPr>
          <p:nvPr/>
        </p:nvCxnSpPr>
        <p:spPr>
          <a:xfrm flipH="1" flipV="1">
            <a:off x="8011383" y="4583261"/>
            <a:ext cx="175857" cy="28401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881F7F1-3E8E-8872-2BD6-706311F8455B}"/>
              </a:ext>
            </a:extLst>
          </p:cNvPr>
          <p:cNvCxnSpPr>
            <a:cxnSpLocks/>
          </p:cNvCxnSpPr>
          <p:nvPr/>
        </p:nvCxnSpPr>
        <p:spPr>
          <a:xfrm flipH="1" flipV="1">
            <a:off x="8187240" y="3908595"/>
            <a:ext cx="90742" cy="24430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575CB6-894D-DE50-1B62-80571F3CEDDE}"/>
              </a:ext>
            </a:extLst>
          </p:cNvPr>
          <p:cNvCxnSpPr>
            <a:cxnSpLocks/>
          </p:cNvCxnSpPr>
          <p:nvPr/>
        </p:nvCxnSpPr>
        <p:spPr>
          <a:xfrm flipH="1" flipV="1">
            <a:off x="8148384" y="2398344"/>
            <a:ext cx="129598" cy="30675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856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825839-C9C7-4BAD-23D1-F7F819AD12C7}"/>
              </a:ext>
            </a:extLst>
          </p:cNvPr>
          <p:cNvCxnSpPr>
            <a:cxnSpLocks/>
          </p:cNvCxnSpPr>
          <p:nvPr/>
        </p:nvCxnSpPr>
        <p:spPr>
          <a:xfrm>
            <a:off x="344685" y="530161"/>
            <a:ext cx="7663242"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6F7BB05-5EFA-92D7-E62B-D676835BC65C}"/>
              </a:ext>
            </a:extLst>
          </p:cNvPr>
          <p:cNvSpPr/>
          <p:nvPr/>
        </p:nvSpPr>
        <p:spPr>
          <a:xfrm>
            <a:off x="390920" y="544794"/>
            <a:ext cx="7940280"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Kādos apstākļos ir pieļaujams ierobežot vārda brīvību – cilvēkiem atklāti un publiski paust savus uzskatus un viedokli?</a:t>
            </a:r>
          </a:p>
        </p:txBody>
      </p:sp>
      <p:cxnSp>
        <p:nvCxnSpPr>
          <p:cNvPr id="4" name="Straight Connector 3">
            <a:extLst>
              <a:ext uri="{FF2B5EF4-FFF2-40B4-BE49-F238E27FC236}">
                <a16:creationId xmlns:a16="http://schemas.microsoft.com/office/drawing/2014/main" id="{06FD9840-6405-20DD-640D-D35807D15FD9}"/>
              </a:ext>
            </a:extLst>
          </p:cNvPr>
          <p:cNvCxnSpPr>
            <a:cxnSpLocks/>
          </p:cNvCxnSpPr>
          <p:nvPr/>
        </p:nvCxnSpPr>
        <p:spPr>
          <a:xfrm>
            <a:off x="369524" y="856900"/>
            <a:ext cx="7663242" cy="1711"/>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8B6B90B-0818-EC3B-BD9C-7839AE3690F8}"/>
              </a:ext>
            </a:extLst>
          </p:cNvPr>
          <p:cNvSpPr/>
          <p:nvPr/>
        </p:nvSpPr>
        <p:spPr>
          <a:xfrm>
            <a:off x="3622646" y="1186460"/>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4978475C-F812-3E92-2AE9-4BA1E27847C7}"/>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Priekšstati par mediju darbības regulāciju </a:t>
            </a:r>
          </a:p>
        </p:txBody>
      </p:sp>
      <p:pic>
        <p:nvPicPr>
          <p:cNvPr id="10" name="Picture 9">
            <a:extLst>
              <a:ext uri="{FF2B5EF4-FFF2-40B4-BE49-F238E27FC236}">
                <a16:creationId xmlns:a16="http://schemas.microsoft.com/office/drawing/2014/main" id="{78AD319B-8752-9887-9A96-B065EF3D8893}"/>
              </a:ext>
            </a:extLst>
          </p:cNvPr>
          <p:cNvPicPr>
            <a:picLocks noChangeAspect="1"/>
          </p:cNvPicPr>
          <p:nvPr/>
        </p:nvPicPr>
        <p:blipFill>
          <a:blip r:embed="rId2"/>
          <a:stretch>
            <a:fillRect/>
          </a:stretch>
        </p:blipFill>
        <p:spPr>
          <a:xfrm>
            <a:off x="1110018" y="1468397"/>
            <a:ext cx="5907024" cy="4383024"/>
          </a:xfrm>
          <a:prstGeom prst="rect">
            <a:avLst/>
          </a:prstGeom>
        </p:spPr>
      </p:pic>
      <p:sp>
        <p:nvSpPr>
          <p:cNvPr id="11" name="TextBox 10">
            <a:extLst>
              <a:ext uri="{FF2B5EF4-FFF2-40B4-BE49-F238E27FC236}">
                <a16:creationId xmlns:a16="http://schemas.microsoft.com/office/drawing/2014/main" id="{655EC06E-A107-564B-464A-D7E6C08F649E}"/>
              </a:ext>
            </a:extLst>
          </p:cNvPr>
          <p:cNvSpPr txBox="1"/>
          <p:nvPr/>
        </p:nvSpPr>
        <p:spPr>
          <a:xfrm>
            <a:off x="7743825" y="1727200"/>
            <a:ext cx="3924299" cy="3401572"/>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Šogad nedaudz pieaudzis aptaujāto Latvijas iedzīvotāju skaits, kuru skatījumā ir pieļaujams ierobežot vārda brīvību, sasniedzot 80% (+5% salīdzinājumā ar 2024.g.). Viedokli, ka Ierobežot vārda brīvību nav pieļaujams nekad, visbiežāk (27% gadījumu) pārstāvēja jauniešu (15-25 gadi) mērķa grupas pārstāvji.</a:t>
            </a:r>
          </a:p>
          <a:p>
            <a:pPr>
              <a:lnSpc>
                <a:spcPct val="120000"/>
              </a:lnSpc>
            </a:pPr>
            <a:endParaRPr lang="lv-LV" sz="1200" dirty="0">
              <a:effectLst/>
              <a:ea typeface="Times New Roman" panose="02020603050405020304" pitchFamily="18" charset="0"/>
            </a:endParaRPr>
          </a:p>
          <a:p>
            <a:pPr>
              <a:lnSpc>
                <a:spcPct val="120000"/>
              </a:lnSpc>
            </a:pPr>
            <a:r>
              <a:rPr lang="lv-LV" sz="1200" dirty="0">
                <a:effectLst/>
                <a:ea typeface="Times New Roman" panose="02020603050405020304" pitchFamily="18" charset="0"/>
              </a:rPr>
              <a:t>Vairākums aptaujāto Latvijas iedzīvotāju uzskata, ka ierobežot vārda brīvību – cilvēkiem atklāti un publiski paust savus uzskatus un viedokli ir pieļaujams šādos apstākļos: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Ja saturs ir apzināti izplatīta dezinformācija (tā domā 60% respondentu; +11% salīdzinājumā ar 2024.g.);</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Ja publicētā informācija var kādam radīt fizisku kaitējumu vai morālas ciešanas (atbalsta 59% aptaujāto; +16% salīdzinājumā ar 2024.g.)</a:t>
            </a:r>
          </a:p>
        </p:txBody>
      </p:sp>
      <p:cxnSp>
        <p:nvCxnSpPr>
          <p:cNvPr id="7" name="Straight Arrow Connector 6">
            <a:extLst>
              <a:ext uri="{FF2B5EF4-FFF2-40B4-BE49-F238E27FC236}">
                <a16:creationId xmlns:a16="http://schemas.microsoft.com/office/drawing/2014/main" id="{C1B576E2-1767-FF42-8616-89628484252E}"/>
              </a:ext>
            </a:extLst>
          </p:cNvPr>
          <p:cNvCxnSpPr>
            <a:cxnSpLocks/>
          </p:cNvCxnSpPr>
          <p:nvPr/>
        </p:nvCxnSpPr>
        <p:spPr>
          <a:xfrm flipV="1">
            <a:off x="5800725" y="1677166"/>
            <a:ext cx="195155" cy="40101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513AEEF-E985-D888-B5E8-B6F0AAA124F5}"/>
              </a:ext>
            </a:extLst>
          </p:cNvPr>
          <p:cNvCxnSpPr>
            <a:cxnSpLocks/>
          </p:cNvCxnSpPr>
          <p:nvPr/>
        </p:nvCxnSpPr>
        <p:spPr>
          <a:xfrm flipV="1">
            <a:off x="5724525" y="2360120"/>
            <a:ext cx="213063" cy="421943"/>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4D3207-0E9A-8CF5-D625-191839864C5C}"/>
              </a:ext>
            </a:extLst>
          </p:cNvPr>
          <p:cNvCxnSpPr>
            <a:cxnSpLocks/>
          </p:cNvCxnSpPr>
          <p:nvPr/>
        </p:nvCxnSpPr>
        <p:spPr>
          <a:xfrm flipH="1" flipV="1">
            <a:off x="4667250" y="5048250"/>
            <a:ext cx="151538" cy="341353"/>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036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ADF11B-5907-86D2-1685-32995FF0FCA7}"/>
              </a:ext>
            </a:extLst>
          </p:cNvPr>
          <p:cNvCxnSpPr>
            <a:cxnSpLocks/>
          </p:cNvCxnSpPr>
          <p:nvPr/>
        </p:nvCxnSpPr>
        <p:spPr>
          <a:xfrm>
            <a:off x="344685" y="530161"/>
            <a:ext cx="3054297"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CE0E19A-04DA-AA18-F44E-D8AEF00A4734}"/>
              </a:ext>
            </a:extLst>
          </p:cNvPr>
          <p:cNvSpPr/>
          <p:nvPr/>
        </p:nvSpPr>
        <p:spPr>
          <a:xfrm>
            <a:off x="390920" y="544794"/>
            <a:ext cx="3008062"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Vairums masu mediju uzņēmumu Latvijā … ?</a:t>
            </a:r>
          </a:p>
        </p:txBody>
      </p:sp>
      <p:cxnSp>
        <p:nvCxnSpPr>
          <p:cNvPr id="4" name="Straight Connector 3">
            <a:extLst>
              <a:ext uri="{FF2B5EF4-FFF2-40B4-BE49-F238E27FC236}">
                <a16:creationId xmlns:a16="http://schemas.microsoft.com/office/drawing/2014/main" id="{08C99B74-610B-F9F0-8070-928BDF888FAC}"/>
              </a:ext>
            </a:extLst>
          </p:cNvPr>
          <p:cNvCxnSpPr>
            <a:cxnSpLocks/>
          </p:cNvCxnSpPr>
          <p:nvPr/>
        </p:nvCxnSpPr>
        <p:spPr>
          <a:xfrm flipV="1">
            <a:off x="369524" y="843978"/>
            <a:ext cx="3008062"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17DED02-D339-CACB-460E-AA6BAA4446FE}"/>
              </a:ext>
            </a:extLst>
          </p:cNvPr>
          <p:cNvSpPr/>
          <p:nvPr/>
        </p:nvSpPr>
        <p:spPr>
          <a:xfrm>
            <a:off x="3086937" y="128874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5EBECA90-4F94-C323-0CD2-0DB3F3DB7F13}"/>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vide </a:t>
            </a:r>
          </a:p>
        </p:txBody>
      </p:sp>
      <p:sp>
        <p:nvSpPr>
          <p:cNvPr id="8" name="TextBox 7">
            <a:extLst>
              <a:ext uri="{FF2B5EF4-FFF2-40B4-BE49-F238E27FC236}">
                <a16:creationId xmlns:a16="http://schemas.microsoft.com/office/drawing/2014/main" id="{BF6C5887-C4F3-2FCB-BFCA-39495F28C2EA}"/>
              </a:ext>
            </a:extLst>
          </p:cNvPr>
          <p:cNvSpPr txBox="1"/>
          <p:nvPr/>
        </p:nvSpPr>
        <p:spPr>
          <a:xfrm>
            <a:off x="7305965" y="1570682"/>
            <a:ext cx="4362160" cy="2958374"/>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Valdošā sabiedrības daļa (61%) ir informēta, ka vairums masu mediju uzņēmumu Latvijā pieder privātām kompānijām un strādā ar mērķi iegūt peļņu un šo respondentu skaits pēdējo 12 mēnešu laikā ir nedaudz pieaudzis (+3% salīdzinājumā ar 2024.g.).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Aptaujāto Latvijas iedzīvotāju vidū sarucis ir uzskats, ka  vairums masu mediju uzņēmumu Latvijā pieder valstij (šogad šo viedokli pārstāvēja 11% respondentu; -9% salīdzinājumā ar 2024.g.).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Savukārt pieaudzis ir priekšstats (līdz 7%; +3% salīdzinājumā ar 2024.g.), ka vairums masu mediju uzņēmumu Latvijā pieder sabiedriskām bezpeļņas organizācijām.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Dažādās pētījuma mērķa grupās (cittautieši, jaunieši, seniori) iegūtie rezultāti un tendences ir līdzīgi.</a:t>
            </a:r>
          </a:p>
        </p:txBody>
      </p:sp>
      <p:pic>
        <p:nvPicPr>
          <p:cNvPr id="11" name="Picture 10">
            <a:extLst>
              <a:ext uri="{FF2B5EF4-FFF2-40B4-BE49-F238E27FC236}">
                <a16:creationId xmlns:a16="http://schemas.microsoft.com/office/drawing/2014/main" id="{D5B7023A-06DF-AD2A-46DE-5938BAD04997}"/>
              </a:ext>
            </a:extLst>
          </p:cNvPr>
          <p:cNvPicPr>
            <a:picLocks noChangeAspect="1"/>
          </p:cNvPicPr>
          <p:nvPr/>
        </p:nvPicPr>
        <p:blipFill>
          <a:blip r:embed="rId2"/>
          <a:stretch>
            <a:fillRect/>
          </a:stretch>
        </p:blipFill>
        <p:spPr>
          <a:xfrm>
            <a:off x="629395" y="1468397"/>
            <a:ext cx="6115812" cy="3020568"/>
          </a:xfrm>
          <a:prstGeom prst="rect">
            <a:avLst/>
          </a:prstGeom>
        </p:spPr>
      </p:pic>
      <p:sp>
        <p:nvSpPr>
          <p:cNvPr id="7" name="Oval 1060">
            <a:extLst>
              <a:ext uri="{FF2B5EF4-FFF2-40B4-BE49-F238E27FC236}">
                <a16:creationId xmlns:a16="http://schemas.microsoft.com/office/drawing/2014/main" id="{6A53218C-CA79-5148-81E0-3F2836341241}"/>
              </a:ext>
            </a:extLst>
          </p:cNvPr>
          <p:cNvSpPr>
            <a:spLocks noChangeArrowheads="1"/>
          </p:cNvSpPr>
          <p:nvPr/>
        </p:nvSpPr>
        <p:spPr bwMode="auto">
          <a:xfrm>
            <a:off x="2438825" y="1834750"/>
            <a:ext cx="778887" cy="36139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881965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2821EAD-7581-2473-7A8A-BAEA6209E043}"/>
              </a:ext>
            </a:extLst>
          </p:cNvPr>
          <p:cNvCxnSpPr>
            <a:cxnSpLocks/>
          </p:cNvCxnSpPr>
          <p:nvPr/>
        </p:nvCxnSpPr>
        <p:spPr>
          <a:xfrm>
            <a:off x="344685" y="530161"/>
            <a:ext cx="4661423"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B01C798-AD57-A54A-7E4E-FAA901088C95}"/>
              </a:ext>
            </a:extLst>
          </p:cNvPr>
          <p:cNvSpPr/>
          <p:nvPr/>
        </p:nvSpPr>
        <p:spPr>
          <a:xfrm>
            <a:off x="390919" y="544794"/>
            <a:ext cx="461518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Kurš no šiem medijiem Latvijā sevi piesaka kā nacionāli konservatīvu?</a:t>
            </a:r>
          </a:p>
        </p:txBody>
      </p:sp>
      <p:cxnSp>
        <p:nvCxnSpPr>
          <p:cNvPr id="4" name="Straight Connector 3">
            <a:extLst>
              <a:ext uri="{FF2B5EF4-FFF2-40B4-BE49-F238E27FC236}">
                <a16:creationId xmlns:a16="http://schemas.microsoft.com/office/drawing/2014/main" id="{2752CA2D-B3CC-BB98-0AE8-E18AF80C2546}"/>
              </a:ext>
            </a:extLst>
          </p:cNvPr>
          <p:cNvCxnSpPr>
            <a:cxnSpLocks/>
          </p:cNvCxnSpPr>
          <p:nvPr/>
        </p:nvCxnSpPr>
        <p:spPr>
          <a:xfrm>
            <a:off x="369524" y="856900"/>
            <a:ext cx="4661423" cy="1711"/>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89349D5-5CCB-9C3F-5DEB-4843716258AC}"/>
              </a:ext>
            </a:extLst>
          </p:cNvPr>
          <p:cNvSpPr/>
          <p:nvPr/>
        </p:nvSpPr>
        <p:spPr>
          <a:xfrm>
            <a:off x="3474864" y="112275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09C20D8F-06B0-4C28-17B4-FAE5CFED0DE1}"/>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vide </a:t>
            </a:r>
          </a:p>
        </p:txBody>
      </p:sp>
      <p:pic>
        <p:nvPicPr>
          <p:cNvPr id="13" name="Picture 12">
            <a:extLst>
              <a:ext uri="{FF2B5EF4-FFF2-40B4-BE49-F238E27FC236}">
                <a16:creationId xmlns:a16="http://schemas.microsoft.com/office/drawing/2014/main" id="{BCBF2B50-7B26-FEFF-57BD-8A0C72EC4DB5}"/>
              </a:ext>
            </a:extLst>
          </p:cNvPr>
          <p:cNvPicPr>
            <a:picLocks noChangeAspect="1"/>
          </p:cNvPicPr>
          <p:nvPr/>
        </p:nvPicPr>
        <p:blipFill>
          <a:blip r:embed="rId2"/>
          <a:stretch>
            <a:fillRect/>
          </a:stretch>
        </p:blipFill>
        <p:spPr>
          <a:xfrm>
            <a:off x="122152" y="1419329"/>
            <a:ext cx="8144395" cy="4310640"/>
          </a:xfrm>
          <a:prstGeom prst="rect">
            <a:avLst/>
          </a:prstGeom>
        </p:spPr>
      </p:pic>
      <p:sp>
        <p:nvSpPr>
          <p:cNvPr id="14" name="TextBox 13">
            <a:extLst>
              <a:ext uri="{FF2B5EF4-FFF2-40B4-BE49-F238E27FC236}">
                <a16:creationId xmlns:a16="http://schemas.microsoft.com/office/drawing/2014/main" id="{E0F48699-7565-C4D6-E8B0-DDDE0BE3F6D0}"/>
              </a:ext>
            </a:extLst>
          </p:cNvPr>
          <p:cNvSpPr txBox="1"/>
          <p:nvPr/>
        </p:nvSpPr>
        <p:spPr>
          <a:xfrm>
            <a:off x="8617527" y="1542974"/>
            <a:ext cx="3315856" cy="4509568"/>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Katrs trešais (32%) aptaujātais Latvijas iedzīvotājs zināja to, ka sevi kā nacionāli konservatīvu mediju piesaka Latvijas Avīze.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Rezultātu analīze respondentu grupās, kas izveidotas pēc dažādām sociāli demogrāfiskajām pazīmēm, atklāj, ka labāk informēti par  Latvijas Avīzi kā nacionāli konservatīvu mediju ir finansiāli nodrošinātākie iedzīvotāji, vecumā virs 45 gadiem, ar augstāko izglītību, Kurzemes iedzīvotāji, kā arī sabiedrisko mediju lietotāji.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Salīdzinoši visretāk Latvijas Avīzi kā nacionāli konservatīvu mediju atpazina jaunieši, finansiāli mazāk nodrošinātie iedzīvotāji, kā arī mazākumtautību pārstāvji.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Katrs ceturtais (25%) Latvijas iedzīvotājs par nacionāli konservatīvu mediju uzskata Latvijas Radio. 11% aptaujas dalībnieku kā nacionāli konservatīvu mediju  raksturoja portālu Delfi, 8% - žurnālu “Ir”. </a:t>
            </a:r>
          </a:p>
        </p:txBody>
      </p:sp>
      <p:sp>
        <p:nvSpPr>
          <p:cNvPr id="7" name="Rectangle 6">
            <a:extLst>
              <a:ext uri="{FF2B5EF4-FFF2-40B4-BE49-F238E27FC236}">
                <a16:creationId xmlns:a16="http://schemas.microsoft.com/office/drawing/2014/main" id="{BF9D1CFE-C7A8-5494-8333-9081ECDA90A0}"/>
              </a:ext>
            </a:extLst>
          </p:cNvPr>
          <p:cNvSpPr/>
          <p:nvPr/>
        </p:nvSpPr>
        <p:spPr>
          <a:xfrm>
            <a:off x="258617" y="1771828"/>
            <a:ext cx="7218508" cy="637998"/>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extLst>
      <p:ext uri="{BB962C8B-B14F-4D97-AF65-F5344CB8AC3E}">
        <p14:creationId xmlns:p14="http://schemas.microsoft.com/office/powerpoint/2010/main" val="37365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C73CD48-D639-2E30-E3D7-01982159DB5E}"/>
              </a:ext>
            </a:extLst>
          </p:cNvPr>
          <p:cNvGraphicFramePr>
            <a:graphicFrameLocks noGrp="1"/>
          </p:cNvGraphicFramePr>
          <p:nvPr>
            <p:extLst>
              <p:ext uri="{D42A27DB-BD31-4B8C-83A1-F6EECF244321}">
                <p14:modId xmlns:p14="http://schemas.microsoft.com/office/powerpoint/2010/main" val="4600933"/>
              </p:ext>
            </p:extLst>
          </p:nvPr>
        </p:nvGraphicFramePr>
        <p:xfrm>
          <a:off x="101602" y="445299"/>
          <a:ext cx="6585527" cy="5843676"/>
        </p:xfrm>
        <a:graphic>
          <a:graphicData uri="http://schemas.openxmlformats.org/drawingml/2006/table">
            <a:tbl>
              <a:tblPr firstRow="1" bandRow="1">
                <a:tableStyleId>{5940675A-B579-460E-94D1-54222C63F5DA}</a:tableStyleId>
              </a:tblPr>
              <a:tblGrid>
                <a:gridCol w="1514763">
                  <a:extLst>
                    <a:ext uri="{9D8B030D-6E8A-4147-A177-3AD203B41FA5}">
                      <a16:colId xmlns:a16="http://schemas.microsoft.com/office/drawing/2014/main" val="20000"/>
                    </a:ext>
                  </a:extLst>
                </a:gridCol>
                <a:gridCol w="5070764">
                  <a:extLst>
                    <a:ext uri="{9D8B030D-6E8A-4147-A177-3AD203B41FA5}">
                      <a16:colId xmlns:a16="http://schemas.microsoft.com/office/drawing/2014/main" val="20001"/>
                    </a:ext>
                  </a:extLst>
                </a:gridCol>
              </a:tblGrid>
              <a:tr h="291617">
                <a:tc>
                  <a:txBody>
                    <a:bodyPr/>
                    <a:lstStyle/>
                    <a:p>
                      <a:pPr algn="r">
                        <a:lnSpc>
                          <a:spcPct val="110000"/>
                        </a:lnSpc>
                        <a:spcBef>
                          <a:spcPts val="200"/>
                        </a:spcBef>
                        <a:buNone/>
                        <a:tabLst>
                          <a:tab pos="2514600" algn="l"/>
                        </a:tabLst>
                      </a:pPr>
                      <a:r>
                        <a:rPr lang="lv-LV" sz="1100" b="1" dirty="0">
                          <a:effectLst/>
                          <a:latin typeface="Calibri" panose="020F0502020204030204" pitchFamily="34" charset="0"/>
                          <a:ea typeface="Times New Roman" panose="02020603050405020304" pitchFamily="18" charset="0"/>
                        </a:rPr>
                        <a:t>PĒTĪJUMA PASŪTĪTĀJS:</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indent="46990">
                        <a:spcBef>
                          <a:spcPts val="200"/>
                        </a:spcBef>
                        <a:buNone/>
                      </a:pPr>
                      <a:r>
                        <a:rPr lang="lv-LV" sz="1100" dirty="0">
                          <a:effectLst/>
                          <a:latin typeface="Calibri" panose="020F0502020204030204" pitchFamily="34" charset="0"/>
                          <a:ea typeface="Times New Roman" panose="02020603050405020304" pitchFamily="18" charset="0"/>
                        </a:rPr>
                        <a:t>Nacionālā elektronisko plašsaziņas līdzekļu padome</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356556">
                <a:tc>
                  <a:txBody>
                    <a:bodyPr/>
                    <a:lstStyle/>
                    <a:p>
                      <a:pPr algn="r">
                        <a:lnSpc>
                          <a:spcPct val="110000"/>
                        </a:lnSpc>
                        <a:spcBef>
                          <a:spcPts val="200"/>
                        </a:spcBef>
                        <a:buNone/>
                        <a:tabLst>
                          <a:tab pos="2514600" algn="l"/>
                        </a:tabLst>
                      </a:pPr>
                      <a:r>
                        <a:rPr lang="lv-LV" sz="1100" b="1">
                          <a:effectLst/>
                          <a:latin typeface="Calibri" panose="020F0502020204030204" pitchFamily="34" charset="0"/>
                          <a:ea typeface="Times New Roman" panose="02020603050405020304" pitchFamily="18" charset="0"/>
                        </a:rPr>
                        <a:t>PĒTĪJUMA VEICĒJS:</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Tirgus un sociālo pētījumu centrs “Latvijas Fakti” (Bruņinieku iela 8a-5, Rīga, LV-1010, Tālr.: +371 67314002;  </a:t>
                      </a:r>
                      <a:r>
                        <a:rPr lang="lv-LV" sz="1100" u="sng">
                          <a:solidFill>
                            <a:srgbClr val="0000FF"/>
                          </a:solidFill>
                          <a:effectLst/>
                          <a:latin typeface="Calibri" panose="020F0502020204030204" pitchFamily="34" charset="0"/>
                          <a:ea typeface="Times New Roman" panose="02020603050405020304" pitchFamily="18" charset="0"/>
                          <a:hlinkClick r:id="rId2"/>
                        </a:rPr>
                        <a:t>http://www.latvianfacts.lv</a:t>
                      </a:r>
                      <a:r>
                        <a:rPr lang="lv-LV" sz="1100">
                          <a:effectLst/>
                          <a:latin typeface="Calibri" panose="020F0502020204030204" pitchFamily="34" charset="0"/>
                          <a:ea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77439976"/>
                  </a:ext>
                </a:extLst>
              </a:tr>
              <a:tr h="356556">
                <a:tc>
                  <a:txBody>
                    <a:bodyPr/>
                    <a:lstStyle/>
                    <a:p>
                      <a:pPr algn="r">
                        <a:lnSpc>
                          <a:spcPct val="110000"/>
                        </a:lnSpc>
                        <a:spcBef>
                          <a:spcPts val="200"/>
                        </a:spcBef>
                        <a:buNone/>
                        <a:tabLst>
                          <a:tab pos="2514600" algn="l"/>
                        </a:tabLst>
                      </a:pPr>
                      <a:r>
                        <a:rPr lang="lv-LV" sz="1100" b="1">
                          <a:effectLst/>
                          <a:latin typeface="Calibri" panose="020F0502020204030204" pitchFamily="34" charset="0"/>
                          <a:ea typeface="Times New Roman" panose="02020603050405020304" pitchFamily="18" charset="0"/>
                        </a:rPr>
                        <a:t>PĒTĪJUMA MĒRĶIS:</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Analizēt Latvijas iedzīvotāju medijpratības līmeni un identificēt stratēģiski nepieciešamās darbības medijpratības sekmēšanai Latvijā.</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94572156"/>
                  </a:ext>
                </a:extLst>
              </a:tr>
              <a:tr h="798890">
                <a:tc>
                  <a:txBody>
                    <a:bodyPr/>
                    <a:lstStyle/>
                    <a:p>
                      <a:pPr algn="r">
                        <a:lnSpc>
                          <a:spcPct val="110000"/>
                        </a:lnSpc>
                        <a:spcBef>
                          <a:spcPts val="200"/>
                        </a:spcBef>
                        <a:buNone/>
                        <a:tabLst>
                          <a:tab pos="2514600" algn="l"/>
                        </a:tabLst>
                      </a:pPr>
                      <a:r>
                        <a:rPr lang="lv-LV" sz="1100" b="1">
                          <a:effectLst/>
                          <a:latin typeface="Calibri" panose="020F0502020204030204" pitchFamily="34" charset="0"/>
                          <a:ea typeface="Times New Roman" panose="02020603050405020304" pitchFamily="18" charset="0"/>
                        </a:rPr>
                        <a:t>MĒRĶA GRUPA:</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Latvijas pastāvīgie iedzīvotāji vecuma grupā no 15 gadiem un vecāki, tajā skaitā:</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0000"/>
                        </a:lnSpc>
                        <a:spcBef>
                          <a:spcPts val="200"/>
                        </a:spcBef>
                        <a:buFont typeface="+mj-lt"/>
                        <a:buAutoNum type="arabicParenR"/>
                        <a:tabLst>
                          <a:tab pos="2514600" algn="l"/>
                        </a:tabLst>
                      </a:pPr>
                      <a:r>
                        <a:rPr lang="lv-LV" sz="1100">
                          <a:effectLst/>
                          <a:latin typeface="Calibri" panose="020F0502020204030204" pitchFamily="34" charset="0"/>
                          <a:ea typeface="Times New Roman" panose="02020603050405020304" pitchFamily="18" charset="0"/>
                        </a:rPr>
                        <a:t>mazākumtautību pārstāvji;</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0000"/>
                        </a:lnSpc>
                        <a:spcBef>
                          <a:spcPts val="200"/>
                        </a:spcBef>
                        <a:buFont typeface="+mj-lt"/>
                        <a:buAutoNum type="arabicParenR"/>
                        <a:tabLst>
                          <a:tab pos="2514600" algn="l"/>
                        </a:tabLst>
                      </a:pPr>
                      <a:r>
                        <a:rPr lang="lv-LV" sz="1100">
                          <a:effectLst/>
                          <a:latin typeface="Calibri" panose="020F0502020204030204" pitchFamily="34" charset="0"/>
                          <a:ea typeface="Times New Roman" panose="02020603050405020304" pitchFamily="18" charset="0"/>
                        </a:rPr>
                        <a:t>jaunieši vecumā no 15 līdz 25 gadiem;</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0000"/>
                        </a:lnSpc>
                        <a:spcBef>
                          <a:spcPts val="200"/>
                        </a:spcBef>
                        <a:buFont typeface="+mj-lt"/>
                        <a:buAutoNum type="arabicParenR"/>
                        <a:tabLst>
                          <a:tab pos="2514600" algn="l"/>
                        </a:tabLst>
                      </a:pPr>
                      <a:r>
                        <a:rPr lang="lv-LV" sz="1100">
                          <a:effectLst/>
                          <a:latin typeface="Calibri" panose="020F0502020204030204" pitchFamily="34" charset="0"/>
                          <a:ea typeface="Times New Roman" panose="02020603050405020304" pitchFamily="18" charset="0"/>
                        </a:rPr>
                        <a:t>seniori vecumā no 65 gadiem un vecāki.</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194179163"/>
                  </a:ext>
                </a:extLst>
              </a:tr>
              <a:tr h="1987030">
                <a:tc>
                  <a:txBody>
                    <a:bodyPr/>
                    <a:lstStyle/>
                    <a:p>
                      <a:pPr algn="r">
                        <a:lnSpc>
                          <a:spcPct val="110000"/>
                        </a:lnSpc>
                        <a:spcBef>
                          <a:spcPts val="200"/>
                        </a:spcBef>
                        <a:buNone/>
                        <a:tabLst>
                          <a:tab pos="2514600" algn="l"/>
                        </a:tabLst>
                      </a:pPr>
                      <a:r>
                        <a:rPr lang="lv-LV" sz="1100" b="1" dirty="0">
                          <a:effectLst/>
                          <a:latin typeface="Calibri" panose="020F0502020204030204" pitchFamily="34" charset="0"/>
                          <a:ea typeface="Times New Roman" panose="02020603050405020304" pitchFamily="18" charset="0"/>
                        </a:rPr>
                        <a:t>IZLASE:</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Reprezentatīva sabiedrības izlase, kas veidota pēc daudzpakāpju nejaušās stratificētās atlases principa kombinēti ar kvotu elementiem. </a:t>
                      </a:r>
                      <a:endParaRPr lang="en-US" sz="1200">
                        <a:effectLst/>
                        <a:latin typeface="Times New Roman" panose="02020603050405020304" pitchFamily="18" charset="0"/>
                        <a:ea typeface="Times New Roman" panose="02020603050405020304" pitchFamily="18" charset="0"/>
                      </a:endParaRPr>
                    </a:p>
                    <a:p>
                      <a:pPr algn="just">
                        <a:lnSpc>
                          <a:spcPct val="110000"/>
                        </a:lnSpc>
                        <a:spcBef>
                          <a:spcPts val="300"/>
                        </a:spcBef>
                        <a:buNone/>
                        <a:tabLst>
                          <a:tab pos="2514600" algn="l"/>
                        </a:tabLst>
                      </a:pPr>
                      <a:r>
                        <a:rPr lang="lv-LV" sz="1100">
                          <a:effectLst/>
                          <a:latin typeface="Calibri" panose="020F0502020204030204" pitchFamily="34" charset="0"/>
                          <a:ea typeface="Times New Roman" panose="02020603050405020304" pitchFamily="18" charset="0"/>
                        </a:rPr>
                        <a:t>Aptaujā pēc stratificētās nejaušības principa tika iekļauti 1537 Latvijas Republikas pastāvīgie iedzīvotāji vecumā no 16 gadiem un vecāki. Stratifikācijas pazīmes:</a:t>
                      </a:r>
                      <a:endParaRPr lang="en-US" sz="1200">
                        <a:effectLst/>
                        <a:latin typeface="Times New Roman" panose="02020603050405020304" pitchFamily="18" charset="0"/>
                        <a:ea typeface="Times New Roman" panose="02020603050405020304" pitchFamily="18" charset="0"/>
                      </a:endParaRPr>
                    </a:p>
                    <a:p>
                      <a:pPr indent="502920"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a) ģeogrāfiskā;</a:t>
                      </a:r>
                      <a:endParaRPr lang="en-US" sz="1200">
                        <a:effectLst/>
                        <a:latin typeface="Times New Roman" panose="02020603050405020304" pitchFamily="18" charset="0"/>
                        <a:ea typeface="Times New Roman" panose="02020603050405020304" pitchFamily="18" charset="0"/>
                      </a:endParaRPr>
                    </a:p>
                    <a:p>
                      <a:pPr indent="502920"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b) nacionālā.</a:t>
                      </a:r>
                      <a:endParaRPr lang="en-US" sz="1200">
                        <a:effectLst/>
                        <a:latin typeface="Times New Roman" panose="02020603050405020304" pitchFamily="18" charset="0"/>
                        <a:ea typeface="Times New Roman" panose="02020603050405020304" pitchFamily="18" charset="0"/>
                      </a:endParaRPr>
                    </a:p>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Ģeogrāfiskais pārklājums: visi Latvijas reģioni (132 izlases punkti).</a:t>
                      </a:r>
                      <a:endParaRPr lang="en-US" sz="1200">
                        <a:effectLst/>
                        <a:latin typeface="Times New Roman" panose="02020603050405020304" pitchFamily="18" charset="0"/>
                        <a:ea typeface="Times New Roman" panose="02020603050405020304" pitchFamily="18" charset="0"/>
                      </a:endParaRPr>
                    </a:p>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Izlase aprēķināta, balstoties uz jaunākajiem statistikas datiem par Latvijas Republikas iedzīvotājiem.</a:t>
                      </a:r>
                      <a:endParaRPr lang="en-US" sz="1200">
                        <a:effectLst/>
                        <a:latin typeface="Times New Roman" panose="02020603050405020304" pitchFamily="18" charset="0"/>
                        <a:ea typeface="Times New Roman" panose="02020603050405020304" pitchFamily="18" charset="0"/>
                      </a:endParaRPr>
                    </a:p>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Tika veiktas daļēji strukturētas intervijas ar 71 Latvijas iedzīvotāju.</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495777">
                <a:tc>
                  <a:txBody>
                    <a:bodyPr/>
                    <a:lstStyle/>
                    <a:p>
                      <a:pPr algn="r">
                        <a:lnSpc>
                          <a:spcPct val="110000"/>
                        </a:lnSpc>
                        <a:spcBef>
                          <a:spcPts val="200"/>
                        </a:spcBef>
                        <a:buNone/>
                        <a:tabLst>
                          <a:tab pos="2514600" algn="l"/>
                        </a:tabLst>
                      </a:pPr>
                      <a:r>
                        <a:rPr lang="lv-LV" sz="1100" b="1">
                          <a:effectLst/>
                          <a:latin typeface="Calibri" panose="020F0502020204030204" pitchFamily="34" charset="0"/>
                          <a:ea typeface="Times New Roman" panose="02020603050405020304" pitchFamily="18" charset="0"/>
                        </a:rPr>
                        <a:t>INFORMĀCIJAS VĀKŠANAS METODES:</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Informācija tika iegūta, izmantojot kvantitatīvu sabiedrības aptauju, kas tika realizēta tiešo interviju veidā respondentu dzīvesvietās, un daļēji strukturētas intervijas. </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539852">
                <a:tc>
                  <a:txBody>
                    <a:bodyPr/>
                    <a:lstStyle/>
                    <a:p>
                      <a:pPr algn="r">
                        <a:lnSpc>
                          <a:spcPct val="110000"/>
                        </a:lnSpc>
                        <a:spcBef>
                          <a:spcPts val="200"/>
                        </a:spcBef>
                        <a:buNone/>
                        <a:tabLst>
                          <a:tab pos="2514600" algn="l"/>
                        </a:tabLst>
                      </a:pPr>
                      <a:r>
                        <a:rPr lang="lv-LV" sz="1100" b="1">
                          <a:effectLst/>
                          <a:latin typeface="Calibri" panose="020F0502020204030204" pitchFamily="34" charset="0"/>
                          <a:ea typeface="Times New Roman" panose="02020603050405020304" pitchFamily="18" charset="0"/>
                        </a:rPr>
                        <a:t>INTERVĒTĀJI:</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a:effectLst/>
                          <a:latin typeface="Calibri" panose="020F0502020204030204" pitchFamily="34" charset="0"/>
                          <a:ea typeface="Times New Roman" panose="02020603050405020304" pitchFamily="18" charset="0"/>
                        </a:rPr>
                        <a:t>Intervēšanu veica 63 “Latvijas Faktu” intervētāji. Intervētāju instruktāžu un darba kvalitātes pārbaudi veica 5 “Latvijas Faktu” intervētāju tīkla reģionālie pārraugi. Intervēšana notika latviešu un krievu valodās.</a:t>
                      </a:r>
                      <a:endParaRPr lang="en-US" sz="1200">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449862">
                <a:tc>
                  <a:txBody>
                    <a:bodyPr/>
                    <a:lstStyle/>
                    <a:p>
                      <a:pPr algn="r">
                        <a:lnSpc>
                          <a:spcPct val="110000"/>
                        </a:lnSpc>
                        <a:spcBef>
                          <a:spcPts val="200"/>
                        </a:spcBef>
                        <a:buNone/>
                        <a:tabLst>
                          <a:tab pos="2514600" algn="l"/>
                        </a:tabLst>
                      </a:pPr>
                      <a:r>
                        <a:rPr lang="lv-LV" sz="1100" b="1" dirty="0">
                          <a:effectLst/>
                          <a:latin typeface="Calibri" panose="020F0502020204030204" pitchFamily="34" charset="0"/>
                          <a:ea typeface="Times New Roman" panose="02020603050405020304" pitchFamily="18" charset="0"/>
                        </a:rPr>
                        <a:t>INTERVĒŠANAS LAIKS:</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dirty="0">
                          <a:effectLst/>
                          <a:latin typeface="Calibri" panose="020F0502020204030204" pitchFamily="34" charset="0"/>
                          <a:ea typeface="Times New Roman" panose="02020603050405020304" pitchFamily="18" charset="0"/>
                        </a:rPr>
                        <a:t>4.04.2025. – 27.05.2025.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539852">
                <a:tc>
                  <a:txBody>
                    <a:bodyPr/>
                    <a:lstStyle/>
                    <a:p>
                      <a:pPr algn="r">
                        <a:lnSpc>
                          <a:spcPct val="110000"/>
                        </a:lnSpc>
                        <a:spcBef>
                          <a:spcPts val="200"/>
                        </a:spcBef>
                        <a:buNone/>
                        <a:tabLst>
                          <a:tab pos="2514600" algn="l"/>
                        </a:tabLst>
                      </a:pPr>
                      <a:r>
                        <a:rPr lang="lv-LV" sz="1100" b="1" dirty="0">
                          <a:effectLst/>
                          <a:latin typeface="Calibri" panose="020F0502020204030204" pitchFamily="34" charset="0"/>
                          <a:ea typeface="Times New Roman" panose="02020603050405020304" pitchFamily="18" charset="0"/>
                        </a:rPr>
                        <a:t>DAĻĒJI STRUKTURĒTO INTERVIJU VEIKŠANAS LAIKS: </a:t>
                      </a:r>
                      <a:endParaRPr lang="en-US" sz="1200" dirty="0">
                        <a:effectLst/>
                        <a:latin typeface="Times New Roman" panose="02020603050405020304" pitchFamily="18"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algn="just">
                        <a:lnSpc>
                          <a:spcPct val="110000"/>
                        </a:lnSpc>
                        <a:spcBef>
                          <a:spcPts val="200"/>
                        </a:spcBef>
                        <a:buNone/>
                        <a:tabLst>
                          <a:tab pos="2514600" algn="l"/>
                        </a:tabLst>
                      </a:pPr>
                      <a:r>
                        <a:rPr lang="lv-LV" sz="1100" dirty="0">
                          <a:effectLst/>
                          <a:latin typeface="Calibri" panose="020F0502020204030204" pitchFamily="34" charset="0"/>
                          <a:ea typeface="Times New Roman" panose="02020603050405020304" pitchFamily="18" charset="0"/>
                        </a:rPr>
                        <a:t>16.04.2025. – 25.06.2025.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4" name="Picture 3">
            <a:extLst>
              <a:ext uri="{FF2B5EF4-FFF2-40B4-BE49-F238E27FC236}">
                <a16:creationId xmlns:a16="http://schemas.microsoft.com/office/drawing/2014/main" id="{61F6BDB6-046F-7520-269A-BDCD485B17E2}"/>
              </a:ext>
            </a:extLst>
          </p:cNvPr>
          <p:cNvPicPr>
            <a:picLocks noChangeAspect="1"/>
          </p:cNvPicPr>
          <p:nvPr/>
        </p:nvPicPr>
        <p:blipFill>
          <a:blip r:embed="rId3"/>
          <a:stretch>
            <a:fillRect/>
          </a:stretch>
        </p:blipFill>
        <p:spPr>
          <a:xfrm>
            <a:off x="6968755" y="419372"/>
            <a:ext cx="5167832" cy="5953398"/>
          </a:xfrm>
          <a:prstGeom prst="rect">
            <a:avLst/>
          </a:prstGeom>
        </p:spPr>
      </p:pic>
      <p:sp>
        <p:nvSpPr>
          <p:cNvPr id="5" name="Title 1">
            <a:extLst>
              <a:ext uri="{FF2B5EF4-FFF2-40B4-BE49-F238E27FC236}">
                <a16:creationId xmlns:a16="http://schemas.microsoft.com/office/drawing/2014/main" id="{1282895E-4349-CDB6-23BC-0CF1CEBB3FD7}"/>
              </a:ext>
            </a:extLst>
          </p:cNvPr>
          <p:cNvSpPr txBox="1">
            <a:spLocks/>
          </p:cNvSpPr>
          <p:nvPr/>
        </p:nvSpPr>
        <p:spPr>
          <a:xfrm>
            <a:off x="359999" y="41180"/>
            <a:ext cx="408398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Metodoloģiskā informācija</a:t>
            </a:r>
          </a:p>
        </p:txBody>
      </p:sp>
      <p:sp>
        <p:nvSpPr>
          <p:cNvPr id="6" name="Rectangle 5">
            <a:extLst>
              <a:ext uri="{FF2B5EF4-FFF2-40B4-BE49-F238E27FC236}">
                <a16:creationId xmlns:a16="http://schemas.microsoft.com/office/drawing/2014/main" id="{CC286DF3-BD8E-278A-1668-53EF2E85CA9A}"/>
              </a:ext>
            </a:extLst>
          </p:cNvPr>
          <p:cNvSpPr/>
          <p:nvPr/>
        </p:nvSpPr>
        <p:spPr>
          <a:xfrm>
            <a:off x="8365193" y="87360"/>
            <a:ext cx="2635316"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Sabiedrības aptaujas izlases sadalījums</a:t>
            </a:r>
          </a:p>
        </p:txBody>
      </p:sp>
    </p:spTree>
    <p:extLst>
      <p:ext uri="{BB962C8B-B14F-4D97-AF65-F5344CB8AC3E}">
        <p14:creationId xmlns:p14="http://schemas.microsoft.com/office/powerpoint/2010/main" val="157291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8C4D76-7C54-729B-7457-656AED7B5792}"/>
              </a:ext>
            </a:extLst>
          </p:cNvPr>
          <p:cNvCxnSpPr>
            <a:cxnSpLocks/>
          </p:cNvCxnSpPr>
          <p:nvPr/>
        </p:nvCxnSpPr>
        <p:spPr>
          <a:xfrm>
            <a:off x="344685" y="530161"/>
            <a:ext cx="4661423"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79EBBE4-55AC-1CB2-0CCF-02A2270AD556}"/>
              </a:ext>
            </a:extLst>
          </p:cNvPr>
          <p:cNvSpPr/>
          <p:nvPr/>
        </p:nvSpPr>
        <p:spPr>
          <a:xfrm>
            <a:off x="390919" y="544794"/>
            <a:ext cx="461518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Kuram no šiem medijiem reklāmas nav galvenais ieņēmumu avots?</a:t>
            </a:r>
          </a:p>
        </p:txBody>
      </p:sp>
      <p:cxnSp>
        <p:nvCxnSpPr>
          <p:cNvPr id="4" name="Straight Connector 3">
            <a:extLst>
              <a:ext uri="{FF2B5EF4-FFF2-40B4-BE49-F238E27FC236}">
                <a16:creationId xmlns:a16="http://schemas.microsoft.com/office/drawing/2014/main" id="{886660AF-0AC6-ED41-7729-302289B71CE4}"/>
              </a:ext>
            </a:extLst>
          </p:cNvPr>
          <p:cNvCxnSpPr>
            <a:cxnSpLocks/>
          </p:cNvCxnSpPr>
          <p:nvPr/>
        </p:nvCxnSpPr>
        <p:spPr>
          <a:xfrm>
            <a:off x="369524" y="856900"/>
            <a:ext cx="4661423" cy="1711"/>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6B42354-714C-0EDF-1435-B0BCA4F47B34}"/>
              </a:ext>
            </a:extLst>
          </p:cNvPr>
          <p:cNvSpPr/>
          <p:nvPr/>
        </p:nvSpPr>
        <p:spPr>
          <a:xfrm>
            <a:off x="3474864" y="1122759"/>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6" name="Title 1">
            <a:extLst>
              <a:ext uri="{FF2B5EF4-FFF2-40B4-BE49-F238E27FC236}">
                <a16:creationId xmlns:a16="http://schemas.microsoft.com/office/drawing/2014/main" id="{38366898-4C2D-2A43-67F2-FB00D8118C6D}"/>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vide </a:t>
            </a:r>
          </a:p>
        </p:txBody>
      </p:sp>
      <p:sp>
        <p:nvSpPr>
          <p:cNvPr id="8" name="TextBox 7">
            <a:extLst>
              <a:ext uri="{FF2B5EF4-FFF2-40B4-BE49-F238E27FC236}">
                <a16:creationId xmlns:a16="http://schemas.microsoft.com/office/drawing/2014/main" id="{752446BC-FF8D-68F2-5DEF-6D2747CA099C}"/>
              </a:ext>
            </a:extLst>
          </p:cNvPr>
          <p:cNvSpPr txBox="1"/>
          <p:nvPr/>
        </p:nvSpPr>
        <p:spPr>
          <a:xfrm>
            <a:off x="8741869" y="1672283"/>
            <a:ext cx="3154567" cy="3401572"/>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Katrs trešais (32%) aptaujātais Latvijas iedzīvotājs zināja to, ka reklāmas nav galvenais ieņēmumu avots ziņu portālam LSM.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Salīdzinoši labāk par to informēti bija finansiāli nodrošinātākie aptaujas dalībnieki, ar augstāko izglītību, vecumā no 25 līdz 34 gadiem, Rīgas iedzīvotāji, respondenti, kuru ģimenēs ir bērni vecumā līdz 15 gadiem, kā arī sabiedrisko mediju lietotāji.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Sliktākas zināšanas šajā jautājumā (LSM minēja mazāk par 20%  respondentu) bija mazākumtautību pārstāvjiem, ar zemu ienākumu līmeni uz vienu ģimenes locekli mēnesī, Latgales iedzīvotājiem.</a:t>
            </a:r>
          </a:p>
        </p:txBody>
      </p:sp>
      <p:pic>
        <p:nvPicPr>
          <p:cNvPr id="9" name="Picture 8">
            <a:extLst>
              <a:ext uri="{FF2B5EF4-FFF2-40B4-BE49-F238E27FC236}">
                <a16:creationId xmlns:a16="http://schemas.microsoft.com/office/drawing/2014/main" id="{B4FA41FD-9AAA-0186-8535-964AB6DFA216}"/>
              </a:ext>
            </a:extLst>
          </p:cNvPr>
          <p:cNvPicPr>
            <a:picLocks noChangeAspect="1"/>
          </p:cNvPicPr>
          <p:nvPr/>
        </p:nvPicPr>
        <p:blipFill>
          <a:blip r:embed="rId2"/>
          <a:stretch>
            <a:fillRect/>
          </a:stretch>
        </p:blipFill>
        <p:spPr>
          <a:xfrm>
            <a:off x="103680" y="1391618"/>
            <a:ext cx="8335125" cy="4411589"/>
          </a:xfrm>
          <a:prstGeom prst="rect">
            <a:avLst/>
          </a:prstGeom>
        </p:spPr>
      </p:pic>
      <p:sp>
        <p:nvSpPr>
          <p:cNvPr id="7" name="Rectangle 6">
            <a:extLst>
              <a:ext uri="{FF2B5EF4-FFF2-40B4-BE49-F238E27FC236}">
                <a16:creationId xmlns:a16="http://schemas.microsoft.com/office/drawing/2014/main" id="{07B425B4-9ACB-3AB8-0B85-59E0D72774CB}"/>
              </a:ext>
            </a:extLst>
          </p:cNvPr>
          <p:cNvSpPr/>
          <p:nvPr/>
        </p:nvSpPr>
        <p:spPr>
          <a:xfrm>
            <a:off x="103680" y="1771828"/>
            <a:ext cx="7459170" cy="637998"/>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extLst>
      <p:ext uri="{BB962C8B-B14F-4D97-AF65-F5344CB8AC3E}">
        <p14:creationId xmlns:p14="http://schemas.microsoft.com/office/powerpoint/2010/main" val="2528795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123F-CE23-9245-AA83-292C4B943556}"/>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vide </a:t>
            </a:r>
          </a:p>
        </p:txBody>
      </p:sp>
      <p:cxnSp>
        <p:nvCxnSpPr>
          <p:cNvPr id="3" name="Straight Connector 2">
            <a:extLst>
              <a:ext uri="{FF2B5EF4-FFF2-40B4-BE49-F238E27FC236}">
                <a16:creationId xmlns:a16="http://schemas.microsoft.com/office/drawing/2014/main" id="{56F82A43-7440-F921-B5E6-AB4374A1E4B0}"/>
              </a:ext>
            </a:extLst>
          </p:cNvPr>
          <p:cNvCxnSpPr>
            <a:cxnSpLocks/>
          </p:cNvCxnSpPr>
          <p:nvPr/>
        </p:nvCxnSpPr>
        <p:spPr>
          <a:xfrm>
            <a:off x="344685" y="549211"/>
            <a:ext cx="51226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F5361F9-CB58-2B31-AE1A-830FB48ABFF9}"/>
              </a:ext>
            </a:extLst>
          </p:cNvPr>
          <p:cNvSpPr/>
          <p:nvPr/>
        </p:nvSpPr>
        <p:spPr>
          <a:xfrm>
            <a:off x="390920" y="563844"/>
            <a:ext cx="5150818"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Kāda ir galvenā atšķirība starp tādām interneta lapām kā “</a:t>
            </a:r>
            <a:r>
              <a:rPr lang="lv-LV" sz="1200" b="1" dirty="0" err="1">
                <a:solidFill>
                  <a:schemeClr val="accent1">
                    <a:lumMod val="50000"/>
                  </a:schemeClr>
                </a:solidFill>
                <a:cs typeface="Arial" panose="020B0604020202020204" pitchFamily="34" charset="0"/>
              </a:rPr>
              <a:t>Facebook</a:t>
            </a:r>
            <a:r>
              <a:rPr lang="lv-LV" sz="1200" b="1" dirty="0">
                <a:solidFill>
                  <a:schemeClr val="accent1">
                    <a:lumMod val="50000"/>
                  </a:schemeClr>
                </a:solidFill>
                <a:cs typeface="Arial" panose="020B0604020202020204" pitchFamily="34" charset="0"/>
              </a:rPr>
              <a:t>” un “Delfi” saistībā ar to, kā tie veido un pasniedz ziņas?</a:t>
            </a:r>
          </a:p>
        </p:txBody>
      </p:sp>
      <p:cxnSp>
        <p:nvCxnSpPr>
          <p:cNvPr id="5" name="Straight Connector 4">
            <a:extLst>
              <a:ext uri="{FF2B5EF4-FFF2-40B4-BE49-F238E27FC236}">
                <a16:creationId xmlns:a16="http://schemas.microsoft.com/office/drawing/2014/main" id="{23C33F79-3F24-2D95-78E8-A5D7694A081A}"/>
              </a:ext>
            </a:extLst>
          </p:cNvPr>
          <p:cNvCxnSpPr>
            <a:cxnSpLocks/>
          </p:cNvCxnSpPr>
          <p:nvPr/>
        </p:nvCxnSpPr>
        <p:spPr>
          <a:xfrm>
            <a:off x="369524" y="1114075"/>
            <a:ext cx="509782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AE392B5-846A-3DD8-4D53-602AEC541CCF}"/>
              </a:ext>
            </a:extLst>
          </p:cNvPr>
          <p:cNvSpPr/>
          <p:nvPr/>
        </p:nvSpPr>
        <p:spPr>
          <a:xfrm>
            <a:off x="8870274" y="202461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7" name="Rectangle 6">
            <a:extLst>
              <a:ext uri="{FF2B5EF4-FFF2-40B4-BE49-F238E27FC236}">
                <a16:creationId xmlns:a16="http://schemas.microsoft.com/office/drawing/2014/main" id="{0779E526-ABB8-2DC8-BA24-4FF5962A3F06}"/>
              </a:ext>
            </a:extLst>
          </p:cNvPr>
          <p:cNvSpPr/>
          <p:nvPr/>
        </p:nvSpPr>
        <p:spPr>
          <a:xfrm>
            <a:off x="9068295" y="396096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8" name="Rectangle 7">
            <a:extLst>
              <a:ext uri="{FF2B5EF4-FFF2-40B4-BE49-F238E27FC236}">
                <a16:creationId xmlns:a16="http://schemas.microsoft.com/office/drawing/2014/main" id="{76B4DCCA-C4D9-A6D3-FB4F-C69E8A1E73B0}"/>
              </a:ext>
            </a:extLst>
          </p:cNvPr>
          <p:cNvSpPr/>
          <p:nvPr/>
        </p:nvSpPr>
        <p:spPr>
          <a:xfrm>
            <a:off x="1921020" y="1320427"/>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9" name="Rectangle 8">
            <a:extLst>
              <a:ext uri="{FF2B5EF4-FFF2-40B4-BE49-F238E27FC236}">
                <a16:creationId xmlns:a16="http://schemas.microsoft.com/office/drawing/2014/main" id="{5747C3A1-C6E3-3E95-CFBE-2015CDD01BA6}"/>
              </a:ext>
            </a:extLst>
          </p:cNvPr>
          <p:cNvSpPr/>
          <p:nvPr/>
        </p:nvSpPr>
        <p:spPr>
          <a:xfrm>
            <a:off x="8672253" y="43341"/>
            <a:ext cx="278832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sp>
        <p:nvSpPr>
          <p:cNvPr id="14" name="TextBox 13">
            <a:extLst>
              <a:ext uri="{FF2B5EF4-FFF2-40B4-BE49-F238E27FC236}">
                <a16:creationId xmlns:a16="http://schemas.microsoft.com/office/drawing/2014/main" id="{175CFF9C-AF78-5CBF-51EB-C2D4FD712C1E}"/>
              </a:ext>
            </a:extLst>
          </p:cNvPr>
          <p:cNvSpPr txBox="1"/>
          <p:nvPr/>
        </p:nvSpPr>
        <p:spPr>
          <a:xfrm>
            <a:off x="201851" y="4681408"/>
            <a:ext cx="6494805" cy="1185581"/>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Sabiedrības informētība par mediju vidi, veidiem uzlabojas, par to liecina aptaujas rezultāti jautājumā par to kāda ir galvenā atšķirība starp tādām interneta lapām kā </a:t>
            </a:r>
            <a:r>
              <a:rPr lang="lv-LV" sz="1200" dirty="0" err="1">
                <a:effectLst/>
                <a:ea typeface="Times New Roman" panose="02020603050405020304" pitchFamily="18" charset="0"/>
              </a:rPr>
              <a:t>Facebook</a:t>
            </a:r>
            <a:r>
              <a:rPr lang="lv-LV" sz="1200" dirty="0">
                <a:effectLst/>
                <a:ea typeface="Times New Roman" panose="02020603050405020304" pitchFamily="18" charset="0"/>
              </a:rPr>
              <a:t> un Delfi saistībā ar to, kā tie veido un pasniedz ziņas. Pareizi to izprot (</a:t>
            </a:r>
            <a:r>
              <a:rPr lang="lv-LV" sz="1200" dirty="0" err="1">
                <a:effectLst/>
                <a:ea typeface="Times New Roman" panose="02020603050405020304" pitchFamily="18" charset="0"/>
              </a:rPr>
              <a:t>Facebook</a:t>
            </a:r>
            <a:r>
              <a:rPr lang="lv-LV" sz="1200" dirty="0">
                <a:effectLst/>
                <a:ea typeface="Times New Roman" panose="02020603050405020304" pitchFamily="18" charset="0"/>
              </a:rPr>
              <a:t> nenodarbina ziņu reportierus, bet Delfi gan) 38% aptaujāto Latvijas iedzīvotāju un tas ir būtiski vairāk (+11%) nekā 2024.g. aptaujas rezultātos. </a:t>
            </a:r>
          </a:p>
        </p:txBody>
      </p:sp>
      <p:pic>
        <p:nvPicPr>
          <p:cNvPr id="15" name="Picture 14">
            <a:extLst>
              <a:ext uri="{FF2B5EF4-FFF2-40B4-BE49-F238E27FC236}">
                <a16:creationId xmlns:a16="http://schemas.microsoft.com/office/drawing/2014/main" id="{554423FD-44F5-C5B3-42FD-2E7D3B8822F7}"/>
              </a:ext>
            </a:extLst>
          </p:cNvPr>
          <p:cNvPicPr>
            <a:picLocks noChangeAspect="1"/>
          </p:cNvPicPr>
          <p:nvPr/>
        </p:nvPicPr>
        <p:blipFill>
          <a:blip r:embed="rId2"/>
          <a:stretch>
            <a:fillRect/>
          </a:stretch>
        </p:blipFill>
        <p:spPr>
          <a:xfrm>
            <a:off x="201851" y="1530385"/>
            <a:ext cx="5787387" cy="2903068"/>
          </a:xfrm>
          <a:prstGeom prst="rect">
            <a:avLst/>
          </a:prstGeom>
        </p:spPr>
      </p:pic>
      <p:pic>
        <p:nvPicPr>
          <p:cNvPr id="11" name="Picture 10">
            <a:extLst>
              <a:ext uri="{FF2B5EF4-FFF2-40B4-BE49-F238E27FC236}">
                <a16:creationId xmlns:a16="http://schemas.microsoft.com/office/drawing/2014/main" id="{8EEB7513-0C68-6DA4-A723-39CC3BC9D8DA}"/>
              </a:ext>
            </a:extLst>
          </p:cNvPr>
          <p:cNvPicPr>
            <a:picLocks noChangeAspect="1"/>
          </p:cNvPicPr>
          <p:nvPr/>
        </p:nvPicPr>
        <p:blipFill>
          <a:blip r:embed="rId3"/>
          <a:stretch>
            <a:fillRect/>
          </a:stretch>
        </p:blipFill>
        <p:spPr>
          <a:xfrm>
            <a:off x="6924940" y="160757"/>
            <a:ext cx="5137560" cy="1910695"/>
          </a:xfrm>
          <a:prstGeom prst="rect">
            <a:avLst/>
          </a:prstGeom>
        </p:spPr>
      </p:pic>
      <p:pic>
        <p:nvPicPr>
          <p:cNvPr id="12" name="Picture 11">
            <a:extLst>
              <a:ext uri="{FF2B5EF4-FFF2-40B4-BE49-F238E27FC236}">
                <a16:creationId xmlns:a16="http://schemas.microsoft.com/office/drawing/2014/main" id="{DB61CB29-E90B-0AA4-B0F1-EC85A94CC215}"/>
              </a:ext>
            </a:extLst>
          </p:cNvPr>
          <p:cNvPicPr>
            <a:picLocks noChangeAspect="1"/>
          </p:cNvPicPr>
          <p:nvPr/>
        </p:nvPicPr>
        <p:blipFill>
          <a:blip r:embed="rId4"/>
          <a:stretch>
            <a:fillRect/>
          </a:stretch>
        </p:blipFill>
        <p:spPr>
          <a:xfrm>
            <a:off x="6924940" y="2127424"/>
            <a:ext cx="5137559" cy="1879877"/>
          </a:xfrm>
          <a:prstGeom prst="rect">
            <a:avLst/>
          </a:prstGeom>
        </p:spPr>
      </p:pic>
      <p:pic>
        <p:nvPicPr>
          <p:cNvPr id="13" name="Picture 12">
            <a:extLst>
              <a:ext uri="{FF2B5EF4-FFF2-40B4-BE49-F238E27FC236}">
                <a16:creationId xmlns:a16="http://schemas.microsoft.com/office/drawing/2014/main" id="{A2910F55-CFBE-BD73-1072-2D97FB1AE6C4}"/>
              </a:ext>
            </a:extLst>
          </p:cNvPr>
          <p:cNvPicPr>
            <a:picLocks noChangeAspect="1"/>
          </p:cNvPicPr>
          <p:nvPr/>
        </p:nvPicPr>
        <p:blipFill>
          <a:blip r:embed="rId5"/>
          <a:stretch>
            <a:fillRect/>
          </a:stretch>
        </p:blipFill>
        <p:spPr>
          <a:xfrm>
            <a:off x="6924939" y="4041637"/>
            <a:ext cx="5137560" cy="2416766"/>
          </a:xfrm>
          <a:prstGeom prst="rect">
            <a:avLst/>
          </a:prstGeom>
        </p:spPr>
      </p:pic>
      <p:cxnSp>
        <p:nvCxnSpPr>
          <p:cNvPr id="10" name="Straight Arrow Connector 9">
            <a:extLst>
              <a:ext uri="{FF2B5EF4-FFF2-40B4-BE49-F238E27FC236}">
                <a16:creationId xmlns:a16="http://schemas.microsoft.com/office/drawing/2014/main" id="{F32BBDE6-11AE-EBB9-CF77-2C6B07348699}"/>
              </a:ext>
            </a:extLst>
          </p:cNvPr>
          <p:cNvCxnSpPr>
            <a:cxnSpLocks/>
          </p:cNvCxnSpPr>
          <p:nvPr/>
        </p:nvCxnSpPr>
        <p:spPr>
          <a:xfrm flipV="1">
            <a:off x="2019300" y="2048121"/>
            <a:ext cx="565488" cy="93379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41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CA0E3-89CA-07BF-FF3E-8D597D158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BEA0445-1905-061D-07FB-7F1C3A42B876}"/>
              </a:ext>
            </a:extLst>
          </p:cNvPr>
          <p:cNvSpPr>
            <a:spLocks noChangeArrowheads="1"/>
          </p:cNvSpPr>
          <p:nvPr/>
        </p:nvSpPr>
        <p:spPr bwMode="auto">
          <a:xfrm>
            <a:off x="1066799" y="2409824"/>
            <a:ext cx="10229851" cy="854075"/>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5. Informācijas resursu lietošana</a:t>
            </a:r>
          </a:p>
          <a:p>
            <a:pPr algn="ctr" eaLnBrk="1" fontAlgn="auto" hangingPunct="1">
              <a:lnSpc>
                <a:spcPct val="130000"/>
              </a:lnSpc>
              <a:spcBef>
                <a:spcPts val="0"/>
              </a:spcBef>
              <a:spcAft>
                <a:spcPts val="0"/>
              </a:spcAft>
              <a:defRPr/>
            </a:pPr>
            <a:endParaRPr lang="lv-LV" sz="3200" dirty="0">
              <a:solidFill>
                <a:srgbClr val="C00000"/>
              </a:solidFill>
              <a:latin typeface="+mj-lt"/>
            </a:endParaRPr>
          </a:p>
        </p:txBody>
      </p:sp>
    </p:spTree>
    <p:extLst>
      <p:ext uri="{BB962C8B-B14F-4D97-AF65-F5344CB8AC3E}">
        <p14:creationId xmlns:p14="http://schemas.microsoft.com/office/powerpoint/2010/main" val="312813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FAAD1F-844F-D46E-0291-43F6FFAE6D26}"/>
              </a:ext>
            </a:extLst>
          </p:cNvPr>
          <p:cNvSpPr txBox="1">
            <a:spLocks/>
          </p:cNvSpPr>
          <p:nvPr/>
        </p:nvSpPr>
        <p:spPr>
          <a:xfrm>
            <a:off x="359999" y="87360"/>
            <a:ext cx="408398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lietošana</a:t>
            </a:r>
          </a:p>
        </p:txBody>
      </p:sp>
      <p:cxnSp>
        <p:nvCxnSpPr>
          <p:cNvPr id="7" name="Straight Connector 6">
            <a:extLst>
              <a:ext uri="{FF2B5EF4-FFF2-40B4-BE49-F238E27FC236}">
                <a16:creationId xmlns:a16="http://schemas.microsoft.com/office/drawing/2014/main" id="{B9AB9084-694D-50F4-E117-6E72D266FDCD}"/>
              </a:ext>
            </a:extLst>
          </p:cNvPr>
          <p:cNvCxnSpPr>
            <a:cxnSpLocks/>
          </p:cNvCxnSpPr>
          <p:nvPr/>
        </p:nvCxnSpPr>
        <p:spPr>
          <a:xfrm>
            <a:off x="344685" y="530161"/>
            <a:ext cx="248995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22EAEB-DE82-13A7-5EEA-73C293AA0B87}"/>
              </a:ext>
            </a:extLst>
          </p:cNvPr>
          <p:cNvCxnSpPr>
            <a:cxnSpLocks/>
          </p:cNvCxnSpPr>
          <p:nvPr/>
        </p:nvCxnSpPr>
        <p:spPr>
          <a:xfrm>
            <a:off x="369524" y="856900"/>
            <a:ext cx="2465117"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37C24A-B109-7A53-67C3-8746AA076724}"/>
              </a:ext>
            </a:extLst>
          </p:cNvPr>
          <p:cNvSpPr/>
          <p:nvPr/>
        </p:nvSpPr>
        <p:spPr>
          <a:xfrm>
            <a:off x="390921" y="544794"/>
            <a:ext cx="2443720"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ikdienā lietojat šādus medijus?</a:t>
            </a:r>
          </a:p>
        </p:txBody>
      </p:sp>
      <p:pic>
        <p:nvPicPr>
          <p:cNvPr id="13" name="Picture 12">
            <a:extLst>
              <a:ext uri="{FF2B5EF4-FFF2-40B4-BE49-F238E27FC236}">
                <a16:creationId xmlns:a16="http://schemas.microsoft.com/office/drawing/2014/main" id="{3B555C95-2579-DC2F-9325-BFDFF7616FD5}"/>
              </a:ext>
            </a:extLst>
          </p:cNvPr>
          <p:cNvPicPr>
            <a:picLocks noChangeAspect="1"/>
          </p:cNvPicPr>
          <p:nvPr/>
        </p:nvPicPr>
        <p:blipFill>
          <a:blip r:embed="rId2"/>
          <a:stretch>
            <a:fillRect/>
          </a:stretch>
        </p:blipFill>
        <p:spPr>
          <a:xfrm>
            <a:off x="92584" y="1119181"/>
            <a:ext cx="5484114" cy="4784421"/>
          </a:xfrm>
          <a:prstGeom prst="rect">
            <a:avLst/>
          </a:prstGeom>
        </p:spPr>
      </p:pic>
      <p:sp>
        <p:nvSpPr>
          <p:cNvPr id="17" name="TextBox 16">
            <a:extLst>
              <a:ext uri="{FF2B5EF4-FFF2-40B4-BE49-F238E27FC236}">
                <a16:creationId xmlns:a16="http://schemas.microsoft.com/office/drawing/2014/main" id="{9DA5826A-91AC-4E78-18F7-0664F19FFE8A}"/>
              </a:ext>
            </a:extLst>
          </p:cNvPr>
          <p:cNvSpPr txBox="1"/>
          <p:nvPr/>
        </p:nvSpPr>
        <p:spPr>
          <a:xfrm>
            <a:off x="6543675" y="1290631"/>
            <a:ext cx="4943475" cy="3179973"/>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Saskaņā ar pētījuma rezultātiem Latvijas mediju sniegto informāciju lieto 88% aptaujāto Latvijas iedzīvotāju.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Gan Latvijas sabiedriskos, gan komerciālos medijus lieto gandrīz divas trešdaļas (64%) pētījuma dalībnieku. Salīdzinoši lielāks aptaujāto skaits (&gt;70%), kuri lieto, gan sabiedriskos, gan komerciālos medijus, vērojams respondentu vidū vecumā virs 45 gadiem, latviešu, kā arī Vidzemes iedzīvotāju vidū;</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Tikai Latvijas sabiedriskos medijus lieto 8% aptaujas dalībnieku, salīdzinoši visvairāk šādu respondentu ir senioru (65 un vairāk gadi) mērķa grupā – 8%;</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Tikai Latvijas komerciālos medijus lieto 8% aptaujas dalībnieku, salīdzinoši visvairāk šādu respondentu ir jauniešu (15-25 gadi) mērķa grupā – 31%;</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Latvijas medijus nelieto 11% aptaujāto valsts iedzīvotāju, salīdzinoši vairāk šādu respondentu ir jauniešu (26%) un cittautiešu (17%) mērķa grupās.</a:t>
            </a:r>
          </a:p>
        </p:txBody>
      </p:sp>
    </p:spTree>
    <p:extLst>
      <p:ext uri="{BB962C8B-B14F-4D97-AF65-F5344CB8AC3E}">
        <p14:creationId xmlns:p14="http://schemas.microsoft.com/office/powerpoint/2010/main" val="127839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1FCE70-7AC0-6491-677C-6247231FC300}"/>
              </a:ext>
            </a:extLst>
          </p:cNvPr>
          <p:cNvPicPr>
            <a:picLocks noChangeAspect="1"/>
          </p:cNvPicPr>
          <p:nvPr/>
        </p:nvPicPr>
        <p:blipFill>
          <a:blip r:embed="rId2"/>
          <a:stretch>
            <a:fillRect/>
          </a:stretch>
        </p:blipFill>
        <p:spPr>
          <a:xfrm>
            <a:off x="349377" y="1606610"/>
            <a:ext cx="5586984" cy="2614489"/>
          </a:xfrm>
          <a:prstGeom prst="rect">
            <a:avLst/>
          </a:prstGeom>
        </p:spPr>
      </p:pic>
      <p:pic>
        <p:nvPicPr>
          <p:cNvPr id="4" name="Picture 3">
            <a:extLst>
              <a:ext uri="{FF2B5EF4-FFF2-40B4-BE49-F238E27FC236}">
                <a16:creationId xmlns:a16="http://schemas.microsoft.com/office/drawing/2014/main" id="{0A202E46-34A7-4042-D78E-1FA643848B7A}"/>
              </a:ext>
            </a:extLst>
          </p:cNvPr>
          <p:cNvPicPr>
            <a:picLocks noChangeAspect="1"/>
          </p:cNvPicPr>
          <p:nvPr/>
        </p:nvPicPr>
        <p:blipFill>
          <a:blip r:embed="rId3"/>
          <a:stretch>
            <a:fillRect/>
          </a:stretch>
        </p:blipFill>
        <p:spPr>
          <a:xfrm>
            <a:off x="6496050" y="1606609"/>
            <a:ext cx="5238580" cy="2936815"/>
          </a:xfrm>
          <a:prstGeom prst="rect">
            <a:avLst/>
          </a:prstGeom>
        </p:spPr>
      </p:pic>
      <p:sp>
        <p:nvSpPr>
          <p:cNvPr id="5" name="Title 1">
            <a:extLst>
              <a:ext uri="{FF2B5EF4-FFF2-40B4-BE49-F238E27FC236}">
                <a16:creationId xmlns:a16="http://schemas.microsoft.com/office/drawing/2014/main" id="{33947E40-B01D-EA33-5759-BF8670F69540}"/>
              </a:ext>
            </a:extLst>
          </p:cNvPr>
          <p:cNvSpPr txBox="1">
            <a:spLocks/>
          </p:cNvSpPr>
          <p:nvPr/>
        </p:nvSpPr>
        <p:spPr>
          <a:xfrm>
            <a:off x="359999" y="87360"/>
            <a:ext cx="408398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lietošana</a:t>
            </a:r>
          </a:p>
        </p:txBody>
      </p:sp>
      <p:cxnSp>
        <p:nvCxnSpPr>
          <p:cNvPr id="6" name="Straight Connector 5">
            <a:extLst>
              <a:ext uri="{FF2B5EF4-FFF2-40B4-BE49-F238E27FC236}">
                <a16:creationId xmlns:a16="http://schemas.microsoft.com/office/drawing/2014/main" id="{5043F942-AAFF-6807-B7FA-F37C3B4234FB}"/>
              </a:ext>
            </a:extLst>
          </p:cNvPr>
          <p:cNvCxnSpPr>
            <a:cxnSpLocks/>
          </p:cNvCxnSpPr>
          <p:nvPr/>
        </p:nvCxnSpPr>
        <p:spPr>
          <a:xfrm>
            <a:off x="344685" y="530161"/>
            <a:ext cx="248995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315289-9680-950F-6A03-AE4E0208956F}"/>
              </a:ext>
            </a:extLst>
          </p:cNvPr>
          <p:cNvCxnSpPr>
            <a:cxnSpLocks/>
          </p:cNvCxnSpPr>
          <p:nvPr/>
        </p:nvCxnSpPr>
        <p:spPr>
          <a:xfrm>
            <a:off x="369524" y="856900"/>
            <a:ext cx="2465117"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89EEBF9-2AEA-F255-9B7B-A33CC615FA30}"/>
              </a:ext>
            </a:extLst>
          </p:cNvPr>
          <p:cNvSpPr/>
          <p:nvPr/>
        </p:nvSpPr>
        <p:spPr>
          <a:xfrm>
            <a:off x="390921" y="544794"/>
            <a:ext cx="2443720"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ikdienā lietojat šādus medijus?</a:t>
            </a:r>
          </a:p>
        </p:txBody>
      </p:sp>
      <p:sp>
        <p:nvSpPr>
          <p:cNvPr id="16" name="Rectangle 15">
            <a:extLst>
              <a:ext uri="{FF2B5EF4-FFF2-40B4-BE49-F238E27FC236}">
                <a16:creationId xmlns:a16="http://schemas.microsoft.com/office/drawing/2014/main" id="{9507F1B8-6743-C3FD-2A06-A6EFC777F568}"/>
              </a:ext>
            </a:extLst>
          </p:cNvPr>
          <p:cNvSpPr/>
          <p:nvPr/>
        </p:nvSpPr>
        <p:spPr>
          <a:xfrm>
            <a:off x="8180466" y="1324672"/>
            <a:ext cx="2392284"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Lieto Latvijas sabiedriskos medijus</a:t>
            </a:r>
          </a:p>
        </p:txBody>
      </p:sp>
      <p:sp>
        <p:nvSpPr>
          <p:cNvPr id="9" name="Rectangle 8">
            <a:extLst>
              <a:ext uri="{FF2B5EF4-FFF2-40B4-BE49-F238E27FC236}">
                <a16:creationId xmlns:a16="http://schemas.microsoft.com/office/drawing/2014/main" id="{D85618F5-1F21-71CF-56F7-50841AC58C7A}"/>
              </a:ext>
            </a:extLst>
          </p:cNvPr>
          <p:cNvSpPr/>
          <p:nvPr/>
        </p:nvSpPr>
        <p:spPr>
          <a:xfrm>
            <a:off x="2051700" y="1292794"/>
            <a:ext cx="2392284"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Visi aptaujas dalībnieki</a:t>
            </a:r>
          </a:p>
        </p:txBody>
      </p:sp>
      <p:sp>
        <p:nvSpPr>
          <p:cNvPr id="11" name="TextBox 10">
            <a:extLst>
              <a:ext uri="{FF2B5EF4-FFF2-40B4-BE49-F238E27FC236}">
                <a16:creationId xmlns:a16="http://schemas.microsoft.com/office/drawing/2014/main" id="{19A370E0-91BF-818C-4E64-6BE909E561E8}"/>
              </a:ext>
            </a:extLst>
          </p:cNvPr>
          <p:cNvSpPr txBox="1"/>
          <p:nvPr/>
        </p:nvSpPr>
        <p:spPr>
          <a:xfrm>
            <a:off x="1476375" y="4708653"/>
            <a:ext cx="10591800" cy="1407180"/>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Nedaudz kritušies, gan Latvijas sabiedrisko, gan komerciālo mediju lietošanas rādītāji:</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Latvijas sabiedriskos medijus lieto 72% (-4% salīdzinājumā ar 2024.g.) aptaujāto iedzīvotāju. Veikto pētījumu (2019.-2025.g.) dinamika uzrāda nelabvēlīgu tendenci – sabiedrisko mediju lietotāju skaits pēdējo gadu laikā rūk, 2025.g. sasniedzot zemāko rādītāju pēdējo 6 gadu laikā. Salīdzinoši augstākais sabiedrisko mediju lietošanas līmenis (84%) bija vērojams 2022.g., kad, acīmredzot, interesi par mediju sniegto informāciju paaugstināja Krievijas uzsāktais karš Ukrainā. Tad sabiedriskos medijus lietoja 84% sabiedrības. Trīs gadu laikā sabiedrisko mediju kopējais lietotāju skaits ir samazinājies par 12%.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Latvijas komerciālos medijus lieto 80% (-2% salīdzinājumā ar 2024.g.) respondentu.</a:t>
            </a:r>
          </a:p>
        </p:txBody>
      </p:sp>
      <p:cxnSp>
        <p:nvCxnSpPr>
          <p:cNvPr id="3" name="Straight Arrow Connector 2">
            <a:extLst>
              <a:ext uri="{FF2B5EF4-FFF2-40B4-BE49-F238E27FC236}">
                <a16:creationId xmlns:a16="http://schemas.microsoft.com/office/drawing/2014/main" id="{F77E6C5C-5CD6-F120-AC5B-BB4E939D26BB}"/>
              </a:ext>
            </a:extLst>
          </p:cNvPr>
          <p:cNvCxnSpPr>
            <a:cxnSpLocks/>
          </p:cNvCxnSpPr>
          <p:nvPr/>
        </p:nvCxnSpPr>
        <p:spPr>
          <a:xfrm flipH="1" flipV="1">
            <a:off x="5338618" y="2004291"/>
            <a:ext cx="73891" cy="36945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F41E081-7D45-39F7-753B-96B95A0C19BB}"/>
              </a:ext>
            </a:extLst>
          </p:cNvPr>
          <p:cNvCxnSpPr>
            <a:cxnSpLocks/>
          </p:cNvCxnSpPr>
          <p:nvPr/>
        </p:nvCxnSpPr>
        <p:spPr>
          <a:xfrm flipH="1" flipV="1">
            <a:off x="4992255" y="3244273"/>
            <a:ext cx="73891" cy="36945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077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0239-90DA-D4F4-D60F-E3BC63BF60F1}"/>
              </a:ext>
            </a:extLst>
          </p:cNvPr>
          <p:cNvSpPr txBox="1">
            <a:spLocks/>
          </p:cNvSpPr>
          <p:nvPr/>
        </p:nvSpPr>
        <p:spPr>
          <a:xfrm>
            <a:off x="359999" y="87360"/>
            <a:ext cx="408398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Mediju lietošana</a:t>
            </a:r>
          </a:p>
        </p:txBody>
      </p:sp>
      <p:cxnSp>
        <p:nvCxnSpPr>
          <p:cNvPr id="3" name="Straight Connector 2">
            <a:extLst>
              <a:ext uri="{FF2B5EF4-FFF2-40B4-BE49-F238E27FC236}">
                <a16:creationId xmlns:a16="http://schemas.microsoft.com/office/drawing/2014/main" id="{BBDF612E-7BFC-8815-D49B-ED8EB28344ED}"/>
              </a:ext>
            </a:extLst>
          </p:cNvPr>
          <p:cNvCxnSpPr>
            <a:cxnSpLocks/>
          </p:cNvCxnSpPr>
          <p:nvPr/>
        </p:nvCxnSpPr>
        <p:spPr>
          <a:xfrm>
            <a:off x="344685" y="530161"/>
            <a:ext cx="248995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4DF6A58-4A9A-4A76-9456-CBEF1DFC912C}"/>
              </a:ext>
            </a:extLst>
          </p:cNvPr>
          <p:cNvSpPr/>
          <p:nvPr/>
        </p:nvSpPr>
        <p:spPr>
          <a:xfrm>
            <a:off x="390921" y="544794"/>
            <a:ext cx="2443720"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ikdienā lietojat šādus medijus?</a:t>
            </a:r>
          </a:p>
        </p:txBody>
      </p:sp>
      <p:sp>
        <p:nvSpPr>
          <p:cNvPr id="12" name="Rectangle 11">
            <a:extLst>
              <a:ext uri="{FF2B5EF4-FFF2-40B4-BE49-F238E27FC236}">
                <a16:creationId xmlns:a16="http://schemas.microsoft.com/office/drawing/2014/main" id="{2B6DE805-F656-52C5-BAA9-2D3E3424512F}"/>
              </a:ext>
            </a:extLst>
          </p:cNvPr>
          <p:cNvSpPr/>
          <p:nvPr/>
        </p:nvSpPr>
        <p:spPr>
          <a:xfrm>
            <a:off x="5112561" y="746001"/>
            <a:ext cx="2392284"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3" name="Rectangle 12">
            <a:extLst>
              <a:ext uri="{FF2B5EF4-FFF2-40B4-BE49-F238E27FC236}">
                <a16:creationId xmlns:a16="http://schemas.microsoft.com/office/drawing/2014/main" id="{AEA2BA9E-167C-A028-B8A9-0B18D20292BF}"/>
              </a:ext>
            </a:extLst>
          </p:cNvPr>
          <p:cNvSpPr/>
          <p:nvPr/>
        </p:nvSpPr>
        <p:spPr>
          <a:xfrm>
            <a:off x="9181572" y="758924"/>
            <a:ext cx="2392284"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6" name="Rectangle 15">
            <a:extLst>
              <a:ext uri="{FF2B5EF4-FFF2-40B4-BE49-F238E27FC236}">
                <a16:creationId xmlns:a16="http://schemas.microsoft.com/office/drawing/2014/main" id="{16AC0C5F-846F-4037-272C-946F20BDBC2D}"/>
              </a:ext>
            </a:extLst>
          </p:cNvPr>
          <p:cNvSpPr/>
          <p:nvPr/>
        </p:nvSpPr>
        <p:spPr>
          <a:xfrm>
            <a:off x="786039" y="977999"/>
            <a:ext cx="2572278" cy="281937"/>
          </a:xfrm>
          <a:prstGeom prst="rect">
            <a:avLst/>
          </a:prstGeom>
          <a:solidFill>
            <a:schemeClr val="bg1"/>
          </a:solid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cxnSp>
        <p:nvCxnSpPr>
          <p:cNvPr id="17" name="Straight Connector 16">
            <a:extLst>
              <a:ext uri="{FF2B5EF4-FFF2-40B4-BE49-F238E27FC236}">
                <a16:creationId xmlns:a16="http://schemas.microsoft.com/office/drawing/2014/main" id="{950D1B6E-6B46-4BF8-6BF7-91FB77480DDA}"/>
              </a:ext>
            </a:extLst>
          </p:cNvPr>
          <p:cNvCxnSpPr>
            <a:cxnSpLocks/>
          </p:cNvCxnSpPr>
          <p:nvPr/>
        </p:nvCxnSpPr>
        <p:spPr>
          <a:xfrm>
            <a:off x="369524" y="856900"/>
            <a:ext cx="2465117"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BBAC54C-4981-4339-8BAC-30B19200E5B0}"/>
              </a:ext>
            </a:extLst>
          </p:cNvPr>
          <p:cNvPicPr>
            <a:picLocks noChangeAspect="1"/>
          </p:cNvPicPr>
          <p:nvPr/>
        </p:nvPicPr>
        <p:blipFill>
          <a:blip r:embed="rId3"/>
          <a:stretch>
            <a:fillRect/>
          </a:stretch>
        </p:blipFill>
        <p:spPr>
          <a:xfrm>
            <a:off x="75058" y="1247013"/>
            <a:ext cx="3734186" cy="2324862"/>
          </a:xfrm>
          <a:prstGeom prst="rect">
            <a:avLst/>
          </a:prstGeom>
        </p:spPr>
      </p:pic>
      <p:pic>
        <p:nvPicPr>
          <p:cNvPr id="19" name="Picture 18">
            <a:extLst>
              <a:ext uri="{FF2B5EF4-FFF2-40B4-BE49-F238E27FC236}">
                <a16:creationId xmlns:a16="http://schemas.microsoft.com/office/drawing/2014/main" id="{08EE9D6C-D8DE-9408-4665-1181E3D3C1A2}"/>
              </a:ext>
            </a:extLst>
          </p:cNvPr>
          <p:cNvPicPr>
            <a:picLocks noChangeAspect="1"/>
          </p:cNvPicPr>
          <p:nvPr/>
        </p:nvPicPr>
        <p:blipFill>
          <a:blip r:embed="rId4"/>
          <a:stretch>
            <a:fillRect/>
          </a:stretch>
        </p:blipFill>
        <p:spPr>
          <a:xfrm>
            <a:off x="4362069" y="1027938"/>
            <a:ext cx="3733025" cy="2324862"/>
          </a:xfrm>
          <a:prstGeom prst="rect">
            <a:avLst/>
          </a:prstGeom>
        </p:spPr>
      </p:pic>
      <p:pic>
        <p:nvPicPr>
          <p:cNvPr id="20" name="Picture 19">
            <a:extLst>
              <a:ext uri="{FF2B5EF4-FFF2-40B4-BE49-F238E27FC236}">
                <a16:creationId xmlns:a16="http://schemas.microsoft.com/office/drawing/2014/main" id="{0746C9C4-95A1-4ADE-21AE-7681AB767DB1}"/>
              </a:ext>
            </a:extLst>
          </p:cNvPr>
          <p:cNvPicPr>
            <a:picLocks noChangeAspect="1"/>
          </p:cNvPicPr>
          <p:nvPr/>
        </p:nvPicPr>
        <p:blipFill>
          <a:blip r:embed="rId5"/>
          <a:stretch>
            <a:fillRect/>
          </a:stretch>
        </p:blipFill>
        <p:spPr>
          <a:xfrm>
            <a:off x="8357235" y="1027938"/>
            <a:ext cx="3741157" cy="2324862"/>
          </a:xfrm>
          <a:prstGeom prst="rect">
            <a:avLst/>
          </a:prstGeom>
        </p:spPr>
      </p:pic>
      <p:sp>
        <p:nvSpPr>
          <p:cNvPr id="22" name="TextBox 21">
            <a:extLst>
              <a:ext uri="{FF2B5EF4-FFF2-40B4-BE49-F238E27FC236}">
                <a16:creationId xmlns:a16="http://schemas.microsoft.com/office/drawing/2014/main" id="{E2C334B7-B756-8057-CEE8-1E8FA1C8662A}"/>
              </a:ext>
            </a:extLst>
          </p:cNvPr>
          <p:cNvSpPr txBox="1"/>
          <p:nvPr/>
        </p:nvSpPr>
        <p:spPr>
          <a:xfrm>
            <a:off x="257175" y="3840889"/>
            <a:ext cx="6115050" cy="1850378"/>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Pētījuma mērķa grupās (cittautieši, jaunieši, seniori) iegūtie rezultāti liecina, ka mediju patēriņš samazinājies mazākumtautību pārstāvju un, jo īpaši, jauniešu vidū, savukārt senioru auditorijā mediju lietotāju skaits ir nedaudz palielinājies. Senioru vidū (65+ gadi) sabiedriskos medijus lieto gandrīz visi (90%) aptaujātie. Jaunieši ir vienīgā sociāli demogrāfiskā grupa, kur sabiedrisko mediju lietotāju skaits (42%) nesasniedz pusi no aptaujātajiem;</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Aptaujas rezultātu analīze respondentu grupās, kuras izveidotas pēc dažādām sociāli demogrāfiskajām pazīmēm, atklāj tendences – jo gados vecāki, ar augstāku izglītības līmeni ir respondenti, jo lielāks ir sabiedrisko mediju lietotāju loks</a:t>
            </a:r>
          </a:p>
        </p:txBody>
      </p:sp>
      <p:pic>
        <p:nvPicPr>
          <p:cNvPr id="4" name="Picture 3">
            <a:extLst>
              <a:ext uri="{FF2B5EF4-FFF2-40B4-BE49-F238E27FC236}">
                <a16:creationId xmlns:a16="http://schemas.microsoft.com/office/drawing/2014/main" id="{69B26830-F655-2F50-69FB-4DEBAD17EFDC}"/>
              </a:ext>
            </a:extLst>
          </p:cNvPr>
          <p:cNvPicPr>
            <a:picLocks noChangeAspect="1"/>
          </p:cNvPicPr>
          <p:nvPr/>
        </p:nvPicPr>
        <p:blipFill>
          <a:blip r:embed="rId6"/>
          <a:stretch>
            <a:fillRect/>
          </a:stretch>
        </p:blipFill>
        <p:spPr>
          <a:xfrm>
            <a:off x="6789633" y="3624686"/>
            <a:ext cx="5173767" cy="2671339"/>
          </a:xfrm>
          <a:prstGeom prst="rect">
            <a:avLst/>
          </a:prstGeom>
        </p:spPr>
      </p:pic>
      <p:cxnSp>
        <p:nvCxnSpPr>
          <p:cNvPr id="6" name="Straight Arrow Connector 5">
            <a:extLst>
              <a:ext uri="{FF2B5EF4-FFF2-40B4-BE49-F238E27FC236}">
                <a16:creationId xmlns:a16="http://schemas.microsoft.com/office/drawing/2014/main" id="{10201C0D-6A22-507C-DE98-8FB1493ECFBB}"/>
              </a:ext>
            </a:extLst>
          </p:cNvPr>
          <p:cNvCxnSpPr>
            <a:cxnSpLocks/>
          </p:cNvCxnSpPr>
          <p:nvPr/>
        </p:nvCxnSpPr>
        <p:spPr>
          <a:xfrm flipV="1">
            <a:off x="11963400" y="2409444"/>
            <a:ext cx="61100" cy="45382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0E6C18B-87EA-D260-AF34-13B0D5B1A510}"/>
              </a:ext>
            </a:extLst>
          </p:cNvPr>
          <p:cNvCxnSpPr>
            <a:cxnSpLocks/>
          </p:cNvCxnSpPr>
          <p:nvPr/>
        </p:nvCxnSpPr>
        <p:spPr>
          <a:xfrm flipV="1">
            <a:off x="11573856" y="1372950"/>
            <a:ext cx="77817" cy="46508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08A3B4-0245-F9DE-7A20-8A9461E558D5}"/>
              </a:ext>
            </a:extLst>
          </p:cNvPr>
          <p:cNvCxnSpPr>
            <a:cxnSpLocks/>
          </p:cNvCxnSpPr>
          <p:nvPr/>
        </p:nvCxnSpPr>
        <p:spPr>
          <a:xfrm flipH="1" flipV="1">
            <a:off x="6656912" y="2409444"/>
            <a:ext cx="132721" cy="45382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674E170-FF92-9260-02CF-72E48F7BD46A}"/>
              </a:ext>
            </a:extLst>
          </p:cNvPr>
          <p:cNvCxnSpPr>
            <a:cxnSpLocks/>
          </p:cNvCxnSpPr>
          <p:nvPr/>
        </p:nvCxnSpPr>
        <p:spPr>
          <a:xfrm flipH="1" flipV="1">
            <a:off x="7504845" y="1331387"/>
            <a:ext cx="189046" cy="42352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282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5DF2-6BAB-C981-F9B7-C0530C124FED}"/>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Sociālo mediju lietošana</a:t>
            </a:r>
          </a:p>
        </p:txBody>
      </p:sp>
      <p:cxnSp>
        <p:nvCxnSpPr>
          <p:cNvPr id="3" name="Straight Connector 2">
            <a:extLst>
              <a:ext uri="{FF2B5EF4-FFF2-40B4-BE49-F238E27FC236}">
                <a16:creationId xmlns:a16="http://schemas.microsoft.com/office/drawing/2014/main" id="{45E40C03-F45D-17D8-C56C-338B7CAF6373}"/>
              </a:ext>
            </a:extLst>
          </p:cNvPr>
          <p:cNvCxnSpPr>
            <a:cxnSpLocks/>
          </p:cNvCxnSpPr>
          <p:nvPr/>
        </p:nvCxnSpPr>
        <p:spPr>
          <a:xfrm>
            <a:off x="344685" y="530161"/>
            <a:ext cx="510361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B95125B-3A8B-2CE2-9AD9-C069C43AAD94}"/>
              </a:ext>
            </a:extLst>
          </p:cNvPr>
          <p:cNvSpPr/>
          <p:nvPr/>
        </p:nvSpPr>
        <p:spPr>
          <a:xfrm>
            <a:off x="390921" y="544794"/>
            <a:ext cx="518120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Kādus sociālos medijus esat izmantojis/-</a:t>
            </a:r>
            <a:r>
              <a:rPr lang="lv-LV" sz="1200" b="1" dirty="0" err="1">
                <a:solidFill>
                  <a:schemeClr val="accent1">
                    <a:lumMod val="50000"/>
                  </a:schemeClr>
                </a:solidFill>
                <a:cs typeface="Arial" panose="020B0604020202020204" pitchFamily="34" charset="0"/>
              </a:rPr>
              <a:t>usi</a:t>
            </a:r>
            <a:r>
              <a:rPr lang="lv-LV" sz="1200" b="1" dirty="0">
                <a:solidFill>
                  <a:schemeClr val="accent1">
                    <a:lumMod val="50000"/>
                  </a:schemeClr>
                </a:solidFill>
                <a:cs typeface="Arial" panose="020B0604020202020204" pitchFamily="34" charset="0"/>
              </a:rPr>
              <a:t> pēdējo trīs mēnešu laikā?</a:t>
            </a:r>
          </a:p>
        </p:txBody>
      </p:sp>
      <p:cxnSp>
        <p:nvCxnSpPr>
          <p:cNvPr id="5" name="Straight Connector 4">
            <a:extLst>
              <a:ext uri="{FF2B5EF4-FFF2-40B4-BE49-F238E27FC236}">
                <a16:creationId xmlns:a16="http://schemas.microsoft.com/office/drawing/2014/main" id="{F05C2454-FFCB-B3E1-8BF1-0281403D6100}"/>
              </a:ext>
            </a:extLst>
          </p:cNvPr>
          <p:cNvCxnSpPr>
            <a:cxnSpLocks/>
          </p:cNvCxnSpPr>
          <p:nvPr/>
        </p:nvCxnSpPr>
        <p:spPr>
          <a:xfrm flipV="1">
            <a:off x="369524" y="843978"/>
            <a:ext cx="507877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7F28DA-AE84-9901-619D-310F8E421438}"/>
              </a:ext>
            </a:extLst>
          </p:cNvPr>
          <p:cNvSpPr txBox="1"/>
          <p:nvPr/>
        </p:nvSpPr>
        <p:spPr>
          <a:xfrm>
            <a:off x="7038975" y="1219089"/>
            <a:ext cx="4888384" cy="4731167"/>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Sociālie mediji sabiedrībā tiek aktīvi lietoti – tos izmanto 94% (-4% salīdzinājumā ar 2024.g.) aptaujāto interneta lietotāju. Salīdzinājumā ar 2024.g. aptaujas rezultātiem, šogad populārāko sociālo mediju hierarhija nav būtiski mainījusies. Nedaudz sarukuši ir populārāko sociālo mediju lietošanas rādītāji. Vairāk nekā 20% interneta lietotāju izmanto šādus sociālos medijus:</a:t>
            </a:r>
          </a:p>
          <a:p>
            <a:pPr marL="171450" indent="-171450">
              <a:lnSpc>
                <a:spcPct val="120000"/>
              </a:lnSpc>
              <a:buFont typeface="Wingdings" panose="05000000000000000000" pitchFamily="2" charset="2"/>
              <a:buChar char="ü"/>
            </a:pPr>
            <a:r>
              <a:rPr lang="lv-LV" sz="1200" dirty="0" err="1">
                <a:effectLst/>
                <a:ea typeface="Times New Roman" panose="02020603050405020304" pitchFamily="18" charset="0"/>
              </a:rPr>
              <a:t>YouTube</a:t>
            </a:r>
            <a:r>
              <a:rPr lang="lv-LV" sz="1200" dirty="0">
                <a:effectLst/>
                <a:ea typeface="Times New Roman" panose="02020603050405020304" pitchFamily="18" charset="0"/>
              </a:rPr>
              <a:t> - lieto 85% respondentu; -6% salīdzinājumā ar 2024.g. Salīdzinoši plašāks </a:t>
            </a:r>
            <a:r>
              <a:rPr lang="lv-LV" sz="1200" dirty="0" err="1">
                <a:effectLst/>
                <a:ea typeface="Times New Roman" panose="02020603050405020304" pitchFamily="18" charset="0"/>
              </a:rPr>
              <a:t>YouTube</a:t>
            </a:r>
            <a:r>
              <a:rPr lang="lv-LV" sz="1200" dirty="0">
                <a:effectLst/>
                <a:ea typeface="Times New Roman" panose="02020603050405020304" pitchFamily="18" charset="0"/>
              </a:rPr>
              <a:t> lietotāju īpatsvars vērojams jauniešu (15-25 gadi) mērķa grupā (93%), salīdzinoši mazāk </a:t>
            </a:r>
            <a:r>
              <a:rPr lang="lv-LV" sz="1200" dirty="0" err="1">
                <a:effectLst/>
                <a:ea typeface="Times New Roman" panose="02020603050405020304" pitchFamily="18" charset="0"/>
              </a:rPr>
              <a:t>YouTube</a:t>
            </a:r>
            <a:r>
              <a:rPr lang="lv-LV" sz="1200" dirty="0">
                <a:effectLst/>
                <a:ea typeface="Times New Roman" panose="02020603050405020304" pitchFamily="18" charset="0"/>
              </a:rPr>
              <a:t> lietotāju ir senioru (65+ gadi) auditorijā (76%); </a:t>
            </a:r>
          </a:p>
          <a:p>
            <a:pPr marL="171450" indent="-171450">
              <a:lnSpc>
                <a:spcPct val="120000"/>
              </a:lnSpc>
              <a:buFont typeface="Wingdings" panose="05000000000000000000" pitchFamily="2" charset="2"/>
              <a:buChar char="ü"/>
            </a:pPr>
            <a:r>
              <a:rPr lang="lv-LV" sz="1200" dirty="0" err="1">
                <a:effectLst/>
                <a:ea typeface="Times New Roman" panose="02020603050405020304" pitchFamily="18" charset="0"/>
              </a:rPr>
              <a:t>Facebook</a:t>
            </a:r>
            <a:r>
              <a:rPr lang="lv-LV" sz="1200" dirty="0">
                <a:effectLst/>
                <a:ea typeface="Times New Roman" panose="02020603050405020304" pitchFamily="18" charset="0"/>
              </a:rPr>
              <a:t> – lieto 78%; -7% salīdzinājumā ar 2024.g. Jauniešu vidū </a:t>
            </a:r>
            <a:r>
              <a:rPr lang="lv-LV" sz="1200" dirty="0" err="1">
                <a:effectLst/>
                <a:ea typeface="Times New Roman" panose="02020603050405020304" pitchFamily="18" charset="0"/>
              </a:rPr>
              <a:t>Facebook</a:t>
            </a:r>
            <a:r>
              <a:rPr lang="lv-LV" sz="1200" dirty="0">
                <a:effectLst/>
                <a:ea typeface="Times New Roman" panose="02020603050405020304" pitchFamily="18" charset="0"/>
              </a:rPr>
              <a:t> lietotāju skaits sasniedz 83%, senioru grupā – 65%;</a:t>
            </a:r>
          </a:p>
          <a:p>
            <a:pPr marL="171450" indent="-171450">
              <a:lnSpc>
                <a:spcPct val="120000"/>
              </a:lnSpc>
              <a:buFont typeface="Wingdings" panose="05000000000000000000" pitchFamily="2" charset="2"/>
              <a:buChar char="ü"/>
            </a:pPr>
            <a:r>
              <a:rPr lang="lv-LV" sz="1200" dirty="0" err="1">
                <a:effectLst/>
                <a:ea typeface="Times New Roman" panose="02020603050405020304" pitchFamily="18" charset="0"/>
              </a:rPr>
              <a:t>TikTok</a:t>
            </a:r>
            <a:r>
              <a:rPr lang="lv-LV" sz="1200" dirty="0">
                <a:effectLst/>
                <a:ea typeface="Times New Roman" panose="02020603050405020304" pitchFamily="18" charset="0"/>
              </a:rPr>
              <a:t> – lieto 46%; -9% salīdzinājumā ar 2024.g. Ievērojami vairāk </a:t>
            </a:r>
            <a:r>
              <a:rPr lang="lv-LV" sz="1200" dirty="0" err="1">
                <a:effectLst/>
                <a:ea typeface="Times New Roman" panose="02020603050405020304" pitchFamily="18" charset="0"/>
              </a:rPr>
              <a:t>TikTok</a:t>
            </a:r>
            <a:r>
              <a:rPr lang="lv-LV" sz="1200" dirty="0">
                <a:effectLst/>
                <a:ea typeface="Times New Roman" panose="02020603050405020304" pitchFamily="18" charset="0"/>
              </a:rPr>
              <a:t> lietotāju ir jauniešu mērķa grupā (80%), arī cittautiešu vidū viņu ir vairāk (56%) nekā vidēji izlasē. Senioru auditorijā </a:t>
            </a:r>
            <a:r>
              <a:rPr lang="lv-LV" sz="1200" dirty="0" err="1">
                <a:effectLst/>
                <a:ea typeface="Times New Roman" panose="02020603050405020304" pitchFamily="18" charset="0"/>
              </a:rPr>
              <a:t>TikTok</a:t>
            </a:r>
            <a:r>
              <a:rPr lang="lv-LV" sz="1200" dirty="0">
                <a:effectLst/>
                <a:ea typeface="Times New Roman" panose="02020603050405020304" pitchFamily="18" charset="0"/>
              </a:rPr>
              <a:t> lieto vien 23% aptaujāto;</a:t>
            </a:r>
          </a:p>
          <a:p>
            <a:pPr marL="171450" indent="-171450">
              <a:lnSpc>
                <a:spcPct val="120000"/>
              </a:lnSpc>
              <a:buFont typeface="Wingdings" panose="05000000000000000000" pitchFamily="2" charset="2"/>
              <a:buChar char="ü"/>
            </a:pPr>
            <a:r>
              <a:rPr lang="lv-LV" sz="1200" dirty="0" err="1">
                <a:effectLst/>
                <a:ea typeface="Times New Roman" panose="02020603050405020304" pitchFamily="18" charset="0"/>
              </a:rPr>
              <a:t>Instagram</a:t>
            </a:r>
            <a:r>
              <a:rPr lang="lv-LV" sz="1200" dirty="0">
                <a:effectLst/>
                <a:ea typeface="Times New Roman" panose="02020603050405020304" pitchFamily="18" charset="0"/>
              </a:rPr>
              <a:t> – lieto 43%; -2% salīdzinājumā ar 2024.g. Jauniešu vidū </a:t>
            </a:r>
            <a:r>
              <a:rPr lang="lv-LV" sz="1200" dirty="0" err="1">
                <a:effectLst/>
                <a:ea typeface="Times New Roman" panose="02020603050405020304" pitchFamily="18" charset="0"/>
              </a:rPr>
              <a:t>Instagram</a:t>
            </a:r>
            <a:r>
              <a:rPr lang="lv-LV" sz="1200" dirty="0">
                <a:effectLst/>
                <a:ea typeface="Times New Roman" panose="02020603050405020304" pitchFamily="18" charset="0"/>
              </a:rPr>
              <a:t> lieto 79%, senioru grupā – 22% respondentu;</a:t>
            </a:r>
          </a:p>
          <a:p>
            <a:pPr marL="171450" indent="-171450">
              <a:lnSpc>
                <a:spcPct val="120000"/>
              </a:lnSpc>
              <a:buFont typeface="Wingdings" panose="05000000000000000000" pitchFamily="2" charset="2"/>
              <a:buChar char="ü"/>
            </a:pPr>
            <a:r>
              <a:rPr lang="lv-LV" sz="1200" dirty="0" err="1">
                <a:effectLst/>
                <a:ea typeface="Times New Roman" panose="02020603050405020304" pitchFamily="18" charset="0"/>
              </a:rPr>
              <a:t>Telegram</a:t>
            </a:r>
            <a:r>
              <a:rPr lang="lv-LV" sz="1200" dirty="0">
                <a:effectLst/>
                <a:ea typeface="Times New Roman" panose="02020603050405020304" pitchFamily="18" charset="0"/>
              </a:rPr>
              <a:t> – lieto 26%; -4% salīdzinājumā ar 2024.g. </a:t>
            </a:r>
            <a:r>
              <a:rPr lang="lv-LV" sz="1200" dirty="0" err="1">
                <a:effectLst/>
                <a:ea typeface="Times New Roman" panose="02020603050405020304" pitchFamily="18" charset="0"/>
              </a:rPr>
              <a:t>Telegram</a:t>
            </a:r>
            <a:r>
              <a:rPr lang="lv-LV" sz="1200" dirty="0">
                <a:effectLst/>
                <a:ea typeface="Times New Roman" panose="02020603050405020304" pitchFamily="18" charset="0"/>
              </a:rPr>
              <a:t> populārāks ir jauniešu (lieto 43%) un cittautiešu (lieto 41%) mērķa grupās, savukārt senioru vidū </a:t>
            </a:r>
            <a:r>
              <a:rPr lang="lv-LV" sz="1200" dirty="0" err="1">
                <a:effectLst/>
                <a:ea typeface="Times New Roman" panose="02020603050405020304" pitchFamily="18" charset="0"/>
              </a:rPr>
              <a:t>Telegram</a:t>
            </a:r>
            <a:r>
              <a:rPr lang="lv-LV" sz="1200" dirty="0">
                <a:effectLst/>
                <a:ea typeface="Times New Roman" panose="02020603050405020304" pitchFamily="18" charset="0"/>
              </a:rPr>
              <a:t> lieto vien 13% respondentu.</a:t>
            </a:r>
          </a:p>
        </p:txBody>
      </p:sp>
      <p:sp>
        <p:nvSpPr>
          <p:cNvPr id="7" name="Rectangle 6">
            <a:extLst>
              <a:ext uri="{FF2B5EF4-FFF2-40B4-BE49-F238E27FC236}">
                <a16:creationId xmlns:a16="http://schemas.microsoft.com/office/drawing/2014/main" id="{C0BE9E83-D935-3636-657F-3F000C735F29}"/>
              </a:ext>
            </a:extLst>
          </p:cNvPr>
          <p:cNvSpPr/>
          <p:nvPr/>
        </p:nvSpPr>
        <p:spPr>
          <a:xfrm>
            <a:off x="2038350" y="948035"/>
            <a:ext cx="2895600"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pic>
        <p:nvPicPr>
          <p:cNvPr id="12" name="Picture 11">
            <a:extLst>
              <a:ext uri="{FF2B5EF4-FFF2-40B4-BE49-F238E27FC236}">
                <a16:creationId xmlns:a16="http://schemas.microsoft.com/office/drawing/2014/main" id="{79751D41-F18D-1CD9-7A04-068981FB85E3}"/>
              </a:ext>
            </a:extLst>
          </p:cNvPr>
          <p:cNvPicPr>
            <a:picLocks noChangeAspect="1"/>
          </p:cNvPicPr>
          <p:nvPr/>
        </p:nvPicPr>
        <p:blipFill>
          <a:blip r:embed="rId2"/>
          <a:stretch>
            <a:fillRect/>
          </a:stretch>
        </p:blipFill>
        <p:spPr>
          <a:xfrm>
            <a:off x="55091" y="1219089"/>
            <a:ext cx="5754894" cy="4975400"/>
          </a:xfrm>
          <a:prstGeom prst="rect">
            <a:avLst/>
          </a:prstGeom>
        </p:spPr>
      </p:pic>
      <p:cxnSp>
        <p:nvCxnSpPr>
          <p:cNvPr id="10" name="Straight Arrow Connector 9">
            <a:extLst>
              <a:ext uri="{FF2B5EF4-FFF2-40B4-BE49-F238E27FC236}">
                <a16:creationId xmlns:a16="http://schemas.microsoft.com/office/drawing/2014/main" id="{A0239CBF-E453-D863-F0A8-F2C04BC1CBBE}"/>
              </a:ext>
            </a:extLst>
          </p:cNvPr>
          <p:cNvCxnSpPr>
            <a:cxnSpLocks/>
          </p:cNvCxnSpPr>
          <p:nvPr/>
        </p:nvCxnSpPr>
        <p:spPr>
          <a:xfrm flipH="1" flipV="1">
            <a:off x="5768146" y="1266972"/>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705F70-63B6-F0F8-8F60-CDCF5E63BAFA}"/>
              </a:ext>
            </a:extLst>
          </p:cNvPr>
          <p:cNvCxnSpPr>
            <a:cxnSpLocks/>
          </p:cNvCxnSpPr>
          <p:nvPr/>
        </p:nvCxnSpPr>
        <p:spPr>
          <a:xfrm flipV="1">
            <a:off x="2932538" y="2623747"/>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2DCA6F-04A7-93F4-DFD9-317565E54DA9}"/>
              </a:ext>
            </a:extLst>
          </p:cNvPr>
          <p:cNvCxnSpPr>
            <a:cxnSpLocks/>
          </p:cNvCxnSpPr>
          <p:nvPr/>
        </p:nvCxnSpPr>
        <p:spPr>
          <a:xfrm flipH="1" flipV="1">
            <a:off x="2772726" y="4407053"/>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997C2C-1047-C159-1B66-515088E05EB0}"/>
              </a:ext>
            </a:extLst>
          </p:cNvPr>
          <p:cNvCxnSpPr>
            <a:cxnSpLocks/>
          </p:cNvCxnSpPr>
          <p:nvPr/>
        </p:nvCxnSpPr>
        <p:spPr>
          <a:xfrm flipH="1" flipV="1">
            <a:off x="3187225" y="3140447"/>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62727F-B56C-829F-2F48-B343E2A95AF9}"/>
              </a:ext>
            </a:extLst>
          </p:cNvPr>
          <p:cNvCxnSpPr>
            <a:cxnSpLocks/>
          </p:cNvCxnSpPr>
          <p:nvPr/>
        </p:nvCxnSpPr>
        <p:spPr>
          <a:xfrm flipH="1" flipV="1">
            <a:off x="3168425" y="2857074"/>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ECEEEBF-6A6A-FD51-6142-5A3A95DBB840}"/>
              </a:ext>
            </a:extLst>
          </p:cNvPr>
          <p:cNvCxnSpPr>
            <a:cxnSpLocks/>
          </p:cNvCxnSpPr>
          <p:nvPr/>
        </p:nvCxnSpPr>
        <p:spPr>
          <a:xfrm flipH="1" flipV="1">
            <a:off x="4341128" y="1820386"/>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9B229F-6364-5648-B05F-5D7EBF9EAE98}"/>
              </a:ext>
            </a:extLst>
          </p:cNvPr>
          <p:cNvCxnSpPr>
            <a:cxnSpLocks/>
          </p:cNvCxnSpPr>
          <p:nvPr/>
        </p:nvCxnSpPr>
        <p:spPr>
          <a:xfrm flipH="1" flipV="1">
            <a:off x="5529638" y="1571772"/>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136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18D1-334B-81E5-A2A3-CC3BA126CFE8}"/>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Sociālo mediju lietošana</a:t>
            </a:r>
          </a:p>
        </p:txBody>
      </p:sp>
      <p:sp>
        <p:nvSpPr>
          <p:cNvPr id="6" name="TextBox 5">
            <a:extLst>
              <a:ext uri="{FF2B5EF4-FFF2-40B4-BE49-F238E27FC236}">
                <a16:creationId xmlns:a16="http://schemas.microsoft.com/office/drawing/2014/main" id="{CC07F0BA-95D7-B6AE-B332-847B2FAE91F6}"/>
              </a:ext>
            </a:extLst>
          </p:cNvPr>
          <p:cNvSpPr txBox="1"/>
          <p:nvPr/>
        </p:nvSpPr>
        <p:spPr>
          <a:xfrm>
            <a:off x="8653651" y="1180989"/>
            <a:ext cx="3452623" cy="4952766"/>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Nozīmīga daļa (25% un vairāk) aptaujas dalībnieku regulāri līdzdarbojas sociālajos medijos, paužot savu attieksmi ar “patīk”  pogu, rakstot komentārus, daloties ar saturu vai publicējot savus ierakstus: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60% sociālo mediju lietotāju mēdz spiest “patīk”, ja viņiem kāds ieraksts patīk. Ļoti bieži vai bieži to dara katrs ceturtais (24%) sociālo mediju lietotājs;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37% respondentu vismaz laiku pa laikam dalās ar saturu sociālajos medijos, bieži to dara 10% sociālo mediju lietotāju;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28% respondentu mēdz komentēt citu veidoto saturu sociālajos medijos, bieži to dara 6% aptaujāto;</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25% sociālo mediju lietotāju vismaz šad tad publicē ierakstus sociālajos medijos, bieži to dara 5% respondentu;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Visas augstāk minētās aktivitātes ievērojami biežāk veic (45%-80%) jaunieši (15-25 gadi), savukārt retāk tās dara seniori (65+ gadi). Mazākumtautību pārstāvju mērķa grupā iegūtie rezultāti ir līdzīgi aptaujas kopējiem rezultātiem.</a:t>
            </a:r>
          </a:p>
          <a:p>
            <a:pPr marL="171450" indent="-171450">
              <a:lnSpc>
                <a:spcPct val="120000"/>
              </a:lnSpc>
              <a:buFont typeface="Wingdings" panose="05000000000000000000" pitchFamily="2" charset="2"/>
              <a:buChar char="ü"/>
            </a:pPr>
            <a:endParaRPr lang="lv-LV" sz="1200" dirty="0">
              <a:effectLst/>
              <a:ea typeface="Times New Roman" panose="02020603050405020304" pitchFamily="18" charset="0"/>
            </a:endParaRPr>
          </a:p>
        </p:txBody>
      </p:sp>
      <p:cxnSp>
        <p:nvCxnSpPr>
          <p:cNvPr id="9" name="Straight Connector 8">
            <a:extLst>
              <a:ext uri="{FF2B5EF4-FFF2-40B4-BE49-F238E27FC236}">
                <a16:creationId xmlns:a16="http://schemas.microsoft.com/office/drawing/2014/main" id="{6CE089BF-877D-CD27-452C-15AF20EDEF54}"/>
              </a:ext>
            </a:extLst>
          </p:cNvPr>
          <p:cNvCxnSpPr>
            <a:cxnSpLocks/>
          </p:cNvCxnSpPr>
          <p:nvPr/>
        </p:nvCxnSpPr>
        <p:spPr>
          <a:xfrm>
            <a:off x="344685" y="530161"/>
            <a:ext cx="6256140"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D33DCF5-4A9C-4D8E-37CC-D74AE8AA2D1D}"/>
              </a:ext>
            </a:extLst>
          </p:cNvPr>
          <p:cNvSpPr/>
          <p:nvPr/>
        </p:nvSpPr>
        <p:spPr>
          <a:xfrm>
            <a:off x="390920" y="544794"/>
            <a:ext cx="6352781"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regulāri pēdējā gada laikā, lietojot sociālos medijus, esat veicis/-</a:t>
            </a:r>
            <a:r>
              <a:rPr lang="lv-LV" sz="1200" b="1" dirty="0" err="1">
                <a:solidFill>
                  <a:schemeClr val="accent1">
                    <a:lumMod val="50000"/>
                  </a:schemeClr>
                </a:solidFill>
                <a:cs typeface="Arial" panose="020B0604020202020204" pitchFamily="34" charset="0"/>
              </a:rPr>
              <a:t>usi</a:t>
            </a:r>
            <a:r>
              <a:rPr lang="lv-LV" sz="1200" b="1" dirty="0">
                <a:solidFill>
                  <a:schemeClr val="accent1">
                    <a:lumMod val="50000"/>
                  </a:schemeClr>
                </a:solidFill>
                <a:cs typeface="Arial" panose="020B0604020202020204" pitchFamily="34" charset="0"/>
              </a:rPr>
              <a:t> tālāk minētās darbības?</a:t>
            </a:r>
          </a:p>
        </p:txBody>
      </p:sp>
      <p:cxnSp>
        <p:nvCxnSpPr>
          <p:cNvPr id="11" name="Straight Connector 10">
            <a:extLst>
              <a:ext uri="{FF2B5EF4-FFF2-40B4-BE49-F238E27FC236}">
                <a16:creationId xmlns:a16="http://schemas.microsoft.com/office/drawing/2014/main" id="{C0756CB9-F9A9-B52B-868A-824F165B4C10}"/>
              </a:ext>
            </a:extLst>
          </p:cNvPr>
          <p:cNvCxnSpPr>
            <a:cxnSpLocks/>
          </p:cNvCxnSpPr>
          <p:nvPr/>
        </p:nvCxnSpPr>
        <p:spPr>
          <a:xfrm flipV="1">
            <a:off x="369524" y="843978"/>
            <a:ext cx="623130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C60D5DD-3CE3-548C-500B-8C4F25619626}"/>
              </a:ext>
            </a:extLst>
          </p:cNvPr>
          <p:cNvSpPr/>
          <p:nvPr/>
        </p:nvSpPr>
        <p:spPr>
          <a:xfrm>
            <a:off x="4600575" y="905922"/>
            <a:ext cx="2895600"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pic>
        <p:nvPicPr>
          <p:cNvPr id="14" name="Picture 13">
            <a:extLst>
              <a:ext uri="{FF2B5EF4-FFF2-40B4-BE49-F238E27FC236}">
                <a16:creationId xmlns:a16="http://schemas.microsoft.com/office/drawing/2014/main" id="{4B192801-A7F2-4133-6129-6DD22C6BF3BF}"/>
              </a:ext>
            </a:extLst>
          </p:cNvPr>
          <p:cNvPicPr>
            <a:picLocks noChangeAspect="1"/>
          </p:cNvPicPr>
          <p:nvPr/>
        </p:nvPicPr>
        <p:blipFill>
          <a:blip r:embed="rId2"/>
          <a:stretch>
            <a:fillRect/>
          </a:stretch>
        </p:blipFill>
        <p:spPr>
          <a:xfrm>
            <a:off x="2342769" y="1171194"/>
            <a:ext cx="6115812" cy="5125212"/>
          </a:xfrm>
          <a:prstGeom prst="rect">
            <a:avLst/>
          </a:prstGeom>
        </p:spPr>
      </p:pic>
      <p:sp>
        <p:nvSpPr>
          <p:cNvPr id="15" name="Rectangle 14">
            <a:extLst>
              <a:ext uri="{FF2B5EF4-FFF2-40B4-BE49-F238E27FC236}">
                <a16:creationId xmlns:a16="http://schemas.microsoft.com/office/drawing/2014/main" id="{DE99F40C-8226-1475-3538-5F64A6160595}"/>
              </a:ext>
            </a:extLst>
          </p:cNvPr>
          <p:cNvSpPr/>
          <p:nvPr/>
        </p:nvSpPr>
        <p:spPr>
          <a:xfrm>
            <a:off x="85725" y="1276239"/>
            <a:ext cx="2061973" cy="742383"/>
          </a:xfrm>
          <a:prstGeom prst="rect">
            <a:avLst/>
          </a:prstGeom>
        </p:spPr>
        <p:txBody>
          <a:bodyPr wrap="square">
            <a:spAutoFit/>
          </a:bodyPr>
          <a:lstStyle/>
          <a:p>
            <a:pPr lvl="0" algn="ctr">
              <a:lnSpc>
                <a:spcPct val="120000"/>
              </a:lnSpc>
            </a:pPr>
            <a:r>
              <a:rPr lang="sv-SE" sz="1200" b="1" dirty="0">
                <a:solidFill>
                  <a:schemeClr val="accent1">
                    <a:lumMod val="50000"/>
                  </a:schemeClr>
                </a:solidFill>
                <a:cs typeface="Arial" panose="020B0604020202020204" pitchFamily="34" charset="0"/>
              </a:rPr>
              <a:t>Ja man sociālajos medijos kāds ieraksts patīk, es spiežu “patīk”</a:t>
            </a:r>
            <a:endParaRPr lang="lv-LV" sz="1200" b="1" dirty="0">
              <a:solidFill>
                <a:schemeClr val="accent1">
                  <a:lumMod val="50000"/>
                </a:schemeClr>
              </a:solidFill>
              <a:cs typeface="Arial" panose="020B0604020202020204" pitchFamily="34" charset="0"/>
            </a:endParaRPr>
          </a:p>
        </p:txBody>
      </p:sp>
      <p:sp>
        <p:nvSpPr>
          <p:cNvPr id="16" name="Rectangle 15">
            <a:extLst>
              <a:ext uri="{FF2B5EF4-FFF2-40B4-BE49-F238E27FC236}">
                <a16:creationId xmlns:a16="http://schemas.microsoft.com/office/drawing/2014/main" id="{CD06CA7B-F59D-88F3-6466-9E3D1C6F3849}"/>
              </a:ext>
            </a:extLst>
          </p:cNvPr>
          <p:cNvSpPr/>
          <p:nvPr/>
        </p:nvSpPr>
        <p:spPr>
          <a:xfrm>
            <a:off x="85724" y="2437961"/>
            <a:ext cx="2061973" cy="520784"/>
          </a:xfrm>
          <a:prstGeom prst="rect">
            <a:avLst/>
          </a:prstGeom>
        </p:spPr>
        <p:txBody>
          <a:bodyPr wrap="square">
            <a:spAutoFit/>
          </a:bodyPr>
          <a:lstStyle/>
          <a:p>
            <a:pPr lvl="0" algn="ctr">
              <a:lnSpc>
                <a:spcPct val="120000"/>
              </a:lnSpc>
            </a:pPr>
            <a:r>
              <a:rPr lang="pt-BR" sz="1200" b="1" dirty="0">
                <a:solidFill>
                  <a:schemeClr val="accent1">
                    <a:lumMod val="50000"/>
                  </a:schemeClr>
                </a:solidFill>
                <a:cs typeface="Arial" panose="020B0604020202020204" pitchFamily="34" charset="0"/>
              </a:rPr>
              <a:t>Dal</a:t>
            </a:r>
            <a:r>
              <a:rPr lang="lv-LV" sz="1200" b="1" dirty="0">
                <a:solidFill>
                  <a:schemeClr val="accent1">
                    <a:lumMod val="50000"/>
                  </a:schemeClr>
                </a:solidFill>
                <a:cs typeface="Arial" panose="020B0604020202020204" pitchFamily="34" charset="0"/>
              </a:rPr>
              <a:t>o</a:t>
            </a:r>
            <a:r>
              <a:rPr lang="pt-BR" sz="1200" b="1" dirty="0">
                <a:solidFill>
                  <a:schemeClr val="accent1">
                    <a:lumMod val="50000"/>
                  </a:schemeClr>
                </a:solidFill>
                <a:cs typeface="Arial" panose="020B0604020202020204" pitchFamily="34" charset="0"/>
              </a:rPr>
              <a:t>s ar saturu sociālajos medijos</a:t>
            </a:r>
            <a:endParaRPr lang="lv-LV" sz="1200" b="1" dirty="0">
              <a:solidFill>
                <a:schemeClr val="accent1">
                  <a:lumMod val="50000"/>
                </a:schemeClr>
              </a:solidFill>
              <a:cs typeface="Arial" panose="020B0604020202020204" pitchFamily="34" charset="0"/>
            </a:endParaRPr>
          </a:p>
        </p:txBody>
      </p:sp>
      <p:sp>
        <p:nvSpPr>
          <p:cNvPr id="17" name="Rectangle 16">
            <a:extLst>
              <a:ext uri="{FF2B5EF4-FFF2-40B4-BE49-F238E27FC236}">
                <a16:creationId xmlns:a16="http://schemas.microsoft.com/office/drawing/2014/main" id="{CA120BF9-D512-C80F-06A5-71D2BB9CA764}"/>
              </a:ext>
            </a:extLst>
          </p:cNvPr>
          <p:cNvSpPr/>
          <p:nvPr/>
        </p:nvSpPr>
        <p:spPr>
          <a:xfrm>
            <a:off x="85724" y="3733800"/>
            <a:ext cx="2061973" cy="520784"/>
          </a:xfrm>
          <a:prstGeom prst="rect">
            <a:avLst/>
          </a:prstGeom>
        </p:spPr>
        <p:txBody>
          <a:bodyPr wrap="square">
            <a:spAutoFit/>
          </a:bodyPr>
          <a:lstStyle/>
          <a:p>
            <a:pPr lvl="0" algn="ctr">
              <a:lnSpc>
                <a:spcPct val="120000"/>
              </a:lnSpc>
            </a:pPr>
            <a:r>
              <a:rPr lang="pt-BR" sz="1200" b="1" dirty="0">
                <a:solidFill>
                  <a:schemeClr val="accent1">
                    <a:lumMod val="50000"/>
                  </a:schemeClr>
                </a:solidFill>
                <a:cs typeface="Arial" panose="020B0604020202020204" pitchFamily="34" charset="0"/>
              </a:rPr>
              <a:t>Komentēju citu veidoto saturu sociālajos medijos</a:t>
            </a:r>
            <a:endParaRPr lang="lv-LV" sz="1200" b="1" dirty="0">
              <a:solidFill>
                <a:schemeClr val="accent1">
                  <a:lumMod val="50000"/>
                </a:schemeClr>
              </a:solidFill>
              <a:cs typeface="Arial" panose="020B0604020202020204" pitchFamily="34" charset="0"/>
            </a:endParaRPr>
          </a:p>
        </p:txBody>
      </p:sp>
      <p:sp>
        <p:nvSpPr>
          <p:cNvPr id="18" name="Rectangle 17">
            <a:extLst>
              <a:ext uri="{FF2B5EF4-FFF2-40B4-BE49-F238E27FC236}">
                <a16:creationId xmlns:a16="http://schemas.microsoft.com/office/drawing/2014/main" id="{966ED53D-CE9E-41EB-73C1-15899DED6ED7}"/>
              </a:ext>
            </a:extLst>
          </p:cNvPr>
          <p:cNvSpPr/>
          <p:nvPr/>
        </p:nvSpPr>
        <p:spPr>
          <a:xfrm>
            <a:off x="85724" y="4914900"/>
            <a:ext cx="2061973" cy="520784"/>
          </a:xfrm>
          <a:prstGeom prst="rect">
            <a:avLst/>
          </a:prstGeom>
        </p:spPr>
        <p:txBody>
          <a:bodyPr wrap="square">
            <a:spAutoFit/>
          </a:bodyPr>
          <a:lstStyle/>
          <a:p>
            <a:pPr lvl="0" algn="ctr">
              <a:lnSpc>
                <a:spcPct val="120000"/>
              </a:lnSpc>
            </a:pPr>
            <a:r>
              <a:rPr lang="pt-BR" sz="1200" b="1" dirty="0">
                <a:solidFill>
                  <a:schemeClr val="accent1">
                    <a:lumMod val="50000"/>
                  </a:schemeClr>
                </a:solidFill>
                <a:cs typeface="Arial" panose="020B0604020202020204" pitchFamily="34" charset="0"/>
              </a:rPr>
              <a:t>Publicēju ierakstus sociālajos medijos</a:t>
            </a:r>
            <a:endParaRPr lang="lv-LV" sz="1200" b="1" dirty="0">
              <a:solidFill>
                <a:schemeClr val="accent1">
                  <a:lumMod val="50000"/>
                </a:schemeClr>
              </a:solidFill>
              <a:cs typeface="Arial" panose="020B0604020202020204" pitchFamily="34" charset="0"/>
            </a:endParaRPr>
          </a:p>
        </p:txBody>
      </p:sp>
      <p:sp>
        <p:nvSpPr>
          <p:cNvPr id="3" name="Oval 1060">
            <a:extLst>
              <a:ext uri="{FF2B5EF4-FFF2-40B4-BE49-F238E27FC236}">
                <a16:creationId xmlns:a16="http://schemas.microsoft.com/office/drawing/2014/main" id="{D9439E11-ACD0-3CB3-CA33-53AA4FFB24EE}"/>
              </a:ext>
            </a:extLst>
          </p:cNvPr>
          <p:cNvSpPr>
            <a:spLocks noChangeArrowheads="1"/>
          </p:cNvSpPr>
          <p:nvPr/>
        </p:nvSpPr>
        <p:spPr bwMode="auto">
          <a:xfrm>
            <a:off x="4729017" y="1647991"/>
            <a:ext cx="2346038"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4" name="Oval 1060">
            <a:extLst>
              <a:ext uri="{FF2B5EF4-FFF2-40B4-BE49-F238E27FC236}">
                <a16:creationId xmlns:a16="http://schemas.microsoft.com/office/drawing/2014/main" id="{592026C1-557F-A6A9-9821-D7FC27BD6795}"/>
              </a:ext>
            </a:extLst>
          </p:cNvPr>
          <p:cNvSpPr>
            <a:spLocks noChangeArrowheads="1"/>
          </p:cNvSpPr>
          <p:nvPr/>
        </p:nvSpPr>
        <p:spPr bwMode="auto">
          <a:xfrm>
            <a:off x="4155063" y="4095993"/>
            <a:ext cx="1636137"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 name="Oval 1060">
            <a:extLst>
              <a:ext uri="{FF2B5EF4-FFF2-40B4-BE49-F238E27FC236}">
                <a16:creationId xmlns:a16="http://schemas.microsoft.com/office/drawing/2014/main" id="{CC418A6E-9E81-1EBF-2CEA-A3A34DD12005}"/>
              </a:ext>
            </a:extLst>
          </p:cNvPr>
          <p:cNvSpPr>
            <a:spLocks noChangeArrowheads="1"/>
          </p:cNvSpPr>
          <p:nvPr/>
        </p:nvSpPr>
        <p:spPr bwMode="auto">
          <a:xfrm>
            <a:off x="4227656" y="2871992"/>
            <a:ext cx="2108489"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7" name="Oval 1060">
            <a:extLst>
              <a:ext uri="{FF2B5EF4-FFF2-40B4-BE49-F238E27FC236}">
                <a16:creationId xmlns:a16="http://schemas.microsoft.com/office/drawing/2014/main" id="{2FAB94D0-3B3D-9139-0640-8160F5BDA7BD}"/>
              </a:ext>
            </a:extLst>
          </p:cNvPr>
          <p:cNvSpPr>
            <a:spLocks noChangeArrowheads="1"/>
          </p:cNvSpPr>
          <p:nvPr/>
        </p:nvSpPr>
        <p:spPr bwMode="auto">
          <a:xfrm>
            <a:off x="4155064" y="5294715"/>
            <a:ext cx="1451410" cy="28193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789289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0577-FC93-8B8F-27ED-D8924A6A2558}"/>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Sociālo mediju lietošana</a:t>
            </a:r>
          </a:p>
        </p:txBody>
      </p:sp>
      <p:cxnSp>
        <p:nvCxnSpPr>
          <p:cNvPr id="3" name="Straight Connector 2">
            <a:extLst>
              <a:ext uri="{FF2B5EF4-FFF2-40B4-BE49-F238E27FC236}">
                <a16:creationId xmlns:a16="http://schemas.microsoft.com/office/drawing/2014/main" id="{CD0FD77D-0E7B-8B27-B4AB-50ECE23EEBE9}"/>
              </a:ext>
            </a:extLst>
          </p:cNvPr>
          <p:cNvCxnSpPr>
            <a:cxnSpLocks/>
          </p:cNvCxnSpPr>
          <p:nvPr/>
        </p:nvCxnSpPr>
        <p:spPr>
          <a:xfrm>
            <a:off x="344685" y="530161"/>
            <a:ext cx="6256140"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632247F-348E-B55E-A1D7-AE3233126AF7}"/>
              </a:ext>
            </a:extLst>
          </p:cNvPr>
          <p:cNvSpPr/>
          <p:nvPr/>
        </p:nvSpPr>
        <p:spPr>
          <a:xfrm>
            <a:off x="390920" y="544794"/>
            <a:ext cx="6352781"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regulāri pēdējā gada laikā, lietojot sociālos medijus, esat veicis/-</a:t>
            </a:r>
            <a:r>
              <a:rPr lang="lv-LV" sz="1200" b="1" dirty="0" err="1">
                <a:solidFill>
                  <a:schemeClr val="accent1">
                    <a:lumMod val="50000"/>
                  </a:schemeClr>
                </a:solidFill>
                <a:cs typeface="Arial" panose="020B0604020202020204" pitchFamily="34" charset="0"/>
              </a:rPr>
              <a:t>usi</a:t>
            </a:r>
            <a:r>
              <a:rPr lang="lv-LV" sz="1200" b="1" dirty="0">
                <a:solidFill>
                  <a:schemeClr val="accent1">
                    <a:lumMod val="50000"/>
                  </a:schemeClr>
                </a:solidFill>
                <a:cs typeface="Arial" panose="020B0604020202020204" pitchFamily="34" charset="0"/>
              </a:rPr>
              <a:t> tālāk minētās darbības?</a:t>
            </a:r>
          </a:p>
        </p:txBody>
      </p:sp>
      <p:cxnSp>
        <p:nvCxnSpPr>
          <p:cNvPr id="5" name="Straight Connector 4">
            <a:extLst>
              <a:ext uri="{FF2B5EF4-FFF2-40B4-BE49-F238E27FC236}">
                <a16:creationId xmlns:a16="http://schemas.microsoft.com/office/drawing/2014/main" id="{09E7B8DC-370C-78F3-CE2A-5DC980C664B8}"/>
              </a:ext>
            </a:extLst>
          </p:cNvPr>
          <p:cNvCxnSpPr>
            <a:cxnSpLocks/>
          </p:cNvCxnSpPr>
          <p:nvPr/>
        </p:nvCxnSpPr>
        <p:spPr>
          <a:xfrm flipV="1">
            <a:off x="369524" y="843978"/>
            <a:ext cx="623130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C294E92-6D08-0BA0-8DC9-8F90FD5857F3}"/>
              </a:ext>
            </a:extLst>
          </p:cNvPr>
          <p:cNvSpPr txBox="1"/>
          <p:nvPr/>
        </p:nvSpPr>
        <p:spPr>
          <a:xfrm>
            <a:off x="8039099" y="1352439"/>
            <a:ext cx="4067175" cy="4509568"/>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2025.g. pētījuma rezultāti liecina, ka lietotāju aktivitāte sociālajos medijos pēdējā gada laikā ir mazinājusies: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Katrs trešais (33%; -16% salīdzinājumā ar 2024.g.) sociālo mediju lietotājs mēdz (ļoti bieži + bieži + šad tad) pievienoties un regulāri sekot grupām/ personām, bet ar informāciju pats nedalās;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29% (-11% salīdzinājumā ar 2024.g.) sociālo mediju lietotāju mēdz pievienoties un aktīvi sekot grupām, lapām vai kanāliem, kuros notiek informācijas apmaiņa vai diskusija par sabiedriski vai politiski nozīmīgiem tematiem;</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27% (-8% salīdzinājumā ar 2024.g.) aptaujāto sociālos medijus aktīvi lieto (ļoti bieži + bieži + šad tad) sava darba ietvaros;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14% (-15% salīdzinājumā ar 2024.g.) sociālo mediju lietotāju mēdz paši piedalīties diskusijās, dalīties ar saitēm un publicēt ierakstus par politiskiem vai sociāli nozīmīgiem jautājumiem;</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Visas minētās aktivitātes biežāk veic jaunieši (15-25 gadi), finansiāli nodrošinātākie aptaujas dalībnieki, ar augstāko izglītību, pilsētnieki.</a:t>
            </a:r>
          </a:p>
        </p:txBody>
      </p:sp>
      <p:sp>
        <p:nvSpPr>
          <p:cNvPr id="7" name="Rectangle 6">
            <a:extLst>
              <a:ext uri="{FF2B5EF4-FFF2-40B4-BE49-F238E27FC236}">
                <a16:creationId xmlns:a16="http://schemas.microsoft.com/office/drawing/2014/main" id="{64DF2D1D-5333-E924-EFD1-9A3C1B05ACD9}"/>
              </a:ext>
            </a:extLst>
          </p:cNvPr>
          <p:cNvSpPr/>
          <p:nvPr/>
        </p:nvSpPr>
        <p:spPr>
          <a:xfrm>
            <a:off x="4124325" y="1029747"/>
            <a:ext cx="2895600"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pic>
        <p:nvPicPr>
          <p:cNvPr id="11" name="Picture 10">
            <a:extLst>
              <a:ext uri="{FF2B5EF4-FFF2-40B4-BE49-F238E27FC236}">
                <a16:creationId xmlns:a16="http://schemas.microsoft.com/office/drawing/2014/main" id="{8AE56E53-05BE-5493-6D9A-8C51FC9387C9}"/>
              </a:ext>
            </a:extLst>
          </p:cNvPr>
          <p:cNvPicPr>
            <a:picLocks noChangeAspect="1"/>
          </p:cNvPicPr>
          <p:nvPr/>
        </p:nvPicPr>
        <p:blipFill>
          <a:blip r:embed="rId2"/>
          <a:stretch>
            <a:fillRect/>
          </a:stretch>
        </p:blipFill>
        <p:spPr>
          <a:xfrm>
            <a:off x="2235926" y="1229972"/>
            <a:ext cx="5632106" cy="4891655"/>
          </a:xfrm>
          <a:prstGeom prst="rect">
            <a:avLst/>
          </a:prstGeom>
        </p:spPr>
      </p:pic>
      <p:sp>
        <p:nvSpPr>
          <p:cNvPr id="12" name="Rectangle 11">
            <a:extLst>
              <a:ext uri="{FF2B5EF4-FFF2-40B4-BE49-F238E27FC236}">
                <a16:creationId xmlns:a16="http://schemas.microsoft.com/office/drawing/2014/main" id="{BCAF8C8F-5224-808D-6A2B-AE55EFE3DA2E}"/>
              </a:ext>
            </a:extLst>
          </p:cNvPr>
          <p:cNvSpPr/>
          <p:nvPr/>
        </p:nvSpPr>
        <p:spPr>
          <a:xfrm>
            <a:off x="85724" y="1292834"/>
            <a:ext cx="2219326" cy="891334"/>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Sociālajos medijos pievienojos un regulāri sekoju grupām/ personām, bet ar informāciju pats nedalos</a:t>
            </a:r>
          </a:p>
        </p:txBody>
      </p:sp>
      <p:sp>
        <p:nvSpPr>
          <p:cNvPr id="13" name="Rectangle 12">
            <a:extLst>
              <a:ext uri="{FF2B5EF4-FFF2-40B4-BE49-F238E27FC236}">
                <a16:creationId xmlns:a16="http://schemas.microsoft.com/office/drawing/2014/main" id="{6F899B76-0096-88E0-8D8B-46653AE58F41}"/>
              </a:ext>
            </a:extLst>
          </p:cNvPr>
          <p:cNvSpPr/>
          <p:nvPr/>
        </p:nvSpPr>
        <p:spPr>
          <a:xfrm>
            <a:off x="85724" y="2528913"/>
            <a:ext cx="2219326" cy="485069"/>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Sociālos medijus aktīvi lietoju sava darba ietvaros</a:t>
            </a:r>
          </a:p>
        </p:txBody>
      </p:sp>
      <p:sp>
        <p:nvSpPr>
          <p:cNvPr id="14" name="Rectangle 13">
            <a:extLst>
              <a:ext uri="{FF2B5EF4-FFF2-40B4-BE49-F238E27FC236}">
                <a16:creationId xmlns:a16="http://schemas.microsoft.com/office/drawing/2014/main" id="{3AFE0255-9ECF-3FB7-5C26-23F9856B6907}"/>
              </a:ext>
            </a:extLst>
          </p:cNvPr>
          <p:cNvSpPr/>
          <p:nvPr/>
        </p:nvSpPr>
        <p:spPr>
          <a:xfrm>
            <a:off x="85724" y="3414562"/>
            <a:ext cx="2219326" cy="1297599"/>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Sociālajos medijos pievienojos un aktīvi sekoju grupām, lapām vai kanāliem, kuros notiek informācijas apmaiņa vai diskusija par sabiedriski vai politiski nozīmīgiem tematiem</a:t>
            </a:r>
          </a:p>
        </p:txBody>
      </p:sp>
      <p:sp>
        <p:nvSpPr>
          <p:cNvPr id="15" name="Rectangle 14">
            <a:extLst>
              <a:ext uri="{FF2B5EF4-FFF2-40B4-BE49-F238E27FC236}">
                <a16:creationId xmlns:a16="http://schemas.microsoft.com/office/drawing/2014/main" id="{C4F90DA9-838A-A080-DFE5-DEA79BF7E4F2}"/>
              </a:ext>
            </a:extLst>
          </p:cNvPr>
          <p:cNvSpPr/>
          <p:nvPr/>
        </p:nvSpPr>
        <p:spPr>
          <a:xfrm>
            <a:off x="85724" y="4794006"/>
            <a:ext cx="2219326" cy="1094467"/>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Sociālajos medijos pats piedalos diskusijās, dalos ar saitēm un publicēju ierakstus par politiskiem vai sociāli nozīmīgiem jautājumiem</a:t>
            </a:r>
          </a:p>
        </p:txBody>
      </p:sp>
      <p:cxnSp>
        <p:nvCxnSpPr>
          <p:cNvPr id="8" name="Straight Arrow Connector 7">
            <a:extLst>
              <a:ext uri="{FF2B5EF4-FFF2-40B4-BE49-F238E27FC236}">
                <a16:creationId xmlns:a16="http://schemas.microsoft.com/office/drawing/2014/main" id="{7BA6694F-4C85-B5CB-FB5A-936E22A893C9}"/>
              </a:ext>
            </a:extLst>
          </p:cNvPr>
          <p:cNvCxnSpPr>
            <a:cxnSpLocks/>
          </p:cNvCxnSpPr>
          <p:nvPr/>
        </p:nvCxnSpPr>
        <p:spPr>
          <a:xfrm flipH="1" flipV="1">
            <a:off x="4613601" y="1511909"/>
            <a:ext cx="669599" cy="42157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AE6E8E-8FD3-BE0E-18EF-11388E75B718}"/>
              </a:ext>
            </a:extLst>
          </p:cNvPr>
          <p:cNvCxnSpPr>
            <a:cxnSpLocks/>
          </p:cNvCxnSpPr>
          <p:nvPr/>
        </p:nvCxnSpPr>
        <p:spPr>
          <a:xfrm flipH="1" flipV="1">
            <a:off x="4390452" y="2670255"/>
            <a:ext cx="310857" cy="46559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7B1EFA5-083C-B5EA-F2AE-2ACE607BCB41}"/>
              </a:ext>
            </a:extLst>
          </p:cNvPr>
          <p:cNvCxnSpPr>
            <a:cxnSpLocks/>
          </p:cNvCxnSpPr>
          <p:nvPr/>
        </p:nvCxnSpPr>
        <p:spPr>
          <a:xfrm flipH="1" flipV="1">
            <a:off x="4455252" y="3839231"/>
            <a:ext cx="493148" cy="38178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B1AE5BF-0F9C-DE5A-ECF2-D37675C3A876}"/>
              </a:ext>
            </a:extLst>
          </p:cNvPr>
          <p:cNvCxnSpPr>
            <a:cxnSpLocks/>
          </p:cNvCxnSpPr>
          <p:nvPr/>
        </p:nvCxnSpPr>
        <p:spPr>
          <a:xfrm flipH="1" flipV="1">
            <a:off x="3848831" y="5035340"/>
            <a:ext cx="541621" cy="39564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541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CA09-6EC9-9218-6D4D-FF4B801C37C8}"/>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Sociālo mediju lietošana</a:t>
            </a:r>
          </a:p>
        </p:txBody>
      </p:sp>
      <p:cxnSp>
        <p:nvCxnSpPr>
          <p:cNvPr id="3" name="Straight Connector 2">
            <a:extLst>
              <a:ext uri="{FF2B5EF4-FFF2-40B4-BE49-F238E27FC236}">
                <a16:creationId xmlns:a16="http://schemas.microsoft.com/office/drawing/2014/main" id="{B6B128E9-D5C7-F1F1-4390-FC9395A691F1}"/>
              </a:ext>
            </a:extLst>
          </p:cNvPr>
          <p:cNvCxnSpPr>
            <a:cxnSpLocks/>
          </p:cNvCxnSpPr>
          <p:nvPr/>
        </p:nvCxnSpPr>
        <p:spPr>
          <a:xfrm>
            <a:off x="344685" y="549211"/>
            <a:ext cx="512266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FD2AD53-B604-F8DC-AE8C-07D4BC4EB6F0}"/>
              </a:ext>
            </a:extLst>
          </p:cNvPr>
          <p:cNvSpPr/>
          <p:nvPr/>
        </p:nvSpPr>
        <p:spPr>
          <a:xfrm>
            <a:off x="390920" y="563844"/>
            <a:ext cx="5150818"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daudziem politiķiem un/ vai politiskajām partijām Jūs sekojat sociālo mediju vietnēs (piemēram, </a:t>
            </a:r>
            <a:r>
              <a:rPr lang="lv-LV" sz="1200" b="1" dirty="0" err="1">
                <a:solidFill>
                  <a:schemeClr val="accent1">
                    <a:lumMod val="50000"/>
                  </a:schemeClr>
                </a:solidFill>
                <a:cs typeface="Arial" panose="020B0604020202020204" pitchFamily="34" charset="0"/>
              </a:rPr>
              <a:t>Facebook</a:t>
            </a:r>
            <a:r>
              <a:rPr lang="lv-LV" sz="1200" b="1" dirty="0">
                <a:solidFill>
                  <a:schemeClr val="accent1">
                    <a:lumMod val="50000"/>
                  </a:schemeClr>
                </a:solidFill>
                <a:cs typeface="Arial" panose="020B0604020202020204" pitchFamily="34" charset="0"/>
              </a:rPr>
              <a:t>, X (</a:t>
            </a:r>
            <a:r>
              <a:rPr lang="lv-LV" sz="1200" b="1" dirty="0" err="1">
                <a:solidFill>
                  <a:schemeClr val="accent1">
                    <a:lumMod val="50000"/>
                  </a:schemeClr>
                </a:solidFill>
                <a:cs typeface="Arial" panose="020B0604020202020204" pitchFamily="34" charset="0"/>
              </a:rPr>
              <a:t>Twitter</a:t>
            </a:r>
            <a:r>
              <a:rPr lang="lv-LV" sz="1200" b="1" dirty="0">
                <a:solidFill>
                  <a:schemeClr val="accent1">
                    <a:lumMod val="50000"/>
                  </a:schemeClr>
                </a:solidFill>
                <a:cs typeface="Arial" panose="020B0604020202020204" pitchFamily="34" charset="0"/>
              </a:rPr>
              <a:t>), </a:t>
            </a:r>
            <a:r>
              <a:rPr lang="lv-LV" sz="1200" b="1" dirty="0" err="1">
                <a:solidFill>
                  <a:schemeClr val="accent1">
                    <a:lumMod val="50000"/>
                  </a:schemeClr>
                </a:solidFill>
                <a:cs typeface="Arial" panose="020B0604020202020204" pitchFamily="34" charset="0"/>
              </a:rPr>
              <a:t>Telegram</a:t>
            </a:r>
            <a:r>
              <a:rPr lang="lv-LV" sz="1200" b="1" dirty="0">
                <a:solidFill>
                  <a:schemeClr val="accent1">
                    <a:lumMod val="50000"/>
                  </a:schemeClr>
                </a:solidFill>
                <a:cs typeface="Arial" panose="020B0604020202020204" pitchFamily="34" charset="0"/>
              </a:rPr>
              <a:t> u.c.)?</a:t>
            </a:r>
          </a:p>
        </p:txBody>
      </p:sp>
      <p:cxnSp>
        <p:nvCxnSpPr>
          <p:cNvPr id="5" name="Straight Connector 4">
            <a:extLst>
              <a:ext uri="{FF2B5EF4-FFF2-40B4-BE49-F238E27FC236}">
                <a16:creationId xmlns:a16="http://schemas.microsoft.com/office/drawing/2014/main" id="{AB9B5560-A564-BAA2-FB1B-7322E3BB4D0D}"/>
              </a:ext>
            </a:extLst>
          </p:cNvPr>
          <p:cNvCxnSpPr>
            <a:cxnSpLocks/>
          </p:cNvCxnSpPr>
          <p:nvPr/>
        </p:nvCxnSpPr>
        <p:spPr>
          <a:xfrm>
            <a:off x="369524" y="1114075"/>
            <a:ext cx="509782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3DAA23-E3CA-89ED-1564-54FD8CEC3158}"/>
              </a:ext>
            </a:extLst>
          </p:cNvPr>
          <p:cNvSpPr/>
          <p:nvPr/>
        </p:nvSpPr>
        <p:spPr>
          <a:xfrm>
            <a:off x="8870274" y="208926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7" name="Rectangle 6">
            <a:extLst>
              <a:ext uri="{FF2B5EF4-FFF2-40B4-BE49-F238E27FC236}">
                <a16:creationId xmlns:a16="http://schemas.microsoft.com/office/drawing/2014/main" id="{F4C1F59C-671F-0878-9249-651C5AEFCD0A}"/>
              </a:ext>
            </a:extLst>
          </p:cNvPr>
          <p:cNvSpPr/>
          <p:nvPr/>
        </p:nvSpPr>
        <p:spPr>
          <a:xfrm>
            <a:off x="9068295" y="4081031"/>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8" name="Rectangle 7">
            <a:extLst>
              <a:ext uri="{FF2B5EF4-FFF2-40B4-BE49-F238E27FC236}">
                <a16:creationId xmlns:a16="http://schemas.microsoft.com/office/drawing/2014/main" id="{A1778FBA-CF0A-5DC7-0D74-9CDB5E5B7A2A}"/>
              </a:ext>
            </a:extLst>
          </p:cNvPr>
          <p:cNvSpPr/>
          <p:nvPr/>
        </p:nvSpPr>
        <p:spPr>
          <a:xfrm>
            <a:off x="1838258" y="1181262"/>
            <a:ext cx="3190941"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sp>
        <p:nvSpPr>
          <p:cNvPr id="10" name="Rectangle 9">
            <a:extLst>
              <a:ext uri="{FF2B5EF4-FFF2-40B4-BE49-F238E27FC236}">
                <a16:creationId xmlns:a16="http://schemas.microsoft.com/office/drawing/2014/main" id="{DCB97AB8-FB87-1011-8180-F7DE3F599545}"/>
              </a:ext>
            </a:extLst>
          </p:cNvPr>
          <p:cNvSpPr/>
          <p:nvPr/>
        </p:nvSpPr>
        <p:spPr>
          <a:xfrm>
            <a:off x="8672253" y="61813"/>
            <a:ext cx="278832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14" name="Picture 13">
            <a:extLst>
              <a:ext uri="{FF2B5EF4-FFF2-40B4-BE49-F238E27FC236}">
                <a16:creationId xmlns:a16="http://schemas.microsoft.com/office/drawing/2014/main" id="{EEF5C6BF-0B05-AF5A-63E6-D103CA972B0B}"/>
              </a:ext>
            </a:extLst>
          </p:cNvPr>
          <p:cNvPicPr>
            <a:picLocks noChangeAspect="1"/>
          </p:cNvPicPr>
          <p:nvPr/>
        </p:nvPicPr>
        <p:blipFill>
          <a:blip r:embed="rId2"/>
          <a:stretch>
            <a:fillRect/>
          </a:stretch>
        </p:blipFill>
        <p:spPr>
          <a:xfrm>
            <a:off x="201851" y="1457734"/>
            <a:ext cx="5634159" cy="2449940"/>
          </a:xfrm>
          <a:prstGeom prst="rect">
            <a:avLst/>
          </a:prstGeom>
        </p:spPr>
      </p:pic>
      <p:pic>
        <p:nvPicPr>
          <p:cNvPr id="16" name="Picture 15">
            <a:extLst>
              <a:ext uri="{FF2B5EF4-FFF2-40B4-BE49-F238E27FC236}">
                <a16:creationId xmlns:a16="http://schemas.microsoft.com/office/drawing/2014/main" id="{AF5D81CB-3F79-5B67-F036-AC2991883436}"/>
              </a:ext>
            </a:extLst>
          </p:cNvPr>
          <p:cNvPicPr>
            <a:picLocks noChangeAspect="1"/>
          </p:cNvPicPr>
          <p:nvPr/>
        </p:nvPicPr>
        <p:blipFill>
          <a:blip r:embed="rId3"/>
          <a:stretch>
            <a:fillRect/>
          </a:stretch>
        </p:blipFill>
        <p:spPr>
          <a:xfrm>
            <a:off x="7397221" y="262778"/>
            <a:ext cx="4688104" cy="1605891"/>
          </a:xfrm>
          <a:prstGeom prst="rect">
            <a:avLst/>
          </a:prstGeom>
        </p:spPr>
      </p:pic>
      <p:pic>
        <p:nvPicPr>
          <p:cNvPr id="17" name="Picture 16">
            <a:extLst>
              <a:ext uri="{FF2B5EF4-FFF2-40B4-BE49-F238E27FC236}">
                <a16:creationId xmlns:a16="http://schemas.microsoft.com/office/drawing/2014/main" id="{A73FAE43-1060-ED7C-09A6-72F301F71780}"/>
              </a:ext>
            </a:extLst>
          </p:cNvPr>
          <p:cNvPicPr>
            <a:picLocks noChangeAspect="1"/>
          </p:cNvPicPr>
          <p:nvPr/>
        </p:nvPicPr>
        <p:blipFill>
          <a:blip r:embed="rId4"/>
          <a:stretch>
            <a:fillRect/>
          </a:stretch>
        </p:blipFill>
        <p:spPr>
          <a:xfrm>
            <a:off x="7409689" y="2238661"/>
            <a:ext cx="4669434" cy="1617459"/>
          </a:xfrm>
          <a:prstGeom prst="rect">
            <a:avLst/>
          </a:prstGeom>
        </p:spPr>
      </p:pic>
      <p:pic>
        <p:nvPicPr>
          <p:cNvPr id="18" name="Picture 17">
            <a:extLst>
              <a:ext uri="{FF2B5EF4-FFF2-40B4-BE49-F238E27FC236}">
                <a16:creationId xmlns:a16="http://schemas.microsoft.com/office/drawing/2014/main" id="{528DFD7C-B5D0-BAFE-604A-E55A68D74269}"/>
              </a:ext>
            </a:extLst>
          </p:cNvPr>
          <p:cNvPicPr>
            <a:picLocks noChangeAspect="1"/>
          </p:cNvPicPr>
          <p:nvPr/>
        </p:nvPicPr>
        <p:blipFill>
          <a:blip r:embed="rId5"/>
          <a:stretch>
            <a:fillRect/>
          </a:stretch>
        </p:blipFill>
        <p:spPr>
          <a:xfrm>
            <a:off x="7315200" y="4256939"/>
            <a:ext cx="4763923" cy="1943414"/>
          </a:xfrm>
          <a:prstGeom prst="rect">
            <a:avLst/>
          </a:prstGeom>
        </p:spPr>
      </p:pic>
      <p:sp>
        <p:nvSpPr>
          <p:cNvPr id="19" name="TextBox 18">
            <a:extLst>
              <a:ext uri="{FF2B5EF4-FFF2-40B4-BE49-F238E27FC236}">
                <a16:creationId xmlns:a16="http://schemas.microsoft.com/office/drawing/2014/main" id="{0BAE7D9E-5CBC-4D93-49A3-AB376964DC1E}"/>
              </a:ext>
            </a:extLst>
          </p:cNvPr>
          <p:cNvSpPr txBox="1"/>
          <p:nvPr/>
        </p:nvSpPr>
        <p:spPr>
          <a:xfrm>
            <a:off x="201851" y="4012449"/>
            <a:ext cx="6494805" cy="2071977"/>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Par sociālo mediju lietotāju aktivitātes kritumu liecina arī tas, ka mazinājies respondentu skaits (līdz 26%; -10</a:t>
            </a:r>
            <a:r>
              <a:rPr lang="lv-LV" sz="1200" dirty="0">
                <a:ea typeface="Times New Roman" panose="02020603050405020304" pitchFamily="18" charset="0"/>
              </a:rPr>
              <a:t>% salīdzinājumā ar 2024.g.), kuri sociālajos medijos (piemēram, </a:t>
            </a:r>
            <a:r>
              <a:rPr lang="lv-LV" sz="1200" dirty="0" err="1">
                <a:ea typeface="Times New Roman" panose="02020603050405020304" pitchFamily="18" charset="0"/>
              </a:rPr>
              <a:t>Facebook</a:t>
            </a:r>
            <a:r>
              <a:rPr lang="lv-LV" sz="1200" dirty="0">
                <a:ea typeface="Times New Roman" panose="02020603050405020304" pitchFamily="18" charset="0"/>
              </a:rPr>
              <a:t>, X (</a:t>
            </a:r>
            <a:r>
              <a:rPr lang="lv-LV" sz="1200" dirty="0" err="1">
                <a:ea typeface="Times New Roman" panose="02020603050405020304" pitchFamily="18" charset="0"/>
              </a:rPr>
              <a:t>Twitter</a:t>
            </a:r>
            <a:r>
              <a:rPr lang="lv-LV" sz="1200" dirty="0">
                <a:ea typeface="Times New Roman" panose="02020603050405020304" pitchFamily="18" charset="0"/>
              </a:rPr>
              <a:t>), </a:t>
            </a:r>
            <a:r>
              <a:rPr lang="lv-LV" sz="1200" dirty="0" err="1">
                <a:ea typeface="Times New Roman" panose="02020603050405020304" pitchFamily="18" charset="0"/>
              </a:rPr>
              <a:t>Telegram</a:t>
            </a:r>
            <a:r>
              <a:rPr lang="lv-LV" sz="1200" dirty="0">
                <a:ea typeface="Times New Roman" panose="02020603050405020304" pitchFamily="18" charset="0"/>
              </a:rPr>
              <a:t> u.c.) seko kādiem politiķiem un/ vai politiskajām partijām.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Jānorāda, ka jauniešu vidū vērojama pretēja tendence – tur lietotāju īpatsvars, kuri </a:t>
            </a:r>
            <a:r>
              <a:rPr lang="lv-LV" sz="1200" dirty="0">
                <a:ea typeface="Times New Roman" panose="02020603050405020304" pitchFamily="18" charset="0"/>
              </a:rPr>
              <a:t>sociālo mediju vietnēs </a:t>
            </a:r>
            <a:r>
              <a:rPr lang="lv-LV" sz="1200" dirty="0">
                <a:effectLst/>
                <a:ea typeface="Times New Roman" panose="02020603050405020304" pitchFamily="18" charset="0"/>
              </a:rPr>
              <a:t>seko </a:t>
            </a:r>
            <a:r>
              <a:rPr lang="lv-LV" sz="1200" dirty="0">
                <a:ea typeface="Times New Roman" panose="02020603050405020304" pitchFamily="18" charset="0"/>
              </a:rPr>
              <a:t>kādiem politiķiem un/ vai politiskajām partijām pieaudzis līdz 33% (+11% salīdzinājumā ar 2024.g.). Vēl lielāks respondentu skaits, kuri sociālo mediju vietnēs seko kādiem politiķiem un/ vai politiskajām partijām, vērojams </a:t>
            </a:r>
            <a:r>
              <a:rPr lang="lv-LV" sz="1200" dirty="0">
                <a:effectLst/>
                <a:ea typeface="Times New Roman" panose="02020603050405020304" pitchFamily="18" charset="0"/>
              </a:rPr>
              <a:t>finansiāli nodrošinātāko (43%), ar augstāko izglītību (34%) un Rīgas (35%) iedzīvotāju grupās.</a:t>
            </a:r>
          </a:p>
          <a:p>
            <a:pPr marL="171450" indent="-171450">
              <a:lnSpc>
                <a:spcPct val="120000"/>
              </a:lnSpc>
              <a:buFont typeface="Wingdings" panose="05000000000000000000" pitchFamily="2" charset="2"/>
              <a:buChar char="ü"/>
            </a:pPr>
            <a:endParaRPr lang="lv-LV" sz="1200" dirty="0">
              <a:effectLst/>
              <a:ea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8767A705-32DF-1165-ACBF-54016E91A3C7}"/>
              </a:ext>
            </a:extLst>
          </p:cNvPr>
          <p:cNvCxnSpPr>
            <a:cxnSpLocks/>
          </p:cNvCxnSpPr>
          <p:nvPr/>
        </p:nvCxnSpPr>
        <p:spPr>
          <a:xfrm flipH="1" flipV="1">
            <a:off x="2063034" y="1954526"/>
            <a:ext cx="532384" cy="109286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83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1B49A0-BD5F-3977-4A6A-6089CE512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A08329D-4B68-9D05-5C81-741EB02650DA}"/>
              </a:ext>
            </a:extLst>
          </p:cNvPr>
          <p:cNvSpPr>
            <a:spLocks noChangeArrowheads="1"/>
          </p:cNvSpPr>
          <p:nvPr/>
        </p:nvSpPr>
        <p:spPr bwMode="auto">
          <a:xfrm>
            <a:off x="1666875" y="2200275"/>
            <a:ext cx="9020176" cy="1543049"/>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2. Tehnoloģiskās prasmes un spēja piekļūt informācijai</a:t>
            </a:r>
          </a:p>
        </p:txBody>
      </p:sp>
    </p:spTree>
    <p:extLst>
      <p:ext uri="{BB962C8B-B14F-4D97-AF65-F5344CB8AC3E}">
        <p14:creationId xmlns:p14="http://schemas.microsoft.com/office/powerpoint/2010/main" val="2312736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5594-AEEC-8E6D-3545-85F46A5A1746}"/>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un sociālo mediju lietošana</a:t>
            </a:r>
          </a:p>
        </p:txBody>
      </p:sp>
      <p:cxnSp>
        <p:nvCxnSpPr>
          <p:cNvPr id="3" name="Straight Connector 2">
            <a:extLst>
              <a:ext uri="{FF2B5EF4-FFF2-40B4-BE49-F238E27FC236}">
                <a16:creationId xmlns:a16="http://schemas.microsoft.com/office/drawing/2014/main" id="{C5A46F0C-F28F-E30D-5E2F-FB99E4C6995F}"/>
              </a:ext>
            </a:extLst>
          </p:cNvPr>
          <p:cNvCxnSpPr>
            <a:cxnSpLocks/>
          </p:cNvCxnSpPr>
          <p:nvPr/>
        </p:nvCxnSpPr>
        <p:spPr>
          <a:xfrm>
            <a:off x="344685" y="530161"/>
            <a:ext cx="318909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F5A397A-1671-6F1E-DECA-76D9B634F447}"/>
              </a:ext>
            </a:extLst>
          </p:cNvPr>
          <p:cNvSpPr/>
          <p:nvPr/>
        </p:nvSpPr>
        <p:spPr>
          <a:xfrm>
            <a:off x="390921" y="544794"/>
            <a:ext cx="328572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piekrītat šiem apgalvojumiem?</a:t>
            </a:r>
          </a:p>
        </p:txBody>
      </p:sp>
      <p:cxnSp>
        <p:nvCxnSpPr>
          <p:cNvPr id="5" name="Straight Connector 4">
            <a:extLst>
              <a:ext uri="{FF2B5EF4-FFF2-40B4-BE49-F238E27FC236}">
                <a16:creationId xmlns:a16="http://schemas.microsoft.com/office/drawing/2014/main" id="{58F6495D-FB85-D234-46A7-B69DEAFF0185}"/>
              </a:ext>
            </a:extLst>
          </p:cNvPr>
          <p:cNvCxnSpPr>
            <a:cxnSpLocks/>
          </p:cNvCxnSpPr>
          <p:nvPr/>
        </p:nvCxnSpPr>
        <p:spPr>
          <a:xfrm flipV="1">
            <a:off x="369524" y="843978"/>
            <a:ext cx="316425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CE91AF1-C7C8-68D6-39C5-669B4ED3AB83}"/>
              </a:ext>
            </a:extLst>
          </p:cNvPr>
          <p:cNvPicPr>
            <a:picLocks noChangeAspect="1"/>
          </p:cNvPicPr>
          <p:nvPr/>
        </p:nvPicPr>
        <p:blipFill>
          <a:blip r:embed="rId2"/>
          <a:stretch>
            <a:fillRect/>
          </a:stretch>
        </p:blipFill>
        <p:spPr>
          <a:xfrm>
            <a:off x="70485" y="1196560"/>
            <a:ext cx="5958668" cy="4986308"/>
          </a:xfrm>
          <a:prstGeom prst="rect">
            <a:avLst/>
          </a:prstGeom>
        </p:spPr>
      </p:pic>
      <p:pic>
        <p:nvPicPr>
          <p:cNvPr id="7" name="Picture 6">
            <a:extLst>
              <a:ext uri="{FF2B5EF4-FFF2-40B4-BE49-F238E27FC236}">
                <a16:creationId xmlns:a16="http://schemas.microsoft.com/office/drawing/2014/main" id="{59631F9D-1BCA-8A87-C1E6-1D5F014E46AF}"/>
              </a:ext>
            </a:extLst>
          </p:cNvPr>
          <p:cNvPicPr>
            <a:picLocks noChangeAspect="1"/>
          </p:cNvPicPr>
          <p:nvPr/>
        </p:nvPicPr>
        <p:blipFill>
          <a:blip r:embed="rId3"/>
          <a:stretch>
            <a:fillRect/>
          </a:stretch>
        </p:blipFill>
        <p:spPr>
          <a:xfrm>
            <a:off x="6197818" y="1206668"/>
            <a:ext cx="5958668" cy="4984826"/>
          </a:xfrm>
          <a:prstGeom prst="rect">
            <a:avLst/>
          </a:prstGeom>
        </p:spPr>
      </p:pic>
      <p:sp>
        <p:nvSpPr>
          <p:cNvPr id="8" name="Rectangle 7">
            <a:extLst>
              <a:ext uri="{FF2B5EF4-FFF2-40B4-BE49-F238E27FC236}">
                <a16:creationId xmlns:a16="http://schemas.microsoft.com/office/drawing/2014/main" id="{9ED31A04-A829-6043-DB49-DC7B0EAF2D10}"/>
              </a:ext>
            </a:extLst>
          </p:cNvPr>
          <p:cNvSpPr/>
          <p:nvPr/>
        </p:nvSpPr>
        <p:spPr>
          <a:xfrm>
            <a:off x="4838633" y="869822"/>
            <a:ext cx="3190941"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cxnSp>
        <p:nvCxnSpPr>
          <p:cNvPr id="9" name="Straight Arrow Connector 8">
            <a:extLst>
              <a:ext uri="{FF2B5EF4-FFF2-40B4-BE49-F238E27FC236}">
                <a16:creationId xmlns:a16="http://schemas.microsoft.com/office/drawing/2014/main" id="{E7C30731-1C9E-BA83-B27C-215BAA197A97}"/>
              </a:ext>
            </a:extLst>
          </p:cNvPr>
          <p:cNvCxnSpPr>
            <a:cxnSpLocks/>
          </p:cNvCxnSpPr>
          <p:nvPr/>
        </p:nvCxnSpPr>
        <p:spPr>
          <a:xfrm flipH="1" flipV="1">
            <a:off x="5951740" y="2661663"/>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29E684-668E-FCD4-E255-5CA570F6F00A}"/>
              </a:ext>
            </a:extLst>
          </p:cNvPr>
          <p:cNvCxnSpPr>
            <a:cxnSpLocks/>
          </p:cNvCxnSpPr>
          <p:nvPr/>
        </p:nvCxnSpPr>
        <p:spPr>
          <a:xfrm flipH="1" flipV="1">
            <a:off x="11194861" y="5569366"/>
            <a:ext cx="140809" cy="22848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CC4F48-4037-6C15-072E-27A08B08BD64}"/>
              </a:ext>
            </a:extLst>
          </p:cNvPr>
          <p:cNvCxnSpPr>
            <a:cxnSpLocks/>
          </p:cNvCxnSpPr>
          <p:nvPr/>
        </p:nvCxnSpPr>
        <p:spPr>
          <a:xfrm flipH="1" flipV="1">
            <a:off x="11324460" y="2661663"/>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39B915-B1F9-2867-8E37-02BBF256474D}"/>
              </a:ext>
            </a:extLst>
          </p:cNvPr>
          <p:cNvCxnSpPr>
            <a:cxnSpLocks/>
          </p:cNvCxnSpPr>
          <p:nvPr/>
        </p:nvCxnSpPr>
        <p:spPr>
          <a:xfrm flipH="1" flipV="1">
            <a:off x="5618774" y="4815183"/>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2B5204E-8DBB-E8A9-53E1-F39363D7BD71}"/>
              </a:ext>
            </a:extLst>
          </p:cNvPr>
          <p:cNvCxnSpPr>
            <a:cxnSpLocks/>
          </p:cNvCxnSpPr>
          <p:nvPr/>
        </p:nvCxnSpPr>
        <p:spPr>
          <a:xfrm flipH="1" flipV="1">
            <a:off x="11194861" y="4815182"/>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73E246-1D88-7767-399A-E02D1D37740C}"/>
              </a:ext>
            </a:extLst>
          </p:cNvPr>
          <p:cNvCxnSpPr>
            <a:cxnSpLocks/>
          </p:cNvCxnSpPr>
          <p:nvPr/>
        </p:nvCxnSpPr>
        <p:spPr>
          <a:xfrm flipH="1" flipV="1">
            <a:off x="11238387" y="4116658"/>
            <a:ext cx="129599" cy="22619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161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895B-3707-AB2D-CF8F-BE9E0D258F4C}"/>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26E8505C-2CC2-01E2-1F66-9AB88C61F3E6}"/>
              </a:ext>
            </a:extLst>
          </p:cNvPr>
          <p:cNvCxnSpPr>
            <a:cxnSpLocks/>
          </p:cNvCxnSpPr>
          <p:nvPr/>
        </p:nvCxnSpPr>
        <p:spPr>
          <a:xfrm>
            <a:off x="344685" y="530161"/>
            <a:ext cx="3189090"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4F508C4-89E8-663C-F830-C69915023930}"/>
              </a:ext>
            </a:extLst>
          </p:cNvPr>
          <p:cNvCxnSpPr>
            <a:cxnSpLocks/>
          </p:cNvCxnSpPr>
          <p:nvPr/>
        </p:nvCxnSpPr>
        <p:spPr>
          <a:xfrm flipV="1">
            <a:off x="369524" y="843978"/>
            <a:ext cx="3164251"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1EFA606-4EAB-9385-7DC7-F9272CB54D08}"/>
              </a:ext>
            </a:extLst>
          </p:cNvPr>
          <p:cNvSpPr/>
          <p:nvPr/>
        </p:nvSpPr>
        <p:spPr>
          <a:xfrm>
            <a:off x="390921" y="544794"/>
            <a:ext cx="328572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piekrītat šiem apgalvojumiem?</a:t>
            </a:r>
          </a:p>
        </p:txBody>
      </p:sp>
      <p:pic>
        <p:nvPicPr>
          <p:cNvPr id="6" name="Picture 5">
            <a:extLst>
              <a:ext uri="{FF2B5EF4-FFF2-40B4-BE49-F238E27FC236}">
                <a16:creationId xmlns:a16="http://schemas.microsoft.com/office/drawing/2014/main" id="{A4EF2B8B-20E0-927A-F8B2-10864BE9F64E}"/>
              </a:ext>
            </a:extLst>
          </p:cNvPr>
          <p:cNvPicPr>
            <a:picLocks noChangeAspect="1"/>
          </p:cNvPicPr>
          <p:nvPr/>
        </p:nvPicPr>
        <p:blipFill>
          <a:blip r:embed="rId2"/>
          <a:stretch>
            <a:fillRect/>
          </a:stretch>
        </p:blipFill>
        <p:spPr>
          <a:xfrm>
            <a:off x="299085" y="1604772"/>
            <a:ext cx="5234940" cy="3438257"/>
          </a:xfrm>
          <a:prstGeom prst="rect">
            <a:avLst/>
          </a:prstGeom>
        </p:spPr>
      </p:pic>
      <p:pic>
        <p:nvPicPr>
          <p:cNvPr id="7" name="Picture 6">
            <a:extLst>
              <a:ext uri="{FF2B5EF4-FFF2-40B4-BE49-F238E27FC236}">
                <a16:creationId xmlns:a16="http://schemas.microsoft.com/office/drawing/2014/main" id="{5F67C8B0-B5BE-541B-27B5-4A6DCBFB2D9C}"/>
              </a:ext>
            </a:extLst>
          </p:cNvPr>
          <p:cNvPicPr>
            <a:picLocks noChangeAspect="1"/>
          </p:cNvPicPr>
          <p:nvPr/>
        </p:nvPicPr>
        <p:blipFill>
          <a:blip r:embed="rId3"/>
          <a:stretch>
            <a:fillRect/>
          </a:stretch>
        </p:blipFill>
        <p:spPr>
          <a:xfrm>
            <a:off x="6690360" y="1604010"/>
            <a:ext cx="5234940" cy="3439693"/>
          </a:xfrm>
          <a:prstGeom prst="rect">
            <a:avLst/>
          </a:prstGeom>
        </p:spPr>
      </p:pic>
      <p:sp>
        <p:nvSpPr>
          <p:cNvPr id="8" name="Rectangle 7">
            <a:extLst>
              <a:ext uri="{FF2B5EF4-FFF2-40B4-BE49-F238E27FC236}">
                <a16:creationId xmlns:a16="http://schemas.microsoft.com/office/drawing/2014/main" id="{F75284D2-993E-9791-ED6E-33F251B1D4F5}"/>
              </a:ext>
            </a:extLst>
          </p:cNvPr>
          <p:cNvSpPr/>
          <p:nvPr/>
        </p:nvSpPr>
        <p:spPr>
          <a:xfrm>
            <a:off x="4838633" y="869822"/>
            <a:ext cx="3190941"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sp>
        <p:nvSpPr>
          <p:cNvPr id="9" name="Rectangle 8">
            <a:extLst>
              <a:ext uri="{FF2B5EF4-FFF2-40B4-BE49-F238E27FC236}">
                <a16:creationId xmlns:a16="http://schemas.microsoft.com/office/drawing/2014/main" id="{1CFBCC1D-8392-DB4D-6753-DBCD07EC4AAD}"/>
              </a:ext>
            </a:extLst>
          </p:cNvPr>
          <p:cNvSpPr/>
          <p:nvPr/>
        </p:nvSpPr>
        <p:spPr>
          <a:xfrm>
            <a:off x="1495358" y="1170716"/>
            <a:ext cx="3190941" cy="485069"/>
          </a:xfrm>
          <a:prstGeom prst="rect">
            <a:avLst/>
          </a:prstGeom>
          <a:noFill/>
        </p:spPr>
        <p:txBody>
          <a:bodyPr wrap="square">
            <a:spAutoFit/>
          </a:bodyPr>
          <a:lstStyle/>
          <a:p>
            <a:pPr lvl="0" algn="ctr">
              <a:lnSpc>
                <a:spcPct val="120000"/>
              </a:lnSpc>
            </a:pPr>
            <a:r>
              <a:rPr lang="lv-LV" sz="1100" b="1" dirty="0">
                <a:solidFill>
                  <a:srgbClr val="990033"/>
                </a:solidFill>
                <a:cs typeface="Arial" panose="020B0604020202020204" pitchFamily="34" charset="0"/>
              </a:rPr>
              <a:t>Zinu, kā atšķirt viltus interneta lapas no īstām (viltus interneta veikali un citas krāpnieku vietnes)</a:t>
            </a:r>
          </a:p>
        </p:txBody>
      </p:sp>
      <p:sp>
        <p:nvSpPr>
          <p:cNvPr id="10" name="Rectangle 9">
            <a:extLst>
              <a:ext uri="{FF2B5EF4-FFF2-40B4-BE49-F238E27FC236}">
                <a16:creationId xmlns:a16="http://schemas.microsoft.com/office/drawing/2014/main" id="{14406101-AC9C-241B-E9B4-7BD87A79E5A1}"/>
              </a:ext>
            </a:extLst>
          </p:cNvPr>
          <p:cNvSpPr/>
          <p:nvPr/>
        </p:nvSpPr>
        <p:spPr>
          <a:xfrm>
            <a:off x="8258175" y="1170716"/>
            <a:ext cx="2962340" cy="485069"/>
          </a:xfrm>
          <a:prstGeom prst="rect">
            <a:avLst/>
          </a:prstGeom>
          <a:noFill/>
        </p:spPr>
        <p:txBody>
          <a:bodyPr wrap="square">
            <a:spAutoFit/>
          </a:bodyPr>
          <a:lstStyle/>
          <a:p>
            <a:pPr lvl="0" algn="ctr">
              <a:lnSpc>
                <a:spcPct val="120000"/>
              </a:lnSpc>
            </a:pPr>
            <a:r>
              <a:rPr lang="lv-LV" sz="1100" b="1" dirty="0">
                <a:solidFill>
                  <a:srgbClr val="990033"/>
                </a:solidFill>
                <a:cs typeface="Arial" panose="020B0604020202020204" pitchFamily="34" charset="0"/>
              </a:rPr>
              <a:t>Man ir ļoti viegli atpazīt lietotnes (aplikācijas) un programmas, kuras ir droši lejupielādēt</a:t>
            </a:r>
          </a:p>
        </p:txBody>
      </p:sp>
      <p:sp>
        <p:nvSpPr>
          <p:cNvPr id="11" name="TextBox 10">
            <a:extLst>
              <a:ext uri="{FF2B5EF4-FFF2-40B4-BE49-F238E27FC236}">
                <a16:creationId xmlns:a16="http://schemas.microsoft.com/office/drawing/2014/main" id="{037C2917-169A-A880-6B32-93269D8C9DB9}"/>
              </a:ext>
            </a:extLst>
          </p:cNvPr>
          <p:cNvSpPr txBox="1"/>
          <p:nvPr/>
        </p:nvSpPr>
        <p:spPr>
          <a:xfrm>
            <a:off x="1887854" y="5426892"/>
            <a:ext cx="9256395" cy="520784"/>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Iegūto rezultātu analīze pētījuma mērķa grupās un citās sociāli demogrāfiskajās grupās liecina, ka augstākas sociālo mediju lietošanas prasmes ir jauniešiem, finansiāli nodrošinātākajiem aptaujas dalībniekiem, ar augstāko izglītību, strādājošajiem, kā arī  latviešiem.</a:t>
            </a:r>
          </a:p>
        </p:txBody>
      </p:sp>
    </p:spTree>
    <p:extLst>
      <p:ext uri="{BB962C8B-B14F-4D97-AF65-F5344CB8AC3E}">
        <p14:creationId xmlns:p14="http://schemas.microsoft.com/office/powerpoint/2010/main" val="743014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BAC5A-C181-A64D-A93E-9FD83D97E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DA22293C-433E-C79A-1498-6300A8D58902}"/>
              </a:ext>
            </a:extLst>
          </p:cNvPr>
          <p:cNvSpPr>
            <a:spLocks noChangeArrowheads="1"/>
          </p:cNvSpPr>
          <p:nvPr/>
        </p:nvSpPr>
        <p:spPr bwMode="auto">
          <a:xfrm>
            <a:off x="1569893" y="2317461"/>
            <a:ext cx="9052214" cy="1571049"/>
          </a:xfrm>
          <a:prstGeom prst="rect">
            <a:avLst/>
          </a:prstGeom>
          <a:noFill/>
          <a:ln w="9525">
            <a:noFill/>
            <a:miter lim="800000"/>
            <a:headEnd/>
            <a:tailEnd/>
          </a:ln>
          <a:effectLst/>
        </p:spPr>
        <p:txBody>
          <a:bodyPr/>
          <a:lstStyle/>
          <a:p>
            <a:pPr algn="ctr">
              <a:lnSpc>
                <a:spcPct val="130000"/>
              </a:lnSpc>
              <a:defRPr/>
            </a:pPr>
            <a:r>
              <a:rPr lang="lv-LV" sz="3200" dirty="0">
                <a:solidFill>
                  <a:srgbClr val="C00000"/>
                </a:solidFill>
                <a:latin typeface="+mj-lt"/>
              </a:rPr>
              <a:t>6. Komunikācijas pieredze ar masu medijiem vai mediju ētiku uzraugošām institūcijām</a:t>
            </a:r>
          </a:p>
        </p:txBody>
      </p:sp>
    </p:spTree>
    <p:extLst>
      <p:ext uri="{BB962C8B-B14F-4D97-AF65-F5344CB8AC3E}">
        <p14:creationId xmlns:p14="http://schemas.microsoft.com/office/powerpoint/2010/main" val="815975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F7E7EC-6BD1-52CC-EDDC-C62ED7703D8E}"/>
              </a:ext>
            </a:extLst>
          </p:cNvPr>
          <p:cNvPicPr>
            <a:picLocks noChangeAspect="1"/>
          </p:cNvPicPr>
          <p:nvPr/>
        </p:nvPicPr>
        <p:blipFill>
          <a:blip r:embed="rId2"/>
          <a:stretch>
            <a:fillRect/>
          </a:stretch>
        </p:blipFill>
        <p:spPr>
          <a:xfrm>
            <a:off x="670179" y="1219200"/>
            <a:ext cx="6125741" cy="4344162"/>
          </a:xfrm>
          <a:prstGeom prst="rect">
            <a:avLst/>
          </a:prstGeom>
        </p:spPr>
      </p:pic>
      <p:sp>
        <p:nvSpPr>
          <p:cNvPr id="3" name="Title 1">
            <a:extLst>
              <a:ext uri="{FF2B5EF4-FFF2-40B4-BE49-F238E27FC236}">
                <a16:creationId xmlns:a16="http://schemas.microsoft.com/office/drawing/2014/main" id="{677A853A-3987-BBB7-B16D-ECBB65F18AA9}"/>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Komunikācijas pieredze ar masu medijiem vai mediju ētiku uzraugošām institūcijām</a:t>
            </a:r>
          </a:p>
        </p:txBody>
      </p:sp>
      <p:cxnSp>
        <p:nvCxnSpPr>
          <p:cNvPr id="4" name="Straight Connector 3">
            <a:extLst>
              <a:ext uri="{FF2B5EF4-FFF2-40B4-BE49-F238E27FC236}">
                <a16:creationId xmlns:a16="http://schemas.microsoft.com/office/drawing/2014/main" id="{51D0E9D6-F43A-E6B7-DEF2-3CE8F3EE8D27}"/>
              </a:ext>
            </a:extLst>
          </p:cNvPr>
          <p:cNvCxnSpPr>
            <a:cxnSpLocks/>
          </p:cNvCxnSpPr>
          <p:nvPr/>
        </p:nvCxnSpPr>
        <p:spPr>
          <a:xfrm>
            <a:off x="344685" y="596836"/>
            <a:ext cx="9113640" cy="146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25C8470-29BE-5BDA-002B-100FA76CE735}"/>
              </a:ext>
            </a:extLst>
          </p:cNvPr>
          <p:cNvSpPr/>
          <p:nvPr/>
        </p:nvSpPr>
        <p:spPr>
          <a:xfrm>
            <a:off x="390921" y="611469"/>
            <a:ext cx="96579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pēdējā gada laikā esat nosūtījis kādai masu medija redakcijai vai mediju ētiku uzraugošām institūcijām vēstuli, e-pastu, komentāru u.tml.?</a:t>
            </a:r>
          </a:p>
        </p:txBody>
      </p:sp>
      <p:cxnSp>
        <p:nvCxnSpPr>
          <p:cNvPr id="7" name="Straight Connector 6">
            <a:extLst>
              <a:ext uri="{FF2B5EF4-FFF2-40B4-BE49-F238E27FC236}">
                <a16:creationId xmlns:a16="http://schemas.microsoft.com/office/drawing/2014/main" id="{2D7C7DC4-5253-E27B-CE94-88195D9217F4}"/>
              </a:ext>
            </a:extLst>
          </p:cNvPr>
          <p:cNvCxnSpPr>
            <a:cxnSpLocks/>
          </p:cNvCxnSpPr>
          <p:nvPr/>
        </p:nvCxnSpPr>
        <p:spPr>
          <a:xfrm>
            <a:off x="369524" y="923575"/>
            <a:ext cx="9088801"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ECEF19-CDBE-D583-F498-04DA1158F967}"/>
              </a:ext>
            </a:extLst>
          </p:cNvPr>
          <p:cNvSpPr txBox="1"/>
          <p:nvPr/>
        </p:nvSpPr>
        <p:spPr>
          <a:xfrm>
            <a:off x="6858000" y="1742313"/>
            <a:ext cx="4943475" cy="3179973"/>
          </a:xfrm>
          <a:prstGeom prst="rect">
            <a:avLst/>
          </a:prstGeom>
          <a:noFill/>
        </p:spPr>
        <p:txBody>
          <a:bodyPr wrap="square" rtlCol="0">
            <a:spAutoFit/>
          </a:bodyPr>
          <a:lstStyle/>
          <a:p>
            <a:pPr>
              <a:lnSpc>
                <a:spcPct val="120000"/>
              </a:lnSpc>
            </a:pPr>
            <a:r>
              <a:rPr lang="lv-LV" sz="1200" dirty="0">
                <a:effectLst/>
                <a:ea typeface="Times New Roman" panose="02020603050405020304" pitchFamily="18" charset="0"/>
              </a:rPr>
              <a:t>Komunikācijas pieredze (rakstot vēstuli, e-pastu, komentāru) ar masu medijiem vai mediju ētiku uzraugošām institūcijām pēdējā gada laikā ir bijusi 4% aptaujāto Latvijas iedzīvotāju un tas ir mazāk (-5% salīdzinājumā ar 2024.g.) nekā 2024.g. pētījumā. Salīdzinoši visbiežāk (8% gadījumu) šāda pieredze bijusi finansiāli nodrošinātākajiem aptaujas dalībniekiem.</a:t>
            </a:r>
          </a:p>
          <a:p>
            <a:pPr>
              <a:lnSpc>
                <a:spcPct val="120000"/>
              </a:lnSpc>
            </a:pPr>
            <a:r>
              <a:rPr lang="lv-LV" sz="1200" dirty="0">
                <a:effectLst/>
                <a:ea typeface="Times New Roman" panose="02020603050405020304" pitchFamily="18" charset="0"/>
              </a:rPr>
              <a:t>Arī pētījuma mērķa grupās (cittautieši, jaunieši, seniori) šogad sarucis respondentu skaits, kuri pēdējā gada laikā sūtījuši kādai masu medija redakcijai vai mediju ētiku uzraugošām institūcijām vēstuli, e-pastu, komentāru vai tml.:</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Mazākumtautību pārstāvju vidū komunikācijas pieredze ar masu medijiem vai mediju ētiku uzraugošām institūcijām ir bijusi 3% (-6% salīdzinājumā ar 2024.g.) respondentu;</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Jauniešu (15-25 gadi) grupā – 6% (-3% salīdzinājumā ar 2024.g.);</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Senioru (65+ gadi) vidū – 4% (-2% salīdzinājumā ar 2024.g.).</a:t>
            </a:r>
          </a:p>
        </p:txBody>
      </p:sp>
      <p:cxnSp>
        <p:nvCxnSpPr>
          <p:cNvPr id="6" name="Straight Arrow Connector 5">
            <a:extLst>
              <a:ext uri="{FF2B5EF4-FFF2-40B4-BE49-F238E27FC236}">
                <a16:creationId xmlns:a16="http://schemas.microsoft.com/office/drawing/2014/main" id="{F74CA863-716B-70FE-495C-B0ADA8C6257C}"/>
              </a:ext>
            </a:extLst>
          </p:cNvPr>
          <p:cNvCxnSpPr>
            <a:cxnSpLocks/>
          </p:cNvCxnSpPr>
          <p:nvPr/>
        </p:nvCxnSpPr>
        <p:spPr>
          <a:xfrm flipH="1" flipV="1">
            <a:off x="4054763" y="1874981"/>
            <a:ext cx="249381" cy="24602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1AEB73-500C-ABC6-12D5-E2678046986A}"/>
              </a:ext>
            </a:extLst>
          </p:cNvPr>
          <p:cNvCxnSpPr>
            <a:cxnSpLocks/>
          </p:cNvCxnSpPr>
          <p:nvPr/>
        </p:nvCxnSpPr>
        <p:spPr>
          <a:xfrm flipH="1" flipV="1">
            <a:off x="3483668" y="4799275"/>
            <a:ext cx="249381" cy="24602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0FD224-0D97-6627-8669-1759A2CBE9BE}"/>
              </a:ext>
            </a:extLst>
          </p:cNvPr>
          <p:cNvCxnSpPr>
            <a:cxnSpLocks/>
          </p:cNvCxnSpPr>
          <p:nvPr/>
        </p:nvCxnSpPr>
        <p:spPr>
          <a:xfrm flipH="1" flipV="1">
            <a:off x="4040907" y="4106472"/>
            <a:ext cx="249381" cy="24602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8BEB5B9-BCF9-05D4-7D3D-5BDF9006A4EF}"/>
              </a:ext>
            </a:extLst>
          </p:cNvPr>
          <p:cNvCxnSpPr>
            <a:cxnSpLocks/>
          </p:cNvCxnSpPr>
          <p:nvPr/>
        </p:nvCxnSpPr>
        <p:spPr>
          <a:xfrm flipH="1" flipV="1">
            <a:off x="3805382" y="3332299"/>
            <a:ext cx="249381" cy="246022"/>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666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4FF03B-D5DE-24D2-3BB2-C1581F3F5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0582494-9EDC-DFA9-3297-3A5E33123C0A}"/>
              </a:ext>
            </a:extLst>
          </p:cNvPr>
          <p:cNvSpPr>
            <a:spLocks noChangeArrowheads="1"/>
          </p:cNvSpPr>
          <p:nvPr/>
        </p:nvSpPr>
        <p:spPr bwMode="auto">
          <a:xfrm>
            <a:off x="2290620" y="2200275"/>
            <a:ext cx="8091633" cy="1543049"/>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7. </a:t>
            </a:r>
            <a:r>
              <a:rPr lang="it-IT" sz="3200" dirty="0">
                <a:solidFill>
                  <a:srgbClr val="C00000"/>
                </a:solidFill>
                <a:latin typeface="+mj-lt"/>
              </a:rPr>
              <a:t>Uzticēšanās dažādiem informācijas resursiem un institūcijām </a:t>
            </a:r>
            <a:endParaRPr lang="lv-LV" sz="3200" dirty="0">
              <a:solidFill>
                <a:srgbClr val="C00000"/>
              </a:solidFill>
              <a:latin typeface="+mj-lt"/>
            </a:endParaRPr>
          </a:p>
        </p:txBody>
      </p:sp>
    </p:spTree>
    <p:extLst>
      <p:ext uri="{BB962C8B-B14F-4D97-AF65-F5344CB8AC3E}">
        <p14:creationId xmlns:p14="http://schemas.microsoft.com/office/powerpoint/2010/main" val="4202569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F2A6AFC-C2A4-DB0B-E7CB-D09F4F0C3E0B}"/>
              </a:ext>
            </a:extLst>
          </p:cNvPr>
          <p:cNvCxnSpPr>
            <a:cxnSpLocks/>
          </p:cNvCxnSpPr>
          <p:nvPr/>
        </p:nvCxnSpPr>
        <p:spPr>
          <a:xfrm>
            <a:off x="344685" y="483981"/>
            <a:ext cx="4935593" cy="1292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79B72F2-4403-083B-37F7-974489A93487}"/>
              </a:ext>
            </a:extLst>
          </p:cNvPr>
          <p:cNvSpPr/>
          <p:nvPr/>
        </p:nvSpPr>
        <p:spPr>
          <a:xfrm>
            <a:off x="390919" y="498614"/>
            <a:ext cx="49107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uzskatāt, ka visa informācija, ko redzat / lasāt / ir ticama … ?</a:t>
            </a:r>
          </a:p>
        </p:txBody>
      </p:sp>
      <p:cxnSp>
        <p:nvCxnSpPr>
          <p:cNvPr id="4" name="Straight Connector 3">
            <a:extLst>
              <a:ext uri="{FF2B5EF4-FFF2-40B4-BE49-F238E27FC236}">
                <a16:creationId xmlns:a16="http://schemas.microsoft.com/office/drawing/2014/main" id="{E8BCAB27-23E2-C4BE-60F7-709656264B80}"/>
              </a:ext>
            </a:extLst>
          </p:cNvPr>
          <p:cNvCxnSpPr>
            <a:cxnSpLocks/>
          </p:cNvCxnSpPr>
          <p:nvPr/>
        </p:nvCxnSpPr>
        <p:spPr>
          <a:xfrm flipV="1">
            <a:off x="369524" y="797798"/>
            <a:ext cx="4910754"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28D79DA-53AE-810A-682B-4FDCA535AFDC}"/>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sabiedriskajiem un komerciālajiem medijiem</a:t>
            </a:r>
          </a:p>
        </p:txBody>
      </p:sp>
      <p:sp>
        <p:nvSpPr>
          <p:cNvPr id="8" name="Rectangle 7">
            <a:extLst>
              <a:ext uri="{FF2B5EF4-FFF2-40B4-BE49-F238E27FC236}">
                <a16:creationId xmlns:a16="http://schemas.microsoft.com/office/drawing/2014/main" id="{537F83FA-B03E-9366-3156-91C71895098B}"/>
              </a:ext>
            </a:extLst>
          </p:cNvPr>
          <p:cNvSpPr/>
          <p:nvPr/>
        </p:nvSpPr>
        <p:spPr>
          <a:xfrm>
            <a:off x="31335" y="1423421"/>
            <a:ext cx="1034755" cy="485069"/>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Sabiedriskajos medijos</a:t>
            </a:r>
          </a:p>
        </p:txBody>
      </p:sp>
      <p:sp>
        <p:nvSpPr>
          <p:cNvPr id="9" name="Rectangle 8">
            <a:extLst>
              <a:ext uri="{FF2B5EF4-FFF2-40B4-BE49-F238E27FC236}">
                <a16:creationId xmlns:a16="http://schemas.microsoft.com/office/drawing/2014/main" id="{CC89634A-1797-6F8F-CC27-209FC7EDF902}"/>
              </a:ext>
            </a:extLst>
          </p:cNvPr>
          <p:cNvSpPr/>
          <p:nvPr/>
        </p:nvSpPr>
        <p:spPr>
          <a:xfrm>
            <a:off x="0" y="2913683"/>
            <a:ext cx="1034755" cy="688202"/>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Latvijas komerciālajos medijos</a:t>
            </a:r>
          </a:p>
        </p:txBody>
      </p:sp>
      <p:sp>
        <p:nvSpPr>
          <p:cNvPr id="13" name="Rectangle 12">
            <a:extLst>
              <a:ext uri="{FF2B5EF4-FFF2-40B4-BE49-F238E27FC236}">
                <a16:creationId xmlns:a16="http://schemas.microsoft.com/office/drawing/2014/main" id="{DAA4836F-C8A1-E759-22C4-A1CC63849088}"/>
              </a:ext>
            </a:extLst>
          </p:cNvPr>
          <p:cNvSpPr/>
          <p:nvPr/>
        </p:nvSpPr>
        <p:spPr>
          <a:xfrm>
            <a:off x="6259767" y="1423421"/>
            <a:ext cx="1034755" cy="485069"/>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Sabiedriskajos medijos</a:t>
            </a:r>
          </a:p>
        </p:txBody>
      </p:sp>
      <p:sp>
        <p:nvSpPr>
          <p:cNvPr id="14" name="Rectangle 13">
            <a:extLst>
              <a:ext uri="{FF2B5EF4-FFF2-40B4-BE49-F238E27FC236}">
                <a16:creationId xmlns:a16="http://schemas.microsoft.com/office/drawing/2014/main" id="{761666F3-85D4-E381-B3D2-3CCF7CC3CF1B}"/>
              </a:ext>
            </a:extLst>
          </p:cNvPr>
          <p:cNvSpPr/>
          <p:nvPr/>
        </p:nvSpPr>
        <p:spPr>
          <a:xfrm>
            <a:off x="6259766" y="3015567"/>
            <a:ext cx="1034755" cy="688202"/>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Latvijas komerciālajos medijos</a:t>
            </a:r>
          </a:p>
        </p:txBody>
      </p:sp>
      <p:sp>
        <p:nvSpPr>
          <p:cNvPr id="16" name="TextBox 15">
            <a:extLst>
              <a:ext uri="{FF2B5EF4-FFF2-40B4-BE49-F238E27FC236}">
                <a16:creationId xmlns:a16="http://schemas.microsoft.com/office/drawing/2014/main" id="{7B94EAE8-3C86-27DF-DEF4-AF91F0B6D3D8}"/>
              </a:ext>
            </a:extLst>
          </p:cNvPr>
          <p:cNvSpPr txBox="1"/>
          <p:nvPr/>
        </p:nvSpPr>
        <p:spPr>
          <a:xfrm>
            <a:off x="489528" y="4458842"/>
            <a:ext cx="5035664" cy="1185581"/>
          </a:xfrm>
          <a:prstGeom prst="rect">
            <a:avLst/>
          </a:prstGeom>
          <a:solidFill>
            <a:schemeClr val="bg1"/>
          </a:solid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Aptaujātie Latvijas iedzīvotāji uzticēšanos dažādiem mediju veidiem vērtēja  rezervēti, atturīgi – visos gadījumos visbiežāk tika saņemta atbilde, ka šo mediju sniegtā informācija ir daļēji ticama. Šogad rezervētāk tika vērtēta Latvijas komerciālo mediju satura ticamība, sabiedrisko mediju vērtējums nav būtiski mainījies.</a:t>
            </a:r>
          </a:p>
        </p:txBody>
      </p:sp>
      <p:sp>
        <p:nvSpPr>
          <p:cNvPr id="17" name="TextBox 16">
            <a:extLst>
              <a:ext uri="{FF2B5EF4-FFF2-40B4-BE49-F238E27FC236}">
                <a16:creationId xmlns:a16="http://schemas.microsoft.com/office/drawing/2014/main" id="{2203C542-5358-67FA-3E19-0139F0B42CF3}"/>
              </a:ext>
            </a:extLst>
          </p:cNvPr>
          <p:cNvSpPr txBox="1"/>
          <p:nvPr/>
        </p:nvSpPr>
        <p:spPr>
          <a:xfrm>
            <a:off x="6666810" y="4660847"/>
            <a:ext cx="5285625" cy="1407180"/>
          </a:xfrm>
          <a:prstGeom prst="rect">
            <a:avLst/>
          </a:prstGeom>
          <a:solidFill>
            <a:schemeClr val="bg1"/>
          </a:solid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Mazākumtautību pārstāvji vispār medijiem uzticas retāk. Šajā mērķa grupā visu mediju veidu sniegtā informācija biežāk tika raksturota kā neuzticama nekā uzticama. Tomēr rezultātu dinamika liecina par kopumā pozitīvām tendencēm – nedaudz paaugstinājusies cittautiešu uzticēšanās sabiedriskajiem medijiem, rezultāti par uzticēšanos Latvijas komerciālajiem medijiem nav būtiski mainījušies. </a:t>
            </a:r>
          </a:p>
        </p:txBody>
      </p:sp>
      <p:sp>
        <p:nvSpPr>
          <p:cNvPr id="18" name="Rectangle 17">
            <a:extLst>
              <a:ext uri="{FF2B5EF4-FFF2-40B4-BE49-F238E27FC236}">
                <a16:creationId xmlns:a16="http://schemas.microsoft.com/office/drawing/2014/main" id="{A583DF5E-5E58-8354-1C73-5A6EA1529F48}"/>
              </a:ext>
            </a:extLst>
          </p:cNvPr>
          <p:cNvSpPr/>
          <p:nvPr/>
        </p:nvSpPr>
        <p:spPr>
          <a:xfrm>
            <a:off x="2521384" y="870630"/>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19" name="Rectangle 18">
            <a:extLst>
              <a:ext uri="{FF2B5EF4-FFF2-40B4-BE49-F238E27FC236}">
                <a16:creationId xmlns:a16="http://schemas.microsoft.com/office/drawing/2014/main" id="{9C29776A-6A88-B98B-BA60-8A04416B6859}"/>
              </a:ext>
            </a:extLst>
          </p:cNvPr>
          <p:cNvSpPr/>
          <p:nvPr/>
        </p:nvSpPr>
        <p:spPr>
          <a:xfrm>
            <a:off x="8675065" y="776754"/>
            <a:ext cx="2713372"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12" name="Picture 11">
            <a:extLst>
              <a:ext uri="{FF2B5EF4-FFF2-40B4-BE49-F238E27FC236}">
                <a16:creationId xmlns:a16="http://schemas.microsoft.com/office/drawing/2014/main" id="{B6F7B1AF-9175-0AAB-E7F6-BC702FEF2976}"/>
              </a:ext>
            </a:extLst>
          </p:cNvPr>
          <p:cNvPicPr>
            <a:picLocks noChangeAspect="1"/>
          </p:cNvPicPr>
          <p:nvPr/>
        </p:nvPicPr>
        <p:blipFill>
          <a:blip r:embed="rId2"/>
          <a:stretch>
            <a:fillRect/>
          </a:stretch>
        </p:blipFill>
        <p:spPr>
          <a:xfrm>
            <a:off x="892439" y="1058691"/>
            <a:ext cx="4632752" cy="3372777"/>
          </a:xfrm>
          <a:prstGeom prst="rect">
            <a:avLst/>
          </a:prstGeom>
        </p:spPr>
      </p:pic>
      <p:pic>
        <p:nvPicPr>
          <p:cNvPr id="20" name="Picture 19">
            <a:extLst>
              <a:ext uri="{FF2B5EF4-FFF2-40B4-BE49-F238E27FC236}">
                <a16:creationId xmlns:a16="http://schemas.microsoft.com/office/drawing/2014/main" id="{E677A543-9525-4680-7E16-9F70A5A45980}"/>
              </a:ext>
            </a:extLst>
          </p:cNvPr>
          <p:cNvPicPr>
            <a:picLocks noChangeAspect="1"/>
          </p:cNvPicPr>
          <p:nvPr/>
        </p:nvPicPr>
        <p:blipFill>
          <a:blip r:embed="rId3"/>
          <a:stretch>
            <a:fillRect/>
          </a:stretch>
        </p:blipFill>
        <p:spPr>
          <a:xfrm>
            <a:off x="7162373" y="980272"/>
            <a:ext cx="4881844" cy="3554123"/>
          </a:xfrm>
          <a:prstGeom prst="rect">
            <a:avLst/>
          </a:prstGeom>
        </p:spPr>
      </p:pic>
      <p:cxnSp>
        <p:nvCxnSpPr>
          <p:cNvPr id="21" name="Straight Arrow Connector 20">
            <a:extLst>
              <a:ext uri="{FF2B5EF4-FFF2-40B4-BE49-F238E27FC236}">
                <a16:creationId xmlns:a16="http://schemas.microsoft.com/office/drawing/2014/main" id="{D4B21EAE-63A5-6B04-C632-BC91537CE0E3}"/>
              </a:ext>
            </a:extLst>
          </p:cNvPr>
          <p:cNvCxnSpPr>
            <a:cxnSpLocks/>
          </p:cNvCxnSpPr>
          <p:nvPr/>
        </p:nvCxnSpPr>
        <p:spPr>
          <a:xfrm flipH="1" flipV="1">
            <a:off x="2396689" y="3117451"/>
            <a:ext cx="249389" cy="484434"/>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AF0D997-459D-F2C2-B3D9-C672860A7733}"/>
              </a:ext>
            </a:extLst>
          </p:cNvPr>
          <p:cNvCxnSpPr>
            <a:cxnSpLocks/>
          </p:cNvCxnSpPr>
          <p:nvPr/>
        </p:nvCxnSpPr>
        <p:spPr>
          <a:xfrm flipV="1">
            <a:off x="8414327" y="1349935"/>
            <a:ext cx="168374" cy="55855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125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61A9B48-5675-D8BD-3E6F-D3C49EDEAF8A}"/>
              </a:ext>
            </a:extLst>
          </p:cNvPr>
          <p:cNvCxnSpPr>
            <a:cxnSpLocks/>
          </p:cNvCxnSpPr>
          <p:nvPr/>
        </p:nvCxnSpPr>
        <p:spPr>
          <a:xfrm>
            <a:off x="344685" y="483981"/>
            <a:ext cx="4935593" cy="1292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7E092B1-AB29-31A0-B19A-C7ED31BFA281}"/>
              </a:ext>
            </a:extLst>
          </p:cNvPr>
          <p:cNvSpPr/>
          <p:nvPr/>
        </p:nvSpPr>
        <p:spPr>
          <a:xfrm>
            <a:off x="390919" y="498614"/>
            <a:ext cx="49107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uzskatāt, ka visa informācija, ko redzat / lasāt / ir ticama … ?</a:t>
            </a:r>
          </a:p>
        </p:txBody>
      </p:sp>
      <p:cxnSp>
        <p:nvCxnSpPr>
          <p:cNvPr id="4" name="Straight Connector 3">
            <a:extLst>
              <a:ext uri="{FF2B5EF4-FFF2-40B4-BE49-F238E27FC236}">
                <a16:creationId xmlns:a16="http://schemas.microsoft.com/office/drawing/2014/main" id="{5C468699-451C-C67A-D5F1-C6402E4BE3BB}"/>
              </a:ext>
            </a:extLst>
          </p:cNvPr>
          <p:cNvCxnSpPr>
            <a:cxnSpLocks/>
          </p:cNvCxnSpPr>
          <p:nvPr/>
        </p:nvCxnSpPr>
        <p:spPr>
          <a:xfrm flipV="1">
            <a:off x="369524" y="797798"/>
            <a:ext cx="4910754"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5DE2276-BF8F-482E-F6A1-AEFCCA910085}"/>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sabiedriskajiem un komerciālajiem medijiem</a:t>
            </a:r>
          </a:p>
        </p:txBody>
      </p:sp>
      <p:sp>
        <p:nvSpPr>
          <p:cNvPr id="12" name="Rectangle 11">
            <a:extLst>
              <a:ext uri="{FF2B5EF4-FFF2-40B4-BE49-F238E27FC236}">
                <a16:creationId xmlns:a16="http://schemas.microsoft.com/office/drawing/2014/main" id="{50300177-C64E-8C13-DB32-D968964E6D96}"/>
              </a:ext>
            </a:extLst>
          </p:cNvPr>
          <p:cNvSpPr/>
          <p:nvPr/>
        </p:nvSpPr>
        <p:spPr>
          <a:xfrm>
            <a:off x="240095" y="1428493"/>
            <a:ext cx="1034755" cy="485069"/>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Sabiedriskajos medijos</a:t>
            </a:r>
          </a:p>
        </p:txBody>
      </p:sp>
      <p:sp>
        <p:nvSpPr>
          <p:cNvPr id="13" name="Rectangle 12">
            <a:extLst>
              <a:ext uri="{FF2B5EF4-FFF2-40B4-BE49-F238E27FC236}">
                <a16:creationId xmlns:a16="http://schemas.microsoft.com/office/drawing/2014/main" id="{C174B745-F468-610C-BC27-7137397A4B23}"/>
              </a:ext>
            </a:extLst>
          </p:cNvPr>
          <p:cNvSpPr/>
          <p:nvPr/>
        </p:nvSpPr>
        <p:spPr>
          <a:xfrm>
            <a:off x="240094" y="2964323"/>
            <a:ext cx="1034755" cy="688202"/>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Latvijas komerciālajos medijos</a:t>
            </a:r>
          </a:p>
        </p:txBody>
      </p:sp>
      <p:sp>
        <p:nvSpPr>
          <p:cNvPr id="20" name="Rectangle 19">
            <a:extLst>
              <a:ext uri="{FF2B5EF4-FFF2-40B4-BE49-F238E27FC236}">
                <a16:creationId xmlns:a16="http://schemas.microsoft.com/office/drawing/2014/main" id="{F2EFB199-83BA-0168-0231-87325A4F8A40}"/>
              </a:ext>
            </a:extLst>
          </p:cNvPr>
          <p:cNvSpPr/>
          <p:nvPr/>
        </p:nvSpPr>
        <p:spPr>
          <a:xfrm>
            <a:off x="6571975" y="1447343"/>
            <a:ext cx="1034755" cy="485069"/>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Sabiedriskajos medijos</a:t>
            </a:r>
          </a:p>
        </p:txBody>
      </p:sp>
      <p:sp>
        <p:nvSpPr>
          <p:cNvPr id="21" name="Rectangle 20">
            <a:extLst>
              <a:ext uri="{FF2B5EF4-FFF2-40B4-BE49-F238E27FC236}">
                <a16:creationId xmlns:a16="http://schemas.microsoft.com/office/drawing/2014/main" id="{41DFAE1F-32B0-5013-979A-71B21BA9DD04}"/>
              </a:ext>
            </a:extLst>
          </p:cNvPr>
          <p:cNvSpPr/>
          <p:nvPr/>
        </p:nvSpPr>
        <p:spPr>
          <a:xfrm>
            <a:off x="6571974" y="2964323"/>
            <a:ext cx="1034755" cy="688202"/>
          </a:xfrm>
          <a:prstGeom prst="rect">
            <a:avLst/>
          </a:prstGeom>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Latvijas komerciālajos medijos</a:t>
            </a:r>
          </a:p>
        </p:txBody>
      </p:sp>
      <p:sp>
        <p:nvSpPr>
          <p:cNvPr id="6" name="Rectangle 5">
            <a:extLst>
              <a:ext uri="{FF2B5EF4-FFF2-40B4-BE49-F238E27FC236}">
                <a16:creationId xmlns:a16="http://schemas.microsoft.com/office/drawing/2014/main" id="{DB2C63C1-1484-612A-97D5-1EAE9B6DA5B9}"/>
              </a:ext>
            </a:extLst>
          </p:cNvPr>
          <p:cNvSpPr/>
          <p:nvPr/>
        </p:nvSpPr>
        <p:spPr>
          <a:xfrm>
            <a:off x="8810435" y="804259"/>
            <a:ext cx="2713372"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7" name="Rectangle 6">
            <a:extLst>
              <a:ext uri="{FF2B5EF4-FFF2-40B4-BE49-F238E27FC236}">
                <a16:creationId xmlns:a16="http://schemas.microsoft.com/office/drawing/2014/main" id="{A2EF8625-0C5F-63E7-EE0E-F9B96237A134}"/>
              </a:ext>
            </a:extLst>
          </p:cNvPr>
          <p:cNvSpPr/>
          <p:nvPr/>
        </p:nvSpPr>
        <p:spPr>
          <a:xfrm>
            <a:off x="2570781" y="857708"/>
            <a:ext cx="2586325"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7" name="TextBox 16">
            <a:extLst>
              <a:ext uri="{FF2B5EF4-FFF2-40B4-BE49-F238E27FC236}">
                <a16:creationId xmlns:a16="http://schemas.microsoft.com/office/drawing/2014/main" id="{0266815A-EBDB-734E-B5FA-238C53EF5C84}"/>
              </a:ext>
            </a:extLst>
          </p:cNvPr>
          <p:cNvSpPr txBox="1"/>
          <p:nvPr/>
        </p:nvSpPr>
        <p:spPr>
          <a:xfrm>
            <a:off x="1394690" y="4593112"/>
            <a:ext cx="4520599" cy="1628779"/>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Jauniešu (15-25 gadi) mērķa grupā šogad, mazinoties vispārējai interesei par mediju saturu, mazinājusies arī uzticēšanās medijiem. Iegūtie rezultāti apstiprina, ka jaunieši mazāk lieto, gan sabiedriskos, gan komerciālos medijus – šajā grupā biežāk nekā citās sociāli demogrāfiskajās grupās respondenti atturējās sniegt konkrētu atbildi par uzticēšanos sabiedriskajiem un komerciālajiem medijiem. </a:t>
            </a:r>
          </a:p>
        </p:txBody>
      </p:sp>
      <p:sp>
        <p:nvSpPr>
          <p:cNvPr id="18" name="TextBox 17">
            <a:extLst>
              <a:ext uri="{FF2B5EF4-FFF2-40B4-BE49-F238E27FC236}">
                <a16:creationId xmlns:a16="http://schemas.microsoft.com/office/drawing/2014/main" id="{23BAFC5A-3189-3C1F-D3A1-2A309AC5BFE1}"/>
              </a:ext>
            </a:extLst>
          </p:cNvPr>
          <p:cNvSpPr txBox="1"/>
          <p:nvPr/>
        </p:nvSpPr>
        <p:spPr>
          <a:xfrm>
            <a:off x="6861660" y="4902273"/>
            <a:ext cx="5090245" cy="963982"/>
          </a:xfrm>
          <a:prstGeom prst="rect">
            <a:avLst/>
          </a:prstGeom>
          <a:solidFill>
            <a:schemeClr val="bg1"/>
          </a:solid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Senioru (65+ gadi) mērķa grupā šogad pieaugusi uzticēšanās sabiedriskajiem medijiem. Seniori ir aktīvākie sabiedrisko mediju lietotāji un likumsakarīgi, ka šajā mērķa grupā uzticēšanās sabiedriskajiem medijiem ir kopumā augstāka nekā vidēji visā izlasē</a:t>
            </a:r>
          </a:p>
        </p:txBody>
      </p:sp>
      <p:pic>
        <p:nvPicPr>
          <p:cNvPr id="11" name="Picture 10">
            <a:extLst>
              <a:ext uri="{FF2B5EF4-FFF2-40B4-BE49-F238E27FC236}">
                <a16:creationId xmlns:a16="http://schemas.microsoft.com/office/drawing/2014/main" id="{ADDB326C-BAF7-CBF4-3107-0965CFC81F38}"/>
              </a:ext>
            </a:extLst>
          </p:cNvPr>
          <p:cNvPicPr>
            <a:picLocks noChangeAspect="1"/>
          </p:cNvPicPr>
          <p:nvPr/>
        </p:nvPicPr>
        <p:blipFill>
          <a:blip r:embed="rId2"/>
          <a:stretch>
            <a:fillRect/>
          </a:stretch>
        </p:blipFill>
        <p:spPr>
          <a:xfrm>
            <a:off x="1048945" y="1034685"/>
            <a:ext cx="4750393" cy="3442619"/>
          </a:xfrm>
          <a:prstGeom prst="rect">
            <a:avLst/>
          </a:prstGeom>
        </p:spPr>
      </p:pic>
      <p:pic>
        <p:nvPicPr>
          <p:cNvPr id="19" name="Picture 18">
            <a:extLst>
              <a:ext uri="{FF2B5EF4-FFF2-40B4-BE49-F238E27FC236}">
                <a16:creationId xmlns:a16="http://schemas.microsoft.com/office/drawing/2014/main" id="{18B0D721-5FB3-2C7A-0B88-1A729B75A35F}"/>
              </a:ext>
            </a:extLst>
          </p:cNvPr>
          <p:cNvPicPr>
            <a:picLocks noChangeAspect="1"/>
          </p:cNvPicPr>
          <p:nvPr/>
        </p:nvPicPr>
        <p:blipFill>
          <a:blip r:embed="rId3"/>
          <a:stretch>
            <a:fillRect/>
          </a:stretch>
        </p:blipFill>
        <p:spPr>
          <a:xfrm>
            <a:off x="7361758" y="991745"/>
            <a:ext cx="4590147" cy="3485559"/>
          </a:xfrm>
          <a:prstGeom prst="rect">
            <a:avLst/>
          </a:prstGeom>
        </p:spPr>
      </p:pic>
      <p:cxnSp>
        <p:nvCxnSpPr>
          <p:cNvPr id="25" name="Straight Arrow Connector 24">
            <a:extLst>
              <a:ext uri="{FF2B5EF4-FFF2-40B4-BE49-F238E27FC236}">
                <a16:creationId xmlns:a16="http://schemas.microsoft.com/office/drawing/2014/main" id="{D3BD4AB2-0BBC-4BF9-09F0-1AB79DDA0DF6}"/>
              </a:ext>
            </a:extLst>
          </p:cNvPr>
          <p:cNvCxnSpPr>
            <a:cxnSpLocks/>
          </p:cNvCxnSpPr>
          <p:nvPr/>
        </p:nvCxnSpPr>
        <p:spPr>
          <a:xfrm flipH="1" flipV="1">
            <a:off x="2537145" y="1447343"/>
            <a:ext cx="309151" cy="46621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B4647A3-3870-036A-CCD2-B1A856715E38}"/>
              </a:ext>
            </a:extLst>
          </p:cNvPr>
          <p:cNvCxnSpPr>
            <a:cxnSpLocks/>
          </p:cNvCxnSpPr>
          <p:nvPr/>
        </p:nvCxnSpPr>
        <p:spPr>
          <a:xfrm flipH="1" flipV="1">
            <a:off x="2229676" y="3100359"/>
            <a:ext cx="799274" cy="55216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775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6B3CCF-827B-68A1-E78B-46BA60C9695E}"/>
              </a:ext>
            </a:extLst>
          </p:cNvPr>
          <p:cNvCxnSpPr>
            <a:cxnSpLocks/>
          </p:cNvCxnSpPr>
          <p:nvPr/>
        </p:nvCxnSpPr>
        <p:spPr>
          <a:xfrm>
            <a:off x="344685" y="483981"/>
            <a:ext cx="4246365"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916D25C-1C7D-A8AE-CCAC-17326A13B885}"/>
              </a:ext>
            </a:extLst>
          </p:cNvPr>
          <p:cNvSpPr/>
          <p:nvPr/>
        </p:nvSpPr>
        <p:spPr>
          <a:xfrm>
            <a:off x="390918" y="498614"/>
            <a:ext cx="8486381" cy="5207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Jūs minējāt, ka lietojat sociālos medijus. Cik lielā mērā uzskatāt, </a:t>
            </a:r>
          </a:p>
          <a:p>
            <a:pPr lvl="0">
              <a:lnSpc>
                <a:spcPct val="120000"/>
              </a:lnSpc>
            </a:pPr>
            <a:r>
              <a:rPr lang="lv-LV" sz="1200" b="1" dirty="0">
                <a:solidFill>
                  <a:schemeClr val="accent1">
                    <a:lumMod val="50000"/>
                  </a:schemeClr>
                </a:solidFill>
                <a:cs typeface="Arial" panose="020B0604020202020204" pitchFamily="34" charset="0"/>
              </a:rPr>
              <a:t>ka visa informācija, ko redzat šajās lietotnēs un lapās, ir ticama?</a:t>
            </a:r>
          </a:p>
        </p:txBody>
      </p:sp>
      <p:cxnSp>
        <p:nvCxnSpPr>
          <p:cNvPr id="4" name="Straight Connector 3">
            <a:extLst>
              <a:ext uri="{FF2B5EF4-FFF2-40B4-BE49-F238E27FC236}">
                <a16:creationId xmlns:a16="http://schemas.microsoft.com/office/drawing/2014/main" id="{074D6F2D-1A4C-3B3C-210F-6E1434E410FC}"/>
              </a:ext>
            </a:extLst>
          </p:cNvPr>
          <p:cNvCxnSpPr>
            <a:cxnSpLocks/>
          </p:cNvCxnSpPr>
          <p:nvPr/>
        </p:nvCxnSpPr>
        <p:spPr>
          <a:xfrm>
            <a:off x="369524" y="1077420"/>
            <a:ext cx="422152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3A70920-B1B2-787C-2D9D-7D00C42DE93F}"/>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sociālajiem medijiem</a:t>
            </a:r>
          </a:p>
        </p:txBody>
      </p:sp>
      <p:sp>
        <p:nvSpPr>
          <p:cNvPr id="16" name="Rectangle 15">
            <a:extLst>
              <a:ext uri="{FF2B5EF4-FFF2-40B4-BE49-F238E27FC236}">
                <a16:creationId xmlns:a16="http://schemas.microsoft.com/office/drawing/2014/main" id="{F298E2D7-E007-A0BC-CDDA-AE230D2F7ACA}"/>
              </a:ext>
            </a:extLst>
          </p:cNvPr>
          <p:cNvSpPr/>
          <p:nvPr/>
        </p:nvSpPr>
        <p:spPr>
          <a:xfrm>
            <a:off x="8870274" y="2089265"/>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7" name="Rectangle 16">
            <a:extLst>
              <a:ext uri="{FF2B5EF4-FFF2-40B4-BE49-F238E27FC236}">
                <a16:creationId xmlns:a16="http://schemas.microsoft.com/office/drawing/2014/main" id="{2C636C85-72F8-E16C-AC76-8DAB9CB2CE3B}"/>
              </a:ext>
            </a:extLst>
          </p:cNvPr>
          <p:cNvSpPr/>
          <p:nvPr/>
        </p:nvSpPr>
        <p:spPr>
          <a:xfrm>
            <a:off x="9068295" y="4128656"/>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8" name="Rectangle 17">
            <a:extLst>
              <a:ext uri="{FF2B5EF4-FFF2-40B4-BE49-F238E27FC236}">
                <a16:creationId xmlns:a16="http://schemas.microsoft.com/office/drawing/2014/main" id="{51C40372-934F-4BA9-4BFD-60C4493B69F5}"/>
              </a:ext>
            </a:extLst>
          </p:cNvPr>
          <p:cNvSpPr/>
          <p:nvPr/>
        </p:nvSpPr>
        <p:spPr>
          <a:xfrm>
            <a:off x="8672253" y="61813"/>
            <a:ext cx="278832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24" name="Picture 23">
            <a:extLst>
              <a:ext uri="{FF2B5EF4-FFF2-40B4-BE49-F238E27FC236}">
                <a16:creationId xmlns:a16="http://schemas.microsoft.com/office/drawing/2014/main" id="{9017838C-3E7F-121C-84BF-087FBF84843D}"/>
              </a:ext>
            </a:extLst>
          </p:cNvPr>
          <p:cNvPicPr>
            <a:picLocks noChangeAspect="1"/>
          </p:cNvPicPr>
          <p:nvPr/>
        </p:nvPicPr>
        <p:blipFill>
          <a:blip r:embed="rId2"/>
          <a:stretch>
            <a:fillRect/>
          </a:stretch>
        </p:blipFill>
        <p:spPr>
          <a:xfrm>
            <a:off x="7162800" y="266363"/>
            <a:ext cx="5029200" cy="1716921"/>
          </a:xfrm>
          <a:prstGeom prst="rect">
            <a:avLst/>
          </a:prstGeom>
        </p:spPr>
      </p:pic>
      <p:pic>
        <p:nvPicPr>
          <p:cNvPr id="25" name="Picture 24">
            <a:extLst>
              <a:ext uri="{FF2B5EF4-FFF2-40B4-BE49-F238E27FC236}">
                <a16:creationId xmlns:a16="http://schemas.microsoft.com/office/drawing/2014/main" id="{1BC0DB76-9E39-EFFA-9409-A65B85697E83}"/>
              </a:ext>
            </a:extLst>
          </p:cNvPr>
          <p:cNvPicPr>
            <a:picLocks noChangeAspect="1"/>
          </p:cNvPicPr>
          <p:nvPr/>
        </p:nvPicPr>
        <p:blipFill>
          <a:blip r:embed="rId3"/>
          <a:stretch>
            <a:fillRect/>
          </a:stretch>
        </p:blipFill>
        <p:spPr>
          <a:xfrm>
            <a:off x="7162800" y="2308462"/>
            <a:ext cx="5029200" cy="1716921"/>
          </a:xfrm>
          <a:prstGeom prst="rect">
            <a:avLst/>
          </a:prstGeom>
        </p:spPr>
      </p:pic>
      <p:pic>
        <p:nvPicPr>
          <p:cNvPr id="26" name="Picture 25">
            <a:extLst>
              <a:ext uri="{FF2B5EF4-FFF2-40B4-BE49-F238E27FC236}">
                <a16:creationId xmlns:a16="http://schemas.microsoft.com/office/drawing/2014/main" id="{ADE3CA8E-E887-3435-D43D-AEA627625006}"/>
              </a:ext>
            </a:extLst>
          </p:cNvPr>
          <p:cNvPicPr>
            <a:picLocks noChangeAspect="1"/>
          </p:cNvPicPr>
          <p:nvPr/>
        </p:nvPicPr>
        <p:blipFill>
          <a:blip r:embed="rId4"/>
          <a:stretch>
            <a:fillRect/>
          </a:stretch>
        </p:blipFill>
        <p:spPr>
          <a:xfrm>
            <a:off x="7162800" y="4382977"/>
            <a:ext cx="5029200" cy="1716921"/>
          </a:xfrm>
          <a:prstGeom prst="rect">
            <a:avLst/>
          </a:prstGeom>
        </p:spPr>
      </p:pic>
      <p:pic>
        <p:nvPicPr>
          <p:cNvPr id="27" name="Picture 26">
            <a:extLst>
              <a:ext uri="{FF2B5EF4-FFF2-40B4-BE49-F238E27FC236}">
                <a16:creationId xmlns:a16="http://schemas.microsoft.com/office/drawing/2014/main" id="{F36ECBF5-7B76-AACA-33B0-85E8531E6057}"/>
              </a:ext>
            </a:extLst>
          </p:cNvPr>
          <p:cNvPicPr>
            <a:picLocks noChangeAspect="1"/>
          </p:cNvPicPr>
          <p:nvPr/>
        </p:nvPicPr>
        <p:blipFill>
          <a:blip r:embed="rId5"/>
          <a:stretch>
            <a:fillRect/>
          </a:stretch>
        </p:blipFill>
        <p:spPr>
          <a:xfrm>
            <a:off x="131127" y="1322230"/>
            <a:ext cx="5888673" cy="2513655"/>
          </a:xfrm>
          <a:prstGeom prst="rect">
            <a:avLst/>
          </a:prstGeom>
        </p:spPr>
      </p:pic>
      <p:sp>
        <p:nvSpPr>
          <p:cNvPr id="28" name="Rectangle 27">
            <a:extLst>
              <a:ext uri="{FF2B5EF4-FFF2-40B4-BE49-F238E27FC236}">
                <a16:creationId xmlns:a16="http://schemas.microsoft.com/office/drawing/2014/main" id="{4C24815C-B462-7275-B7F6-211F69FF103C}"/>
              </a:ext>
            </a:extLst>
          </p:cNvPr>
          <p:cNvSpPr/>
          <p:nvPr/>
        </p:nvSpPr>
        <p:spPr>
          <a:xfrm>
            <a:off x="1838258" y="1181262"/>
            <a:ext cx="3190941"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sp>
        <p:nvSpPr>
          <p:cNvPr id="29" name="TextBox 28">
            <a:extLst>
              <a:ext uri="{FF2B5EF4-FFF2-40B4-BE49-F238E27FC236}">
                <a16:creationId xmlns:a16="http://schemas.microsoft.com/office/drawing/2014/main" id="{EFEEBC25-A8E8-67FD-172C-E5B6B37570A4}"/>
              </a:ext>
            </a:extLst>
          </p:cNvPr>
          <p:cNvSpPr txBox="1"/>
          <p:nvPr/>
        </p:nvSpPr>
        <p:spPr>
          <a:xfrm>
            <a:off x="131127" y="3928602"/>
            <a:ext cx="6393498" cy="1850378"/>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Vēl mazāk Latvijas iedzīvotāji uzticas sociālo mediju sniegtajai informācijai un uzticēšanās šiem informācijas resursiem sabiedrībā mazinās. Sociālie mediji netiek uztverti kā uzticami ziņu avoti:</a:t>
            </a:r>
          </a:p>
          <a:p>
            <a:pPr marL="361950" indent="-171450">
              <a:lnSpc>
                <a:spcPct val="120000"/>
              </a:lnSpc>
              <a:buFont typeface="Wingdings" panose="05000000000000000000" pitchFamily="2" charset="2"/>
              <a:buChar char="Ø"/>
            </a:pPr>
            <a:r>
              <a:rPr lang="lv-LV" sz="1200" dirty="0">
                <a:ea typeface="Times New Roman" panose="02020603050405020304" pitchFamily="18" charset="0"/>
              </a:rPr>
              <a:t>Sociālajos medijos publicēto informāciju kā pilnībā vai lielākoties ticamu raksturoja 14% (-7% salīdzinājumā ar 2024.g.), kā daļēji ticamu – 64%, kā pilnībā vai lielākoties neuzticamu – 22% (+7% salīdzinājumā ar 2024.g.) aptaujāto Latvijas iedzīvotāju;</a:t>
            </a:r>
          </a:p>
          <a:p>
            <a:pPr marL="361950" indent="-171450">
              <a:lnSpc>
                <a:spcPct val="120000"/>
              </a:lnSpc>
              <a:buFont typeface="Wingdings" panose="05000000000000000000" pitchFamily="2" charset="2"/>
              <a:buChar char="Ø"/>
            </a:pPr>
            <a:r>
              <a:rPr lang="lv-LV" sz="1200" dirty="0">
                <a:ea typeface="Times New Roman" panose="02020603050405020304" pitchFamily="18" charset="0"/>
              </a:rPr>
              <a:t>Jāatzīmē, ka mazākumtautību pārstāvju mērķa grupā attieksme pret sociālo mediju saturu ir pozitīvāka nekā latviešu auditorijā. Tradicionālo (sabiedrisko un komerciālo) mediju gadījumā rezultāti bija pretēji, to sniegtajai informācijai vairāk uzticas latvieši.</a:t>
            </a:r>
            <a:endParaRPr lang="lv-LV" sz="1200" dirty="0">
              <a:effectLst/>
              <a:ea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D399376F-CC01-1828-7624-08763DFD2D6E}"/>
              </a:ext>
            </a:extLst>
          </p:cNvPr>
          <p:cNvCxnSpPr>
            <a:cxnSpLocks/>
          </p:cNvCxnSpPr>
          <p:nvPr/>
        </p:nvCxnSpPr>
        <p:spPr>
          <a:xfrm flipH="1" flipV="1">
            <a:off x="1394145" y="1940159"/>
            <a:ext cx="291780" cy="83161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0EFE901-E4A8-3CA4-0847-9609B17A8A88}"/>
              </a:ext>
            </a:extLst>
          </p:cNvPr>
          <p:cNvCxnSpPr>
            <a:cxnSpLocks/>
          </p:cNvCxnSpPr>
          <p:nvPr/>
        </p:nvCxnSpPr>
        <p:spPr>
          <a:xfrm flipH="1" flipV="1">
            <a:off x="4819500" y="1843014"/>
            <a:ext cx="362100" cy="92876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18FB9-E230-9CFB-9DAE-7E3E035A3C65}"/>
              </a:ext>
            </a:extLst>
          </p:cNvPr>
          <p:cNvCxnSpPr>
            <a:cxnSpLocks/>
          </p:cNvCxnSpPr>
          <p:nvPr/>
        </p:nvCxnSpPr>
        <p:spPr>
          <a:xfrm flipH="1" flipV="1">
            <a:off x="8171011" y="4775218"/>
            <a:ext cx="501242" cy="64450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181473-BCEF-CE1E-6DE0-3EE50602AB65}"/>
              </a:ext>
            </a:extLst>
          </p:cNvPr>
          <p:cNvCxnSpPr>
            <a:cxnSpLocks/>
          </p:cNvCxnSpPr>
          <p:nvPr/>
        </p:nvCxnSpPr>
        <p:spPr>
          <a:xfrm flipH="1" flipV="1">
            <a:off x="8288071" y="2696380"/>
            <a:ext cx="384182" cy="73262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BC824CE-0940-4700-DB20-52479A5ABDD9}"/>
              </a:ext>
            </a:extLst>
          </p:cNvPr>
          <p:cNvCxnSpPr>
            <a:cxnSpLocks/>
          </p:cNvCxnSpPr>
          <p:nvPr/>
        </p:nvCxnSpPr>
        <p:spPr>
          <a:xfrm flipV="1">
            <a:off x="8171011" y="623433"/>
            <a:ext cx="267196" cy="75355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982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CD06A28-625F-75BD-B25B-6EA842128984}"/>
              </a:ext>
            </a:extLst>
          </p:cNvPr>
          <p:cNvCxnSpPr>
            <a:cxnSpLocks/>
          </p:cNvCxnSpPr>
          <p:nvPr/>
        </p:nvCxnSpPr>
        <p:spPr>
          <a:xfrm>
            <a:off x="344685" y="483981"/>
            <a:ext cx="4935593" cy="1292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3DE7F9-CDAE-F57A-C0DA-BD37951378A9}"/>
              </a:ext>
            </a:extLst>
          </p:cNvPr>
          <p:cNvSpPr/>
          <p:nvPr/>
        </p:nvSpPr>
        <p:spPr>
          <a:xfrm>
            <a:off x="390919" y="498614"/>
            <a:ext cx="49107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Jūs kopumā uzticaties vai neuzticaties šādām institūcijām?</a:t>
            </a:r>
          </a:p>
        </p:txBody>
      </p:sp>
      <p:cxnSp>
        <p:nvCxnSpPr>
          <p:cNvPr id="4" name="Straight Connector 3">
            <a:extLst>
              <a:ext uri="{FF2B5EF4-FFF2-40B4-BE49-F238E27FC236}">
                <a16:creationId xmlns:a16="http://schemas.microsoft.com/office/drawing/2014/main" id="{A61404BA-3488-704F-B475-9E2D29B865DE}"/>
              </a:ext>
            </a:extLst>
          </p:cNvPr>
          <p:cNvCxnSpPr>
            <a:cxnSpLocks/>
          </p:cNvCxnSpPr>
          <p:nvPr/>
        </p:nvCxnSpPr>
        <p:spPr>
          <a:xfrm flipV="1">
            <a:off x="369524" y="797798"/>
            <a:ext cx="4910754"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D5327358-2FD5-49D7-6B4C-18D55BA18797}"/>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dažādām institūcijām</a:t>
            </a:r>
          </a:p>
        </p:txBody>
      </p:sp>
      <p:pic>
        <p:nvPicPr>
          <p:cNvPr id="6" name="Picture 5">
            <a:extLst>
              <a:ext uri="{FF2B5EF4-FFF2-40B4-BE49-F238E27FC236}">
                <a16:creationId xmlns:a16="http://schemas.microsoft.com/office/drawing/2014/main" id="{15284E89-8121-F00B-A899-527F9AA65824}"/>
              </a:ext>
            </a:extLst>
          </p:cNvPr>
          <p:cNvPicPr>
            <a:picLocks noChangeAspect="1"/>
          </p:cNvPicPr>
          <p:nvPr/>
        </p:nvPicPr>
        <p:blipFill>
          <a:blip r:embed="rId2"/>
          <a:stretch>
            <a:fillRect/>
          </a:stretch>
        </p:blipFill>
        <p:spPr>
          <a:xfrm>
            <a:off x="94869" y="1117309"/>
            <a:ext cx="5896356" cy="4960403"/>
          </a:xfrm>
          <a:prstGeom prst="rect">
            <a:avLst/>
          </a:prstGeom>
        </p:spPr>
      </p:pic>
      <p:pic>
        <p:nvPicPr>
          <p:cNvPr id="7" name="Picture 6">
            <a:extLst>
              <a:ext uri="{FF2B5EF4-FFF2-40B4-BE49-F238E27FC236}">
                <a16:creationId xmlns:a16="http://schemas.microsoft.com/office/drawing/2014/main" id="{ECEE585A-F99F-0E83-074F-7459EE7A0D27}"/>
              </a:ext>
            </a:extLst>
          </p:cNvPr>
          <p:cNvPicPr>
            <a:picLocks noChangeAspect="1"/>
          </p:cNvPicPr>
          <p:nvPr/>
        </p:nvPicPr>
        <p:blipFill>
          <a:blip r:embed="rId3"/>
          <a:stretch>
            <a:fillRect/>
          </a:stretch>
        </p:blipFill>
        <p:spPr>
          <a:xfrm>
            <a:off x="6035160" y="375144"/>
            <a:ext cx="6088380" cy="5897880"/>
          </a:xfrm>
          <a:prstGeom prst="rect">
            <a:avLst/>
          </a:prstGeom>
        </p:spPr>
      </p:pic>
      <p:sp>
        <p:nvSpPr>
          <p:cNvPr id="8" name="Rectangle 7">
            <a:extLst>
              <a:ext uri="{FF2B5EF4-FFF2-40B4-BE49-F238E27FC236}">
                <a16:creationId xmlns:a16="http://schemas.microsoft.com/office/drawing/2014/main" id="{BB391424-6898-7624-7ECA-C77A0B77AEB5}"/>
              </a:ext>
            </a:extLst>
          </p:cNvPr>
          <p:cNvSpPr/>
          <p:nvPr/>
        </p:nvSpPr>
        <p:spPr>
          <a:xfrm>
            <a:off x="2812481" y="889721"/>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9" name="Rectangle 8">
            <a:extLst>
              <a:ext uri="{FF2B5EF4-FFF2-40B4-BE49-F238E27FC236}">
                <a16:creationId xmlns:a16="http://schemas.microsoft.com/office/drawing/2014/main" id="{D9B62382-28BA-688F-241F-99CDC8001538}"/>
              </a:ext>
            </a:extLst>
          </p:cNvPr>
          <p:cNvSpPr/>
          <p:nvPr/>
        </p:nvSpPr>
        <p:spPr>
          <a:xfrm>
            <a:off x="94870" y="1171657"/>
            <a:ext cx="5801106" cy="1962067"/>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extLst>
      <p:ext uri="{BB962C8B-B14F-4D97-AF65-F5344CB8AC3E}">
        <p14:creationId xmlns:p14="http://schemas.microsoft.com/office/powerpoint/2010/main" val="1051363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9A3806-CC07-79EF-C3C3-9F4C066FC13E}"/>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dažādiem informācijas avotiem un institūcijām</a:t>
            </a:r>
          </a:p>
        </p:txBody>
      </p:sp>
      <p:cxnSp>
        <p:nvCxnSpPr>
          <p:cNvPr id="6" name="Straight Connector 5">
            <a:extLst>
              <a:ext uri="{FF2B5EF4-FFF2-40B4-BE49-F238E27FC236}">
                <a16:creationId xmlns:a16="http://schemas.microsoft.com/office/drawing/2014/main" id="{05B7E2BE-2551-A7BB-6291-9890C6F9F41B}"/>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E0B54A2-0D08-F59C-6ADA-2CF27952682A}"/>
              </a:ext>
            </a:extLst>
          </p:cNvPr>
          <p:cNvSpPr/>
          <p:nvPr/>
        </p:nvSpPr>
        <p:spPr>
          <a:xfrm>
            <a:off x="390921" y="544794"/>
            <a:ext cx="475257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Kuram avotam uzticaties par Latvijas – Krievijas attiecību skaidrojumu?</a:t>
            </a:r>
          </a:p>
        </p:txBody>
      </p:sp>
      <p:cxnSp>
        <p:nvCxnSpPr>
          <p:cNvPr id="8" name="Straight Connector 7">
            <a:extLst>
              <a:ext uri="{FF2B5EF4-FFF2-40B4-BE49-F238E27FC236}">
                <a16:creationId xmlns:a16="http://schemas.microsoft.com/office/drawing/2014/main" id="{89D6DE35-4A00-19C4-CD0F-317464050C9C}"/>
              </a:ext>
            </a:extLst>
          </p:cNvPr>
          <p:cNvCxnSpPr>
            <a:cxnSpLocks/>
          </p:cNvCxnSpPr>
          <p:nvPr/>
        </p:nvCxnSpPr>
        <p:spPr>
          <a:xfrm flipV="1">
            <a:off x="369524" y="865553"/>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0AB9A8D-1373-91C0-1301-E444DD5A99E1}"/>
              </a:ext>
            </a:extLst>
          </p:cNvPr>
          <p:cNvSpPr/>
          <p:nvPr/>
        </p:nvSpPr>
        <p:spPr>
          <a:xfrm>
            <a:off x="7219950" y="554319"/>
            <a:ext cx="4924426"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Kuram avotam uzticaties jautājumā par energoresursu cenu kāpumu?</a:t>
            </a:r>
          </a:p>
        </p:txBody>
      </p:sp>
      <p:pic>
        <p:nvPicPr>
          <p:cNvPr id="10" name="Picture 9">
            <a:extLst>
              <a:ext uri="{FF2B5EF4-FFF2-40B4-BE49-F238E27FC236}">
                <a16:creationId xmlns:a16="http://schemas.microsoft.com/office/drawing/2014/main" id="{80D6DAD2-7AEA-54E6-59A3-D80A39DBAED8}"/>
              </a:ext>
            </a:extLst>
          </p:cNvPr>
          <p:cNvPicPr>
            <a:picLocks noChangeAspect="1"/>
          </p:cNvPicPr>
          <p:nvPr/>
        </p:nvPicPr>
        <p:blipFill>
          <a:blip r:embed="rId2"/>
          <a:stretch>
            <a:fillRect/>
          </a:stretch>
        </p:blipFill>
        <p:spPr>
          <a:xfrm>
            <a:off x="418338" y="1155212"/>
            <a:ext cx="5287137" cy="5116628"/>
          </a:xfrm>
          <a:prstGeom prst="rect">
            <a:avLst/>
          </a:prstGeom>
        </p:spPr>
      </p:pic>
      <p:pic>
        <p:nvPicPr>
          <p:cNvPr id="12" name="Picture 11">
            <a:extLst>
              <a:ext uri="{FF2B5EF4-FFF2-40B4-BE49-F238E27FC236}">
                <a16:creationId xmlns:a16="http://schemas.microsoft.com/office/drawing/2014/main" id="{1E811C9F-5717-5765-F9F7-AE63E087D64B}"/>
              </a:ext>
            </a:extLst>
          </p:cNvPr>
          <p:cNvPicPr>
            <a:picLocks noChangeAspect="1"/>
          </p:cNvPicPr>
          <p:nvPr/>
        </p:nvPicPr>
        <p:blipFill>
          <a:blip r:embed="rId3"/>
          <a:stretch>
            <a:fillRect/>
          </a:stretch>
        </p:blipFill>
        <p:spPr>
          <a:xfrm>
            <a:off x="6762750" y="1159558"/>
            <a:ext cx="5287137" cy="5218933"/>
          </a:xfrm>
          <a:prstGeom prst="rect">
            <a:avLst/>
          </a:prstGeom>
        </p:spPr>
      </p:pic>
      <p:sp>
        <p:nvSpPr>
          <p:cNvPr id="13" name="Rectangle 12">
            <a:extLst>
              <a:ext uri="{FF2B5EF4-FFF2-40B4-BE49-F238E27FC236}">
                <a16:creationId xmlns:a16="http://schemas.microsoft.com/office/drawing/2014/main" id="{14730B6F-7A98-F938-5E9E-37566FD85331}"/>
              </a:ext>
            </a:extLst>
          </p:cNvPr>
          <p:cNvSpPr/>
          <p:nvPr/>
        </p:nvSpPr>
        <p:spPr>
          <a:xfrm>
            <a:off x="5022281" y="900212"/>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2" name="Rectangle 1">
            <a:extLst>
              <a:ext uri="{FF2B5EF4-FFF2-40B4-BE49-F238E27FC236}">
                <a16:creationId xmlns:a16="http://schemas.microsoft.com/office/drawing/2014/main" id="{32EA1C45-F2D7-3A14-5E62-C7721FC8086A}"/>
              </a:ext>
            </a:extLst>
          </p:cNvPr>
          <p:cNvSpPr/>
          <p:nvPr/>
        </p:nvSpPr>
        <p:spPr>
          <a:xfrm>
            <a:off x="258617" y="1191530"/>
            <a:ext cx="4763664" cy="2470486"/>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3" name="Rectangle 2">
            <a:extLst>
              <a:ext uri="{FF2B5EF4-FFF2-40B4-BE49-F238E27FC236}">
                <a16:creationId xmlns:a16="http://schemas.microsoft.com/office/drawing/2014/main" id="{69A2394F-1FF7-6A8E-534E-7077E0BF2A03}"/>
              </a:ext>
            </a:extLst>
          </p:cNvPr>
          <p:cNvSpPr/>
          <p:nvPr/>
        </p:nvSpPr>
        <p:spPr>
          <a:xfrm>
            <a:off x="6762751" y="1127586"/>
            <a:ext cx="4514850" cy="1720322"/>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cxnSp>
        <p:nvCxnSpPr>
          <p:cNvPr id="4" name="Straight Arrow Connector 3">
            <a:extLst>
              <a:ext uri="{FF2B5EF4-FFF2-40B4-BE49-F238E27FC236}">
                <a16:creationId xmlns:a16="http://schemas.microsoft.com/office/drawing/2014/main" id="{F6E98BDF-6916-3D14-0B30-EA8DE5FFD60C}"/>
              </a:ext>
            </a:extLst>
          </p:cNvPr>
          <p:cNvCxnSpPr>
            <a:cxnSpLocks/>
          </p:cNvCxnSpPr>
          <p:nvPr/>
        </p:nvCxnSpPr>
        <p:spPr>
          <a:xfrm flipV="1">
            <a:off x="4943475" y="5457825"/>
            <a:ext cx="200025" cy="2086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3A895A-0705-6D56-D302-EF11FD435EF3}"/>
              </a:ext>
            </a:extLst>
          </p:cNvPr>
          <p:cNvCxnSpPr>
            <a:cxnSpLocks/>
          </p:cNvCxnSpPr>
          <p:nvPr/>
        </p:nvCxnSpPr>
        <p:spPr>
          <a:xfrm flipV="1">
            <a:off x="11801475" y="5698442"/>
            <a:ext cx="200025" cy="2086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78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4A31F4-E325-8503-E7AE-969D8DC92286}"/>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Informācijas tehnoloģiju rīku izmantošanas prasmes</a:t>
            </a:r>
          </a:p>
        </p:txBody>
      </p:sp>
      <p:cxnSp>
        <p:nvCxnSpPr>
          <p:cNvPr id="4" name="Straight Connector 3">
            <a:extLst>
              <a:ext uri="{FF2B5EF4-FFF2-40B4-BE49-F238E27FC236}">
                <a16:creationId xmlns:a16="http://schemas.microsoft.com/office/drawing/2014/main" id="{8EB8083D-797E-C515-7E87-427775F85C40}"/>
              </a:ext>
            </a:extLst>
          </p:cNvPr>
          <p:cNvCxnSpPr>
            <a:cxnSpLocks/>
          </p:cNvCxnSpPr>
          <p:nvPr/>
        </p:nvCxnSpPr>
        <p:spPr>
          <a:xfrm>
            <a:off x="344685" y="530161"/>
            <a:ext cx="9113640" cy="146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513E331-B885-E4EB-4CAF-4C97FD2AF179}"/>
              </a:ext>
            </a:extLst>
          </p:cNvPr>
          <p:cNvSpPr/>
          <p:nvPr/>
        </p:nvSpPr>
        <p:spPr>
          <a:xfrm>
            <a:off x="390921" y="544794"/>
            <a:ext cx="96579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Novērtējiet savu prasmi veikt minētās darbības, izmantojot informācijas tehnoloģiju rīkus. Protu bez citu palīdzības …</a:t>
            </a:r>
          </a:p>
        </p:txBody>
      </p:sp>
      <p:cxnSp>
        <p:nvCxnSpPr>
          <p:cNvPr id="6" name="Straight Connector 5">
            <a:extLst>
              <a:ext uri="{FF2B5EF4-FFF2-40B4-BE49-F238E27FC236}">
                <a16:creationId xmlns:a16="http://schemas.microsoft.com/office/drawing/2014/main" id="{07C75DC2-F97D-ED89-6A0C-3C51DAF25547}"/>
              </a:ext>
            </a:extLst>
          </p:cNvPr>
          <p:cNvCxnSpPr>
            <a:cxnSpLocks/>
          </p:cNvCxnSpPr>
          <p:nvPr/>
        </p:nvCxnSpPr>
        <p:spPr>
          <a:xfrm>
            <a:off x="369524" y="856900"/>
            <a:ext cx="9088801"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4AD6092-BAB3-7598-8ADB-B4348DE1E53D}"/>
              </a:ext>
            </a:extLst>
          </p:cNvPr>
          <p:cNvSpPr txBox="1"/>
          <p:nvPr/>
        </p:nvSpPr>
        <p:spPr>
          <a:xfrm>
            <a:off x="9601200" y="313563"/>
            <a:ext cx="2516659" cy="6060762"/>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Sabiedrībā uzlabojas Informācijas tehnoloģiju rīku izmantošanas prasmes, šogad gandrīz visās pētījuma instrumentārija pozīcijās rezultāti ir paaugstinājušies.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Aptaujas rezultātu analīze atklāj šādas vispārējas tendences – jo gados jaunāki, finansiāli nodrošinātāki, ar augstāku izglītības līmeni ir iedzīvotāji, jo vērojamas augstākas Informācijas tehnoloģiju rīku izmantošanas prasmes. Augstākas prasmes vērojamas arī pilsētās dzīvojošo vidū, jo īpaši, Rīgas iedzīvotāju vidū.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Mazākumtautību pārstāvju grupā informācijas tehnoloģiju rīku izmantošanas prasmes ir kopumā uzlabojušās gandrīz visās pozīcijās. Tā, piem., par vairāk nekā 10% pieaudzis cittautiešu skaits, kuri prot atrast informāciju izmantojot interneta meklētāju, lejupielādēt lietotni </a:t>
            </a:r>
            <a:r>
              <a:rPr lang="lv-LV" sz="1200" dirty="0" err="1">
                <a:effectLst/>
                <a:ea typeface="Times New Roman" panose="02020603050405020304" pitchFamily="18" charset="0"/>
              </a:rPr>
              <a:t>viedtelefonā</a:t>
            </a:r>
            <a:r>
              <a:rPr lang="lv-LV" sz="1200" dirty="0">
                <a:effectLst/>
                <a:ea typeface="Times New Roman" panose="02020603050405020304" pitchFamily="18" charset="0"/>
              </a:rPr>
              <a:t> vai planšetdatorā, izveidot un publicēt sociālo mediju ierakstu.</a:t>
            </a:r>
          </a:p>
        </p:txBody>
      </p:sp>
      <p:pic>
        <p:nvPicPr>
          <p:cNvPr id="8" name="Picture 7">
            <a:extLst>
              <a:ext uri="{FF2B5EF4-FFF2-40B4-BE49-F238E27FC236}">
                <a16:creationId xmlns:a16="http://schemas.microsoft.com/office/drawing/2014/main" id="{AD028C0F-19D3-5A77-B841-512FACE10BBE}"/>
              </a:ext>
            </a:extLst>
          </p:cNvPr>
          <p:cNvPicPr>
            <a:picLocks noChangeAspect="1"/>
          </p:cNvPicPr>
          <p:nvPr/>
        </p:nvPicPr>
        <p:blipFill>
          <a:blip r:embed="rId2"/>
          <a:stretch>
            <a:fillRect/>
          </a:stretch>
        </p:blipFill>
        <p:spPr>
          <a:xfrm>
            <a:off x="74142" y="1121601"/>
            <a:ext cx="4784372" cy="4953479"/>
          </a:xfrm>
          <a:prstGeom prst="rect">
            <a:avLst/>
          </a:prstGeom>
        </p:spPr>
      </p:pic>
      <p:pic>
        <p:nvPicPr>
          <p:cNvPr id="9" name="Picture 8">
            <a:extLst>
              <a:ext uri="{FF2B5EF4-FFF2-40B4-BE49-F238E27FC236}">
                <a16:creationId xmlns:a16="http://schemas.microsoft.com/office/drawing/2014/main" id="{BA2644F0-6C24-E2A1-345D-DA40AB47D018}"/>
              </a:ext>
            </a:extLst>
          </p:cNvPr>
          <p:cNvPicPr>
            <a:picLocks noChangeAspect="1"/>
          </p:cNvPicPr>
          <p:nvPr/>
        </p:nvPicPr>
        <p:blipFill>
          <a:blip r:embed="rId3"/>
          <a:stretch>
            <a:fillRect/>
          </a:stretch>
        </p:blipFill>
        <p:spPr>
          <a:xfrm>
            <a:off x="4760515" y="1152452"/>
            <a:ext cx="4840685" cy="4989302"/>
          </a:xfrm>
          <a:prstGeom prst="rect">
            <a:avLst/>
          </a:prstGeom>
        </p:spPr>
      </p:pic>
      <p:sp>
        <p:nvSpPr>
          <p:cNvPr id="10" name="Rectangle 9">
            <a:extLst>
              <a:ext uri="{FF2B5EF4-FFF2-40B4-BE49-F238E27FC236}">
                <a16:creationId xmlns:a16="http://schemas.microsoft.com/office/drawing/2014/main" id="{3B955A27-95FB-2D6F-1BAF-630DCF6CD62F}"/>
              </a:ext>
            </a:extLst>
          </p:cNvPr>
          <p:cNvSpPr/>
          <p:nvPr/>
        </p:nvSpPr>
        <p:spPr>
          <a:xfrm>
            <a:off x="2656164" y="927318"/>
            <a:ext cx="164913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Visi aptaujas dalībnieki</a:t>
            </a:r>
          </a:p>
        </p:txBody>
      </p:sp>
      <p:sp>
        <p:nvSpPr>
          <p:cNvPr id="11" name="Rectangle 10">
            <a:extLst>
              <a:ext uri="{FF2B5EF4-FFF2-40B4-BE49-F238E27FC236}">
                <a16:creationId xmlns:a16="http://schemas.microsoft.com/office/drawing/2014/main" id="{95E170D1-0D71-CE01-CBBF-FC28B1EDD3B3}"/>
              </a:ext>
            </a:extLst>
          </p:cNvPr>
          <p:cNvSpPr/>
          <p:nvPr/>
        </p:nvSpPr>
        <p:spPr>
          <a:xfrm>
            <a:off x="6914586" y="919881"/>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cxnSp>
        <p:nvCxnSpPr>
          <p:cNvPr id="2" name="Straight Arrow Connector 1">
            <a:extLst>
              <a:ext uri="{FF2B5EF4-FFF2-40B4-BE49-F238E27FC236}">
                <a16:creationId xmlns:a16="http://schemas.microsoft.com/office/drawing/2014/main" id="{598E1E65-E5CB-34F5-29E9-A89C66EE521C}"/>
              </a:ext>
            </a:extLst>
          </p:cNvPr>
          <p:cNvCxnSpPr>
            <a:cxnSpLocks/>
          </p:cNvCxnSpPr>
          <p:nvPr/>
        </p:nvCxnSpPr>
        <p:spPr>
          <a:xfrm flipV="1">
            <a:off x="4658914" y="1542473"/>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C6678F4-A6CB-EE17-5A90-043EC542CF13}"/>
              </a:ext>
            </a:extLst>
          </p:cNvPr>
          <p:cNvCxnSpPr>
            <a:cxnSpLocks/>
          </p:cNvCxnSpPr>
          <p:nvPr/>
        </p:nvCxnSpPr>
        <p:spPr>
          <a:xfrm flipV="1">
            <a:off x="4640628" y="1822821"/>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D91B26-3427-9CF9-8041-5020BAE50971}"/>
              </a:ext>
            </a:extLst>
          </p:cNvPr>
          <p:cNvCxnSpPr>
            <a:cxnSpLocks/>
          </p:cNvCxnSpPr>
          <p:nvPr/>
        </p:nvCxnSpPr>
        <p:spPr>
          <a:xfrm flipV="1">
            <a:off x="4536676" y="2189234"/>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D7BA2F0-031F-7496-0F60-F3434672DB38}"/>
              </a:ext>
            </a:extLst>
          </p:cNvPr>
          <p:cNvCxnSpPr>
            <a:cxnSpLocks/>
          </p:cNvCxnSpPr>
          <p:nvPr/>
        </p:nvCxnSpPr>
        <p:spPr>
          <a:xfrm flipV="1">
            <a:off x="4503517" y="2539999"/>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C8FD415-45BF-91F8-7C7E-5E885CCF5BF0}"/>
              </a:ext>
            </a:extLst>
          </p:cNvPr>
          <p:cNvCxnSpPr>
            <a:cxnSpLocks/>
          </p:cNvCxnSpPr>
          <p:nvPr/>
        </p:nvCxnSpPr>
        <p:spPr>
          <a:xfrm flipV="1">
            <a:off x="4485875" y="2820347"/>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8727F3B-C7B6-37DC-90C1-7612D09FF7D7}"/>
              </a:ext>
            </a:extLst>
          </p:cNvPr>
          <p:cNvCxnSpPr>
            <a:cxnSpLocks/>
          </p:cNvCxnSpPr>
          <p:nvPr/>
        </p:nvCxnSpPr>
        <p:spPr>
          <a:xfrm flipV="1">
            <a:off x="4305300" y="3414938"/>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5198AB-F526-FB17-98AB-EA94FC98BD5E}"/>
              </a:ext>
            </a:extLst>
          </p:cNvPr>
          <p:cNvCxnSpPr>
            <a:cxnSpLocks/>
          </p:cNvCxnSpPr>
          <p:nvPr/>
        </p:nvCxnSpPr>
        <p:spPr>
          <a:xfrm flipV="1">
            <a:off x="3758368" y="3745345"/>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DD623C-E2E1-3421-F861-C84E09FDA305}"/>
              </a:ext>
            </a:extLst>
          </p:cNvPr>
          <p:cNvCxnSpPr>
            <a:cxnSpLocks/>
          </p:cNvCxnSpPr>
          <p:nvPr/>
        </p:nvCxnSpPr>
        <p:spPr>
          <a:xfrm flipV="1">
            <a:off x="3656767" y="4096110"/>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7B75EA-9978-B6FF-1C7B-B7EF7604CA8C}"/>
              </a:ext>
            </a:extLst>
          </p:cNvPr>
          <p:cNvCxnSpPr>
            <a:cxnSpLocks/>
          </p:cNvCxnSpPr>
          <p:nvPr/>
        </p:nvCxnSpPr>
        <p:spPr>
          <a:xfrm flipV="1">
            <a:off x="3493755" y="4668982"/>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DB5231A-D8AF-14B7-98A9-83A6986E2C68}"/>
              </a:ext>
            </a:extLst>
          </p:cNvPr>
          <p:cNvCxnSpPr>
            <a:cxnSpLocks/>
          </p:cNvCxnSpPr>
          <p:nvPr/>
        </p:nvCxnSpPr>
        <p:spPr>
          <a:xfrm flipV="1">
            <a:off x="3278078" y="5287818"/>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A658FA-059B-F8DF-B154-5015383DEABB}"/>
              </a:ext>
            </a:extLst>
          </p:cNvPr>
          <p:cNvCxnSpPr>
            <a:cxnSpLocks/>
          </p:cNvCxnSpPr>
          <p:nvPr/>
        </p:nvCxnSpPr>
        <p:spPr>
          <a:xfrm flipV="1">
            <a:off x="9292798" y="1617621"/>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769211-2B08-8580-A22F-83767929224B}"/>
              </a:ext>
            </a:extLst>
          </p:cNvPr>
          <p:cNvCxnSpPr>
            <a:cxnSpLocks/>
          </p:cNvCxnSpPr>
          <p:nvPr/>
        </p:nvCxnSpPr>
        <p:spPr>
          <a:xfrm flipV="1">
            <a:off x="9221191" y="1936257"/>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7E6E3D-7D76-5CD1-CF9C-ABA1F8A81D55}"/>
              </a:ext>
            </a:extLst>
          </p:cNvPr>
          <p:cNvCxnSpPr>
            <a:cxnSpLocks/>
          </p:cNvCxnSpPr>
          <p:nvPr/>
        </p:nvCxnSpPr>
        <p:spPr>
          <a:xfrm flipV="1">
            <a:off x="9170390" y="2218408"/>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E49B894-3E7D-D26C-13AF-02415A862598}"/>
              </a:ext>
            </a:extLst>
          </p:cNvPr>
          <p:cNvCxnSpPr>
            <a:cxnSpLocks/>
          </p:cNvCxnSpPr>
          <p:nvPr/>
        </p:nvCxnSpPr>
        <p:spPr>
          <a:xfrm flipV="1">
            <a:off x="9169559" y="2560379"/>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FE57E2E-CF1B-7A7D-6649-AA2258E249C7}"/>
              </a:ext>
            </a:extLst>
          </p:cNvPr>
          <p:cNvCxnSpPr>
            <a:cxnSpLocks/>
          </p:cNvCxnSpPr>
          <p:nvPr/>
        </p:nvCxnSpPr>
        <p:spPr>
          <a:xfrm flipV="1">
            <a:off x="9080981" y="2839464"/>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54A7208-0E59-67BB-4863-FCF81AB27CE8}"/>
              </a:ext>
            </a:extLst>
          </p:cNvPr>
          <p:cNvCxnSpPr>
            <a:cxnSpLocks/>
          </p:cNvCxnSpPr>
          <p:nvPr/>
        </p:nvCxnSpPr>
        <p:spPr>
          <a:xfrm flipV="1">
            <a:off x="8866219" y="3137836"/>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C201E0B-C2EE-8FA2-DE81-6DAF2B48409E}"/>
              </a:ext>
            </a:extLst>
          </p:cNvPr>
          <p:cNvCxnSpPr>
            <a:cxnSpLocks/>
          </p:cNvCxnSpPr>
          <p:nvPr/>
        </p:nvCxnSpPr>
        <p:spPr>
          <a:xfrm flipV="1">
            <a:off x="8441139" y="3815875"/>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622E57-A885-C690-8E86-E4A3C42AFE4B}"/>
              </a:ext>
            </a:extLst>
          </p:cNvPr>
          <p:cNvCxnSpPr>
            <a:cxnSpLocks/>
          </p:cNvCxnSpPr>
          <p:nvPr/>
        </p:nvCxnSpPr>
        <p:spPr>
          <a:xfrm flipV="1">
            <a:off x="7970151" y="4755047"/>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7946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D561-1B9E-C9CD-2E30-3CCB8E82F4B3}"/>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dažādiem informācijas avotiem un institūcijām</a:t>
            </a:r>
          </a:p>
        </p:txBody>
      </p:sp>
      <p:cxnSp>
        <p:nvCxnSpPr>
          <p:cNvPr id="3" name="Straight Connector 2">
            <a:extLst>
              <a:ext uri="{FF2B5EF4-FFF2-40B4-BE49-F238E27FC236}">
                <a16:creationId xmlns:a16="http://schemas.microsoft.com/office/drawing/2014/main" id="{583DFBE0-183E-55AD-C062-BD976EAFD380}"/>
              </a:ext>
            </a:extLst>
          </p:cNvPr>
          <p:cNvCxnSpPr>
            <a:cxnSpLocks/>
          </p:cNvCxnSpPr>
          <p:nvPr/>
        </p:nvCxnSpPr>
        <p:spPr>
          <a:xfrm>
            <a:off x="344685" y="530161"/>
            <a:ext cx="11685390" cy="24158"/>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E30450-C28E-4ED8-E9BA-352A869D7496}"/>
              </a:ext>
            </a:extLst>
          </p:cNvPr>
          <p:cNvSpPr/>
          <p:nvPr/>
        </p:nvSpPr>
        <p:spPr>
          <a:xfrm>
            <a:off x="390921" y="544794"/>
            <a:ext cx="4752579"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Kuram avotam uzticaties par kādas slimības izplatīšanos un ārstēšanu?</a:t>
            </a:r>
          </a:p>
        </p:txBody>
      </p:sp>
      <p:cxnSp>
        <p:nvCxnSpPr>
          <p:cNvPr id="5" name="Straight Connector 4">
            <a:extLst>
              <a:ext uri="{FF2B5EF4-FFF2-40B4-BE49-F238E27FC236}">
                <a16:creationId xmlns:a16="http://schemas.microsoft.com/office/drawing/2014/main" id="{78D17252-129C-50A4-84B3-FB05146D61B1}"/>
              </a:ext>
            </a:extLst>
          </p:cNvPr>
          <p:cNvCxnSpPr>
            <a:cxnSpLocks/>
          </p:cNvCxnSpPr>
          <p:nvPr/>
        </p:nvCxnSpPr>
        <p:spPr>
          <a:xfrm flipV="1">
            <a:off x="369524" y="865553"/>
            <a:ext cx="11660551" cy="19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310151-27FE-E2BD-80C9-D429A7F5248F}"/>
              </a:ext>
            </a:extLst>
          </p:cNvPr>
          <p:cNvSpPr/>
          <p:nvPr/>
        </p:nvSpPr>
        <p:spPr>
          <a:xfrm>
            <a:off x="7219950" y="554319"/>
            <a:ext cx="4924426"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Vai kopumā uzticaties zinātniekiem un zinātniskiem pētījumiem?</a:t>
            </a:r>
          </a:p>
        </p:txBody>
      </p:sp>
      <p:sp>
        <p:nvSpPr>
          <p:cNvPr id="9" name="Rectangle 8">
            <a:extLst>
              <a:ext uri="{FF2B5EF4-FFF2-40B4-BE49-F238E27FC236}">
                <a16:creationId xmlns:a16="http://schemas.microsoft.com/office/drawing/2014/main" id="{C9B475F3-2519-A384-D8DE-7FBC8FEE4A01}"/>
              </a:ext>
            </a:extLst>
          </p:cNvPr>
          <p:cNvSpPr/>
          <p:nvPr/>
        </p:nvSpPr>
        <p:spPr>
          <a:xfrm>
            <a:off x="5022281" y="900212"/>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pic>
        <p:nvPicPr>
          <p:cNvPr id="10" name="Picture 9">
            <a:extLst>
              <a:ext uri="{FF2B5EF4-FFF2-40B4-BE49-F238E27FC236}">
                <a16:creationId xmlns:a16="http://schemas.microsoft.com/office/drawing/2014/main" id="{F5081A1D-19C3-F3E2-4A51-554C01772F37}"/>
              </a:ext>
            </a:extLst>
          </p:cNvPr>
          <p:cNvPicPr>
            <a:picLocks noChangeAspect="1"/>
          </p:cNvPicPr>
          <p:nvPr/>
        </p:nvPicPr>
        <p:blipFill>
          <a:blip r:embed="rId2"/>
          <a:stretch>
            <a:fillRect/>
          </a:stretch>
        </p:blipFill>
        <p:spPr>
          <a:xfrm>
            <a:off x="485776" y="1117913"/>
            <a:ext cx="5334000" cy="5178493"/>
          </a:xfrm>
          <a:prstGeom prst="rect">
            <a:avLst/>
          </a:prstGeom>
        </p:spPr>
      </p:pic>
      <p:pic>
        <p:nvPicPr>
          <p:cNvPr id="11" name="Picture 10">
            <a:extLst>
              <a:ext uri="{FF2B5EF4-FFF2-40B4-BE49-F238E27FC236}">
                <a16:creationId xmlns:a16="http://schemas.microsoft.com/office/drawing/2014/main" id="{9960F19C-245C-BCA4-6089-2645613C7266}"/>
              </a:ext>
            </a:extLst>
          </p:cNvPr>
          <p:cNvPicPr>
            <a:picLocks noChangeAspect="1"/>
          </p:cNvPicPr>
          <p:nvPr/>
        </p:nvPicPr>
        <p:blipFill>
          <a:blip r:embed="rId3"/>
          <a:stretch>
            <a:fillRect/>
          </a:stretch>
        </p:blipFill>
        <p:spPr>
          <a:xfrm>
            <a:off x="6257926" y="1291912"/>
            <a:ext cx="5648324" cy="3352681"/>
          </a:xfrm>
          <a:prstGeom prst="rect">
            <a:avLst/>
          </a:prstGeom>
        </p:spPr>
      </p:pic>
      <p:cxnSp>
        <p:nvCxnSpPr>
          <p:cNvPr id="7" name="Straight Arrow Connector 6">
            <a:extLst>
              <a:ext uri="{FF2B5EF4-FFF2-40B4-BE49-F238E27FC236}">
                <a16:creationId xmlns:a16="http://schemas.microsoft.com/office/drawing/2014/main" id="{76180433-516F-2AF0-1412-39D721472681}"/>
              </a:ext>
            </a:extLst>
          </p:cNvPr>
          <p:cNvCxnSpPr>
            <a:cxnSpLocks/>
          </p:cNvCxnSpPr>
          <p:nvPr/>
        </p:nvCxnSpPr>
        <p:spPr>
          <a:xfrm flipV="1">
            <a:off x="3943350" y="5740087"/>
            <a:ext cx="200025" cy="2086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41D24F4-B700-DB0F-CC57-B60164DF2D0A}"/>
              </a:ext>
            </a:extLst>
          </p:cNvPr>
          <p:cNvSpPr/>
          <p:nvPr/>
        </p:nvSpPr>
        <p:spPr>
          <a:xfrm>
            <a:off x="390920" y="1155212"/>
            <a:ext cx="4752579" cy="152735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12" name="Oval 1060">
            <a:extLst>
              <a:ext uri="{FF2B5EF4-FFF2-40B4-BE49-F238E27FC236}">
                <a16:creationId xmlns:a16="http://schemas.microsoft.com/office/drawing/2014/main" id="{8CDA79DD-20FE-B0E6-F48A-77FB34EFE34C}"/>
              </a:ext>
            </a:extLst>
          </p:cNvPr>
          <p:cNvSpPr>
            <a:spLocks noChangeArrowheads="1"/>
          </p:cNvSpPr>
          <p:nvPr/>
        </p:nvSpPr>
        <p:spPr bwMode="auto">
          <a:xfrm>
            <a:off x="9220625" y="1444225"/>
            <a:ext cx="778887" cy="361397"/>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495179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6BF40C-AECF-E2E0-EE21-9F4ACBC5D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548E929-ED5D-A052-E767-10070D2A022C}"/>
              </a:ext>
            </a:extLst>
          </p:cNvPr>
          <p:cNvSpPr>
            <a:spLocks noChangeArrowheads="1"/>
          </p:cNvSpPr>
          <p:nvPr/>
        </p:nvSpPr>
        <p:spPr bwMode="auto">
          <a:xfrm>
            <a:off x="2290620" y="2200275"/>
            <a:ext cx="8091633" cy="1543049"/>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8. </a:t>
            </a:r>
            <a:r>
              <a:rPr lang="it-IT" sz="3200" dirty="0">
                <a:solidFill>
                  <a:srgbClr val="C00000"/>
                </a:solidFill>
                <a:latin typeface="+mj-lt"/>
              </a:rPr>
              <a:t>Vispārīgi priekšstati par notiekošo</a:t>
            </a:r>
            <a:endParaRPr lang="lv-LV" sz="3200" dirty="0">
              <a:solidFill>
                <a:srgbClr val="C00000"/>
              </a:solidFill>
              <a:latin typeface="+mj-lt"/>
            </a:endParaRPr>
          </a:p>
        </p:txBody>
      </p:sp>
    </p:spTree>
    <p:extLst>
      <p:ext uri="{BB962C8B-B14F-4D97-AF65-F5344CB8AC3E}">
        <p14:creationId xmlns:p14="http://schemas.microsoft.com/office/powerpoint/2010/main" val="1088122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6985C1E-45F8-13EA-02E8-F0E5D6102D98}"/>
              </a:ext>
            </a:extLst>
          </p:cNvPr>
          <p:cNvCxnSpPr>
            <a:cxnSpLocks/>
          </p:cNvCxnSpPr>
          <p:nvPr/>
        </p:nvCxnSpPr>
        <p:spPr>
          <a:xfrm>
            <a:off x="344685" y="483981"/>
            <a:ext cx="5960865" cy="14633"/>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22E8B66-F2F2-682B-40A6-328D651CE8E2}"/>
              </a:ext>
            </a:extLst>
          </p:cNvPr>
          <p:cNvSpPr/>
          <p:nvPr/>
        </p:nvSpPr>
        <p:spPr>
          <a:xfrm>
            <a:off x="390918" y="498614"/>
            <a:ext cx="6143231"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Cik lielā mērā piekrītat vai nepiekrītat  tālāk minētajiem apgalvojumiem. Es domāju, ka. . .?</a:t>
            </a:r>
          </a:p>
        </p:txBody>
      </p:sp>
      <p:cxnSp>
        <p:nvCxnSpPr>
          <p:cNvPr id="4" name="Straight Connector 3">
            <a:extLst>
              <a:ext uri="{FF2B5EF4-FFF2-40B4-BE49-F238E27FC236}">
                <a16:creationId xmlns:a16="http://schemas.microsoft.com/office/drawing/2014/main" id="{DB99F2EA-D6C8-2469-2238-AB678FA39412}"/>
              </a:ext>
            </a:extLst>
          </p:cNvPr>
          <p:cNvCxnSpPr>
            <a:cxnSpLocks/>
          </p:cNvCxnSpPr>
          <p:nvPr/>
        </p:nvCxnSpPr>
        <p:spPr>
          <a:xfrm>
            <a:off x="369524" y="810720"/>
            <a:ext cx="5936026"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F86E8BF-D07F-1E92-BAEF-BFF684D3C298}"/>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Uzticēšanās dažādām institūcijām</a:t>
            </a:r>
          </a:p>
        </p:txBody>
      </p:sp>
      <p:sp>
        <p:nvSpPr>
          <p:cNvPr id="6" name="Rectangle 5">
            <a:extLst>
              <a:ext uri="{FF2B5EF4-FFF2-40B4-BE49-F238E27FC236}">
                <a16:creationId xmlns:a16="http://schemas.microsoft.com/office/drawing/2014/main" id="{6EA237A8-178B-04E7-0332-2D438A037DB4}"/>
              </a:ext>
            </a:extLst>
          </p:cNvPr>
          <p:cNvSpPr/>
          <p:nvPr/>
        </p:nvSpPr>
        <p:spPr>
          <a:xfrm>
            <a:off x="4238624" y="981858"/>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pic>
        <p:nvPicPr>
          <p:cNvPr id="7" name="Picture 6">
            <a:extLst>
              <a:ext uri="{FF2B5EF4-FFF2-40B4-BE49-F238E27FC236}">
                <a16:creationId xmlns:a16="http://schemas.microsoft.com/office/drawing/2014/main" id="{EA36B0FF-2198-EBD6-63B9-B2766F6E7018}"/>
              </a:ext>
            </a:extLst>
          </p:cNvPr>
          <p:cNvPicPr>
            <a:picLocks noChangeAspect="1"/>
          </p:cNvPicPr>
          <p:nvPr/>
        </p:nvPicPr>
        <p:blipFill>
          <a:blip r:embed="rId2"/>
          <a:stretch>
            <a:fillRect/>
          </a:stretch>
        </p:blipFill>
        <p:spPr>
          <a:xfrm>
            <a:off x="952499" y="1176873"/>
            <a:ext cx="6572251" cy="5057065"/>
          </a:xfrm>
          <a:prstGeom prst="rect">
            <a:avLst/>
          </a:prstGeom>
        </p:spPr>
      </p:pic>
      <p:sp>
        <p:nvSpPr>
          <p:cNvPr id="10" name="TextBox 9">
            <a:extLst>
              <a:ext uri="{FF2B5EF4-FFF2-40B4-BE49-F238E27FC236}">
                <a16:creationId xmlns:a16="http://schemas.microsoft.com/office/drawing/2014/main" id="{BFE33474-0165-5D99-1AB7-BB03AF5674DA}"/>
              </a:ext>
            </a:extLst>
          </p:cNvPr>
          <p:cNvSpPr txBox="1"/>
          <p:nvPr/>
        </p:nvSpPr>
        <p:spPr>
          <a:xfrm>
            <a:off x="8124825" y="1542974"/>
            <a:ext cx="3808558" cy="3623171"/>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Līdzīgi kā 2024.g. aptaujā, arī šogad dominējošās daļas Latvijas iedzīvotāju skatījumā no sabiedrības bieži vien tiek slēptas svarīgas lietas, politiskie nolūki. Vairākums aptaujas dalībnieku visumā tic slepenu organizāciju un slepenu vienošanos eksistencei, kā arī tam, ka valsts iestādes rūpīgi uzrauga un izseko visus pilsoņus. Tomēr šogad nedaudz mazinājies sazvērestības teoriju (tic slepenām organizācijām un vienošanām, kas nosaka politiskos lēmumus un notikumus) piekritēju īpatsvars.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Aptaujas rezultātu analīze atklāj, ka apgalvojumiem par slepenu organizāciju un vienošanos ietekmi , kā arī par to, ka valsts iestādes rūpīgi uzrauga un izseko visus pilsoņus, salīdzinoši biežāk piekrita finansiāli mazāk nodrošinātie iedzīvotāji, ar zemāku izglītības līmeni, lauku teritorijās dzīvojošie, kā arī mazākumtautību pārstāvji.</a:t>
            </a:r>
          </a:p>
        </p:txBody>
      </p:sp>
      <p:cxnSp>
        <p:nvCxnSpPr>
          <p:cNvPr id="8" name="Straight Arrow Connector 7">
            <a:extLst>
              <a:ext uri="{FF2B5EF4-FFF2-40B4-BE49-F238E27FC236}">
                <a16:creationId xmlns:a16="http://schemas.microsoft.com/office/drawing/2014/main" id="{502E0D11-32DA-CA92-AEEE-F74546167C0F}"/>
              </a:ext>
            </a:extLst>
          </p:cNvPr>
          <p:cNvCxnSpPr>
            <a:cxnSpLocks/>
          </p:cNvCxnSpPr>
          <p:nvPr/>
        </p:nvCxnSpPr>
        <p:spPr>
          <a:xfrm flipV="1">
            <a:off x="7148946" y="1921164"/>
            <a:ext cx="101600" cy="31403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C1A7F87-D99A-E25B-A245-4A2D7923703B}"/>
              </a:ext>
            </a:extLst>
          </p:cNvPr>
          <p:cNvCxnSpPr>
            <a:cxnSpLocks/>
          </p:cNvCxnSpPr>
          <p:nvPr/>
        </p:nvCxnSpPr>
        <p:spPr>
          <a:xfrm flipH="1" flipV="1">
            <a:off x="6700982" y="3705405"/>
            <a:ext cx="124691" cy="34935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1207FB-D855-5540-BE35-3AF8BAF0BC4E}"/>
              </a:ext>
            </a:extLst>
          </p:cNvPr>
          <p:cNvCxnSpPr>
            <a:cxnSpLocks/>
          </p:cNvCxnSpPr>
          <p:nvPr/>
        </p:nvCxnSpPr>
        <p:spPr>
          <a:xfrm flipH="1" flipV="1">
            <a:off x="6534149" y="4587477"/>
            <a:ext cx="124691" cy="34935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476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4D441-1FD8-637D-A133-A696A418B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8B69B64-9C7F-DF8B-E50E-511306F652F6}"/>
              </a:ext>
            </a:extLst>
          </p:cNvPr>
          <p:cNvSpPr>
            <a:spLocks noChangeArrowheads="1"/>
          </p:cNvSpPr>
          <p:nvPr/>
        </p:nvSpPr>
        <p:spPr bwMode="auto">
          <a:xfrm>
            <a:off x="2290620" y="2200275"/>
            <a:ext cx="8091633" cy="1543049"/>
          </a:xfrm>
          <a:prstGeom prst="rect">
            <a:avLst/>
          </a:prstGeom>
          <a:noFill/>
          <a:ln w="9525">
            <a:noFill/>
            <a:miter lim="800000"/>
            <a:headEnd/>
            <a:tailEnd/>
          </a:ln>
          <a:effectLst/>
        </p:spPr>
        <p:txBody>
          <a:bodyPr/>
          <a:lstStyle/>
          <a:p>
            <a:pPr algn="ctr" eaLnBrk="1" fontAlgn="auto" hangingPunct="1">
              <a:lnSpc>
                <a:spcPct val="130000"/>
              </a:lnSpc>
              <a:spcBef>
                <a:spcPts val="0"/>
              </a:spcBef>
              <a:spcAft>
                <a:spcPts val="0"/>
              </a:spcAft>
              <a:defRPr/>
            </a:pPr>
            <a:r>
              <a:rPr lang="lv-LV" sz="3200" dirty="0">
                <a:solidFill>
                  <a:srgbClr val="C00000"/>
                </a:solidFill>
                <a:latin typeface="+mj-lt"/>
              </a:rPr>
              <a:t>9. </a:t>
            </a:r>
            <a:r>
              <a:rPr lang="it-IT" sz="3200" dirty="0">
                <a:solidFill>
                  <a:srgbClr val="C00000"/>
                </a:solidFill>
                <a:latin typeface="+mj-lt"/>
              </a:rPr>
              <a:t>Medijpratības apkopojums</a:t>
            </a:r>
          </a:p>
        </p:txBody>
      </p:sp>
    </p:spTree>
    <p:extLst>
      <p:ext uri="{BB962C8B-B14F-4D97-AF65-F5344CB8AC3E}">
        <p14:creationId xmlns:p14="http://schemas.microsoft.com/office/powerpoint/2010/main" val="3199506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09CCEE-2242-AC71-70FB-5BBF53A5C089}"/>
              </a:ext>
            </a:extLst>
          </p:cNvPr>
          <p:cNvSpPr txBox="1">
            <a:spLocks/>
          </p:cNvSpPr>
          <p:nvPr/>
        </p:nvSpPr>
        <p:spPr>
          <a:xfrm>
            <a:off x="360000" y="87360"/>
            <a:ext cx="7112218"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err="1">
                <a:solidFill>
                  <a:srgbClr val="990033"/>
                </a:solidFill>
              </a:rPr>
              <a:t>Medijpratības</a:t>
            </a:r>
            <a:r>
              <a:rPr lang="lv-LV" b="0" dirty="0">
                <a:solidFill>
                  <a:srgbClr val="990033"/>
                </a:solidFill>
              </a:rPr>
              <a:t> vērtējums</a:t>
            </a:r>
          </a:p>
        </p:txBody>
      </p:sp>
      <p:sp>
        <p:nvSpPr>
          <p:cNvPr id="4" name="Rectangle 3">
            <a:extLst>
              <a:ext uri="{FF2B5EF4-FFF2-40B4-BE49-F238E27FC236}">
                <a16:creationId xmlns:a16="http://schemas.microsoft.com/office/drawing/2014/main" id="{F1112186-40F5-EDD0-45DE-3A5ECDA95DC1}"/>
              </a:ext>
            </a:extLst>
          </p:cNvPr>
          <p:cNvSpPr/>
          <p:nvPr/>
        </p:nvSpPr>
        <p:spPr>
          <a:xfrm>
            <a:off x="4925607" y="245240"/>
            <a:ext cx="1994833" cy="281937"/>
          </a:xfrm>
          <a:prstGeom prst="rect">
            <a:avLst/>
          </a:prstGeom>
          <a:noFill/>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8" name="TextBox 7">
            <a:extLst>
              <a:ext uri="{FF2B5EF4-FFF2-40B4-BE49-F238E27FC236}">
                <a16:creationId xmlns:a16="http://schemas.microsoft.com/office/drawing/2014/main" id="{706AE1C3-D146-B4D4-B59E-4F2F2A1E8AC1}"/>
              </a:ext>
            </a:extLst>
          </p:cNvPr>
          <p:cNvSpPr txBox="1"/>
          <p:nvPr/>
        </p:nvSpPr>
        <p:spPr>
          <a:xfrm>
            <a:off x="2009775" y="4610100"/>
            <a:ext cx="9420225" cy="1185581"/>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Aptaujāto Latvijas iedzīvotāju vidējais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vērtējums 10 punktu skalā sasniedz 5,7 punktus, kas uzskatāms par viduvēju, apmierinošu vērtējumu. Vairāk nekā trīs ceturtdaļas (78%) respondentu ieguva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indeksu no 4 līdz 8 punktiem. Tas liecina, ka Latvijas sabiedrības vairākumam ir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pamata iemaņas, taču to būtu nepieciešams uzlabot. Kā augstu (augstāks par 8 punktiem)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līmeni var raksturot vien 6% aptaujas dalībnieku. 43% aptaujāto Latvijas iedzīvotāju </a:t>
            </a:r>
            <a:r>
              <a:rPr lang="lv-LV" sz="1200" dirty="0" err="1">
                <a:effectLst/>
                <a:ea typeface="Times New Roman" panose="02020603050405020304" pitchFamily="18" charset="0"/>
              </a:rPr>
              <a:t>medijpratība</a:t>
            </a:r>
            <a:r>
              <a:rPr lang="lv-LV" sz="1200" dirty="0">
                <a:effectLst/>
                <a:ea typeface="Times New Roman" panose="02020603050405020304" pitchFamily="18" charset="0"/>
              </a:rPr>
              <a:t> vērtējama kā drīzāk laba (6-8 punkti), 35% - kā vidēji zema (4-6 punkti), savukārt zema (0-4 punkti) tā ir 16% respondentu.</a:t>
            </a:r>
          </a:p>
        </p:txBody>
      </p:sp>
      <p:sp>
        <p:nvSpPr>
          <p:cNvPr id="9" name="Rectangle 8">
            <a:extLst>
              <a:ext uri="{FF2B5EF4-FFF2-40B4-BE49-F238E27FC236}">
                <a16:creationId xmlns:a16="http://schemas.microsoft.com/office/drawing/2014/main" id="{F6E16123-51E7-21DB-3388-387D04F44DB5}"/>
              </a:ext>
            </a:extLst>
          </p:cNvPr>
          <p:cNvSpPr/>
          <p:nvPr/>
        </p:nvSpPr>
        <p:spPr>
          <a:xfrm>
            <a:off x="467108" y="1256035"/>
            <a:ext cx="1887725" cy="705450"/>
          </a:xfrm>
          <a:prstGeom prst="rect">
            <a:avLst/>
          </a:prstGeom>
          <a:noFill/>
        </p:spPr>
        <p:txBody>
          <a:bodyPr wrap="square">
            <a:spAutoFit/>
          </a:bodyPr>
          <a:lstStyle/>
          <a:p>
            <a:pPr lvl="0" algn="ctr">
              <a:lnSpc>
                <a:spcPct val="120000"/>
              </a:lnSpc>
            </a:pPr>
            <a:r>
              <a:rPr lang="lv-LV" sz="1100" b="1" dirty="0">
                <a:solidFill>
                  <a:schemeClr val="accent1">
                    <a:lumMod val="50000"/>
                  </a:schemeClr>
                </a:solidFill>
                <a:cs typeface="Arial" panose="020B0604020202020204" pitchFamily="34" charset="0"/>
              </a:rPr>
              <a:t>Vidējais </a:t>
            </a:r>
            <a:r>
              <a:rPr lang="lv-LV" sz="1100" b="1" dirty="0" err="1">
                <a:solidFill>
                  <a:schemeClr val="accent1">
                    <a:lumMod val="50000"/>
                  </a:schemeClr>
                </a:solidFill>
                <a:cs typeface="Arial" panose="020B0604020202020204" pitchFamily="34" charset="0"/>
              </a:rPr>
              <a:t>medijpratības</a:t>
            </a:r>
            <a:r>
              <a:rPr lang="lv-LV" sz="1100" b="1" dirty="0">
                <a:solidFill>
                  <a:schemeClr val="accent1">
                    <a:lumMod val="50000"/>
                  </a:schemeClr>
                </a:solidFill>
                <a:cs typeface="Arial" panose="020B0604020202020204" pitchFamily="34" charset="0"/>
              </a:rPr>
              <a:t> vērtējums (indekss) 10 punktu skalā – </a:t>
            </a:r>
            <a:r>
              <a:rPr lang="lv-LV" sz="1200" b="1" dirty="0">
                <a:solidFill>
                  <a:srgbClr val="990033"/>
                </a:solidFill>
                <a:cs typeface="Arial" panose="020B0604020202020204" pitchFamily="34" charset="0"/>
              </a:rPr>
              <a:t>5,7 punkti</a:t>
            </a:r>
            <a:endParaRPr lang="lv-LV" sz="1100" b="1" dirty="0">
              <a:solidFill>
                <a:srgbClr val="990033"/>
              </a:solidFill>
              <a:cs typeface="Arial" panose="020B0604020202020204" pitchFamily="34" charset="0"/>
            </a:endParaRPr>
          </a:p>
        </p:txBody>
      </p:sp>
      <p:pic>
        <p:nvPicPr>
          <p:cNvPr id="2" name="Picture 1">
            <a:extLst>
              <a:ext uri="{FF2B5EF4-FFF2-40B4-BE49-F238E27FC236}">
                <a16:creationId xmlns:a16="http://schemas.microsoft.com/office/drawing/2014/main" id="{980CDEBC-922F-9EBA-9804-FDBFD44B0D6B}"/>
              </a:ext>
            </a:extLst>
          </p:cNvPr>
          <p:cNvPicPr>
            <a:picLocks noChangeAspect="1"/>
          </p:cNvPicPr>
          <p:nvPr/>
        </p:nvPicPr>
        <p:blipFill>
          <a:blip r:embed="rId2"/>
          <a:stretch>
            <a:fillRect/>
          </a:stretch>
        </p:blipFill>
        <p:spPr>
          <a:xfrm>
            <a:off x="313242" y="735853"/>
            <a:ext cx="5648002" cy="3462243"/>
          </a:xfrm>
          <a:prstGeom prst="rect">
            <a:avLst/>
          </a:prstGeom>
        </p:spPr>
      </p:pic>
      <p:sp>
        <p:nvSpPr>
          <p:cNvPr id="5" name="Oval 1060">
            <a:extLst>
              <a:ext uri="{FF2B5EF4-FFF2-40B4-BE49-F238E27FC236}">
                <a16:creationId xmlns:a16="http://schemas.microsoft.com/office/drawing/2014/main" id="{2BEAE0B9-74FA-E323-ED5B-D2639D882565}"/>
              </a:ext>
            </a:extLst>
          </p:cNvPr>
          <p:cNvSpPr>
            <a:spLocks noChangeArrowheads="1"/>
          </p:cNvSpPr>
          <p:nvPr/>
        </p:nvSpPr>
        <p:spPr bwMode="auto">
          <a:xfrm>
            <a:off x="2438554" y="1114139"/>
            <a:ext cx="2647949" cy="1388110"/>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13" name="Picture 12">
            <a:extLst>
              <a:ext uri="{FF2B5EF4-FFF2-40B4-BE49-F238E27FC236}">
                <a16:creationId xmlns:a16="http://schemas.microsoft.com/office/drawing/2014/main" id="{663E9C29-2DB6-8622-583F-8098510BAF19}"/>
              </a:ext>
            </a:extLst>
          </p:cNvPr>
          <p:cNvPicPr>
            <a:picLocks noChangeAspect="1"/>
          </p:cNvPicPr>
          <p:nvPr/>
        </p:nvPicPr>
        <p:blipFill>
          <a:blip r:embed="rId3"/>
          <a:stretch>
            <a:fillRect/>
          </a:stretch>
        </p:blipFill>
        <p:spPr>
          <a:xfrm>
            <a:off x="6211171" y="703430"/>
            <a:ext cx="5561727" cy="3634772"/>
          </a:xfrm>
          <a:prstGeom prst="rect">
            <a:avLst/>
          </a:prstGeom>
        </p:spPr>
      </p:pic>
      <p:sp>
        <p:nvSpPr>
          <p:cNvPr id="14" name="Oval 1060">
            <a:extLst>
              <a:ext uri="{FF2B5EF4-FFF2-40B4-BE49-F238E27FC236}">
                <a16:creationId xmlns:a16="http://schemas.microsoft.com/office/drawing/2014/main" id="{45B71218-FD8B-0DA1-048A-66CC45682E57}"/>
              </a:ext>
            </a:extLst>
          </p:cNvPr>
          <p:cNvSpPr>
            <a:spLocks noChangeArrowheads="1"/>
          </p:cNvSpPr>
          <p:nvPr/>
        </p:nvSpPr>
        <p:spPr bwMode="auto">
          <a:xfrm>
            <a:off x="6996977" y="3026024"/>
            <a:ext cx="1490663" cy="965418"/>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5" name="Oval 1060">
            <a:extLst>
              <a:ext uri="{FF2B5EF4-FFF2-40B4-BE49-F238E27FC236}">
                <a16:creationId xmlns:a16="http://schemas.microsoft.com/office/drawing/2014/main" id="{A39DF1FA-40EC-3E9A-D91A-64D912A42295}"/>
              </a:ext>
            </a:extLst>
          </p:cNvPr>
          <p:cNvSpPr>
            <a:spLocks noChangeArrowheads="1"/>
          </p:cNvSpPr>
          <p:nvPr/>
        </p:nvSpPr>
        <p:spPr bwMode="auto">
          <a:xfrm>
            <a:off x="10282235" y="1793506"/>
            <a:ext cx="1490663" cy="821260"/>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40797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F863FF-2445-8D22-38A3-116346641CEC}"/>
              </a:ext>
            </a:extLst>
          </p:cNvPr>
          <p:cNvSpPr txBox="1">
            <a:spLocks/>
          </p:cNvSpPr>
          <p:nvPr/>
        </p:nvSpPr>
        <p:spPr>
          <a:xfrm>
            <a:off x="360000" y="87360"/>
            <a:ext cx="7112218"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err="1">
                <a:solidFill>
                  <a:srgbClr val="990033"/>
                </a:solidFill>
              </a:rPr>
              <a:t>Medijpratības</a:t>
            </a:r>
            <a:r>
              <a:rPr lang="lv-LV" b="0" dirty="0">
                <a:solidFill>
                  <a:srgbClr val="990033"/>
                </a:solidFill>
              </a:rPr>
              <a:t> vērtējums</a:t>
            </a:r>
          </a:p>
        </p:txBody>
      </p:sp>
      <p:pic>
        <p:nvPicPr>
          <p:cNvPr id="5" name="Picture 4">
            <a:extLst>
              <a:ext uri="{FF2B5EF4-FFF2-40B4-BE49-F238E27FC236}">
                <a16:creationId xmlns:a16="http://schemas.microsoft.com/office/drawing/2014/main" id="{AFAF7B56-2C20-4325-9B3F-EC23EB9129D1}"/>
              </a:ext>
            </a:extLst>
          </p:cNvPr>
          <p:cNvPicPr>
            <a:picLocks noChangeAspect="1"/>
          </p:cNvPicPr>
          <p:nvPr/>
        </p:nvPicPr>
        <p:blipFill>
          <a:blip r:embed="rId2"/>
          <a:stretch>
            <a:fillRect/>
          </a:stretch>
        </p:blipFill>
        <p:spPr>
          <a:xfrm>
            <a:off x="5812706" y="87360"/>
            <a:ext cx="6379294" cy="6170565"/>
          </a:xfrm>
          <a:prstGeom prst="rect">
            <a:avLst/>
          </a:prstGeom>
        </p:spPr>
      </p:pic>
      <p:sp>
        <p:nvSpPr>
          <p:cNvPr id="6" name="TextBox 5">
            <a:extLst>
              <a:ext uri="{FF2B5EF4-FFF2-40B4-BE49-F238E27FC236}">
                <a16:creationId xmlns:a16="http://schemas.microsoft.com/office/drawing/2014/main" id="{06B4C2E8-72AD-0699-CD53-0049DCB6EF1C}"/>
              </a:ext>
            </a:extLst>
          </p:cNvPr>
          <p:cNvSpPr txBox="1"/>
          <p:nvPr/>
        </p:nvSpPr>
        <p:spPr>
          <a:xfrm>
            <a:off x="1524000" y="4287990"/>
            <a:ext cx="3943350" cy="1628779"/>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Iegūto rezultātu analīze respondentu grupās, kuras izveidotas pēc dažādām sociāli </a:t>
            </a:r>
            <a:r>
              <a:rPr lang="lv-LV" sz="1200" dirty="0" err="1">
                <a:effectLst/>
                <a:ea typeface="Times New Roman" panose="02020603050405020304" pitchFamily="18" charset="0"/>
              </a:rPr>
              <a:t>demogrāfisjkajām</a:t>
            </a:r>
            <a:r>
              <a:rPr lang="lv-LV" sz="1200" dirty="0">
                <a:effectLst/>
                <a:ea typeface="Times New Roman" panose="02020603050405020304" pitchFamily="18" charset="0"/>
              </a:rPr>
              <a:t> pazīmēm, atklāj, ka salīdzinoši augstāka </a:t>
            </a:r>
            <a:r>
              <a:rPr lang="lv-LV" sz="1200" dirty="0" err="1">
                <a:effectLst/>
                <a:ea typeface="Times New Roman" panose="02020603050405020304" pitchFamily="18" charset="0"/>
              </a:rPr>
              <a:t>medijpratība</a:t>
            </a:r>
            <a:r>
              <a:rPr lang="lv-LV" sz="1200" dirty="0">
                <a:effectLst/>
                <a:ea typeface="Times New Roman" panose="02020603050405020304" pitchFamily="18" charset="0"/>
              </a:rPr>
              <a:t> (vairāk par 6 punktiem 10 punktu skalā) vērojama šādās sabiedrības grupās: gados jaunākie iedzīvotāji vecumā līdz 44 gadiem, ar augstāko izglītību, finansiāli nodrošinātākie cilvēki, Rīgas iedzīvotāji, cilvēki, kuru ģimenēs ir bērni.</a:t>
            </a:r>
          </a:p>
        </p:txBody>
      </p:sp>
      <p:cxnSp>
        <p:nvCxnSpPr>
          <p:cNvPr id="7" name="Straight Arrow Connector 6">
            <a:extLst>
              <a:ext uri="{FF2B5EF4-FFF2-40B4-BE49-F238E27FC236}">
                <a16:creationId xmlns:a16="http://schemas.microsoft.com/office/drawing/2014/main" id="{2EA373F1-EEE1-F3AE-9381-66282F64C34D}"/>
              </a:ext>
            </a:extLst>
          </p:cNvPr>
          <p:cNvCxnSpPr>
            <a:cxnSpLocks/>
          </p:cNvCxnSpPr>
          <p:nvPr/>
        </p:nvCxnSpPr>
        <p:spPr>
          <a:xfrm flipV="1">
            <a:off x="8296275" y="942975"/>
            <a:ext cx="2247900" cy="904875"/>
          </a:xfrm>
          <a:prstGeom prst="straightConnector1">
            <a:avLst/>
          </a:prstGeom>
          <a:ln w="9525">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Oval 1060">
            <a:extLst>
              <a:ext uri="{FF2B5EF4-FFF2-40B4-BE49-F238E27FC236}">
                <a16:creationId xmlns:a16="http://schemas.microsoft.com/office/drawing/2014/main" id="{54F50AEA-E5FB-2D45-604D-E0B5B158D061}"/>
              </a:ext>
            </a:extLst>
          </p:cNvPr>
          <p:cNvSpPr>
            <a:spLocks noChangeArrowheads="1"/>
          </p:cNvSpPr>
          <p:nvPr/>
        </p:nvSpPr>
        <p:spPr bwMode="auto">
          <a:xfrm>
            <a:off x="7304001" y="2084232"/>
            <a:ext cx="1754273" cy="289791"/>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1" name="Oval 1060">
            <a:extLst>
              <a:ext uri="{FF2B5EF4-FFF2-40B4-BE49-F238E27FC236}">
                <a16:creationId xmlns:a16="http://schemas.microsoft.com/office/drawing/2014/main" id="{5EA20234-BC9D-0D8E-8A2B-5F2C74041EC8}"/>
              </a:ext>
            </a:extLst>
          </p:cNvPr>
          <p:cNvSpPr>
            <a:spLocks noChangeArrowheads="1"/>
          </p:cNvSpPr>
          <p:nvPr/>
        </p:nvSpPr>
        <p:spPr bwMode="auto">
          <a:xfrm>
            <a:off x="9748000" y="2267227"/>
            <a:ext cx="2091575" cy="289791"/>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cxnSp>
        <p:nvCxnSpPr>
          <p:cNvPr id="12" name="Straight Arrow Connector 11">
            <a:extLst>
              <a:ext uri="{FF2B5EF4-FFF2-40B4-BE49-F238E27FC236}">
                <a16:creationId xmlns:a16="http://schemas.microsoft.com/office/drawing/2014/main" id="{609A8C84-2191-D74E-F1F3-5AA0C853CFA8}"/>
              </a:ext>
            </a:extLst>
          </p:cNvPr>
          <p:cNvCxnSpPr>
            <a:cxnSpLocks/>
          </p:cNvCxnSpPr>
          <p:nvPr/>
        </p:nvCxnSpPr>
        <p:spPr>
          <a:xfrm flipV="1">
            <a:off x="8477250" y="2793428"/>
            <a:ext cx="1781175" cy="452438"/>
          </a:xfrm>
          <a:prstGeom prst="straightConnector1">
            <a:avLst/>
          </a:prstGeom>
          <a:ln w="9525">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E3C614-A48A-1432-8183-859FC311848E}"/>
              </a:ext>
            </a:extLst>
          </p:cNvPr>
          <p:cNvCxnSpPr>
            <a:cxnSpLocks/>
          </p:cNvCxnSpPr>
          <p:nvPr/>
        </p:nvCxnSpPr>
        <p:spPr>
          <a:xfrm flipV="1">
            <a:off x="8477250" y="3610609"/>
            <a:ext cx="2316537" cy="760286"/>
          </a:xfrm>
          <a:prstGeom prst="straightConnector1">
            <a:avLst/>
          </a:prstGeom>
          <a:ln w="9525">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Oval 1060">
            <a:extLst>
              <a:ext uri="{FF2B5EF4-FFF2-40B4-BE49-F238E27FC236}">
                <a16:creationId xmlns:a16="http://schemas.microsoft.com/office/drawing/2014/main" id="{5C395240-8958-8E3C-B031-57FB43C64009}"/>
              </a:ext>
            </a:extLst>
          </p:cNvPr>
          <p:cNvSpPr>
            <a:spLocks noChangeArrowheads="1"/>
          </p:cNvSpPr>
          <p:nvPr/>
        </p:nvSpPr>
        <p:spPr bwMode="auto">
          <a:xfrm>
            <a:off x="7304001" y="4627407"/>
            <a:ext cx="2011449" cy="289791"/>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7" name="Oval 1060">
            <a:extLst>
              <a:ext uri="{FF2B5EF4-FFF2-40B4-BE49-F238E27FC236}">
                <a16:creationId xmlns:a16="http://schemas.microsoft.com/office/drawing/2014/main" id="{54BFFAEE-B148-8D23-DB51-8F8EBA36EE33}"/>
              </a:ext>
            </a:extLst>
          </p:cNvPr>
          <p:cNvSpPr>
            <a:spLocks noChangeArrowheads="1"/>
          </p:cNvSpPr>
          <p:nvPr/>
        </p:nvSpPr>
        <p:spPr bwMode="auto">
          <a:xfrm>
            <a:off x="9462250" y="4810402"/>
            <a:ext cx="2091575" cy="289791"/>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8" name="Oval 1060">
            <a:extLst>
              <a:ext uri="{FF2B5EF4-FFF2-40B4-BE49-F238E27FC236}">
                <a16:creationId xmlns:a16="http://schemas.microsoft.com/office/drawing/2014/main" id="{36F4E38A-88BF-CE92-E255-089BA12DEC37}"/>
              </a:ext>
            </a:extLst>
          </p:cNvPr>
          <p:cNvSpPr>
            <a:spLocks noChangeArrowheads="1"/>
          </p:cNvSpPr>
          <p:nvPr/>
        </p:nvSpPr>
        <p:spPr bwMode="auto">
          <a:xfrm>
            <a:off x="7250487" y="5212915"/>
            <a:ext cx="2091575" cy="289791"/>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2" name="Picture 1">
            <a:extLst>
              <a:ext uri="{FF2B5EF4-FFF2-40B4-BE49-F238E27FC236}">
                <a16:creationId xmlns:a16="http://schemas.microsoft.com/office/drawing/2014/main" id="{839ACAA6-F9D2-F2AE-EF0F-ACF88E354A00}"/>
              </a:ext>
            </a:extLst>
          </p:cNvPr>
          <p:cNvPicPr>
            <a:picLocks noChangeAspect="1"/>
          </p:cNvPicPr>
          <p:nvPr/>
        </p:nvPicPr>
        <p:blipFill>
          <a:blip r:embed="rId3"/>
          <a:stretch>
            <a:fillRect/>
          </a:stretch>
        </p:blipFill>
        <p:spPr>
          <a:xfrm>
            <a:off x="36947" y="636468"/>
            <a:ext cx="5719763" cy="3451693"/>
          </a:xfrm>
          <a:prstGeom prst="rect">
            <a:avLst/>
          </a:prstGeom>
        </p:spPr>
      </p:pic>
      <p:sp>
        <p:nvSpPr>
          <p:cNvPr id="8" name="Oval 1060">
            <a:extLst>
              <a:ext uri="{FF2B5EF4-FFF2-40B4-BE49-F238E27FC236}">
                <a16:creationId xmlns:a16="http://schemas.microsoft.com/office/drawing/2014/main" id="{046588DC-861F-3A06-C8DA-0210FD7F38A0}"/>
              </a:ext>
            </a:extLst>
          </p:cNvPr>
          <p:cNvSpPr>
            <a:spLocks noChangeArrowheads="1"/>
          </p:cNvSpPr>
          <p:nvPr/>
        </p:nvSpPr>
        <p:spPr bwMode="auto">
          <a:xfrm>
            <a:off x="5370226" y="2374023"/>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9" name="Oval 1060">
            <a:extLst>
              <a:ext uri="{FF2B5EF4-FFF2-40B4-BE49-F238E27FC236}">
                <a16:creationId xmlns:a16="http://schemas.microsoft.com/office/drawing/2014/main" id="{FBCC0D92-8D26-501D-E9F0-60789B2C58BB}"/>
              </a:ext>
            </a:extLst>
          </p:cNvPr>
          <p:cNvSpPr>
            <a:spLocks noChangeArrowheads="1"/>
          </p:cNvSpPr>
          <p:nvPr/>
        </p:nvSpPr>
        <p:spPr bwMode="auto">
          <a:xfrm>
            <a:off x="5014911" y="3581897"/>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794641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19F-7ED4-ECF5-3572-4A4F8C25B196}"/>
              </a:ext>
            </a:extLst>
          </p:cNvPr>
          <p:cNvSpPr txBox="1">
            <a:spLocks/>
          </p:cNvSpPr>
          <p:nvPr/>
        </p:nvSpPr>
        <p:spPr>
          <a:xfrm>
            <a:off x="360000" y="87360"/>
            <a:ext cx="7112218"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Tehnoloģisko prasmju vērtējums</a:t>
            </a:r>
          </a:p>
        </p:txBody>
      </p:sp>
      <p:sp>
        <p:nvSpPr>
          <p:cNvPr id="6" name="TextBox 5">
            <a:extLst>
              <a:ext uri="{FF2B5EF4-FFF2-40B4-BE49-F238E27FC236}">
                <a16:creationId xmlns:a16="http://schemas.microsoft.com/office/drawing/2014/main" id="{97BC01CD-958C-6FF6-C0DA-0A6AD1142ACF}"/>
              </a:ext>
            </a:extLst>
          </p:cNvPr>
          <p:cNvSpPr txBox="1"/>
          <p:nvPr/>
        </p:nvSpPr>
        <p:spPr>
          <a:xfrm>
            <a:off x="1847850" y="4553722"/>
            <a:ext cx="9763125" cy="1407180"/>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Tehnoloģisko prasmju rādītājs 10 punktu skalā sabiedrībā vidēji sasniedz 6,3 punktus. Pētījuma rezultāti atklāj izteiktas tendences – jo gados jaunāki, ar augstāku izglītības līmeni un finansiāli nodrošinātāki ir aptaujātie, jo augstāks ir respondentu tehnoloģisko prasmju līmenis. Salīdzinoši augstāks tehnoloģisko prasmju līmenis nekā pārējā Latvijas teritorijā vērojams arī Rīgas iedzīvotāju vidū. Jauniešu mērķa grupā augstas (virs 8 punktiem 10 punktu skalā) informācijas platformu un tehnoloģiju rīku izmantošanas prasmes ir gandrīz divām trešdaļām (62%) respondentu, vidējais rādītājs šajā grupā sasniedz 8,1 punktu. Senioru mērķa grupā 6 punktu vērtējumu pārsniedza vien katrs ceturtais (25%) respondents, vidējais tehnoloģisko prasmju rādītājs ir zemākais sabiedrībā (4,4 punkti).</a:t>
            </a:r>
          </a:p>
        </p:txBody>
      </p:sp>
      <p:pic>
        <p:nvPicPr>
          <p:cNvPr id="3" name="Picture 2">
            <a:extLst>
              <a:ext uri="{FF2B5EF4-FFF2-40B4-BE49-F238E27FC236}">
                <a16:creationId xmlns:a16="http://schemas.microsoft.com/office/drawing/2014/main" id="{611FB1AD-B3A1-E382-B481-A2DADC94A540}"/>
              </a:ext>
            </a:extLst>
          </p:cNvPr>
          <p:cNvPicPr>
            <a:picLocks noChangeAspect="1"/>
          </p:cNvPicPr>
          <p:nvPr/>
        </p:nvPicPr>
        <p:blipFill>
          <a:blip r:embed="rId2"/>
          <a:stretch>
            <a:fillRect/>
          </a:stretch>
        </p:blipFill>
        <p:spPr>
          <a:xfrm>
            <a:off x="258402" y="812799"/>
            <a:ext cx="5493698" cy="3359149"/>
          </a:xfrm>
          <a:prstGeom prst="rect">
            <a:avLst/>
          </a:prstGeom>
        </p:spPr>
      </p:pic>
      <p:sp>
        <p:nvSpPr>
          <p:cNvPr id="4" name="Oval 1060">
            <a:extLst>
              <a:ext uri="{FF2B5EF4-FFF2-40B4-BE49-F238E27FC236}">
                <a16:creationId xmlns:a16="http://schemas.microsoft.com/office/drawing/2014/main" id="{6043FAD1-E67D-E657-230D-5D4174C301BB}"/>
              </a:ext>
            </a:extLst>
          </p:cNvPr>
          <p:cNvSpPr>
            <a:spLocks noChangeArrowheads="1"/>
          </p:cNvSpPr>
          <p:nvPr/>
        </p:nvSpPr>
        <p:spPr bwMode="auto">
          <a:xfrm>
            <a:off x="5211734" y="1223431"/>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5" name="Picture 4">
            <a:extLst>
              <a:ext uri="{FF2B5EF4-FFF2-40B4-BE49-F238E27FC236}">
                <a16:creationId xmlns:a16="http://schemas.microsoft.com/office/drawing/2014/main" id="{E705064A-A70F-816E-278E-621A2B4AC5CD}"/>
              </a:ext>
            </a:extLst>
          </p:cNvPr>
          <p:cNvPicPr>
            <a:picLocks noChangeAspect="1"/>
          </p:cNvPicPr>
          <p:nvPr/>
        </p:nvPicPr>
        <p:blipFill>
          <a:blip r:embed="rId3"/>
          <a:stretch>
            <a:fillRect/>
          </a:stretch>
        </p:blipFill>
        <p:spPr>
          <a:xfrm>
            <a:off x="5968775" y="436804"/>
            <a:ext cx="6130861" cy="3699778"/>
          </a:xfrm>
          <a:prstGeom prst="rect">
            <a:avLst/>
          </a:prstGeom>
        </p:spPr>
      </p:pic>
      <p:sp>
        <p:nvSpPr>
          <p:cNvPr id="7" name="Oval 1060">
            <a:extLst>
              <a:ext uri="{FF2B5EF4-FFF2-40B4-BE49-F238E27FC236}">
                <a16:creationId xmlns:a16="http://schemas.microsoft.com/office/drawing/2014/main" id="{4FEF736C-4E31-4931-17CE-4766098DDB3B}"/>
              </a:ext>
            </a:extLst>
          </p:cNvPr>
          <p:cNvSpPr>
            <a:spLocks noChangeArrowheads="1"/>
          </p:cNvSpPr>
          <p:nvPr/>
        </p:nvSpPr>
        <p:spPr bwMode="auto">
          <a:xfrm>
            <a:off x="11707378" y="2317301"/>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8" name="Oval 1060">
            <a:extLst>
              <a:ext uri="{FF2B5EF4-FFF2-40B4-BE49-F238E27FC236}">
                <a16:creationId xmlns:a16="http://schemas.microsoft.com/office/drawing/2014/main" id="{4CC997B7-8C0B-CEB0-821D-D69E3F67865E}"/>
              </a:ext>
            </a:extLst>
          </p:cNvPr>
          <p:cNvSpPr>
            <a:spLocks noChangeArrowheads="1"/>
          </p:cNvSpPr>
          <p:nvPr/>
        </p:nvSpPr>
        <p:spPr bwMode="auto">
          <a:xfrm>
            <a:off x="11158536" y="3590240"/>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241951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59C6-CFFC-EDF8-B440-9F3E0206BCF4}"/>
              </a:ext>
            </a:extLst>
          </p:cNvPr>
          <p:cNvSpPr txBox="1">
            <a:spLocks/>
          </p:cNvSpPr>
          <p:nvPr/>
        </p:nvSpPr>
        <p:spPr>
          <a:xfrm>
            <a:off x="360000" y="87360"/>
            <a:ext cx="7112218"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Mākslīgā intelekta atpazīšanas spēju vērtējums</a:t>
            </a:r>
          </a:p>
        </p:txBody>
      </p:sp>
      <p:sp>
        <p:nvSpPr>
          <p:cNvPr id="3" name="TextBox 2">
            <a:extLst>
              <a:ext uri="{FF2B5EF4-FFF2-40B4-BE49-F238E27FC236}">
                <a16:creationId xmlns:a16="http://schemas.microsoft.com/office/drawing/2014/main" id="{A172AF58-C1A1-A31B-C6E0-080199FE682E}"/>
              </a:ext>
            </a:extLst>
          </p:cNvPr>
          <p:cNvSpPr txBox="1"/>
          <p:nvPr/>
        </p:nvSpPr>
        <p:spPr>
          <a:xfrm>
            <a:off x="3212882" y="4787000"/>
            <a:ext cx="7112218" cy="963982"/>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Mākslīgā intelekta atpazīšanas spēju rādītājs 10 punktu skalā sabiedrībā vidēji sasniedz 5,8 punktus. Arī šis rādītājs ievērojami augstāks ir gados jaunākajā (līdz 34 gadiem) sabiedrības daļā. Jauniešu mērķa grupā iegūts augstākais vidējais rādītājs (7,1 punkts), savukārt senioru mērķa grupā vērojami salīdzinoši vājākie rezultāti (4,7 punkti).</a:t>
            </a:r>
          </a:p>
        </p:txBody>
      </p:sp>
      <p:pic>
        <p:nvPicPr>
          <p:cNvPr id="4" name="Picture 3">
            <a:extLst>
              <a:ext uri="{FF2B5EF4-FFF2-40B4-BE49-F238E27FC236}">
                <a16:creationId xmlns:a16="http://schemas.microsoft.com/office/drawing/2014/main" id="{79595FD5-6DA2-4081-0EA2-C57C69BD9D0E}"/>
              </a:ext>
            </a:extLst>
          </p:cNvPr>
          <p:cNvPicPr>
            <a:picLocks noChangeAspect="1"/>
          </p:cNvPicPr>
          <p:nvPr/>
        </p:nvPicPr>
        <p:blipFill>
          <a:blip r:embed="rId2"/>
          <a:stretch>
            <a:fillRect/>
          </a:stretch>
        </p:blipFill>
        <p:spPr>
          <a:xfrm>
            <a:off x="243278" y="823610"/>
            <a:ext cx="5686472" cy="3485825"/>
          </a:xfrm>
          <a:prstGeom prst="rect">
            <a:avLst/>
          </a:prstGeom>
        </p:spPr>
      </p:pic>
      <p:sp>
        <p:nvSpPr>
          <p:cNvPr id="5" name="Oval 1060">
            <a:extLst>
              <a:ext uri="{FF2B5EF4-FFF2-40B4-BE49-F238E27FC236}">
                <a16:creationId xmlns:a16="http://schemas.microsoft.com/office/drawing/2014/main" id="{1C602DB4-24E6-DA55-3BDF-3B9278667C62}"/>
              </a:ext>
            </a:extLst>
          </p:cNvPr>
          <p:cNvSpPr>
            <a:spLocks noChangeArrowheads="1"/>
          </p:cNvSpPr>
          <p:nvPr/>
        </p:nvSpPr>
        <p:spPr bwMode="auto">
          <a:xfrm>
            <a:off x="3684191" y="1107018"/>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11" name="Picture 10">
            <a:extLst>
              <a:ext uri="{FF2B5EF4-FFF2-40B4-BE49-F238E27FC236}">
                <a16:creationId xmlns:a16="http://schemas.microsoft.com/office/drawing/2014/main" id="{9325285C-5B58-49F6-3B8B-E0B8C4356A8F}"/>
              </a:ext>
            </a:extLst>
          </p:cNvPr>
          <p:cNvPicPr>
            <a:picLocks noChangeAspect="1"/>
          </p:cNvPicPr>
          <p:nvPr/>
        </p:nvPicPr>
        <p:blipFill>
          <a:blip r:embed="rId3"/>
          <a:stretch>
            <a:fillRect/>
          </a:stretch>
        </p:blipFill>
        <p:spPr>
          <a:xfrm>
            <a:off x="6130400" y="723914"/>
            <a:ext cx="5941527" cy="3585521"/>
          </a:xfrm>
          <a:prstGeom prst="rect">
            <a:avLst/>
          </a:prstGeom>
        </p:spPr>
      </p:pic>
      <p:sp>
        <p:nvSpPr>
          <p:cNvPr id="12" name="Oval 1060">
            <a:extLst>
              <a:ext uri="{FF2B5EF4-FFF2-40B4-BE49-F238E27FC236}">
                <a16:creationId xmlns:a16="http://schemas.microsoft.com/office/drawing/2014/main" id="{167ED56F-074D-26E2-CA7F-1FD52F2198B3}"/>
              </a:ext>
            </a:extLst>
          </p:cNvPr>
          <p:cNvSpPr>
            <a:spLocks noChangeArrowheads="1"/>
          </p:cNvSpPr>
          <p:nvPr/>
        </p:nvSpPr>
        <p:spPr bwMode="auto">
          <a:xfrm>
            <a:off x="11722502" y="2540224"/>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3" name="Oval 1060">
            <a:extLst>
              <a:ext uri="{FF2B5EF4-FFF2-40B4-BE49-F238E27FC236}">
                <a16:creationId xmlns:a16="http://schemas.microsoft.com/office/drawing/2014/main" id="{7B8A79D8-3660-FB09-C373-AFF7CC248732}"/>
              </a:ext>
            </a:extLst>
          </p:cNvPr>
          <p:cNvSpPr>
            <a:spLocks noChangeArrowheads="1"/>
          </p:cNvSpPr>
          <p:nvPr/>
        </p:nvSpPr>
        <p:spPr bwMode="auto">
          <a:xfrm>
            <a:off x="11295322" y="3797524"/>
            <a:ext cx="452439" cy="404119"/>
          </a:xfrm>
          <a:prstGeom prst="ellipse">
            <a:avLst/>
          </a:prstGeom>
          <a:noFill/>
          <a:ln w="12700">
            <a:solidFill>
              <a:srgbClr val="99003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227006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7673-FB8A-C7BC-0C6F-D121FB9A5164}"/>
              </a:ext>
            </a:extLst>
          </p:cNvPr>
          <p:cNvSpPr txBox="1">
            <a:spLocks/>
          </p:cNvSpPr>
          <p:nvPr/>
        </p:nvSpPr>
        <p:spPr>
          <a:xfrm>
            <a:off x="359999" y="87360"/>
            <a:ext cx="8545875"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Kritiskās domāšanas un izpratnes par mediju vidi vērtējums </a:t>
            </a:r>
          </a:p>
        </p:txBody>
      </p:sp>
      <p:sp>
        <p:nvSpPr>
          <p:cNvPr id="3" name="TextBox 2">
            <a:extLst>
              <a:ext uri="{FF2B5EF4-FFF2-40B4-BE49-F238E27FC236}">
                <a16:creationId xmlns:a16="http://schemas.microsoft.com/office/drawing/2014/main" id="{F4AEA838-6951-45EA-CF4F-DB9BF6A30DCD}"/>
              </a:ext>
            </a:extLst>
          </p:cNvPr>
          <p:cNvSpPr txBox="1"/>
          <p:nvPr/>
        </p:nvSpPr>
        <p:spPr>
          <a:xfrm>
            <a:off x="3090481" y="4619285"/>
            <a:ext cx="7112218" cy="1407180"/>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Kritiskās domāšanas un izpratnes par mediju vidi rādītājs pētījuma dalībnieku vidū 10 punktu skalā vidēji sasniedz 5,6 punktus un kopumā šie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aspekti sabiedrībā rada lielākās grūtības. Nevienā no sociāli demogrāfiskajām grupām vidējais kritiskās domāšanas un izpratnes par mediju vidi rādītājs 10 punktu skalā nepārsniedza 6,5 punktus. Vienīgās sociāli demogrāfiskās grupas, kur vairāk nekā 60% aptaujāto šajos jautājumos ir ar labām vai drīzāk labām (virs 6 punktiem 10 punktu skalā) iemaņām un zināšanām, ir iedzīvotāji ar augstāko izglītību un augstu ienākumu līmeni uz vienu ģimenes locekli mēnesī.</a:t>
            </a:r>
          </a:p>
        </p:txBody>
      </p:sp>
      <p:pic>
        <p:nvPicPr>
          <p:cNvPr id="4" name="Picture 3">
            <a:extLst>
              <a:ext uri="{FF2B5EF4-FFF2-40B4-BE49-F238E27FC236}">
                <a16:creationId xmlns:a16="http://schemas.microsoft.com/office/drawing/2014/main" id="{6B2E3EF4-AF39-4649-2E36-FC89DC37AE0F}"/>
              </a:ext>
            </a:extLst>
          </p:cNvPr>
          <p:cNvPicPr>
            <a:picLocks noChangeAspect="1"/>
          </p:cNvPicPr>
          <p:nvPr/>
        </p:nvPicPr>
        <p:blipFill>
          <a:blip r:embed="rId2"/>
          <a:stretch>
            <a:fillRect/>
          </a:stretch>
        </p:blipFill>
        <p:spPr>
          <a:xfrm>
            <a:off x="257557" y="831536"/>
            <a:ext cx="5542880" cy="3397802"/>
          </a:xfrm>
          <a:prstGeom prst="rect">
            <a:avLst/>
          </a:prstGeom>
        </p:spPr>
      </p:pic>
      <p:sp>
        <p:nvSpPr>
          <p:cNvPr id="5" name="Oval 1060">
            <a:extLst>
              <a:ext uri="{FF2B5EF4-FFF2-40B4-BE49-F238E27FC236}">
                <a16:creationId xmlns:a16="http://schemas.microsoft.com/office/drawing/2014/main" id="{1AC63588-E516-75A4-9E7A-02E3E8CA61C7}"/>
              </a:ext>
            </a:extLst>
          </p:cNvPr>
          <p:cNvSpPr>
            <a:spLocks noChangeArrowheads="1"/>
          </p:cNvSpPr>
          <p:nvPr/>
        </p:nvSpPr>
        <p:spPr bwMode="auto">
          <a:xfrm>
            <a:off x="2385290" y="1225742"/>
            <a:ext cx="2333625" cy="1200150"/>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9" name="Picture 8">
            <a:extLst>
              <a:ext uri="{FF2B5EF4-FFF2-40B4-BE49-F238E27FC236}">
                <a16:creationId xmlns:a16="http://schemas.microsoft.com/office/drawing/2014/main" id="{61B48574-0D2A-1C92-ABAE-F0006C69AE1B}"/>
              </a:ext>
            </a:extLst>
          </p:cNvPr>
          <p:cNvPicPr>
            <a:picLocks noChangeAspect="1"/>
          </p:cNvPicPr>
          <p:nvPr/>
        </p:nvPicPr>
        <p:blipFill>
          <a:blip r:embed="rId3"/>
          <a:stretch>
            <a:fillRect/>
          </a:stretch>
        </p:blipFill>
        <p:spPr>
          <a:xfrm>
            <a:off x="6011933" y="693074"/>
            <a:ext cx="6121616" cy="3694199"/>
          </a:xfrm>
          <a:prstGeom prst="rect">
            <a:avLst/>
          </a:prstGeom>
        </p:spPr>
      </p:pic>
    </p:spTree>
    <p:extLst>
      <p:ext uri="{BB962C8B-B14F-4D97-AF65-F5344CB8AC3E}">
        <p14:creationId xmlns:p14="http://schemas.microsoft.com/office/powerpoint/2010/main" val="1376488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A6DF-DAD0-7F8D-ACEC-56B4369527E8}"/>
              </a:ext>
            </a:extLst>
          </p:cNvPr>
          <p:cNvSpPr txBox="1">
            <a:spLocks/>
          </p:cNvSpPr>
          <p:nvPr/>
        </p:nvSpPr>
        <p:spPr>
          <a:xfrm>
            <a:off x="359999" y="87360"/>
            <a:ext cx="1000320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err="1">
                <a:solidFill>
                  <a:srgbClr val="990033"/>
                </a:solidFill>
              </a:rPr>
              <a:t>Medijpratības</a:t>
            </a:r>
            <a:r>
              <a:rPr lang="lv-LV" b="0" dirty="0">
                <a:solidFill>
                  <a:srgbClr val="990033"/>
                </a:solidFill>
              </a:rPr>
              <a:t> indekss un indeksu veidojošie rādītāji pētījuma mērķa grupās</a:t>
            </a:r>
          </a:p>
        </p:txBody>
      </p:sp>
      <p:pic>
        <p:nvPicPr>
          <p:cNvPr id="3" name="Picture 2">
            <a:extLst>
              <a:ext uri="{FF2B5EF4-FFF2-40B4-BE49-F238E27FC236}">
                <a16:creationId xmlns:a16="http://schemas.microsoft.com/office/drawing/2014/main" id="{0483C0AE-8E1A-76BA-657C-498F761D8400}"/>
              </a:ext>
            </a:extLst>
          </p:cNvPr>
          <p:cNvPicPr>
            <a:picLocks noChangeAspect="1"/>
          </p:cNvPicPr>
          <p:nvPr/>
        </p:nvPicPr>
        <p:blipFill>
          <a:blip r:embed="rId3"/>
          <a:stretch>
            <a:fillRect/>
          </a:stretch>
        </p:blipFill>
        <p:spPr>
          <a:xfrm>
            <a:off x="260985" y="837057"/>
            <a:ext cx="8292465" cy="4371460"/>
          </a:xfrm>
          <a:prstGeom prst="rect">
            <a:avLst/>
          </a:prstGeom>
        </p:spPr>
      </p:pic>
      <p:sp>
        <p:nvSpPr>
          <p:cNvPr id="4" name="TextBox 3">
            <a:extLst>
              <a:ext uri="{FF2B5EF4-FFF2-40B4-BE49-F238E27FC236}">
                <a16:creationId xmlns:a16="http://schemas.microsoft.com/office/drawing/2014/main" id="{EBC286DD-C1A1-2696-47F9-21A737C0FD4E}"/>
              </a:ext>
            </a:extLst>
          </p:cNvPr>
          <p:cNvSpPr txBox="1"/>
          <p:nvPr/>
        </p:nvSpPr>
        <p:spPr>
          <a:xfrm>
            <a:off x="8696324" y="1180760"/>
            <a:ext cx="3401849" cy="3401572"/>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Pētījuma rezultāti liecina, ka salīdzinoši labāki rezultāti vērojami tādos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aspektos kā informācijas platformu un tehnoloģiju rīku, tai skaitā mākslīgā intelekta, izmantošanas prasmes, spēja piekļūt informācijai. Jāuzsver, ka tehnoloģiskās prasmes sabiedrībā visai strauji progresē, tai skaitā senioru auditorijā, kur būtiski mazinājusies atšķirība no pārējās sabiedrības informācijas tehnoloģiju lietošanā. Savukārt jautājumos, kas skar kritisko domāšanu, izpratni par mediju vidi, prasmi izvērtēt informācijas resursus un mediju saturu, rezultāti ir vājāki. Arī šajos </a:t>
            </a:r>
            <a:r>
              <a:rPr lang="lv-LV" sz="1200" dirty="0" err="1">
                <a:effectLst/>
                <a:ea typeface="Times New Roman" panose="02020603050405020304" pitchFamily="18" charset="0"/>
              </a:rPr>
              <a:t>medijpratības</a:t>
            </a:r>
            <a:r>
              <a:rPr lang="lv-LV" sz="1200" dirty="0">
                <a:effectLst/>
                <a:ea typeface="Times New Roman" panose="02020603050405020304" pitchFamily="18" charset="0"/>
              </a:rPr>
              <a:t> virzienos sabiedrībā ir vērojams progress, taču tas ir lēnāks nekā tehnoloģisko prasmju pieaugums.</a:t>
            </a:r>
          </a:p>
        </p:txBody>
      </p:sp>
    </p:spTree>
    <p:extLst>
      <p:ext uri="{BB962C8B-B14F-4D97-AF65-F5344CB8AC3E}">
        <p14:creationId xmlns:p14="http://schemas.microsoft.com/office/powerpoint/2010/main" val="415556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D808D-8518-F75E-11DE-0572F2EFD664}"/>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Informācijas tehnoloģiju rīku izmantošanas prasmes</a:t>
            </a:r>
          </a:p>
        </p:txBody>
      </p:sp>
      <p:cxnSp>
        <p:nvCxnSpPr>
          <p:cNvPr id="6" name="Straight Connector 5">
            <a:extLst>
              <a:ext uri="{FF2B5EF4-FFF2-40B4-BE49-F238E27FC236}">
                <a16:creationId xmlns:a16="http://schemas.microsoft.com/office/drawing/2014/main" id="{337A8F82-5B50-CFBD-96D4-DF655E4A54F7}"/>
              </a:ext>
            </a:extLst>
          </p:cNvPr>
          <p:cNvCxnSpPr>
            <a:cxnSpLocks/>
          </p:cNvCxnSpPr>
          <p:nvPr/>
        </p:nvCxnSpPr>
        <p:spPr>
          <a:xfrm>
            <a:off x="344685" y="530161"/>
            <a:ext cx="9113640" cy="14632"/>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19EEAE-1BFE-593B-549B-DFD0982B51FC}"/>
              </a:ext>
            </a:extLst>
          </p:cNvPr>
          <p:cNvSpPr/>
          <p:nvPr/>
        </p:nvSpPr>
        <p:spPr>
          <a:xfrm>
            <a:off x="390921" y="544794"/>
            <a:ext cx="965795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Novērtējiet savu prasmi veikt minētās darbības, izmantojot informācijas tehnoloģiju rīkus. Protu bez citu palīdzības …</a:t>
            </a:r>
          </a:p>
        </p:txBody>
      </p:sp>
      <p:cxnSp>
        <p:nvCxnSpPr>
          <p:cNvPr id="8" name="Straight Connector 7">
            <a:extLst>
              <a:ext uri="{FF2B5EF4-FFF2-40B4-BE49-F238E27FC236}">
                <a16:creationId xmlns:a16="http://schemas.microsoft.com/office/drawing/2014/main" id="{2BAE4EE8-7510-C32C-AB63-CDE70AE482D1}"/>
              </a:ext>
            </a:extLst>
          </p:cNvPr>
          <p:cNvCxnSpPr>
            <a:cxnSpLocks/>
          </p:cNvCxnSpPr>
          <p:nvPr/>
        </p:nvCxnSpPr>
        <p:spPr>
          <a:xfrm>
            <a:off x="369524" y="856900"/>
            <a:ext cx="9088801" cy="0"/>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7F227C-651C-9F0A-D603-C439F79E0EB1}"/>
              </a:ext>
            </a:extLst>
          </p:cNvPr>
          <p:cNvSpPr txBox="1"/>
          <p:nvPr/>
        </p:nvSpPr>
        <p:spPr>
          <a:xfrm>
            <a:off x="9601200" y="1247013"/>
            <a:ext cx="2516659" cy="4952766"/>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Jauniešu (15-25 gadi) vidū aizvien vērojams kopumā augstākais informācijas tehnoloģiju rīku izmantošanas prasmju līmenis, taču salīdzinājumā ar 2024.g., šogad tehnoloģisko prasmju rādītāji nav paaugstinājušies, atsevišķās pozīcijās vērojams neliels kritums.</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Salīdzinājumā ar iepriekšējo, 2024.g. aptaujas rezultātiem, šogad informācijas tehnoloģiju rīku izmantošanas prasmes būtiski paaugstinājušās senioru auditorijā. Tā, piemēram, par vairāk nekā 25% pieaudzis respondentu skaits, kuri prot uzņemt un pārsūtīt attēlus un video, uzrakstīt e-pastu, atrast informāciju izmantojot interneta meklētāju, lejupielādēt lietotni (aplikāciju) </a:t>
            </a:r>
            <a:r>
              <a:rPr lang="lv-LV" sz="1200" dirty="0" err="1">
                <a:effectLst/>
                <a:ea typeface="Times New Roman" panose="02020603050405020304" pitchFamily="18" charset="0"/>
              </a:rPr>
              <a:t>viedtelefonā</a:t>
            </a:r>
            <a:r>
              <a:rPr lang="lv-LV" sz="1200" dirty="0">
                <a:effectLst/>
                <a:ea typeface="Times New Roman" panose="02020603050405020304" pitchFamily="18" charset="0"/>
              </a:rPr>
              <a:t> vai planšetdatorā</a:t>
            </a:r>
          </a:p>
        </p:txBody>
      </p:sp>
      <p:pic>
        <p:nvPicPr>
          <p:cNvPr id="13" name="Picture 12">
            <a:extLst>
              <a:ext uri="{FF2B5EF4-FFF2-40B4-BE49-F238E27FC236}">
                <a16:creationId xmlns:a16="http://schemas.microsoft.com/office/drawing/2014/main" id="{779D2AAD-D0FE-A459-30E4-A84DA7A608E5}"/>
              </a:ext>
            </a:extLst>
          </p:cNvPr>
          <p:cNvPicPr>
            <a:picLocks noChangeAspect="1"/>
          </p:cNvPicPr>
          <p:nvPr/>
        </p:nvPicPr>
        <p:blipFill>
          <a:blip r:embed="rId2"/>
          <a:stretch>
            <a:fillRect/>
          </a:stretch>
        </p:blipFill>
        <p:spPr>
          <a:xfrm>
            <a:off x="4885564" y="1133387"/>
            <a:ext cx="4715636" cy="4867714"/>
          </a:xfrm>
          <a:prstGeom prst="rect">
            <a:avLst/>
          </a:prstGeom>
        </p:spPr>
      </p:pic>
      <p:sp>
        <p:nvSpPr>
          <p:cNvPr id="14" name="Rectangle 13">
            <a:extLst>
              <a:ext uri="{FF2B5EF4-FFF2-40B4-BE49-F238E27FC236}">
                <a16:creationId xmlns:a16="http://schemas.microsoft.com/office/drawing/2014/main" id="{4B5AE234-AF84-A0F1-6D80-818A062A63C4}"/>
              </a:ext>
            </a:extLst>
          </p:cNvPr>
          <p:cNvSpPr/>
          <p:nvPr/>
        </p:nvSpPr>
        <p:spPr>
          <a:xfrm>
            <a:off x="2264586" y="89729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5" name="Rectangle 14">
            <a:extLst>
              <a:ext uri="{FF2B5EF4-FFF2-40B4-BE49-F238E27FC236}">
                <a16:creationId xmlns:a16="http://schemas.microsoft.com/office/drawing/2014/main" id="{E2E927C8-789B-99D8-0B0B-20BE87F67502}"/>
              </a:ext>
            </a:extLst>
          </p:cNvPr>
          <p:cNvSpPr/>
          <p:nvPr/>
        </p:nvSpPr>
        <p:spPr>
          <a:xfrm>
            <a:off x="7066041" y="904527"/>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sp>
        <p:nvSpPr>
          <p:cNvPr id="18" name="Rectangle 17">
            <a:extLst>
              <a:ext uri="{FF2B5EF4-FFF2-40B4-BE49-F238E27FC236}">
                <a16:creationId xmlns:a16="http://schemas.microsoft.com/office/drawing/2014/main" id="{576CA0D6-F3AB-B82E-086C-F750BA402BAD}"/>
              </a:ext>
            </a:extLst>
          </p:cNvPr>
          <p:cNvSpPr/>
          <p:nvPr/>
        </p:nvSpPr>
        <p:spPr>
          <a:xfrm>
            <a:off x="4885563" y="1188080"/>
            <a:ext cx="4715636" cy="2441811"/>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pic>
        <p:nvPicPr>
          <p:cNvPr id="2" name="Picture 1">
            <a:extLst>
              <a:ext uri="{FF2B5EF4-FFF2-40B4-BE49-F238E27FC236}">
                <a16:creationId xmlns:a16="http://schemas.microsoft.com/office/drawing/2014/main" id="{449A31C1-0097-F6A0-E6CA-3E92986F1E1F}"/>
              </a:ext>
            </a:extLst>
          </p:cNvPr>
          <p:cNvPicPr>
            <a:picLocks noChangeAspect="1"/>
          </p:cNvPicPr>
          <p:nvPr/>
        </p:nvPicPr>
        <p:blipFill>
          <a:blip r:embed="rId3"/>
          <a:stretch>
            <a:fillRect/>
          </a:stretch>
        </p:blipFill>
        <p:spPr>
          <a:xfrm>
            <a:off x="48306" y="1140784"/>
            <a:ext cx="4715636" cy="4867715"/>
          </a:xfrm>
          <a:prstGeom prst="rect">
            <a:avLst/>
          </a:prstGeom>
        </p:spPr>
      </p:pic>
    </p:spTree>
    <p:extLst>
      <p:ext uri="{BB962C8B-B14F-4D97-AF65-F5344CB8AC3E}">
        <p14:creationId xmlns:p14="http://schemas.microsoft.com/office/powerpoint/2010/main" val="2761831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E45996-5E33-E371-E6AD-0CB180A05891}"/>
              </a:ext>
            </a:extLst>
          </p:cNvPr>
          <p:cNvSpPr>
            <a:spLocks noChangeArrowheads="1"/>
          </p:cNvSpPr>
          <p:nvPr/>
        </p:nvSpPr>
        <p:spPr bwMode="auto">
          <a:xfrm>
            <a:off x="422693" y="2656009"/>
            <a:ext cx="11435932" cy="857250"/>
          </a:xfrm>
          <a:prstGeom prst="rect">
            <a:avLst/>
          </a:prstGeom>
          <a:noFill/>
          <a:ln w="9525">
            <a:noFill/>
            <a:miter lim="800000"/>
            <a:headEnd/>
            <a:tailEnd/>
          </a:ln>
        </p:spPr>
        <p:txBody>
          <a:bodyPr/>
          <a:lstStyle/>
          <a:p>
            <a:pPr marL="457200" indent="-457200" algn="ctr">
              <a:lnSpc>
                <a:spcPct val="120000"/>
              </a:lnSpc>
              <a:spcBef>
                <a:spcPct val="60000"/>
              </a:spcBef>
              <a:buClr>
                <a:srgbClr val="CC3300"/>
              </a:buClr>
              <a:defRPr/>
            </a:pPr>
            <a:r>
              <a:rPr lang="lv-LV" sz="3600" b="1" dirty="0">
                <a:solidFill>
                  <a:schemeClr val="accent1">
                    <a:lumMod val="50000"/>
                  </a:schemeClr>
                </a:solidFill>
                <a:latin typeface="+mn-lt"/>
              </a:rPr>
              <a:t>Paldies par uzmanību!</a:t>
            </a:r>
            <a:endParaRPr lang="lv-LV" sz="3200" b="1" dirty="0">
              <a:solidFill>
                <a:schemeClr val="accent1">
                  <a:lumMod val="50000"/>
                </a:schemeClr>
              </a:solidFill>
              <a:latin typeface="+mn-lt"/>
            </a:endParaRPr>
          </a:p>
        </p:txBody>
      </p:sp>
    </p:spTree>
    <p:extLst>
      <p:ext uri="{BB962C8B-B14F-4D97-AF65-F5344CB8AC3E}">
        <p14:creationId xmlns:p14="http://schemas.microsoft.com/office/powerpoint/2010/main" val="415329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E38D-1537-5378-426F-5F9C0DCC40BD}"/>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845D7726-46DA-888E-450C-62B4656D02DE}"/>
              </a:ext>
            </a:extLst>
          </p:cNvPr>
          <p:cNvCxnSpPr>
            <a:cxnSpLocks/>
          </p:cNvCxnSpPr>
          <p:nvPr/>
        </p:nvCxnSpPr>
        <p:spPr>
          <a:xfrm>
            <a:off x="344685" y="549211"/>
            <a:ext cx="3732015" cy="171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7E20ED-E62A-C466-0562-6A66B5D9BF16}"/>
              </a:ext>
            </a:extLst>
          </p:cNvPr>
          <p:cNvSpPr/>
          <p:nvPr/>
        </p:nvSpPr>
        <p:spPr>
          <a:xfrm>
            <a:off x="390921" y="563844"/>
            <a:ext cx="380960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No kādām ierīcēm Jūs piekļūstat informācijai internetā?</a:t>
            </a:r>
          </a:p>
        </p:txBody>
      </p:sp>
      <p:cxnSp>
        <p:nvCxnSpPr>
          <p:cNvPr id="5" name="Straight Connector 4">
            <a:extLst>
              <a:ext uri="{FF2B5EF4-FFF2-40B4-BE49-F238E27FC236}">
                <a16:creationId xmlns:a16="http://schemas.microsoft.com/office/drawing/2014/main" id="{F8E603F0-E418-0F4B-54FC-13EDE768F33B}"/>
              </a:ext>
            </a:extLst>
          </p:cNvPr>
          <p:cNvCxnSpPr>
            <a:cxnSpLocks/>
          </p:cNvCxnSpPr>
          <p:nvPr/>
        </p:nvCxnSpPr>
        <p:spPr>
          <a:xfrm flipV="1">
            <a:off x="369524" y="863028"/>
            <a:ext cx="370717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C846AE-0E80-D240-0476-0F1A5CF93595}"/>
              </a:ext>
            </a:extLst>
          </p:cNvPr>
          <p:cNvSpPr txBox="1"/>
          <p:nvPr/>
        </p:nvSpPr>
        <p:spPr>
          <a:xfrm>
            <a:off x="9505950" y="1389888"/>
            <a:ext cx="2516659" cy="3844770"/>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Saskaņā ar 2025.g. aptaujas rezultātiem, internetu lieto gandrīz visa Latvijas sabiedrība – 94% iedzīvotāju un tas ir vairāk nekā iepriekšējā pētījuma rezultātos (+9% salīdzinājumā ar 2024.g.).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Cittautiešu vidū interneta lietotāju skaits ir pieaudzis, sasniedzot 93% (+7% salīdzinājumā ar 2024.g.).</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Populārākās ierīces informācijas piekļuvei internetā ir viedtālrunis (izmanto 86% respondentu; +11% salīdzinājumā ar 2024.g.) un dators (56%; +5% salīdzinājumā ar 2024.g.), kuras šim mērķim izmanto lielākā daļa Latvijas iedzīvotāju. </a:t>
            </a:r>
          </a:p>
        </p:txBody>
      </p:sp>
      <p:sp>
        <p:nvSpPr>
          <p:cNvPr id="13" name="Rectangle 12">
            <a:extLst>
              <a:ext uri="{FF2B5EF4-FFF2-40B4-BE49-F238E27FC236}">
                <a16:creationId xmlns:a16="http://schemas.microsoft.com/office/drawing/2014/main" id="{0E0CACEE-04FB-7F06-B007-3746C10B7BE8}"/>
              </a:ext>
            </a:extLst>
          </p:cNvPr>
          <p:cNvSpPr/>
          <p:nvPr/>
        </p:nvSpPr>
        <p:spPr>
          <a:xfrm>
            <a:off x="2656164" y="1070193"/>
            <a:ext cx="1649136"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Visi aptaujas dalībnieki</a:t>
            </a:r>
          </a:p>
        </p:txBody>
      </p:sp>
      <p:sp>
        <p:nvSpPr>
          <p:cNvPr id="14" name="Rectangle 13">
            <a:extLst>
              <a:ext uri="{FF2B5EF4-FFF2-40B4-BE49-F238E27FC236}">
                <a16:creationId xmlns:a16="http://schemas.microsoft.com/office/drawing/2014/main" id="{EAD21846-7708-8D1C-7FB1-9140F58AB670}"/>
              </a:ext>
            </a:extLst>
          </p:cNvPr>
          <p:cNvSpPr/>
          <p:nvPr/>
        </p:nvSpPr>
        <p:spPr>
          <a:xfrm>
            <a:off x="6524061" y="1061088"/>
            <a:ext cx="2572278"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mazākumtautību pārstāvji</a:t>
            </a:r>
          </a:p>
        </p:txBody>
      </p:sp>
      <p:pic>
        <p:nvPicPr>
          <p:cNvPr id="15" name="Picture 14">
            <a:extLst>
              <a:ext uri="{FF2B5EF4-FFF2-40B4-BE49-F238E27FC236}">
                <a16:creationId xmlns:a16="http://schemas.microsoft.com/office/drawing/2014/main" id="{759D9F3A-1B57-0289-01B9-8CDB0CBAFE37}"/>
              </a:ext>
            </a:extLst>
          </p:cNvPr>
          <p:cNvPicPr>
            <a:picLocks noChangeAspect="1"/>
          </p:cNvPicPr>
          <p:nvPr/>
        </p:nvPicPr>
        <p:blipFill>
          <a:blip r:embed="rId2"/>
          <a:stretch>
            <a:fillRect/>
          </a:stretch>
        </p:blipFill>
        <p:spPr>
          <a:xfrm>
            <a:off x="94489" y="1343025"/>
            <a:ext cx="4747728" cy="3829050"/>
          </a:xfrm>
          <a:prstGeom prst="rect">
            <a:avLst/>
          </a:prstGeom>
        </p:spPr>
      </p:pic>
      <p:pic>
        <p:nvPicPr>
          <p:cNvPr id="16" name="Picture 15">
            <a:extLst>
              <a:ext uri="{FF2B5EF4-FFF2-40B4-BE49-F238E27FC236}">
                <a16:creationId xmlns:a16="http://schemas.microsoft.com/office/drawing/2014/main" id="{AC1BBFB1-6CD2-558F-4F78-4A0A0F474D5B}"/>
              </a:ext>
            </a:extLst>
          </p:cNvPr>
          <p:cNvPicPr>
            <a:picLocks noChangeAspect="1"/>
          </p:cNvPicPr>
          <p:nvPr/>
        </p:nvPicPr>
        <p:blipFill>
          <a:blip r:embed="rId3"/>
          <a:stretch>
            <a:fillRect/>
          </a:stretch>
        </p:blipFill>
        <p:spPr>
          <a:xfrm>
            <a:off x="4561714" y="1352550"/>
            <a:ext cx="4747728" cy="3829050"/>
          </a:xfrm>
          <a:prstGeom prst="rect">
            <a:avLst/>
          </a:prstGeom>
        </p:spPr>
      </p:pic>
      <p:cxnSp>
        <p:nvCxnSpPr>
          <p:cNvPr id="7" name="Straight Arrow Connector 6">
            <a:extLst>
              <a:ext uri="{FF2B5EF4-FFF2-40B4-BE49-F238E27FC236}">
                <a16:creationId xmlns:a16="http://schemas.microsoft.com/office/drawing/2014/main" id="{7D846418-A7D3-9CAA-A456-B48CA72BC671}"/>
              </a:ext>
            </a:extLst>
          </p:cNvPr>
          <p:cNvCxnSpPr>
            <a:cxnSpLocks/>
          </p:cNvCxnSpPr>
          <p:nvPr/>
        </p:nvCxnSpPr>
        <p:spPr>
          <a:xfrm flipV="1">
            <a:off x="4729018" y="1530818"/>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3034F95-E275-C998-D647-6E3FF0ED6F21}"/>
              </a:ext>
            </a:extLst>
          </p:cNvPr>
          <p:cNvCxnSpPr>
            <a:cxnSpLocks/>
          </p:cNvCxnSpPr>
          <p:nvPr/>
        </p:nvCxnSpPr>
        <p:spPr>
          <a:xfrm flipV="1">
            <a:off x="3978536" y="1952281"/>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0E11649-503B-CF0A-B72C-0A553FBA6203}"/>
              </a:ext>
            </a:extLst>
          </p:cNvPr>
          <p:cNvCxnSpPr>
            <a:cxnSpLocks/>
          </p:cNvCxnSpPr>
          <p:nvPr/>
        </p:nvCxnSpPr>
        <p:spPr>
          <a:xfrm flipH="1" flipV="1">
            <a:off x="2743200" y="4599709"/>
            <a:ext cx="230909" cy="286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18CBB2-891B-7696-9C5B-A5D95DEECB24}"/>
              </a:ext>
            </a:extLst>
          </p:cNvPr>
          <p:cNvCxnSpPr>
            <a:cxnSpLocks/>
          </p:cNvCxnSpPr>
          <p:nvPr/>
        </p:nvCxnSpPr>
        <p:spPr>
          <a:xfrm flipV="1">
            <a:off x="9196243" y="1530818"/>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6AF561-05EC-F345-7B17-5B17FF936419}"/>
              </a:ext>
            </a:extLst>
          </p:cNvPr>
          <p:cNvCxnSpPr>
            <a:cxnSpLocks/>
          </p:cNvCxnSpPr>
          <p:nvPr/>
        </p:nvCxnSpPr>
        <p:spPr>
          <a:xfrm flipH="1" flipV="1">
            <a:off x="3269804" y="2828983"/>
            <a:ext cx="110705" cy="28874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8B4DC4-39A4-2A48-0A0A-E5B3E53673F1}"/>
              </a:ext>
            </a:extLst>
          </p:cNvPr>
          <p:cNvCxnSpPr>
            <a:cxnSpLocks/>
          </p:cNvCxnSpPr>
          <p:nvPr/>
        </p:nvCxnSpPr>
        <p:spPr>
          <a:xfrm flipH="1" flipV="1">
            <a:off x="8234350" y="2408728"/>
            <a:ext cx="110705" cy="28874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FBCA16-99FA-7A8E-CD1F-07F7077F4305}"/>
              </a:ext>
            </a:extLst>
          </p:cNvPr>
          <p:cNvCxnSpPr>
            <a:cxnSpLocks/>
          </p:cNvCxnSpPr>
          <p:nvPr/>
        </p:nvCxnSpPr>
        <p:spPr>
          <a:xfrm flipH="1" flipV="1">
            <a:off x="7624749" y="2828983"/>
            <a:ext cx="110705" cy="28874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0A62595-6C22-ADE3-59C3-925FA5989408}"/>
              </a:ext>
            </a:extLst>
          </p:cNvPr>
          <p:cNvCxnSpPr>
            <a:cxnSpLocks/>
          </p:cNvCxnSpPr>
          <p:nvPr/>
        </p:nvCxnSpPr>
        <p:spPr>
          <a:xfrm flipH="1" flipV="1">
            <a:off x="7158313" y="4597290"/>
            <a:ext cx="110705" cy="28874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2B02684-3EB8-F5DA-931F-7F2C9B8BB6AC}"/>
              </a:ext>
            </a:extLst>
          </p:cNvPr>
          <p:cNvCxnSpPr>
            <a:cxnSpLocks/>
          </p:cNvCxnSpPr>
          <p:nvPr/>
        </p:nvCxnSpPr>
        <p:spPr>
          <a:xfrm flipV="1">
            <a:off x="7101713" y="380510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4F13A4-2D3D-DA92-65E6-42E21A6EECCC}"/>
              </a:ext>
            </a:extLst>
          </p:cNvPr>
          <p:cNvCxnSpPr>
            <a:cxnSpLocks/>
          </p:cNvCxnSpPr>
          <p:nvPr/>
        </p:nvCxnSpPr>
        <p:spPr>
          <a:xfrm flipV="1">
            <a:off x="8054109" y="197076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786A7BF-AB3D-E06B-4B71-EBF0C02DB87D}"/>
              </a:ext>
            </a:extLst>
          </p:cNvPr>
          <p:cNvCxnSpPr>
            <a:cxnSpLocks/>
          </p:cNvCxnSpPr>
          <p:nvPr/>
        </p:nvCxnSpPr>
        <p:spPr>
          <a:xfrm flipV="1">
            <a:off x="7212418" y="3312273"/>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98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E285-5436-26B6-B40B-18FED3143A97}"/>
              </a:ext>
            </a:extLst>
          </p:cNvPr>
          <p:cNvSpPr txBox="1">
            <a:spLocks/>
          </p:cNvSpPr>
          <p:nvPr/>
        </p:nvSpPr>
        <p:spPr>
          <a:xfrm>
            <a:off x="359999" y="87360"/>
            <a:ext cx="10517551" cy="404119"/>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r>
              <a:rPr lang="lv-LV" b="0" dirty="0">
                <a:solidFill>
                  <a:srgbClr val="990033"/>
                </a:solidFill>
              </a:rPr>
              <a:t>Interneta lietošana</a:t>
            </a:r>
          </a:p>
        </p:txBody>
      </p:sp>
      <p:cxnSp>
        <p:nvCxnSpPr>
          <p:cNvPr id="3" name="Straight Connector 2">
            <a:extLst>
              <a:ext uri="{FF2B5EF4-FFF2-40B4-BE49-F238E27FC236}">
                <a16:creationId xmlns:a16="http://schemas.microsoft.com/office/drawing/2014/main" id="{DE93B042-335B-CEA1-3287-C0C55A52C294}"/>
              </a:ext>
            </a:extLst>
          </p:cNvPr>
          <p:cNvCxnSpPr>
            <a:cxnSpLocks/>
          </p:cNvCxnSpPr>
          <p:nvPr/>
        </p:nvCxnSpPr>
        <p:spPr>
          <a:xfrm>
            <a:off x="344685" y="549211"/>
            <a:ext cx="3732015" cy="171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72F0B6F-A047-93D3-486D-556FDFF8BC52}"/>
              </a:ext>
            </a:extLst>
          </p:cNvPr>
          <p:cNvSpPr/>
          <p:nvPr/>
        </p:nvSpPr>
        <p:spPr>
          <a:xfrm>
            <a:off x="390921" y="563844"/>
            <a:ext cx="3809604" cy="299184"/>
          </a:xfrm>
          <a:prstGeom prst="rect">
            <a:avLst/>
          </a:prstGeom>
        </p:spPr>
        <p:txBody>
          <a:bodyPr wrap="square">
            <a:spAutoFit/>
          </a:bodyPr>
          <a:lstStyle/>
          <a:p>
            <a:pPr lvl="0">
              <a:lnSpc>
                <a:spcPct val="120000"/>
              </a:lnSpc>
            </a:pPr>
            <a:r>
              <a:rPr lang="lv-LV" sz="1200" b="1" dirty="0">
                <a:solidFill>
                  <a:schemeClr val="accent1">
                    <a:lumMod val="50000"/>
                  </a:schemeClr>
                </a:solidFill>
                <a:cs typeface="Arial" panose="020B0604020202020204" pitchFamily="34" charset="0"/>
              </a:rPr>
              <a:t>No kādām ierīcēm Jūs piekļūstat informācijai internetā?</a:t>
            </a:r>
          </a:p>
        </p:txBody>
      </p:sp>
      <p:cxnSp>
        <p:nvCxnSpPr>
          <p:cNvPr id="5" name="Straight Connector 4">
            <a:extLst>
              <a:ext uri="{FF2B5EF4-FFF2-40B4-BE49-F238E27FC236}">
                <a16:creationId xmlns:a16="http://schemas.microsoft.com/office/drawing/2014/main" id="{680DCCD4-861A-D445-2234-68CBF424B42C}"/>
              </a:ext>
            </a:extLst>
          </p:cNvPr>
          <p:cNvCxnSpPr>
            <a:cxnSpLocks/>
          </p:cNvCxnSpPr>
          <p:nvPr/>
        </p:nvCxnSpPr>
        <p:spPr>
          <a:xfrm flipV="1">
            <a:off x="369524" y="863028"/>
            <a:ext cx="3707176" cy="12922"/>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D9007DE-97B0-5E05-9B17-7BD9412F22A5}"/>
              </a:ext>
            </a:extLst>
          </p:cNvPr>
          <p:cNvSpPr txBox="1"/>
          <p:nvPr/>
        </p:nvSpPr>
        <p:spPr>
          <a:xfrm>
            <a:off x="9505950" y="1008888"/>
            <a:ext cx="2516659" cy="4952766"/>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Jauniešu (15-25 gadi) vidū internetu lieto faktiski visi aptaujātie (99%; -1% salīdzinājumā ar 2024.g.);</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Šogad ievērojami lielāks senioru īpatsvars nekā iepriekšējā aptaujā norādīja, ka lieto internetu – 85% (+30% salīdzinājumā ar 2024.g.). Iegūtie rezultāti ļauj apgalvot, ka senioru auditorijā interneta lietošanas izplatība tuvojas sabiedrības vidējiem rādītājiem; </a:t>
            </a:r>
          </a:p>
          <a:p>
            <a:pPr marL="171450" indent="-171450">
              <a:lnSpc>
                <a:spcPct val="120000"/>
              </a:lnSpc>
              <a:buFont typeface="Wingdings" panose="05000000000000000000" pitchFamily="2" charset="2"/>
              <a:buChar char="ü"/>
            </a:pPr>
            <a:r>
              <a:rPr lang="lv-LV" sz="1200" dirty="0">
                <a:effectLst/>
                <a:ea typeface="Times New Roman" panose="02020603050405020304" pitchFamily="18" charset="0"/>
              </a:rPr>
              <a:t>Būtiski pieaudzis dažādu ierīču lietotāju skaits senioru auditorijā. Šajā grupā viedtālruni, lai piekļūtu informācijai internetā, izmanto 69% aptaujāto un tas ir ievērojami vairāk nekā iepriekš (+32% salīdzinājumā ar 2024.g.). Par 15% palielinājies arī senioru skaits, kuri izmanto datoru (48%) vai planšetdatoru (32%).</a:t>
            </a:r>
          </a:p>
        </p:txBody>
      </p:sp>
      <p:pic>
        <p:nvPicPr>
          <p:cNvPr id="12" name="Picture 11">
            <a:extLst>
              <a:ext uri="{FF2B5EF4-FFF2-40B4-BE49-F238E27FC236}">
                <a16:creationId xmlns:a16="http://schemas.microsoft.com/office/drawing/2014/main" id="{694CA3DE-E88C-D701-F7C2-63B2BE11B397}"/>
              </a:ext>
            </a:extLst>
          </p:cNvPr>
          <p:cNvPicPr>
            <a:picLocks noChangeAspect="1"/>
          </p:cNvPicPr>
          <p:nvPr/>
        </p:nvPicPr>
        <p:blipFill>
          <a:blip r:embed="rId2"/>
          <a:stretch>
            <a:fillRect/>
          </a:stretch>
        </p:blipFill>
        <p:spPr>
          <a:xfrm>
            <a:off x="4642866" y="1389888"/>
            <a:ext cx="5101406" cy="4421124"/>
          </a:xfrm>
          <a:prstGeom prst="rect">
            <a:avLst/>
          </a:prstGeom>
        </p:spPr>
      </p:pic>
      <p:sp>
        <p:nvSpPr>
          <p:cNvPr id="14" name="Rectangle 13">
            <a:extLst>
              <a:ext uri="{FF2B5EF4-FFF2-40B4-BE49-F238E27FC236}">
                <a16:creationId xmlns:a16="http://schemas.microsoft.com/office/drawing/2014/main" id="{A357B1FD-821D-D4B3-E18F-BE64243211F0}"/>
              </a:ext>
            </a:extLst>
          </p:cNvPr>
          <p:cNvSpPr/>
          <p:nvPr/>
        </p:nvSpPr>
        <p:spPr>
          <a:xfrm>
            <a:off x="2295723" y="1071024"/>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15" name="Rectangle 14">
            <a:extLst>
              <a:ext uri="{FF2B5EF4-FFF2-40B4-BE49-F238E27FC236}">
                <a16:creationId xmlns:a16="http://schemas.microsoft.com/office/drawing/2014/main" id="{C852AA84-C4DF-0029-BF83-091C3867AB3B}"/>
              </a:ext>
            </a:extLst>
          </p:cNvPr>
          <p:cNvSpPr/>
          <p:nvPr/>
        </p:nvSpPr>
        <p:spPr>
          <a:xfrm>
            <a:off x="6780291" y="105464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cxnSp>
        <p:nvCxnSpPr>
          <p:cNvPr id="7" name="Straight Arrow Connector 6">
            <a:extLst>
              <a:ext uri="{FF2B5EF4-FFF2-40B4-BE49-F238E27FC236}">
                <a16:creationId xmlns:a16="http://schemas.microsoft.com/office/drawing/2014/main" id="{E802E18D-5483-8485-6431-A687A00F0AB6}"/>
              </a:ext>
            </a:extLst>
          </p:cNvPr>
          <p:cNvCxnSpPr>
            <a:cxnSpLocks/>
          </p:cNvCxnSpPr>
          <p:nvPr/>
        </p:nvCxnSpPr>
        <p:spPr>
          <a:xfrm flipV="1">
            <a:off x="3278909" y="3101000"/>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07D447-68C9-2D82-5F50-9187EC47A6DD}"/>
              </a:ext>
            </a:extLst>
          </p:cNvPr>
          <p:cNvCxnSpPr>
            <a:cxnSpLocks/>
          </p:cNvCxnSpPr>
          <p:nvPr/>
        </p:nvCxnSpPr>
        <p:spPr>
          <a:xfrm flipV="1">
            <a:off x="3034145" y="4158563"/>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7B9E2D2-A2D4-7C02-4649-E61EA2F98560}"/>
              </a:ext>
            </a:extLst>
          </p:cNvPr>
          <p:cNvCxnSpPr>
            <a:cxnSpLocks/>
          </p:cNvCxnSpPr>
          <p:nvPr/>
        </p:nvCxnSpPr>
        <p:spPr>
          <a:xfrm flipV="1">
            <a:off x="9094942" y="1600916"/>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1255391-9703-06C8-3360-D0DEBFDCD2D1}"/>
              </a:ext>
            </a:extLst>
          </p:cNvPr>
          <p:cNvCxnSpPr>
            <a:cxnSpLocks/>
          </p:cNvCxnSpPr>
          <p:nvPr/>
        </p:nvCxnSpPr>
        <p:spPr>
          <a:xfrm flipV="1">
            <a:off x="8492836" y="2118325"/>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87FD5A-808B-8227-27F6-5F7529BAF420}"/>
              </a:ext>
            </a:extLst>
          </p:cNvPr>
          <p:cNvCxnSpPr>
            <a:cxnSpLocks/>
          </p:cNvCxnSpPr>
          <p:nvPr/>
        </p:nvCxnSpPr>
        <p:spPr>
          <a:xfrm flipV="1">
            <a:off x="7976433" y="2561881"/>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498779-B56E-8D37-8A97-6BEC86F1BB0E}"/>
              </a:ext>
            </a:extLst>
          </p:cNvPr>
          <p:cNvCxnSpPr>
            <a:cxnSpLocks/>
          </p:cNvCxnSpPr>
          <p:nvPr/>
        </p:nvCxnSpPr>
        <p:spPr>
          <a:xfrm flipV="1">
            <a:off x="7580483" y="3107818"/>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BD78F0-4BAD-915D-EB23-BF35A3C8E819}"/>
              </a:ext>
            </a:extLst>
          </p:cNvPr>
          <p:cNvCxnSpPr>
            <a:cxnSpLocks/>
          </p:cNvCxnSpPr>
          <p:nvPr/>
        </p:nvCxnSpPr>
        <p:spPr>
          <a:xfrm flipH="1" flipV="1">
            <a:off x="8033032" y="5144655"/>
            <a:ext cx="516403" cy="2401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912C50-4090-3C20-A11E-E338D59D80D9}"/>
              </a:ext>
            </a:extLst>
          </p:cNvPr>
          <p:cNvCxnSpPr>
            <a:cxnSpLocks/>
          </p:cNvCxnSpPr>
          <p:nvPr/>
        </p:nvCxnSpPr>
        <p:spPr>
          <a:xfrm flipH="1" flipV="1">
            <a:off x="3866895" y="2639180"/>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1F47FD-4C3B-46A0-7A86-A0C78A6D8F0C}"/>
              </a:ext>
            </a:extLst>
          </p:cNvPr>
          <p:cNvCxnSpPr>
            <a:cxnSpLocks/>
          </p:cNvCxnSpPr>
          <p:nvPr/>
        </p:nvCxnSpPr>
        <p:spPr>
          <a:xfrm flipH="1" flipV="1">
            <a:off x="3533295" y="3600450"/>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8" name="Group 4">
            <a:extLst>
              <a:ext uri="{FF2B5EF4-FFF2-40B4-BE49-F238E27FC236}">
                <a16:creationId xmlns:a16="http://schemas.microsoft.com/office/drawing/2014/main" id="{F07683E3-232F-4790-AC79-8CF1154F9E41}"/>
              </a:ext>
            </a:extLst>
          </p:cNvPr>
          <p:cNvGrpSpPr>
            <a:grpSpLocks noChangeAspect="1"/>
          </p:cNvGrpSpPr>
          <p:nvPr/>
        </p:nvGrpSpPr>
        <p:grpSpPr bwMode="auto">
          <a:xfrm>
            <a:off x="23813" y="1390650"/>
            <a:ext cx="5149849" cy="4433888"/>
            <a:chOff x="15" y="876"/>
            <a:chExt cx="3244" cy="2793"/>
          </a:xfrm>
        </p:grpSpPr>
        <p:sp>
          <p:nvSpPr>
            <p:cNvPr id="19" name="AutoShape 3">
              <a:extLst>
                <a:ext uri="{FF2B5EF4-FFF2-40B4-BE49-F238E27FC236}">
                  <a16:creationId xmlns:a16="http://schemas.microsoft.com/office/drawing/2014/main" id="{503A8602-5119-E97B-3F8F-C39D1090797F}"/>
                </a:ext>
              </a:extLst>
            </p:cNvPr>
            <p:cNvSpPr>
              <a:spLocks noChangeAspect="1" noChangeArrowheads="1" noTextEdit="1"/>
            </p:cNvSpPr>
            <p:nvPr/>
          </p:nvSpPr>
          <p:spPr bwMode="auto">
            <a:xfrm>
              <a:off x="15" y="876"/>
              <a:ext cx="3219"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v-LV"/>
            </a:p>
          </p:txBody>
        </p:sp>
        <p:sp>
          <p:nvSpPr>
            <p:cNvPr id="20" name="Freeform 5">
              <a:extLst>
                <a:ext uri="{FF2B5EF4-FFF2-40B4-BE49-F238E27FC236}">
                  <a16:creationId xmlns:a16="http://schemas.microsoft.com/office/drawing/2014/main" id="{720B12BD-4F47-E177-74CA-E8AFF1B9C1AB}"/>
                </a:ext>
              </a:extLst>
            </p:cNvPr>
            <p:cNvSpPr>
              <a:spLocks noEditPoints="1"/>
            </p:cNvSpPr>
            <p:nvPr/>
          </p:nvSpPr>
          <p:spPr bwMode="auto">
            <a:xfrm>
              <a:off x="1360" y="1070"/>
              <a:ext cx="1659" cy="2097"/>
            </a:xfrm>
            <a:custGeom>
              <a:avLst/>
              <a:gdLst>
                <a:gd name="T0" fmla="*/ 78 w 1659"/>
                <a:gd name="T1" fmla="*/ 2097 h 2097"/>
                <a:gd name="T2" fmla="*/ 0 w 1659"/>
                <a:gd name="T3" fmla="*/ 2097 h 2097"/>
                <a:gd name="T4" fmla="*/ 0 w 1659"/>
                <a:gd name="T5" fmla="*/ 1961 h 2097"/>
                <a:gd name="T6" fmla="*/ 78 w 1659"/>
                <a:gd name="T7" fmla="*/ 1961 h 2097"/>
                <a:gd name="T8" fmla="*/ 78 w 1659"/>
                <a:gd name="T9" fmla="*/ 2097 h 2097"/>
                <a:gd name="T10" fmla="*/ 193 w 1659"/>
                <a:gd name="T11" fmla="*/ 1770 h 2097"/>
                <a:gd name="T12" fmla="*/ 0 w 1659"/>
                <a:gd name="T13" fmla="*/ 1770 h 2097"/>
                <a:gd name="T14" fmla="*/ 0 w 1659"/>
                <a:gd name="T15" fmla="*/ 1634 h 2097"/>
                <a:gd name="T16" fmla="*/ 193 w 1659"/>
                <a:gd name="T17" fmla="*/ 1634 h 2097"/>
                <a:gd name="T18" fmla="*/ 193 w 1659"/>
                <a:gd name="T19" fmla="*/ 1770 h 2097"/>
                <a:gd name="T20" fmla="*/ 712 w 1659"/>
                <a:gd name="T21" fmla="*/ 1444 h 2097"/>
                <a:gd name="T22" fmla="*/ 0 w 1659"/>
                <a:gd name="T23" fmla="*/ 1444 h 2097"/>
                <a:gd name="T24" fmla="*/ 0 w 1659"/>
                <a:gd name="T25" fmla="*/ 1307 h 2097"/>
                <a:gd name="T26" fmla="*/ 712 w 1659"/>
                <a:gd name="T27" fmla="*/ 1307 h 2097"/>
                <a:gd name="T28" fmla="*/ 712 w 1659"/>
                <a:gd name="T29" fmla="*/ 1444 h 2097"/>
                <a:gd name="T30" fmla="*/ 368 w 1659"/>
                <a:gd name="T31" fmla="*/ 1117 h 2097"/>
                <a:gd name="T32" fmla="*/ 0 w 1659"/>
                <a:gd name="T33" fmla="*/ 1117 h 2097"/>
                <a:gd name="T34" fmla="*/ 0 w 1659"/>
                <a:gd name="T35" fmla="*/ 980 h 2097"/>
                <a:gd name="T36" fmla="*/ 368 w 1659"/>
                <a:gd name="T37" fmla="*/ 980 h 2097"/>
                <a:gd name="T38" fmla="*/ 368 w 1659"/>
                <a:gd name="T39" fmla="*/ 1117 h 2097"/>
                <a:gd name="T40" fmla="*/ 899 w 1659"/>
                <a:gd name="T41" fmla="*/ 790 h 2097"/>
                <a:gd name="T42" fmla="*/ 0 w 1659"/>
                <a:gd name="T43" fmla="*/ 790 h 2097"/>
                <a:gd name="T44" fmla="*/ 0 w 1659"/>
                <a:gd name="T45" fmla="*/ 653 h 2097"/>
                <a:gd name="T46" fmla="*/ 899 w 1659"/>
                <a:gd name="T47" fmla="*/ 653 h 2097"/>
                <a:gd name="T48" fmla="*/ 899 w 1659"/>
                <a:gd name="T49" fmla="*/ 790 h 2097"/>
                <a:gd name="T50" fmla="*/ 1059 w 1659"/>
                <a:gd name="T51" fmla="*/ 463 h 2097"/>
                <a:gd name="T52" fmla="*/ 0 w 1659"/>
                <a:gd name="T53" fmla="*/ 463 h 2097"/>
                <a:gd name="T54" fmla="*/ 0 w 1659"/>
                <a:gd name="T55" fmla="*/ 326 h 2097"/>
                <a:gd name="T56" fmla="*/ 1059 w 1659"/>
                <a:gd name="T57" fmla="*/ 326 h 2097"/>
                <a:gd name="T58" fmla="*/ 1059 w 1659"/>
                <a:gd name="T59" fmla="*/ 463 h 2097"/>
                <a:gd name="T60" fmla="*/ 1659 w 1659"/>
                <a:gd name="T61" fmla="*/ 136 h 2097"/>
                <a:gd name="T62" fmla="*/ 0 w 1659"/>
                <a:gd name="T63" fmla="*/ 136 h 2097"/>
                <a:gd name="T64" fmla="*/ 0 w 1659"/>
                <a:gd name="T65" fmla="*/ 0 h 2097"/>
                <a:gd name="T66" fmla="*/ 1659 w 1659"/>
                <a:gd name="T67" fmla="*/ 0 h 2097"/>
                <a:gd name="T68" fmla="*/ 1659 w 1659"/>
                <a:gd name="T69" fmla="*/ 13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9" h="2097">
                  <a:moveTo>
                    <a:pt x="78" y="2097"/>
                  </a:moveTo>
                  <a:lnTo>
                    <a:pt x="0" y="2097"/>
                  </a:lnTo>
                  <a:lnTo>
                    <a:pt x="0" y="1961"/>
                  </a:lnTo>
                  <a:lnTo>
                    <a:pt x="78" y="1961"/>
                  </a:lnTo>
                  <a:lnTo>
                    <a:pt x="78" y="2097"/>
                  </a:lnTo>
                  <a:close/>
                  <a:moveTo>
                    <a:pt x="193" y="1770"/>
                  </a:moveTo>
                  <a:lnTo>
                    <a:pt x="0" y="1770"/>
                  </a:lnTo>
                  <a:lnTo>
                    <a:pt x="0" y="1634"/>
                  </a:lnTo>
                  <a:lnTo>
                    <a:pt x="193" y="1634"/>
                  </a:lnTo>
                  <a:lnTo>
                    <a:pt x="193" y="1770"/>
                  </a:lnTo>
                  <a:close/>
                  <a:moveTo>
                    <a:pt x="712" y="1444"/>
                  </a:moveTo>
                  <a:lnTo>
                    <a:pt x="0" y="1444"/>
                  </a:lnTo>
                  <a:lnTo>
                    <a:pt x="0" y="1307"/>
                  </a:lnTo>
                  <a:lnTo>
                    <a:pt x="712" y="1307"/>
                  </a:lnTo>
                  <a:lnTo>
                    <a:pt x="712" y="1444"/>
                  </a:lnTo>
                  <a:close/>
                  <a:moveTo>
                    <a:pt x="368" y="1117"/>
                  </a:moveTo>
                  <a:lnTo>
                    <a:pt x="0" y="1117"/>
                  </a:lnTo>
                  <a:lnTo>
                    <a:pt x="0" y="980"/>
                  </a:lnTo>
                  <a:lnTo>
                    <a:pt x="368" y="980"/>
                  </a:lnTo>
                  <a:lnTo>
                    <a:pt x="368" y="1117"/>
                  </a:lnTo>
                  <a:close/>
                  <a:moveTo>
                    <a:pt x="899" y="790"/>
                  </a:moveTo>
                  <a:lnTo>
                    <a:pt x="0" y="790"/>
                  </a:lnTo>
                  <a:lnTo>
                    <a:pt x="0" y="653"/>
                  </a:lnTo>
                  <a:lnTo>
                    <a:pt x="899" y="653"/>
                  </a:lnTo>
                  <a:lnTo>
                    <a:pt x="899" y="790"/>
                  </a:lnTo>
                  <a:close/>
                  <a:moveTo>
                    <a:pt x="1059" y="463"/>
                  </a:moveTo>
                  <a:lnTo>
                    <a:pt x="0" y="463"/>
                  </a:lnTo>
                  <a:lnTo>
                    <a:pt x="0" y="326"/>
                  </a:lnTo>
                  <a:lnTo>
                    <a:pt x="1059" y="326"/>
                  </a:lnTo>
                  <a:lnTo>
                    <a:pt x="1059" y="463"/>
                  </a:lnTo>
                  <a:close/>
                  <a:moveTo>
                    <a:pt x="1659" y="136"/>
                  </a:moveTo>
                  <a:lnTo>
                    <a:pt x="0" y="136"/>
                  </a:lnTo>
                  <a:lnTo>
                    <a:pt x="0" y="0"/>
                  </a:lnTo>
                  <a:lnTo>
                    <a:pt x="1659" y="0"/>
                  </a:lnTo>
                  <a:lnTo>
                    <a:pt x="1659" y="136"/>
                  </a:lnTo>
                  <a:close/>
                </a:path>
              </a:pathLst>
            </a:custGeom>
            <a:solidFill>
              <a:srgbClr val="A9D1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v-LV"/>
            </a:p>
          </p:txBody>
        </p:sp>
        <p:sp>
          <p:nvSpPr>
            <p:cNvPr id="22" name="Freeform 6">
              <a:extLst>
                <a:ext uri="{FF2B5EF4-FFF2-40B4-BE49-F238E27FC236}">
                  <a16:creationId xmlns:a16="http://schemas.microsoft.com/office/drawing/2014/main" id="{7F954405-963B-7557-98B7-D043DEBA0D27}"/>
                </a:ext>
              </a:extLst>
            </p:cNvPr>
            <p:cNvSpPr>
              <a:spLocks noEditPoints="1"/>
            </p:cNvSpPr>
            <p:nvPr/>
          </p:nvSpPr>
          <p:spPr bwMode="auto">
            <a:xfrm>
              <a:off x="1360" y="934"/>
              <a:ext cx="1692" cy="2424"/>
            </a:xfrm>
            <a:custGeom>
              <a:avLst/>
              <a:gdLst>
                <a:gd name="T0" fmla="*/ 12 w 1692"/>
                <a:gd name="T1" fmla="*/ 2424 h 2424"/>
                <a:gd name="T2" fmla="*/ 0 w 1692"/>
                <a:gd name="T3" fmla="*/ 2424 h 2424"/>
                <a:gd name="T4" fmla="*/ 0 w 1692"/>
                <a:gd name="T5" fmla="*/ 2288 h 2424"/>
                <a:gd name="T6" fmla="*/ 12 w 1692"/>
                <a:gd name="T7" fmla="*/ 2288 h 2424"/>
                <a:gd name="T8" fmla="*/ 12 w 1692"/>
                <a:gd name="T9" fmla="*/ 2424 h 2424"/>
                <a:gd name="T10" fmla="*/ 35 w 1692"/>
                <a:gd name="T11" fmla="*/ 2097 h 2424"/>
                <a:gd name="T12" fmla="*/ 0 w 1692"/>
                <a:gd name="T13" fmla="*/ 2097 h 2424"/>
                <a:gd name="T14" fmla="*/ 0 w 1692"/>
                <a:gd name="T15" fmla="*/ 1961 h 2424"/>
                <a:gd name="T16" fmla="*/ 35 w 1692"/>
                <a:gd name="T17" fmla="*/ 1961 h 2424"/>
                <a:gd name="T18" fmla="*/ 35 w 1692"/>
                <a:gd name="T19" fmla="*/ 2097 h 2424"/>
                <a:gd name="T20" fmla="*/ 413 w 1692"/>
                <a:gd name="T21" fmla="*/ 1770 h 2424"/>
                <a:gd name="T22" fmla="*/ 0 w 1692"/>
                <a:gd name="T23" fmla="*/ 1770 h 2424"/>
                <a:gd name="T24" fmla="*/ 0 w 1692"/>
                <a:gd name="T25" fmla="*/ 1634 h 2424"/>
                <a:gd name="T26" fmla="*/ 413 w 1692"/>
                <a:gd name="T27" fmla="*/ 1634 h 2424"/>
                <a:gd name="T28" fmla="*/ 413 w 1692"/>
                <a:gd name="T29" fmla="*/ 1770 h 2424"/>
                <a:gd name="T30" fmla="*/ 491 w 1692"/>
                <a:gd name="T31" fmla="*/ 1443 h 2424"/>
                <a:gd name="T32" fmla="*/ 0 w 1692"/>
                <a:gd name="T33" fmla="*/ 1443 h 2424"/>
                <a:gd name="T34" fmla="*/ 0 w 1692"/>
                <a:gd name="T35" fmla="*/ 1307 h 2424"/>
                <a:gd name="T36" fmla="*/ 491 w 1692"/>
                <a:gd name="T37" fmla="*/ 1307 h 2424"/>
                <a:gd name="T38" fmla="*/ 491 w 1692"/>
                <a:gd name="T39" fmla="*/ 1443 h 2424"/>
                <a:gd name="T40" fmla="*/ 535 w 1692"/>
                <a:gd name="T41" fmla="*/ 1116 h 2424"/>
                <a:gd name="T42" fmla="*/ 0 w 1692"/>
                <a:gd name="T43" fmla="*/ 1116 h 2424"/>
                <a:gd name="T44" fmla="*/ 0 w 1692"/>
                <a:gd name="T45" fmla="*/ 980 h 2424"/>
                <a:gd name="T46" fmla="*/ 535 w 1692"/>
                <a:gd name="T47" fmla="*/ 980 h 2424"/>
                <a:gd name="T48" fmla="*/ 535 w 1692"/>
                <a:gd name="T49" fmla="*/ 1116 h 2424"/>
                <a:gd name="T50" fmla="*/ 726 w 1692"/>
                <a:gd name="T51" fmla="*/ 789 h 2424"/>
                <a:gd name="T52" fmla="*/ 0 w 1692"/>
                <a:gd name="T53" fmla="*/ 789 h 2424"/>
                <a:gd name="T54" fmla="*/ 0 w 1692"/>
                <a:gd name="T55" fmla="*/ 653 h 2424"/>
                <a:gd name="T56" fmla="*/ 726 w 1692"/>
                <a:gd name="T57" fmla="*/ 653 h 2424"/>
                <a:gd name="T58" fmla="*/ 726 w 1692"/>
                <a:gd name="T59" fmla="*/ 789 h 2424"/>
                <a:gd name="T60" fmla="*/ 1052 w 1692"/>
                <a:gd name="T61" fmla="*/ 462 h 2424"/>
                <a:gd name="T62" fmla="*/ 0 w 1692"/>
                <a:gd name="T63" fmla="*/ 462 h 2424"/>
                <a:gd name="T64" fmla="*/ 0 w 1692"/>
                <a:gd name="T65" fmla="*/ 326 h 2424"/>
                <a:gd name="T66" fmla="*/ 1052 w 1692"/>
                <a:gd name="T67" fmla="*/ 326 h 2424"/>
                <a:gd name="T68" fmla="*/ 1052 w 1692"/>
                <a:gd name="T69" fmla="*/ 462 h 2424"/>
                <a:gd name="T70" fmla="*/ 1692 w 1692"/>
                <a:gd name="T71" fmla="*/ 136 h 2424"/>
                <a:gd name="T72" fmla="*/ 0 w 1692"/>
                <a:gd name="T73" fmla="*/ 136 h 2424"/>
                <a:gd name="T74" fmla="*/ 0 w 1692"/>
                <a:gd name="T75" fmla="*/ 0 h 2424"/>
                <a:gd name="T76" fmla="*/ 1692 w 1692"/>
                <a:gd name="T77" fmla="*/ 0 h 2424"/>
                <a:gd name="T78" fmla="*/ 1692 w 1692"/>
                <a:gd name="T79" fmla="*/ 136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2" h="2424">
                  <a:moveTo>
                    <a:pt x="12" y="2424"/>
                  </a:moveTo>
                  <a:lnTo>
                    <a:pt x="0" y="2424"/>
                  </a:lnTo>
                  <a:lnTo>
                    <a:pt x="0" y="2288"/>
                  </a:lnTo>
                  <a:lnTo>
                    <a:pt x="12" y="2288"/>
                  </a:lnTo>
                  <a:lnTo>
                    <a:pt x="12" y="2424"/>
                  </a:lnTo>
                  <a:close/>
                  <a:moveTo>
                    <a:pt x="35" y="2097"/>
                  </a:moveTo>
                  <a:lnTo>
                    <a:pt x="0" y="2097"/>
                  </a:lnTo>
                  <a:lnTo>
                    <a:pt x="0" y="1961"/>
                  </a:lnTo>
                  <a:lnTo>
                    <a:pt x="35" y="1961"/>
                  </a:lnTo>
                  <a:lnTo>
                    <a:pt x="35" y="2097"/>
                  </a:lnTo>
                  <a:close/>
                  <a:moveTo>
                    <a:pt x="413" y="1770"/>
                  </a:moveTo>
                  <a:lnTo>
                    <a:pt x="0" y="1770"/>
                  </a:lnTo>
                  <a:lnTo>
                    <a:pt x="0" y="1634"/>
                  </a:lnTo>
                  <a:lnTo>
                    <a:pt x="413" y="1634"/>
                  </a:lnTo>
                  <a:lnTo>
                    <a:pt x="413" y="1770"/>
                  </a:lnTo>
                  <a:close/>
                  <a:moveTo>
                    <a:pt x="491" y="1443"/>
                  </a:moveTo>
                  <a:lnTo>
                    <a:pt x="0" y="1443"/>
                  </a:lnTo>
                  <a:lnTo>
                    <a:pt x="0" y="1307"/>
                  </a:lnTo>
                  <a:lnTo>
                    <a:pt x="491" y="1307"/>
                  </a:lnTo>
                  <a:lnTo>
                    <a:pt x="491" y="1443"/>
                  </a:lnTo>
                  <a:close/>
                  <a:moveTo>
                    <a:pt x="535" y="1116"/>
                  </a:moveTo>
                  <a:lnTo>
                    <a:pt x="0" y="1116"/>
                  </a:lnTo>
                  <a:lnTo>
                    <a:pt x="0" y="980"/>
                  </a:lnTo>
                  <a:lnTo>
                    <a:pt x="535" y="980"/>
                  </a:lnTo>
                  <a:lnTo>
                    <a:pt x="535" y="1116"/>
                  </a:lnTo>
                  <a:close/>
                  <a:moveTo>
                    <a:pt x="726" y="789"/>
                  </a:moveTo>
                  <a:lnTo>
                    <a:pt x="0" y="789"/>
                  </a:lnTo>
                  <a:lnTo>
                    <a:pt x="0" y="653"/>
                  </a:lnTo>
                  <a:lnTo>
                    <a:pt x="726" y="653"/>
                  </a:lnTo>
                  <a:lnTo>
                    <a:pt x="726" y="789"/>
                  </a:lnTo>
                  <a:close/>
                  <a:moveTo>
                    <a:pt x="1052" y="462"/>
                  </a:moveTo>
                  <a:lnTo>
                    <a:pt x="0" y="462"/>
                  </a:lnTo>
                  <a:lnTo>
                    <a:pt x="0" y="326"/>
                  </a:lnTo>
                  <a:lnTo>
                    <a:pt x="1052" y="326"/>
                  </a:lnTo>
                  <a:lnTo>
                    <a:pt x="1052" y="462"/>
                  </a:lnTo>
                  <a:close/>
                  <a:moveTo>
                    <a:pt x="1692" y="136"/>
                  </a:moveTo>
                  <a:lnTo>
                    <a:pt x="0" y="136"/>
                  </a:lnTo>
                  <a:lnTo>
                    <a:pt x="0" y="0"/>
                  </a:lnTo>
                  <a:lnTo>
                    <a:pt x="1692" y="0"/>
                  </a:lnTo>
                  <a:lnTo>
                    <a:pt x="1692" y="136"/>
                  </a:lnTo>
                  <a:close/>
                </a:path>
              </a:pathLst>
            </a:custGeom>
            <a:solidFill>
              <a:srgbClr val="385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lv-LV"/>
            </a:p>
          </p:txBody>
        </p:sp>
        <p:sp>
          <p:nvSpPr>
            <p:cNvPr id="24" name="Line 7">
              <a:extLst>
                <a:ext uri="{FF2B5EF4-FFF2-40B4-BE49-F238E27FC236}">
                  <a16:creationId xmlns:a16="http://schemas.microsoft.com/office/drawing/2014/main" id="{16EBDFAF-0F64-71C8-FC9B-9D20F879B97F}"/>
                </a:ext>
              </a:extLst>
            </p:cNvPr>
            <p:cNvSpPr>
              <a:spLocks noChangeShapeType="1"/>
            </p:cNvSpPr>
            <p:nvPr/>
          </p:nvSpPr>
          <p:spPr bwMode="auto">
            <a:xfrm flipV="1">
              <a:off x="1360" y="906"/>
              <a:ext cx="0" cy="2615"/>
            </a:xfrm>
            <a:prstGeom prst="line">
              <a:avLst/>
            </a:prstGeom>
            <a:noFill/>
            <a:ln w="31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5" name="Freeform 8">
              <a:extLst>
                <a:ext uri="{FF2B5EF4-FFF2-40B4-BE49-F238E27FC236}">
                  <a16:creationId xmlns:a16="http://schemas.microsoft.com/office/drawing/2014/main" id="{33DCBA00-F381-940A-F748-1E1B75805585}"/>
                </a:ext>
              </a:extLst>
            </p:cNvPr>
            <p:cNvSpPr>
              <a:spLocks noEditPoints="1"/>
            </p:cNvSpPr>
            <p:nvPr/>
          </p:nvSpPr>
          <p:spPr bwMode="auto">
            <a:xfrm>
              <a:off x="1337" y="906"/>
              <a:ext cx="23" cy="2615"/>
            </a:xfrm>
            <a:custGeom>
              <a:avLst/>
              <a:gdLst>
                <a:gd name="T0" fmla="*/ 0 w 23"/>
                <a:gd name="T1" fmla="*/ 2615 h 2615"/>
                <a:gd name="T2" fmla="*/ 23 w 23"/>
                <a:gd name="T3" fmla="*/ 2615 h 2615"/>
                <a:gd name="T4" fmla="*/ 0 w 23"/>
                <a:gd name="T5" fmla="*/ 2288 h 2615"/>
                <a:gd name="T6" fmla="*/ 23 w 23"/>
                <a:gd name="T7" fmla="*/ 2288 h 2615"/>
                <a:gd name="T8" fmla="*/ 0 w 23"/>
                <a:gd name="T9" fmla="*/ 1961 h 2615"/>
                <a:gd name="T10" fmla="*/ 23 w 23"/>
                <a:gd name="T11" fmla="*/ 1961 h 2615"/>
                <a:gd name="T12" fmla="*/ 0 w 23"/>
                <a:gd name="T13" fmla="*/ 1634 h 2615"/>
                <a:gd name="T14" fmla="*/ 23 w 23"/>
                <a:gd name="T15" fmla="*/ 1634 h 2615"/>
                <a:gd name="T16" fmla="*/ 0 w 23"/>
                <a:gd name="T17" fmla="*/ 1308 h 2615"/>
                <a:gd name="T18" fmla="*/ 23 w 23"/>
                <a:gd name="T19" fmla="*/ 1308 h 2615"/>
                <a:gd name="T20" fmla="*/ 0 w 23"/>
                <a:gd name="T21" fmla="*/ 981 h 2615"/>
                <a:gd name="T22" fmla="*/ 23 w 23"/>
                <a:gd name="T23" fmla="*/ 981 h 2615"/>
                <a:gd name="T24" fmla="*/ 0 w 23"/>
                <a:gd name="T25" fmla="*/ 654 h 2615"/>
                <a:gd name="T26" fmla="*/ 23 w 23"/>
                <a:gd name="T27" fmla="*/ 654 h 2615"/>
                <a:gd name="T28" fmla="*/ 0 w 23"/>
                <a:gd name="T29" fmla="*/ 327 h 2615"/>
                <a:gd name="T30" fmla="*/ 23 w 23"/>
                <a:gd name="T31" fmla="*/ 327 h 2615"/>
                <a:gd name="T32" fmla="*/ 0 w 23"/>
                <a:gd name="T33" fmla="*/ 0 h 2615"/>
                <a:gd name="T34" fmla="*/ 23 w 23"/>
                <a:gd name="T35" fmla="*/ 0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15">
                  <a:moveTo>
                    <a:pt x="0" y="2615"/>
                  </a:moveTo>
                  <a:lnTo>
                    <a:pt x="23" y="2615"/>
                  </a:lnTo>
                  <a:moveTo>
                    <a:pt x="0" y="2288"/>
                  </a:moveTo>
                  <a:lnTo>
                    <a:pt x="23" y="2288"/>
                  </a:lnTo>
                  <a:moveTo>
                    <a:pt x="0" y="1961"/>
                  </a:moveTo>
                  <a:lnTo>
                    <a:pt x="23" y="1961"/>
                  </a:lnTo>
                  <a:moveTo>
                    <a:pt x="0" y="1634"/>
                  </a:moveTo>
                  <a:lnTo>
                    <a:pt x="23" y="1634"/>
                  </a:lnTo>
                  <a:moveTo>
                    <a:pt x="0" y="1308"/>
                  </a:moveTo>
                  <a:lnTo>
                    <a:pt x="23" y="1308"/>
                  </a:lnTo>
                  <a:moveTo>
                    <a:pt x="0" y="981"/>
                  </a:moveTo>
                  <a:lnTo>
                    <a:pt x="23" y="981"/>
                  </a:lnTo>
                  <a:moveTo>
                    <a:pt x="0" y="654"/>
                  </a:moveTo>
                  <a:lnTo>
                    <a:pt x="23" y="654"/>
                  </a:lnTo>
                  <a:moveTo>
                    <a:pt x="0" y="327"/>
                  </a:moveTo>
                  <a:lnTo>
                    <a:pt x="23" y="327"/>
                  </a:lnTo>
                  <a:moveTo>
                    <a:pt x="0" y="0"/>
                  </a:moveTo>
                  <a:lnTo>
                    <a:pt x="23" y="0"/>
                  </a:lnTo>
                </a:path>
              </a:pathLst>
            </a:cu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6" name="Rectangle 9">
              <a:extLst>
                <a:ext uri="{FF2B5EF4-FFF2-40B4-BE49-F238E27FC236}">
                  <a16:creationId xmlns:a16="http://schemas.microsoft.com/office/drawing/2014/main" id="{E583D26E-BC0C-A1FD-DA98-6EE88B9B10F5}"/>
                </a:ext>
              </a:extLst>
            </p:cNvPr>
            <p:cNvSpPr>
              <a:spLocks noChangeArrowheads="1"/>
            </p:cNvSpPr>
            <p:nvPr/>
          </p:nvSpPr>
          <p:spPr bwMode="auto">
            <a:xfrm>
              <a:off x="1482" y="3063"/>
              <a:ext cx="13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4%</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7" name="Rectangle 10">
              <a:extLst>
                <a:ext uri="{FF2B5EF4-FFF2-40B4-BE49-F238E27FC236}">
                  <a16:creationId xmlns:a16="http://schemas.microsoft.com/office/drawing/2014/main" id="{E72614FD-B9B1-DCEE-1D3C-E0E594E49D82}"/>
                </a:ext>
              </a:extLst>
            </p:cNvPr>
            <p:cNvSpPr>
              <a:spLocks noChangeArrowheads="1"/>
            </p:cNvSpPr>
            <p:nvPr/>
          </p:nvSpPr>
          <p:spPr bwMode="auto">
            <a:xfrm>
              <a:off x="1598" y="2738"/>
              <a:ext cx="1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11%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8" name="Rectangle 11">
              <a:extLst>
                <a:ext uri="{FF2B5EF4-FFF2-40B4-BE49-F238E27FC236}">
                  <a16:creationId xmlns:a16="http://schemas.microsoft.com/office/drawing/2014/main" id="{CED0DFDB-87EE-75C8-155B-0C0F72E5F404}"/>
                </a:ext>
              </a:extLst>
            </p:cNvPr>
            <p:cNvSpPr>
              <a:spLocks noChangeArrowheads="1"/>
            </p:cNvSpPr>
            <p:nvPr/>
          </p:nvSpPr>
          <p:spPr bwMode="auto">
            <a:xfrm>
              <a:off x="2117" y="2411"/>
              <a:ext cx="1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41%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29" name="Rectangle 12">
              <a:extLst>
                <a:ext uri="{FF2B5EF4-FFF2-40B4-BE49-F238E27FC236}">
                  <a16:creationId xmlns:a16="http://schemas.microsoft.com/office/drawing/2014/main" id="{54CA92AD-31CA-516E-60D0-E69941ADA55D}"/>
                </a:ext>
              </a:extLst>
            </p:cNvPr>
            <p:cNvSpPr>
              <a:spLocks noChangeArrowheads="1"/>
            </p:cNvSpPr>
            <p:nvPr/>
          </p:nvSpPr>
          <p:spPr bwMode="auto">
            <a:xfrm>
              <a:off x="1772" y="2083"/>
              <a:ext cx="1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21%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0" name="Rectangle 13">
              <a:extLst>
                <a:ext uri="{FF2B5EF4-FFF2-40B4-BE49-F238E27FC236}">
                  <a16:creationId xmlns:a16="http://schemas.microsoft.com/office/drawing/2014/main" id="{F042A256-96DA-4683-A1AD-1D362D013615}"/>
                </a:ext>
              </a:extLst>
            </p:cNvPr>
            <p:cNvSpPr>
              <a:spLocks noChangeArrowheads="1"/>
            </p:cNvSpPr>
            <p:nvPr/>
          </p:nvSpPr>
          <p:spPr bwMode="auto">
            <a:xfrm>
              <a:off x="2304" y="1756"/>
              <a:ext cx="1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51%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1" name="Rectangle 14">
              <a:extLst>
                <a:ext uri="{FF2B5EF4-FFF2-40B4-BE49-F238E27FC236}">
                  <a16:creationId xmlns:a16="http://schemas.microsoft.com/office/drawing/2014/main" id="{24E804A8-8D26-B50B-2795-B85C6D1CEAD4}"/>
                </a:ext>
              </a:extLst>
            </p:cNvPr>
            <p:cNvSpPr>
              <a:spLocks noChangeArrowheads="1"/>
            </p:cNvSpPr>
            <p:nvPr/>
          </p:nvSpPr>
          <p:spPr bwMode="auto">
            <a:xfrm>
              <a:off x="2464" y="1429"/>
              <a:ext cx="1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61%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2" name="Rectangle 15">
              <a:extLst>
                <a:ext uri="{FF2B5EF4-FFF2-40B4-BE49-F238E27FC236}">
                  <a16:creationId xmlns:a16="http://schemas.microsoft.com/office/drawing/2014/main" id="{EAFB3D8D-38A2-0DF0-DE6F-45318E41E7C4}"/>
                </a:ext>
              </a:extLst>
            </p:cNvPr>
            <p:cNvSpPr>
              <a:spLocks noChangeArrowheads="1"/>
            </p:cNvSpPr>
            <p:nvPr/>
          </p:nvSpPr>
          <p:spPr bwMode="auto">
            <a:xfrm>
              <a:off x="3064" y="1102"/>
              <a:ext cx="17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0" i="0" u="none" strike="noStrike" cap="none" normalizeH="0" baseline="0">
                  <a:ln>
                    <a:noFill/>
                  </a:ln>
                  <a:solidFill>
                    <a:srgbClr val="000000"/>
                  </a:solidFill>
                  <a:effectLst/>
                  <a:latin typeface="Arial" panose="020B0604020202020204" pitchFamily="34" charset="0"/>
                </a:rPr>
                <a:t>95%</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3" name="Rectangle 16">
              <a:extLst>
                <a:ext uri="{FF2B5EF4-FFF2-40B4-BE49-F238E27FC236}">
                  <a16:creationId xmlns:a16="http://schemas.microsoft.com/office/drawing/2014/main" id="{80EFB0B9-2337-5623-FF9D-6DE11942D0A7}"/>
                </a:ext>
              </a:extLst>
            </p:cNvPr>
            <p:cNvSpPr>
              <a:spLocks noChangeArrowheads="1"/>
            </p:cNvSpPr>
            <p:nvPr/>
          </p:nvSpPr>
          <p:spPr bwMode="auto">
            <a:xfrm>
              <a:off x="1419" y="3252"/>
              <a:ext cx="1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4" name="Rectangle 17">
              <a:extLst>
                <a:ext uri="{FF2B5EF4-FFF2-40B4-BE49-F238E27FC236}">
                  <a16:creationId xmlns:a16="http://schemas.microsoft.com/office/drawing/2014/main" id="{CA30A8D0-DB74-240E-8F6E-560886EEC5A6}"/>
                </a:ext>
              </a:extLst>
            </p:cNvPr>
            <p:cNvSpPr>
              <a:spLocks noChangeArrowheads="1"/>
            </p:cNvSpPr>
            <p:nvPr/>
          </p:nvSpPr>
          <p:spPr bwMode="auto">
            <a:xfrm>
              <a:off x="1441" y="2924"/>
              <a:ext cx="13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2%</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5" name="Rectangle 18">
              <a:extLst>
                <a:ext uri="{FF2B5EF4-FFF2-40B4-BE49-F238E27FC236}">
                  <a16:creationId xmlns:a16="http://schemas.microsoft.com/office/drawing/2014/main" id="{BD220FDD-F04A-6ACC-8927-DB22EC7BAE56}"/>
                </a:ext>
              </a:extLst>
            </p:cNvPr>
            <p:cNvSpPr>
              <a:spLocks noChangeArrowheads="1"/>
            </p:cNvSpPr>
            <p:nvPr/>
          </p:nvSpPr>
          <p:spPr bwMode="auto">
            <a:xfrm>
              <a:off x="1819" y="2597"/>
              <a:ext cx="17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24%</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6" name="Rectangle 19">
              <a:extLst>
                <a:ext uri="{FF2B5EF4-FFF2-40B4-BE49-F238E27FC236}">
                  <a16:creationId xmlns:a16="http://schemas.microsoft.com/office/drawing/2014/main" id="{768A81AA-6197-BD2C-5E0F-199591BA6BAF}"/>
                </a:ext>
              </a:extLst>
            </p:cNvPr>
            <p:cNvSpPr>
              <a:spLocks noChangeArrowheads="1"/>
            </p:cNvSpPr>
            <p:nvPr/>
          </p:nvSpPr>
          <p:spPr bwMode="auto">
            <a:xfrm>
              <a:off x="1897" y="2272"/>
              <a:ext cx="17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28%</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7" name="Rectangle 20">
              <a:extLst>
                <a:ext uri="{FF2B5EF4-FFF2-40B4-BE49-F238E27FC236}">
                  <a16:creationId xmlns:a16="http://schemas.microsoft.com/office/drawing/2014/main" id="{08E4AEE1-DD51-0BEE-9F77-FF5C964BFC7C}"/>
                </a:ext>
              </a:extLst>
            </p:cNvPr>
            <p:cNvSpPr>
              <a:spLocks noChangeArrowheads="1"/>
            </p:cNvSpPr>
            <p:nvPr/>
          </p:nvSpPr>
          <p:spPr bwMode="auto">
            <a:xfrm>
              <a:off x="1940" y="1945"/>
              <a:ext cx="17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31%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8" name="Rectangle 21">
              <a:extLst>
                <a:ext uri="{FF2B5EF4-FFF2-40B4-BE49-F238E27FC236}">
                  <a16:creationId xmlns:a16="http://schemas.microsoft.com/office/drawing/2014/main" id="{C33965BA-ECE0-5B85-E52C-C4420BA7E66E}"/>
                </a:ext>
              </a:extLst>
            </p:cNvPr>
            <p:cNvSpPr>
              <a:spLocks noChangeArrowheads="1"/>
            </p:cNvSpPr>
            <p:nvPr/>
          </p:nvSpPr>
          <p:spPr bwMode="auto">
            <a:xfrm>
              <a:off x="2132" y="1618"/>
              <a:ext cx="17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41%</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39" name="Rectangle 22">
              <a:extLst>
                <a:ext uri="{FF2B5EF4-FFF2-40B4-BE49-F238E27FC236}">
                  <a16:creationId xmlns:a16="http://schemas.microsoft.com/office/drawing/2014/main" id="{471E69AB-5F0F-D34A-8E58-DBFA45CA0A46}"/>
                </a:ext>
              </a:extLst>
            </p:cNvPr>
            <p:cNvSpPr>
              <a:spLocks noChangeArrowheads="1"/>
            </p:cNvSpPr>
            <p:nvPr/>
          </p:nvSpPr>
          <p:spPr bwMode="auto">
            <a:xfrm>
              <a:off x="2458" y="1291"/>
              <a:ext cx="17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60%</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0" name="Rectangle 23">
              <a:extLst>
                <a:ext uri="{FF2B5EF4-FFF2-40B4-BE49-F238E27FC236}">
                  <a16:creationId xmlns:a16="http://schemas.microsoft.com/office/drawing/2014/main" id="{570F6467-3298-1C4F-7CD6-1A78E54AB0FB}"/>
                </a:ext>
              </a:extLst>
            </p:cNvPr>
            <p:cNvSpPr>
              <a:spLocks noChangeArrowheads="1"/>
            </p:cNvSpPr>
            <p:nvPr/>
          </p:nvSpPr>
          <p:spPr bwMode="auto">
            <a:xfrm>
              <a:off x="3080" y="963"/>
              <a:ext cx="17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800" b="1" i="0" u="none" strike="noStrike" cap="none" normalizeH="0" baseline="0">
                  <a:ln>
                    <a:noFill/>
                  </a:ln>
                  <a:solidFill>
                    <a:srgbClr val="000000"/>
                  </a:solidFill>
                  <a:effectLst/>
                  <a:latin typeface="Arial" panose="020B0604020202020204" pitchFamily="34" charset="0"/>
                </a:rPr>
                <a:t>97%</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1" name="Rectangle 24">
              <a:extLst>
                <a:ext uri="{FF2B5EF4-FFF2-40B4-BE49-F238E27FC236}">
                  <a16:creationId xmlns:a16="http://schemas.microsoft.com/office/drawing/2014/main" id="{18A5AF45-7D1B-DA86-3FCA-5DEBCFE73034}"/>
                </a:ext>
              </a:extLst>
            </p:cNvPr>
            <p:cNvSpPr>
              <a:spLocks noChangeArrowheads="1"/>
            </p:cNvSpPr>
            <p:nvPr/>
          </p:nvSpPr>
          <p:spPr bwMode="auto">
            <a:xfrm>
              <a:off x="678" y="3310"/>
              <a:ext cx="66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Nelieto internetu</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2" name="Rectangle 25">
              <a:extLst>
                <a:ext uri="{FF2B5EF4-FFF2-40B4-BE49-F238E27FC236}">
                  <a16:creationId xmlns:a16="http://schemas.microsoft.com/office/drawing/2014/main" id="{748DF273-D102-73E6-82F5-54B12DABCBC8}"/>
                </a:ext>
              </a:extLst>
            </p:cNvPr>
            <p:cNvSpPr>
              <a:spLocks noChangeArrowheads="1"/>
            </p:cNvSpPr>
            <p:nvPr/>
          </p:nvSpPr>
          <p:spPr bwMode="auto">
            <a:xfrm>
              <a:off x="156" y="2938"/>
              <a:ext cx="109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Viedās mājas ierīces (Alexa,</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3" name="Rectangle 26">
              <a:extLst>
                <a:ext uri="{FF2B5EF4-FFF2-40B4-BE49-F238E27FC236}">
                  <a16:creationId xmlns:a16="http://schemas.microsoft.com/office/drawing/2014/main" id="{AD5D8C8B-676A-F855-69FF-BC8EE2882074}"/>
                </a:ext>
              </a:extLst>
            </p:cNvPr>
            <p:cNvSpPr>
              <a:spLocks noChangeArrowheads="1"/>
            </p:cNvSpPr>
            <p:nvPr/>
          </p:nvSpPr>
          <p:spPr bwMode="auto">
            <a:xfrm>
              <a:off x="59" y="3028"/>
              <a:ext cx="130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Google Home, Amazon Echo utt.)</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4" name="Rectangle 27">
              <a:extLst>
                <a:ext uri="{FF2B5EF4-FFF2-40B4-BE49-F238E27FC236}">
                  <a16:creationId xmlns:a16="http://schemas.microsoft.com/office/drawing/2014/main" id="{8F54730E-9896-31DC-BA29-5EBC8BBA4620}"/>
                </a:ext>
              </a:extLst>
            </p:cNvPr>
            <p:cNvSpPr>
              <a:spLocks noChangeArrowheads="1"/>
            </p:cNvSpPr>
            <p:nvPr/>
          </p:nvSpPr>
          <p:spPr bwMode="auto">
            <a:xfrm>
              <a:off x="765" y="2656"/>
              <a:ext cx="57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Spēļu konsole</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5" name="Rectangle 28">
              <a:extLst>
                <a:ext uri="{FF2B5EF4-FFF2-40B4-BE49-F238E27FC236}">
                  <a16:creationId xmlns:a16="http://schemas.microsoft.com/office/drawing/2014/main" id="{BDE6F99B-18D9-2BC0-7D02-B7D684B8F672}"/>
                </a:ext>
              </a:extLst>
            </p:cNvPr>
            <p:cNvSpPr>
              <a:spLocks noChangeArrowheads="1"/>
            </p:cNvSpPr>
            <p:nvPr/>
          </p:nvSpPr>
          <p:spPr bwMode="auto">
            <a:xfrm>
              <a:off x="951" y="2329"/>
              <a:ext cx="38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Smart TV</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6" name="Rectangle 29">
              <a:extLst>
                <a:ext uri="{FF2B5EF4-FFF2-40B4-BE49-F238E27FC236}">
                  <a16:creationId xmlns:a16="http://schemas.microsoft.com/office/drawing/2014/main" id="{98A98A08-704B-788C-F134-C677C35F94DF}"/>
                </a:ext>
              </a:extLst>
            </p:cNvPr>
            <p:cNvSpPr>
              <a:spLocks noChangeArrowheads="1"/>
            </p:cNvSpPr>
            <p:nvPr/>
          </p:nvSpPr>
          <p:spPr bwMode="auto">
            <a:xfrm>
              <a:off x="171" y="2002"/>
              <a:ext cx="118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Viedpulkstenis, fitnesa aproce</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7" name="Rectangle 30">
              <a:extLst>
                <a:ext uri="{FF2B5EF4-FFF2-40B4-BE49-F238E27FC236}">
                  <a16:creationId xmlns:a16="http://schemas.microsoft.com/office/drawing/2014/main" id="{77C34735-B25E-AE48-A788-E5B62D37E182}"/>
                </a:ext>
              </a:extLst>
            </p:cNvPr>
            <p:cNvSpPr>
              <a:spLocks noChangeArrowheads="1"/>
            </p:cNvSpPr>
            <p:nvPr/>
          </p:nvSpPr>
          <p:spPr bwMode="auto">
            <a:xfrm>
              <a:off x="778" y="1676"/>
              <a:ext cx="56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Planšetdators</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8" name="Rectangle 31">
              <a:extLst>
                <a:ext uri="{FF2B5EF4-FFF2-40B4-BE49-F238E27FC236}">
                  <a16:creationId xmlns:a16="http://schemas.microsoft.com/office/drawing/2014/main" id="{2C4876E1-7A0F-E171-DF02-9C88F5556F26}"/>
                </a:ext>
              </a:extLst>
            </p:cNvPr>
            <p:cNvSpPr>
              <a:spLocks noChangeArrowheads="1"/>
            </p:cNvSpPr>
            <p:nvPr/>
          </p:nvSpPr>
          <p:spPr bwMode="auto">
            <a:xfrm>
              <a:off x="1047" y="1349"/>
              <a:ext cx="29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Dators</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49" name="Rectangle 32">
              <a:extLst>
                <a:ext uri="{FF2B5EF4-FFF2-40B4-BE49-F238E27FC236}">
                  <a16:creationId xmlns:a16="http://schemas.microsoft.com/office/drawing/2014/main" id="{1BE03D95-B1A6-238E-C8E6-75DC27E7D27A}"/>
                </a:ext>
              </a:extLst>
            </p:cNvPr>
            <p:cNvSpPr>
              <a:spLocks noChangeArrowheads="1"/>
            </p:cNvSpPr>
            <p:nvPr/>
          </p:nvSpPr>
          <p:spPr bwMode="auto">
            <a:xfrm>
              <a:off x="847" y="1022"/>
              <a:ext cx="49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Viedtālrunis</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0" name="Rectangle 33">
              <a:extLst>
                <a:ext uri="{FF2B5EF4-FFF2-40B4-BE49-F238E27FC236}">
                  <a16:creationId xmlns:a16="http://schemas.microsoft.com/office/drawing/2014/main" id="{90AC2589-85B2-DC60-507A-41EF9B946175}"/>
                </a:ext>
              </a:extLst>
            </p:cNvPr>
            <p:cNvSpPr>
              <a:spLocks noChangeArrowheads="1"/>
            </p:cNvSpPr>
            <p:nvPr/>
          </p:nvSpPr>
          <p:spPr bwMode="auto">
            <a:xfrm>
              <a:off x="1406" y="3563"/>
              <a:ext cx="170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0" i="0" u="none" strike="noStrike" cap="none" normalizeH="0" baseline="0">
                  <a:ln>
                    <a:noFill/>
                  </a:ln>
                  <a:solidFill>
                    <a:srgbClr val="000000"/>
                  </a:solidFill>
                  <a:effectLst/>
                  <a:latin typeface="Arial" panose="020B0604020202020204" pitchFamily="34" charset="0"/>
                </a:rPr>
                <a:t>Bāze (n): jaunieši vecumā no 15 līdz 25 gadiem</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1" name="Rectangle 34">
              <a:extLst>
                <a:ext uri="{FF2B5EF4-FFF2-40B4-BE49-F238E27FC236}">
                  <a16:creationId xmlns:a16="http://schemas.microsoft.com/office/drawing/2014/main" id="{643BE632-D3EF-4381-5DCD-1A10325052C3}"/>
                </a:ext>
              </a:extLst>
            </p:cNvPr>
            <p:cNvSpPr>
              <a:spLocks noChangeArrowheads="1"/>
            </p:cNvSpPr>
            <p:nvPr/>
          </p:nvSpPr>
          <p:spPr bwMode="auto">
            <a:xfrm>
              <a:off x="2327" y="2992"/>
              <a:ext cx="39" cy="39"/>
            </a:xfrm>
            <a:prstGeom prst="rect">
              <a:avLst/>
            </a:prstGeom>
            <a:solidFill>
              <a:srgbClr val="3857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v-LV"/>
            </a:p>
          </p:txBody>
        </p:sp>
        <p:sp>
          <p:nvSpPr>
            <p:cNvPr id="52" name="Rectangle 35">
              <a:extLst>
                <a:ext uri="{FF2B5EF4-FFF2-40B4-BE49-F238E27FC236}">
                  <a16:creationId xmlns:a16="http://schemas.microsoft.com/office/drawing/2014/main" id="{7B0A0A91-8757-4652-572D-E44B4507BF47}"/>
                </a:ext>
              </a:extLst>
            </p:cNvPr>
            <p:cNvSpPr>
              <a:spLocks noChangeArrowheads="1"/>
            </p:cNvSpPr>
            <p:nvPr/>
          </p:nvSpPr>
          <p:spPr bwMode="auto">
            <a:xfrm>
              <a:off x="2383" y="2964"/>
              <a:ext cx="51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a:ln>
                    <a:noFill/>
                  </a:ln>
                  <a:solidFill>
                    <a:srgbClr val="000000"/>
                  </a:solidFill>
                  <a:effectLst/>
                  <a:latin typeface="Arial" panose="020B0604020202020204" pitchFamily="34" charset="0"/>
                </a:rPr>
                <a:t>2025 (n=194)</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
          <p:nvSpPr>
            <p:cNvPr id="53" name="Rectangle 36">
              <a:extLst>
                <a:ext uri="{FF2B5EF4-FFF2-40B4-BE49-F238E27FC236}">
                  <a16:creationId xmlns:a16="http://schemas.microsoft.com/office/drawing/2014/main" id="{E14F7D40-C4ED-99C0-463F-5E1EF571973B}"/>
                </a:ext>
              </a:extLst>
            </p:cNvPr>
            <p:cNvSpPr>
              <a:spLocks noChangeArrowheads="1"/>
            </p:cNvSpPr>
            <p:nvPr/>
          </p:nvSpPr>
          <p:spPr bwMode="auto">
            <a:xfrm>
              <a:off x="2327" y="3128"/>
              <a:ext cx="39" cy="3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v-LV"/>
            </a:p>
          </p:txBody>
        </p:sp>
        <p:sp>
          <p:nvSpPr>
            <p:cNvPr id="54" name="Rectangle 37">
              <a:extLst>
                <a:ext uri="{FF2B5EF4-FFF2-40B4-BE49-F238E27FC236}">
                  <a16:creationId xmlns:a16="http://schemas.microsoft.com/office/drawing/2014/main" id="{221C718D-F547-035B-2FF4-C5037E2C9EE4}"/>
                </a:ext>
              </a:extLst>
            </p:cNvPr>
            <p:cNvSpPr>
              <a:spLocks noChangeArrowheads="1"/>
            </p:cNvSpPr>
            <p:nvPr/>
          </p:nvSpPr>
          <p:spPr bwMode="auto">
            <a:xfrm>
              <a:off x="2383" y="3100"/>
              <a:ext cx="4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000" b="1" i="0" u="none" strike="noStrike" cap="none" normalizeH="0" baseline="0" dirty="0">
                  <a:ln>
                    <a:noFill/>
                  </a:ln>
                  <a:solidFill>
                    <a:srgbClr val="000000"/>
                  </a:solidFill>
                  <a:effectLst/>
                  <a:latin typeface="Arial" panose="020B0604020202020204" pitchFamily="34" charset="0"/>
                </a:rPr>
                <a:t>2024 (n=214)</a:t>
              </a: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28112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TotalTime>
  <Words>7770</Words>
  <Application>Microsoft Office PowerPoint</Application>
  <PresentationFormat>Widescreen</PresentationFormat>
  <Paragraphs>451</Paragraphs>
  <Slides>70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Oskars Zalāns</dc:creator>
  <cp:lastModifiedBy>Viktorija Ogļina</cp:lastModifiedBy>
  <cp:revision>39</cp:revision>
  <dcterms:created xsi:type="dcterms:W3CDTF">2025-06-26T07:48:31Z</dcterms:created>
  <dcterms:modified xsi:type="dcterms:W3CDTF">2025-10-30T08:25:01Z</dcterms:modified>
</cp:coreProperties>
</file>