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66" r:id="rId2"/>
    <p:sldId id="279" r:id="rId3"/>
    <p:sldId id="270" r:id="rId4"/>
    <p:sldId id="394" r:id="rId5"/>
    <p:sldId id="323" r:id="rId6"/>
    <p:sldId id="345" r:id="rId7"/>
    <p:sldId id="346" r:id="rId8"/>
    <p:sldId id="350" r:id="rId9"/>
    <p:sldId id="351" r:id="rId10"/>
    <p:sldId id="347" r:id="rId11"/>
    <p:sldId id="348" r:id="rId12"/>
    <p:sldId id="352" r:id="rId13"/>
    <p:sldId id="353" r:id="rId14"/>
    <p:sldId id="357" r:id="rId15"/>
    <p:sldId id="358" r:id="rId16"/>
    <p:sldId id="359" r:id="rId17"/>
    <p:sldId id="362" r:id="rId18"/>
    <p:sldId id="363" r:id="rId19"/>
    <p:sldId id="364" r:id="rId20"/>
    <p:sldId id="399" r:id="rId21"/>
    <p:sldId id="400" r:id="rId22"/>
    <p:sldId id="365" r:id="rId23"/>
    <p:sldId id="366" r:id="rId24"/>
    <p:sldId id="367" r:id="rId25"/>
    <p:sldId id="368" r:id="rId26"/>
    <p:sldId id="395" r:id="rId27"/>
    <p:sldId id="283" r:id="rId28"/>
    <p:sldId id="370" r:id="rId29"/>
    <p:sldId id="369" r:id="rId30"/>
    <p:sldId id="371" r:id="rId31"/>
    <p:sldId id="373" r:id="rId32"/>
    <p:sldId id="372" r:id="rId33"/>
    <p:sldId id="396" r:id="rId34"/>
    <p:sldId id="374" r:id="rId35"/>
    <p:sldId id="375" r:id="rId36"/>
    <p:sldId id="376" r:id="rId37"/>
    <p:sldId id="377" r:id="rId38"/>
    <p:sldId id="289" r:id="rId39"/>
    <p:sldId id="378" r:id="rId40"/>
    <p:sldId id="379" r:id="rId41"/>
    <p:sldId id="256" r:id="rId42"/>
    <p:sldId id="382" r:id="rId43"/>
    <p:sldId id="383" r:id="rId44"/>
    <p:sldId id="397" r:id="rId45"/>
    <p:sldId id="384" r:id="rId46"/>
    <p:sldId id="271" r:id="rId47"/>
    <p:sldId id="269" r:id="rId48"/>
    <p:sldId id="385" r:id="rId49"/>
    <p:sldId id="274" r:id="rId50"/>
    <p:sldId id="398" r:id="rId51"/>
    <p:sldId id="387" r:id="rId52"/>
    <p:sldId id="388" r:id="rId53"/>
    <p:sldId id="290" r:id="rId54"/>
    <p:sldId id="389" r:id="rId55"/>
    <p:sldId id="299" r:id="rId56"/>
    <p:sldId id="304" r:id="rId57"/>
    <p:sldId id="390" r:id="rId58"/>
    <p:sldId id="391" r:id="rId59"/>
    <p:sldId id="332" r:id="rId60"/>
    <p:sldId id="343" r:id="rId61"/>
    <p:sldId id="344"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1EA16-6CA3-4719-88A0-2B6ABF7BD832}" v="34" dt="2025-10-30T05:22:47.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0" autoAdjust="0"/>
    <p:restoredTop sz="95706" autoAdjust="0"/>
  </p:normalViewPr>
  <p:slideViewPr>
    <p:cSldViewPr snapToGrid="0" showGuides="1">
      <p:cViewPr varScale="1">
        <p:scale>
          <a:sx n="51" d="100"/>
          <a:sy n="51" d="100"/>
        </p:scale>
        <p:origin x="1188" y="26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inta Ločmele" userId="8c37b3675cadc2f9" providerId="LiveId" clId="{DC7A1B59-7AD3-4E8A-B0C7-881FE125FF2D}"/>
    <pc:docChg chg="undo custSel addSld delSld modSld sldOrd">
      <pc:chgData name="Klinta Ločmele" userId="8c37b3675cadc2f9" providerId="LiveId" clId="{DC7A1B59-7AD3-4E8A-B0C7-881FE125FF2D}" dt="2025-10-30T05:37:34.980" v="1118" actId="1076"/>
      <pc:docMkLst>
        <pc:docMk/>
      </pc:docMkLst>
      <pc:sldChg chg="add">
        <pc:chgData name="Klinta Ločmele" userId="8c37b3675cadc2f9" providerId="LiveId" clId="{DC7A1B59-7AD3-4E8A-B0C7-881FE125FF2D}" dt="2025-10-30T05:22:47.780" v="1096"/>
        <pc:sldMkLst>
          <pc:docMk/>
          <pc:sldMk cId="2450417791" sldId="347"/>
        </pc:sldMkLst>
      </pc:sldChg>
      <pc:sldChg chg="del">
        <pc:chgData name="Klinta Ločmele" userId="8c37b3675cadc2f9" providerId="LiveId" clId="{DC7A1B59-7AD3-4E8A-B0C7-881FE125FF2D}" dt="2025-10-30T05:22:35.155" v="1095" actId="2696"/>
        <pc:sldMkLst>
          <pc:docMk/>
          <pc:sldMk cId="2483684256" sldId="347"/>
        </pc:sldMkLst>
      </pc:sldChg>
      <pc:sldChg chg="del">
        <pc:chgData name="Klinta Ločmele" userId="8c37b3675cadc2f9" providerId="LiveId" clId="{DC7A1B59-7AD3-4E8A-B0C7-881FE125FF2D}" dt="2025-10-30T05:22:35.155" v="1095" actId="2696"/>
        <pc:sldMkLst>
          <pc:docMk/>
          <pc:sldMk cId="1244394388" sldId="348"/>
        </pc:sldMkLst>
      </pc:sldChg>
      <pc:sldChg chg="add">
        <pc:chgData name="Klinta Ločmele" userId="8c37b3675cadc2f9" providerId="LiveId" clId="{DC7A1B59-7AD3-4E8A-B0C7-881FE125FF2D}" dt="2025-10-30T05:22:47.780" v="1096"/>
        <pc:sldMkLst>
          <pc:docMk/>
          <pc:sldMk cId="1420882727" sldId="348"/>
        </pc:sldMkLst>
      </pc:sldChg>
      <pc:sldChg chg="ord">
        <pc:chgData name="Klinta Ločmele" userId="8c37b3675cadc2f9" providerId="LiveId" clId="{DC7A1B59-7AD3-4E8A-B0C7-881FE125FF2D}" dt="2025-10-30T05:23:31.658" v="1098"/>
        <pc:sldMkLst>
          <pc:docMk/>
          <pc:sldMk cId="4178250010" sldId="351"/>
        </pc:sldMkLst>
      </pc:sldChg>
      <pc:sldChg chg="mod modShow">
        <pc:chgData name="Klinta Ločmele" userId="8c37b3675cadc2f9" providerId="LiveId" clId="{DC7A1B59-7AD3-4E8A-B0C7-881FE125FF2D}" dt="2025-10-30T05:37:00.679" v="1116" actId="729"/>
        <pc:sldMkLst>
          <pc:docMk/>
          <pc:sldMk cId="2950074605" sldId="365"/>
        </pc:sldMkLst>
      </pc:sldChg>
      <pc:sldChg chg="modSp mod">
        <pc:chgData name="Klinta Ločmele" userId="8c37b3675cadc2f9" providerId="LiveId" clId="{DC7A1B59-7AD3-4E8A-B0C7-881FE125FF2D}" dt="2025-10-30T05:37:34.980" v="1118" actId="1076"/>
        <pc:sldMkLst>
          <pc:docMk/>
          <pc:sldMk cId="1518757987" sldId="366"/>
        </pc:sldMkLst>
        <pc:spChg chg="mod">
          <ac:chgData name="Klinta Ločmele" userId="8c37b3675cadc2f9" providerId="LiveId" clId="{DC7A1B59-7AD3-4E8A-B0C7-881FE125FF2D}" dt="2025-10-30T05:37:34.980" v="1118" actId="1076"/>
          <ac:spMkLst>
            <pc:docMk/>
            <pc:sldMk cId="1518757987" sldId="366"/>
            <ac:spMk id="12" creationId="{1E84557A-F7B1-50DB-AAE8-26456FBD9CCE}"/>
          </ac:spMkLst>
        </pc:spChg>
        <pc:spChg chg="mod">
          <ac:chgData name="Klinta Ločmele" userId="8c37b3675cadc2f9" providerId="LiveId" clId="{DC7A1B59-7AD3-4E8A-B0C7-881FE125FF2D}" dt="2025-10-30T05:37:27.772" v="1117" actId="1076"/>
          <ac:spMkLst>
            <pc:docMk/>
            <pc:sldMk cId="1518757987" sldId="366"/>
            <ac:spMk id="13" creationId="{0847B862-E0EB-E97E-AFE9-98186D5D514D}"/>
          </ac:spMkLst>
        </pc:spChg>
        <pc:picChg chg="mod">
          <ac:chgData name="Klinta Ločmele" userId="8c37b3675cadc2f9" providerId="LiveId" clId="{DC7A1B59-7AD3-4E8A-B0C7-881FE125FF2D}" dt="2025-10-30T05:37:27.772" v="1117" actId="1076"/>
          <ac:picMkLst>
            <pc:docMk/>
            <pc:sldMk cId="1518757987" sldId="366"/>
            <ac:picMk id="9" creationId="{34D8B7D3-9D60-5CAB-2585-F015606299A5}"/>
          </ac:picMkLst>
        </pc:picChg>
      </pc:sldChg>
      <pc:sldChg chg="modSp mod">
        <pc:chgData name="Klinta Ločmele" userId="8c37b3675cadc2f9" providerId="LiveId" clId="{DC7A1B59-7AD3-4E8A-B0C7-881FE125FF2D}" dt="2025-10-30T05:14:58.512" v="1094" actId="20577"/>
        <pc:sldMkLst>
          <pc:docMk/>
          <pc:sldMk cId="293141174" sldId="395"/>
        </pc:sldMkLst>
        <pc:spChg chg="mod">
          <ac:chgData name="Klinta Ločmele" userId="8c37b3675cadc2f9" providerId="LiveId" clId="{DC7A1B59-7AD3-4E8A-B0C7-881FE125FF2D}" dt="2025-10-30T05:14:58.512" v="1094" actId="20577"/>
          <ac:spMkLst>
            <pc:docMk/>
            <pc:sldMk cId="293141174" sldId="395"/>
            <ac:spMk id="6" creationId="{C6112C30-8470-571C-E9F8-75F38CB69325}"/>
          </ac:spMkLst>
        </pc:spChg>
      </pc:sldChg>
      <pc:sldChg chg="modSp new mod">
        <pc:chgData name="Klinta Ločmele" userId="8c37b3675cadc2f9" providerId="LiveId" clId="{DC7A1B59-7AD3-4E8A-B0C7-881FE125FF2D}" dt="2025-10-30T05:34:09.956" v="1115" actId="20577"/>
        <pc:sldMkLst>
          <pc:docMk/>
          <pc:sldMk cId="4198808057" sldId="399"/>
        </pc:sldMkLst>
        <pc:spChg chg="mod">
          <ac:chgData name="Klinta Ločmele" userId="8c37b3675cadc2f9" providerId="LiveId" clId="{DC7A1B59-7AD3-4E8A-B0C7-881FE125FF2D}" dt="2025-10-30T04:37:29.894" v="49" actId="20577"/>
          <ac:spMkLst>
            <pc:docMk/>
            <pc:sldMk cId="4198808057" sldId="399"/>
            <ac:spMk id="3" creationId="{4A1AD687-1EC3-A333-2936-439A6729D9B8}"/>
          </ac:spMkLst>
        </pc:spChg>
        <pc:spChg chg="mod">
          <ac:chgData name="Klinta Ločmele" userId="8c37b3675cadc2f9" providerId="LiveId" clId="{DC7A1B59-7AD3-4E8A-B0C7-881FE125FF2D}" dt="2025-10-30T05:34:09.956" v="1115" actId="20577"/>
          <ac:spMkLst>
            <pc:docMk/>
            <pc:sldMk cId="4198808057" sldId="399"/>
            <ac:spMk id="4" creationId="{DE4115A1-EC5B-DBAF-D519-8DAECB8BF69D}"/>
          </ac:spMkLst>
        </pc:spChg>
      </pc:sldChg>
      <pc:sldChg chg="modSp add mod">
        <pc:chgData name="Klinta Ločmele" userId="8c37b3675cadc2f9" providerId="LiveId" clId="{DC7A1B59-7AD3-4E8A-B0C7-881FE125FF2D}" dt="2025-10-30T05:14:13.515" v="1092" actId="20577"/>
        <pc:sldMkLst>
          <pc:docMk/>
          <pc:sldMk cId="1124174528" sldId="400"/>
        </pc:sldMkLst>
        <pc:spChg chg="mod">
          <ac:chgData name="Klinta Ločmele" userId="8c37b3675cadc2f9" providerId="LiveId" clId="{DC7A1B59-7AD3-4E8A-B0C7-881FE125FF2D}" dt="2025-10-30T04:41:27.621" v="143" actId="20577"/>
          <ac:spMkLst>
            <pc:docMk/>
            <pc:sldMk cId="1124174528" sldId="400"/>
            <ac:spMk id="3" creationId="{147C2796-44D3-CD54-6275-7B0E007438ED}"/>
          </ac:spMkLst>
        </pc:spChg>
        <pc:spChg chg="mod">
          <ac:chgData name="Klinta Ločmele" userId="8c37b3675cadc2f9" providerId="LiveId" clId="{DC7A1B59-7AD3-4E8A-B0C7-881FE125FF2D}" dt="2025-10-30T05:14:13.515" v="1092" actId="20577"/>
          <ac:spMkLst>
            <pc:docMk/>
            <pc:sldMk cId="1124174528" sldId="400"/>
            <ac:spMk id="4" creationId="{F35AB970-DCB6-9751-39D2-0BB85E7860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019D3-AF02-4BE8-BC08-EED9B7C43745}" type="datetimeFigureOut">
              <a:rPr lang="lv-LV" smtClean="0"/>
              <a:t>29.10.2025</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54607-CF3C-4D35-9988-7534AE6FD0A2}" type="slidenum">
              <a:rPr lang="lv-LV" smtClean="0"/>
              <a:t>‹#›</a:t>
            </a:fld>
            <a:endParaRPr lang="lv-LV"/>
          </a:p>
        </p:txBody>
      </p:sp>
    </p:spTree>
    <p:extLst>
      <p:ext uri="{BB962C8B-B14F-4D97-AF65-F5344CB8AC3E}">
        <p14:creationId xmlns:p14="http://schemas.microsoft.com/office/powerpoint/2010/main" val="2020737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C4954607-CF3C-4D35-9988-7534AE6FD0A2}" type="slidenum">
              <a:rPr lang="lv-LV" smtClean="0"/>
              <a:t>11</a:t>
            </a:fld>
            <a:endParaRPr lang="lv-LV"/>
          </a:p>
        </p:txBody>
      </p:sp>
    </p:spTree>
    <p:extLst>
      <p:ext uri="{BB962C8B-B14F-4D97-AF65-F5344CB8AC3E}">
        <p14:creationId xmlns:p14="http://schemas.microsoft.com/office/powerpoint/2010/main" val="372363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C4954607-CF3C-4D35-9988-7534AE6FD0A2}" type="slidenum">
              <a:rPr lang="lv-LV" smtClean="0"/>
              <a:t>14</a:t>
            </a:fld>
            <a:endParaRPr lang="lv-LV"/>
          </a:p>
        </p:txBody>
      </p:sp>
    </p:spTree>
    <p:extLst>
      <p:ext uri="{BB962C8B-B14F-4D97-AF65-F5344CB8AC3E}">
        <p14:creationId xmlns:p14="http://schemas.microsoft.com/office/powerpoint/2010/main" val="308827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C4954607-CF3C-4D35-9988-7534AE6FD0A2}" type="slidenum">
              <a:rPr lang="lv-LV" smtClean="0"/>
              <a:t>16</a:t>
            </a:fld>
            <a:endParaRPr lang="lv-LV"/>
          </a:p>
        </p:txBody>
      </p:sp>
    </p:spTree>
    <p:extLst>
      <p:ext uri="{BB962C8B-B14F-4D97-AF65-F5344CB8AC3E}">
        <p14:creationId xmlns:p14="http://schemas.microsoft.com/office/powerpoint/2010/main" val="1644357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ul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2593" y="2767676"/>
            <a:ext cx="8026399" cy="1661319"/>
          </a:xfrm>
        </p:spPr>
        <p:txBody>
          <a:bodyPr anchor="ctr">
            <a:normAutofit/>
          </a:bodyPr>
          <a:lstStyle>
            <a:lvl1pPr algn="l">
              <a:lnSpc>
                <a:spcPct val="100000"/>
              </a:lnSpc>
              <a:defRPr sz="2800">
                <a:solidFill>
                  <a:srgbClr val="002060"/>
                </a:solidFill>
              </a:defRPr>
            </a:lvl1pPr>
          </a:lstStyle>
          <a:p>
            <a:r>
              <a:rPr lang="en-US" dirty="0" err="1"/>
              <a:t>Virsraksts</a:t>
            </a:r>
            <a:endParaRPr lang="en-US" dirty="0"/>
          </a:p>
        </p:txBody>
      </p:sp>
    </p:spTree>
    <p:extLst>
      <p:ext uri="{BB962C8B-B14F-4D97-AF65-F5344CB8AC3E}">
        <p14:creationId xmlns:p14="http://schemas.microsoft.com/office/powerpoint/2010/main" val="85688783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kai virsraks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D3A56C-CA3A-4E89-BC65-6580637F7A80}" type="slidenum">
              <a:rPr lang="lv-LV" smtClean="0"/>
              <a:t>‹#›</a:t>
            </a:fld>
            <a:endParaRPr lang="lv-LV"/>
          </a:p>
        </p:txBody>
      </p:sp>
      <p:sp>
        <p:nvSpPr>
          <p:cNvPr id="11" name="Title 1">
            <a:extLst>
              <a:ext uri="{FF2B5EF4-FFF2-40B4-BE49-F238E27FC236}">
                <a16:creationId xmlns:a16="http://schemas.microsoft.com/office/drawing/2014/main" id="{1B6497BA-0CA5-4706-8343-918631A801ED}"/>
              </a:ext>
            </a:extLst>
          </p:cNvPr>
          <p:cNvSpPr>
            <a:spLocks noGrp="1"/>
          </p:cNvSpPr>
          <p:nvPr>
            <p:ph type="title" hasCustomPrompt="1"/>
          </p:nvPr>
        </p:nvSpPr>
        <p:spPr>
          <a:xfrm>
            <a:off x="584201" y="219075"/>
            <a:ext cx="11015132" cy="1098550"/>
          </a:xfrm>
        </p:spPr>
        <p:txBody>
          <a:bodyPr>
            <a:normAutofit/>
          </a:bodyPr>
          <a:lstStyle>
            <a:lvl1pPr>
              <a:defRPr sz="2800" b="0"/>
            </a:lvl1pPr>
          </a:lstStyle>
          <a:p>
            <a:r>
              <a:rPr lang="lv-LV"/>
              <a:t>Virsraksts</a:t>
            </a:r>
            <a:endParaRPr lang="en-US" dirty="0"/>
          </a:p>
        </p:txBody>
      </p:sp>
      <p:pic>
        <p:nvPicPr>
          <p:cNvPr id="3" name="Attēls 2" descr="Attēls, kurā ir fonts, grafika, ekrānuzņēmums, logotips&#10;&#10;Mākslīgā intelekta ģenerēts saturs var būt nepareizs.">
            <a:extLst>
              <a:ext uri="{FF2B5EF4-FFF2-40B4-BE49-F238E27FC236}">
                <a16:creationId xmlns:a16="http://schemas.microsoft.com/office/drawing/2014/main" id="{79C3C0ED-CD8B-E682-EBAC-704D90267D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8119" y="6093367"/>
            <a:ext cx="2371214" cy="588419"/>
          </a:xfrm>
          <a:prstGeom prst="rect">
            <a:avLst/>
          </a:prstGeom>
        </p:spPr>
      </p:pic>
    </p:spTree>
    <p:extLst>
      <p:ext uri="{BB962C8B-B14F-4D97-AF65-F5344CB8AC3E}">
        <p14:creationId xmlns:p14="http://schemas.microsoft.com/office/powerpoint/2010/main" val="395390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ukšs 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D3A56C-CA3A-4E89-BC65-6580637F7A80}" type="slidenum">
              <a:rPr lang="lv-LV" smtClean="0"/>
              <a:t>‹#›</a:t>
            </a:fld>
            <a:endParaRPr lang="lv-LV"/>
          </a:p>
        </p:txBody>
      </p:sp>
      <p:pic>
        <p:nvPicPr>
          <p:cNvPr id="3" name="Attēls 2" descr="Attēls, kurā ir fonts, grafika, ekrānuzņēmums, logotips&#10;&#10;Mākslīgā intelekta ģenerēts saturs var būt nepareizs.">
            <a:extLst>
              <a:ext uri="{FF2B5EF4-FFF2-40B4-BE49-F238E27FC236}">
                <a16:creationId xmlns:a16="http://schemas.microsoft.com/office/drawing/2014/main" id="{0B5B6542-D257-6660-008B-735540B93A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8119" y="6093367"/>
            <a:ext cx="2371214" cy="588419"/>
          </a:xfrm>
          <a:prstGeom prst="rect">
            <a:avLst/>
          </a:prstGeom>
        </p:spPr>
      </p:pic>
    </p:spTree>
    <p:extLst>
      <p:ext uri="{BB962C8B-B14F-4D97-AF65-F5344CB8AC3E}">
        <p14:creationId xmlns:p14="http://schemas.microsoft.com/office/powerpoint/2010/main" val="166731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ukšs slaids bez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005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Tukšs slaids bez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974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slēguma 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71485F-CBF1-7A94-EE43-267FE2CF6B46}"/>
              </a:ext>
            </a:extLst>
          </p:cNvPr>
          <p:cNvSpPr>
            <a:spLocks noGrp="1"/>
          </p:cNvSpPr>
          <p:nvPr>
            <p:ph type="ctrTitle" hasCustomPrompt="1"/>
          </p:nvPr>
        </p:nvSpPr>
        <p:spPr>
          <a:xfrm>
            <a:off x="584201" y="2598341"/>
            <a:ext cx="8026399" cy="1661319"/>
          </a:xfrm>
        </p:spPr>
        <p:txBody>
          <a:bodyPr anchor="ctr">
            <a:normAutofit/>
          </a:bodyPr>
          <a:lstStyle>
            <a:lvl1pPr algn="l">
              <a:lnSpc>
                <a:spcPct val="100000"/>
              </a:lnSpc>
              <a:defRPr sz="2800">
                <a:solidFill>
                  <a:srgbClr val="002060"/>
                </a:solidFill>
              </a:defRPr>
            </a:lvl1pPr>
          </a:lstStyle>
          <a:p>
            <a:r>
              <a:rPr lang="en-US" dirty="0" err="1"/>
              <a:t>Virsraksts</a:t>
            </a:r>
            <a:endParaRPr lang="en-US" dirty="0"/>
          </a:p>
        </p:txBody>
      </p:sp>
    </p:spTree>
    <p:extLst>
      <p:ext uri="{BB962C8B-B14F-4D97-AF65-F5344CB8AC3E}">
        <p14:creationId xmlns:p14="http://schemas.microsoft.com/office/powerpoint/2010/main" val="76862092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Virsraksts un satu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A0BA7B-B5F1-423E-A5D1-DC45CE14C1F2}"/>
              </a:ext>
            </a:extLst>
          </p:cNvPr>
          <p:cNvSpPr>
            <a:spLocks noGrp="1"/>
          </p:cNvSpPr>
          <p:nvPr>
            <p:ph type="sldNum" sz="quarter" idx="10"/>
          </p:nvPr>
        </p:nvSpPr>
        <p:spPr/>
        <p:txBody>
          <a:bodyPr/>
          <a:lstStyle/>
          <a:p>
            <a:fld id="{91D3A56C-CA3A-4E89-BC65-6580637F7A80}" type="slidenum">
              <a:rPr lang="lv-LV" smtClean="0"/>
              <a:pPr/>
              <a:t>‹#›</a:t>
            </a:fld>
            <a:endParaRPr lang="lv-LV"/>
          </a:p>
        </p:txBody>
      </p:sp>
      <p:sp>
        <p:nvSpPr>
          <p:cNvPr id="4" name="Title 1">
            <a:extLst>
              <a:ext uri="{FF2B5EF4-FFF2-40B4-BE49-F238E27FC236}">
                <a16:creationId xmlns:a16="http://schemas.microsoft.com/office/drawing/2014/main" id="{10120925-0564-4EEE-801C-7DC8394E3BDC}"/>
              </a:ext>
            </a:extLst>
          </p:cNvPr>
          <p:cNvSpPr>
            <a:spLocks noGrp="1"/>
          </p:cNvSpPr>
          <p:nvPr>
            <p:ph type="title" hasCustomPrompt="1"/>
          </p:nvPr>
        </p:nvSpPr>
        <p:spPr>
          <a:xfrm>
            <a:off x="584201" y="219075"/>
            <a:ext cx="11015132" cy="1098550"/>
          </a:xfrm>
        </p:spPr>
        <p:txBody>
          <a:bodyPr>
            <a:normAutofit/>
          </a:bodyPr>
          <a:lstStyle>
            <a:lvl1pPr>
              <a:defRPr sz="2800" b="0"/>
            </a:lvl1pPr>
          </a:lstStyle>
          <a:p>
            <a:r>
              <a:rPr lang="lv-LV" dirty="0"/>
              <a:t>Virsraksts</a:t>
            </a:r>
            <a:endParaRPr lang="en-US" dirty="0"/>
          </a:p>
        </p:txBody>
      </p:sp>
      <p:sp>
        <p:nvSpPr>
          <p:cNvPr id="5" name="Content Placeholder 2">
            <a:extLst>
              <a:ext uri="{FF2B5EF4-FFF2-40B4-BE49-F238E27FC236}">
                <a16:creationId xmlns:a16="http://schemas.microsoft.com/office/drawing/2014/main" id="{6A441A8C-A615-4F8D-8B13-E46A02E5282D}"/>
              </a:ext>
            </a:extLst>
          </p:cNvPr>
          <p:cNvSpPr>
            <a:spLocks noGrp="1"/>
          </p:cNvSpPr>
          <p:nvPr>
            <p:ph idx="1" hasCustomPrompt="1"/>
          </p:nvPr>
        </p:nvSpPr>
        <p:spPr>
          <a:xfrm>
            <a:off x="584200" y="1495425"/>
            <a:ext cx="11015133" cy="4476750"/>
          </a:xfrm>
          <a:prstGeom prst="rect">
            <a:avLst/>
          </a:prstGeom>
        </p:spPr>
        <p:txBody>
          <a:bodyPr/>
          <a:lstStyle>
            <a:lvl1pPr>
              <a:buSzPct val="110000"/>
              <a:defRPr sz="2000"/>
            </a:lvl1pPr>
            <a:lvl2pPr>
              <a:buSzPct val="110000"/>
              <a:defRPr sz="1800"/>
            </a:lvl2pPr>
            <a:lvl3pPr>
              <a:buSzPct val="110000"/>
              <a:defRPr sz="1800"/>
            </a:lvl3pPr>
            <a:lvl4pPr>
              <a:buSzPct val="110000"/>
              <a:defRPr sz="1600"/>
            </a:lvl4pPr>
            <a:lvl5pPr>
              <a:buSzPct val="110000"/>
              <a:defRPr sz="1600"/>
            </a:lvl5pPr>
          </a:lstStyle>
          <a:p>
            <a:pPr lvl="0"/>
            <a:r>
              <a:rPr lang="lv-LV">
                <a:latin typeface="Arial" panose="020B0604020202020204" pitchFamily="34" charset="0"/>
                <a:cs typeface="Arial" panose="020B0604020202020204" pitchFamily="34" charset="0"/>
              </a:rPr>
              <a:t>Teksts vai uzskaitījums</a:t>
            </a:r>
            <a:endParaRPr lang="en-US"/>
          </a:p>
          <a:p>
            <a:pPr lvl="1"/>
            <a:r>
              <a:rPr lang="lv-LV">
                <a:latin typeface="Arial" panose="020B0604020202020204" pitchFamily="34" charset="0"/>
                <a:cs typeface="Arial" panose="020B0604020202020204" pitchFamily="34" charset="0"/>
              </a:rPr>
              <a:t>Otrās pakāpes uzskaitījums</a:t>
            </a:r>
          </a:p>
          <a:p>
            <a:pPr lvl="2"/>
            <a:r>
              <a:rPr lang="lv-LV"/>
              <a:t>Trešās</a:t>
            </a:r>
            <a:r>
              <a:rPr lang="en-US"/>
              <a:t> pakāpes uzskaitījums</a:t>
            </a:r>
          </a:p>
        </p:txBody>
      </p:sp>
      <p:pic>
        <p:nvPicPr>
          <p:cNvPr id="7" name="Attēls 6" descr="Attēls, kurā ir fonts, grafika, ekrānuzņēmums, logotips&#10;&#10;Mākslīgā intelekta ģenerēts saturs var būt nepareizs.">
            <a:extLst>
              <a:ext uri="{FF2B5EF4-FFF2-40B4-BE49-F238E27FC236}">
                <a16:creationId xmlns:a16="http://schemas.microsoft.com/office/drawing/2014/main" id="{04B07BC5-9C1A-279A-B169-23081D7A9D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8119" y="6093367"/>
            <a:ext cx="2371214" cy="588419"/>
          </a:xfrm>
          <a:prstGeom prst="rect">
            <a:avLst/>
          </a:prstGeom>
        </p:spPr>
      </p:pic>
    </p:spTree>
    <p:extLst>
      <p:ext uri="{BB962C8B-B14F-4D97-AF65-F5344CB8AC3E}">
        <p14:creationId xmlns:p14="http://schemas.microsoft.com/office/powerpoint/2010/main" val="246279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tarp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ttēls 3" descr="Attēls, kurā ir ekrānuzņēmums, melns">
            <a:extLst>
              <a:ext uri="{FF2B5EF4-FFF2-40B4-BE49-F238E27FC236}">
                <a16:creationId xmlns:a16="http://schemas.microsoft.com/office/drawing/2014/main" id="{7778DEA3-2F97-76C1-29FD-EE8B6A748B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5973"/>
            <a:ext cx="7236542" cy="6164825"/>
          </a:xfrm>
          <a:prstGeom prst="rect">
            <a:avLst/>
          </a:prstGeom>
        </p:spPr>
      </p:pic>
      <p:sp>
        <p:nvSpPr>
          <p:cNvPr id="2" name="Title 1"/>
          <p:cNvSpPr>
            <a:spLocks noGrp="1"/>
          </p:cNvSpPr>
          <p:nvPr>
            <p:ph type="ctrTitle" hasCustomPrompt="1"/>
          </p:nvPr>
        </p:nvSpPr>
        <p:spPr>
          <a:xfrm>
            <a:off x="584201" y="2152248"/>
            <a:ext cx="6553199" cy="1534326"/>
          </a:xfrm>
        </p:spPr>
        <p:txBody>
          <a:bodyPr anchor="b">
            <a:normAutofit/>
          </a:bodyPr>
          <a:lstStyle>
            <a:lvl1pPr algn="l">
              <a:defRPr sz="3200">
                <a:solidFill>
                  <a:srgbClr val="002060"/>
                </a:solidFill>
              </a:defRPr>
            </a:lvl1pPr>
          </a:lstStyle>
          <a:p>
            <a:r>
              <a:rPr lang="lv-LV" dirty="0" err="1"/>
              <a:t>Apakštēma</a:t>
            </a:r>
            <a:endParaRPr lang="en-US" dirty="0"/>
          </a:p>
        </p:txBody>
      </p:sp>
      <p:sp>
        <p:nvSpPr>
          <p:cNvPr id="3" name="Subtitle 2"/>
          <p:cNvSpPr>
            <a:spLocks noGrp="1"/>
          </p:cNvSpPr>
          <p:nvPr>
            <p:ph type="subTitle" idx="1" hasCustomPrompt="1"/>
          </p:nvPr>
        </p:nvSpPr>
        <p:spPr>
          <a:xfrm>
            <a:off x="584201" y="3686580"/>
            <a:ext cx="6553199" cy="1019169"/>
          </a:xfrm>
          <a:prstGeom prst="rect">
            <a:avLst/>
          </a:prstGeom>
        </p:spPr>
        <p:txBody>
          <a:bodyPr>
            <a:normAutofit/>
          </a:bodyPr>
          <a:lstStyle>
            <a:lvl1pPr marL="0" indent="0" algn="l">
              <a:buNone/>
              <a:defRPr sz="1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Teksta lauks</a:t>
            </a:r>
          </a:p>
        </p:txBody>
      </p:sp>
    </p:spTree>
    <p:extLst>
      <p:ext uri="{BB962C8B-B14F-4D97-AF65-F5344CB8AC3E}">
        <p14:creationId xmlns:p14="http://schemas.microsoft.com/office/powerpoint/2010/main" val="412924170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Starpslaid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4199" y="676145"/>
            <a:ext cx="6553199" cy="1534326"/>
          </a:xfrm>
        </p:spPr>
        <p:txBody>
          <a:bodyPr anchor="b">
            <a:normAutofit/>
          </a:bodyPr>
          <a:lstStyle>
            <a:lvl1pPr algn="l">
              <a:defRPr sz="3200">
                <a:solidFill>
                  <a:schemeClr val="tx1"/>
                </a:solidFill>
              </a:defRPr>
            </a:lvl1pPr>
          </a:lstStyle>
          <a:p>
            <a:r>
              <a:rPr lang="lv-LV" dirty="0" err="1"/>
              <a:t>Apakštēma</a:t>
            </a:r>
            <a:endParaRPr lang="en-US" dirty="0"/>
          </a:p>
        </p:txBody>
      </p:sp>
      <p:sp>
        <p:nvSpPr>
          <p:cNvPr id="3" name="Subtitle 2"/>
          <p:cNvSpPr>
            <a:spLocks noGrp="1"/>
          </p:cNvSpPr>
          <p:nvPr>
            <p:ph type="subTitle" idx="1" hasCustomPrompt="1"/>
          </p:nvPr>
        </p:nvSpPr>
        <p:spPr>
          <a:xfrm>
            <a:off x="584199" y="2537049"/>
            <a:ext cx="6553199" cy="3644807"/>
          </a:xfrm>
          <a:prstGeom prst="rect">
            <a:avLst/>
          </a:prstGeo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Teksta lauks</a:t>
            </a:r>
          </a:p>
        </p:txBody>
      </p:sp>
    </p:spTree>
    <p:extLst>
      <p:ext uri="{BB962C8B-B14F-4D97-AF65-F5344CB8AC3E}">
        <p14:creationId xmlns:p14="http://schemas.microsoft.com/office/powerpoint/2010/main" val="337463626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rsraksts un divi satura blok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84200" y="1495426"/>
            <a:ext cx="5511800" cy="4476751"/>
          </a:xfrm>
          <a:prstGeom prst="rect">
            <a:avLst/>
          </a:prstGeom>
        </p:spPr>
        <p:txBody>
          <a:bodyPr/>
          <a:lstStyle>
            <a:lvl1pPr indent="-182880">
              <a:lnSpc>
                <a:spcPct val="100000"/>
              </a:lnSpc>
              <a:buSzPct val="110000"/>
              <a:defRPr sz="2000"/>
            </a:lvl1pPr>
            <a:lvl2pPr indent="-182880">
              <a:lnSpc>
                <a:spcPct val="100000"/>
              </a:lnSpc>
              <a:buSzPct val="110000"/>
              <a:defRPr sz="1800"/>
            </a:lvl2pPr>
            <a:lvl3pPr indent="-182880">
              <a:lnSpc>
                <a:spcPct val="100000"/>
              </a:lnSpc>
              <a:buSzPct val="110000"/>
              <a:defRPr sz="1800"/>
            </a:lvl3pPr>
            <a:lvl4pPr>
              <a:defRPr sz="1600"/>
            </a:lvl4pPr>
            <a:lvl5pPr>
              <a:defRPr sz="1600"/>
            </a:lvl5pPr>
          </a:lstStyle>
          <a:p>
            <a:pPr lvl="0"/>
            <a:r>
              <a:rPr lang="lv-LV" dirty="0">
                <a:latin typeface="Arial" panose="020B0604020202020204" pitchFamily="34" charset="0"/>
                <a:cs typeface="Arial" panose="020B0604020202020204" pitchFamily="34" charset="0"/>
              </a:rPr>
              <a:t>Teksts vai uzskaitījums</a:t>
            </a:r>
            <a:endParaRPr lang="en-US" dirty="0"/>
          </a:p>
          <a:p>
            <a:pPr lvl="1"/>
            <a:r>
              <a:rPr lang="lv-LV" dirty="0">
                <a:latin typeface="Arial" panose="020B0604020202020204" pitchFamily="34" charset="0"/>
                <a:cs typeface="Arial" panose="020B0604020202020204" pitchFamily="34" charset="0"/>
              </a:rPr>
              <a:t>Otrās pakāpes uzskaitījums</a:t>
            </a:r>
          </a:p>
          <a:p>
            <a:pPr lvl="2"/>
            <a:r>
              <a:rPr lang="lv-LV" dirty="0"/>
              <a:t>Trešās</a:t>
            </a:r>
            <a:r>
              <a:rPr lang="en-US" dirty="0"/>
              <a:t> </a:t>
            </a:r>
            <a:r>
              <a:rPr lang="en-US" dirty="0" err="1"/>
              <a:t>pakāpes</a:t>
            </a:r>
            <a:r>
              <a:rPr lang="en-US" dirty="0"/>
              <a:t> </a:t>
            </a:r>
            <a:r>
              <a:rPr lang="en-US" dirty="0" err="1"/>
              <a:t>uzskaitījums</a:t>
            </a:r>
            <a:endParaRPr lang="en-US" dirty="0"/>
          </a:p>
        </p:txBody>
      </p:sp>
      <p:sp>
        <p:nvSpPr>
          <p:cNvPr id="4" name="Content Placeholder 3"/>
          <p:cNvSpPr>
            <a:spLocks noGrp="1"/>
          </p:cNvSpPr>
          <p:nvPr>
            <p:ph sz="half" idx="2" hasCustomPrompt="1"/>
          </p:nvPr>
        </p:nvSpPr>
        <p:spPr>
          <a:xfrm>
            <a:off x="6096000" y="1495424"/>
            <a:ext cx="5511800" cy="4476751"/>
          </a:xfrm>
          <a:prstGeom prst="rect">
            <a:avLst/>
          </a:prstGeom>
        </p:spPr>
        <p:txBody>
          <a:bodyPr/>
          <a:lstStyle>
            <a:lvl1pPr indent="-182880">
              <a:lnSpc>
                <a:spcPct val="100000"/>
              </a:lnSpc>
              <a:buSzPct val="110000"/>
              <a:defRPr sz="2000"/>
            </a:lvl1pPr>
            <a:lvl2pPr indent="-182880">
              <a:lnSpc>
                <a:spcPct val="100000"/>
              </a:lnSpc>
              <a:buSzPct val="110000"/>
              <a:defRPr sz="1800"/>
            </a:lvl2pPr>
            <a:lvl3pPr indent="-182880">
              <a:lnSpc>
                <a:spcPct val="100000"/>
              </a:lnSpc>
              <a:buSzPct val="110000"/>
              <a:defRPr sz="1800"/>
            </a:lvl3pPr>
            <a:lvl4pPr>
              <a:defRPr sz="1600"/>
            </a:lvl4pPr>
            <a:lvl5pPr>
              <a:defRPr sz="1600"/>
            </a:lvl5pPr>
          </a:lstStyle>
          <a:p>
            <a:pPr lvl="0"/>
            <a:r>
              <a:rPr lang="lv-LV">
                <a:latin typeface="Arial" panose="020B0604020202020204" pitchFamily="34" charset="0"/>
                <a:cs typeface="Arial" panose="020B0604020202020204" pitchFamily="34" charset="0"/>
              </a:rPr>
              <a:t>Teksts vai uzskaitījums</a:t>
            </a:r>
            <a:endParaRPr lang="en-US"/>
          </a:p>
          <a:p>
            <a:pPr lvl="1"/>
            <a:r>
              <a:rPr lang="lv-LV">
                <a:latin typeface="Arial" panose="020B0604020202020204" pitchFamily="34" charset="0"/>
                <a:cs typeface="Arial" panose="020B0604020202020204" pitchFamily="34" charset="0"/>
              </a:rPr>
              <a:t>Otrās pakāpes uzskaitījums</a:t>
            </a:r>
          </a:p>
          <a:p>
            <a:pPr lvl="2"/>
            <a:r>
              <a:rPr lang="lv-LV"/>
              <a:t>Trešās</a:t>
            </a:r>
            <a:r>
              <a:rPr lang="en-US"/>
              <a:t> pakāpes uzskaitījums</a:t>
            </a:r>
          </a:p>
        </p:txBody>
      </p:sp>
      <p:sp>
        <p:nvSpPr>
          <p:cNvPr id="7" name="Slide Number Placeholder 6"/>
          <p:cNvSpPr>
            <a:spLocks noGrp="1"/>
          </p:cNvSpPr>
          <p:nvPr>
            <p:ph type="sldNum" sz="quarter" idx="12"/>
          </p:nvPr>
        </p:nvSpPr>
        <p:spPr/>
        <p:txBody>
          <a:bodyPr/>
          <a:lstStyle/>
          <a:p>
            <a:fld id="{91D3A56C-CA3A-4E89-BC65-6580637F7A80}" type="slidenum">
              <a:rPr lang="lv-LV" smtClean="0"/>
              <a:t>‹#›</a:t>
            </a:fld>
            <a:endParaRPr lang="lv-LV"/>
          </a:p>
        </p:txBody>
      </p:sp>
      <p:sp>
        <p:nvSpPr>
          <p:cNvPr id="15" name="Title 1">
            <a:extLst>
              <a:ext uri="{FF2B5EF4-FFF2-40B4-BE49-F238E27FC236}">
                <a16:creationId xmlns:a16="http://schemas.microsoft.com/office/drawing/2014/main" id="{9422B2EB-647D-4021-B7CA-DDD01DECB103}"/>
              </a:ext>
            </a:extLst>
          </p:cNvPr>
          <p:cNvSpPr>
            <a:spLocks noGrp="1"/>
          </p:cNvSpPr>
          <p:nvPr>
            <p:ph type="title" hasCustomPrompt="1"/>
          </p:nvPr>
        </p:nvSpPr>
        <p:spPr>
          <a:xfrm>
            <a:off x="584201" y="219075"/>
            <a:ext cx="11015132" cy="1098550"/>
          </a:xfrm>
        </p:spPr>
        <p:txBody>
          <a:bodyPr>
            <a:normAutofit/>
          </a:bodyPr>
          <a:lstStyle>
            <a:lvl1pPr>
              <a:defRPr sz="2800" b="0"/>
            </a:lvl1pPr>
          </a:lstStyle>
          <a:p>
            <a:r>
              <a:rPr lang="lv-LV" dirty="0"/>
              <a:t>Virsraksts</a:t>
            </a:r>
            <a:endParaRPr lang="en-US" dirty="0"/>
          </a:p>
        </p:txBody>
      </p:sp>
      <p:pic>
        <p:nvPicPr>
          <p:cNvPr id="5" name="Attēls 4" descr="Attēls, kurā ir fonts, grafika, ekrānuzņēmums, logotips&#10;&#10;Mākslīgā intelekta ģenerēts saturs var būt nepareizs.">
            <a:extLst>
              <a:ext uri="{FF2B5EF4-FFF2-40B4-BE49-F238E27FC236}">
                <a16:creationId xmlns:a16="http://schemas.microsoft.com/office/drawing/2014/main" id="{CD532A37-D99B-59FB-DE91-C0A6899A6B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8119" y="6093367"/>
            <a:ext cx="2371214" cy="588419"/>
          </a:xfrm>
          <a:prstGeom prst="rect">
            <a:avLst/>
          </a:prstGeom>
        </p:spPr>
      </p:pic>
    </p:spTree>
    <p:extLst>
      <p:ext uri="{BB962C8B-B14F-4D97-AF65-F5344CB8AC3E}">
        <p14:creationId xmlns:p14="http://schemas.microsoft.com/office/powerpoint/2010/main" val="170077034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līdzinājum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84200" y="1495425"/>
            <a:ext cx="5511800" cy="485775"/>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Apakšvirsraksts</a:t>
            </a:r>
            <a:endParaRPr lang="en-US"/>
          </a:p>
        </p:txBody>
      </p:sp>
      <p:sp>
        <p:nvSpPr>
          <p:cNvPr id="4" name="Content Placeholder 3"/>
          <p:cNvSpPr>
            <a:spLocks noGrp="1"/>
          </p:cNvSpPr>
          <p:nvPr>
            <p:ph sz="half" idx="2" hasCustomPrompt="1"/>
          </p:nvPr>
        </p:nvSpPr>
        <p:spPr>
          <a:xfrm>
            <a:off x="584200" y="2200275"/>
            <a:ext cx="5511800" cy="3771900"/>
          </a:xfrm>
          <a:prstGeom prst="rect">
            <a:avLst/>
          </a:prstGeom>
        </p:spPr>
        <p:txBody>
          <a:bodyPr/>
          <a:lstStyle>
            <a:lvl1pPr marL="182880" indent="-182880">
              <a:lnSpc>
                <a:spcPct val="100000"/>
              </a:lnSpc>
              <a:buSzPct val="110000"/>
              <a:defRPr sz="2000"/>
            </a:lvl1pPr>
            <a:lvl2pPr indent="-182880">
              <a:lnSpc>
                <a:spcPct val="100000"/>
              </a:lnSpc>
              <a:buSzPct val="110000"/>
              <a:defRPr sz="2000"/>
            </a:lvl2pPr>
            <a:lvl3pPr indent="-182880">
              <a:lnSpc>
                <a:spcPct val="100000"/>
              </a:lnSpc>
              <a:buSzPct val="110000"/>
              <a:defRPr sz="1800"/>
            </a:lvl3pPr>
            <a:lvl5pPr>
              <a:defRPr sz="1600"/>
            </a:lvl5pPr>
          </a:lstStyle>
          <a:p>
            <a:pPr lvl="0"/>
            <a:r>
              <a:rPr lang="lv-LV">
                <a:latin typeface="Arial" panose="020B0604020202020204" pitchFamily="34" charset="0"/>
                <a:cs typeface="Arial" panose="020B0604020202020204" pitchFamily="34" charset="0"/>
              </a:rPr>
              <a:t>Teksts vai uzskaitījums</a:t>
            </a:r>
            <a:endParaRPr lang="en-US"/>
          </a:p>
          <a:p>
            <a:pPr lvl="1"/>
            <a:r>
              <a:rPr lang="lv-LV">
                <a:latin typeface="Arial" panose="020B0604020202020204" pitchFamily="34" charset="0"/>
                <a:cs typeface="Arial" panose="020B0604020202020204" pitchFamily="34" charset="0"/>
              </a:rPr>
              <a:t>Otrās pakāpes uzskaitījums</a:t>
            </a:r>
          </a:p>
          <a:p>
            <a:pPr lvl="2"/>
            <a:r>
              <a:rPr lang="lv-LV"/>
              <a:t>Trešās</a:t>
            </a:r>
            <a:r>
              <a:rPr lang="en-US"/>
              <a:t> pakāpes uzskaitījums</a:t>
            </a:r>
          </a:p>
        </p:txBody>
      </p:sp>
      <p:sp>
        <p:nvSpPr>
          <p:cNvPr id="9" name="Slide Number Placeholder 8"/>
          <p:cNvSpPr>
            <a:spLocks noGrp="1"/>
          </p:cNvSpPr>
          <p:nvPr>
            <p:ph type="sldNum" sz="quarter" idx="12"/>
          </p:nvPr>
        </p:nvSpPr>
        <p:spPr/>
        <p:txBody>
          <a:bodyPr/>
          <a:lstStyle/>
          <a:p>
            <a:fld id="{91D3A56C-CA3A-4E89-BC65-6580637F7A80}" type="slidenum">
              <a:rPr lang="lv-LV" smtClean="0"/>
              <a:t>‹#›</a:t>
            </a:fld>
            <a:endParaRPr lang="lv-LV"/>
          </a:p>
        </p:txBody>
      </p:sp>
      <p:sp>
        <p:nvSpPr>
          <p:cNvPr id="11" name="Text Placeholder 2">
            <a:extLst>
              <a:ext uri="{FF2B5EF4-FFF2-40B4-BE49-F238E27FC236}">
                <a16:creationId xmlns:a16="http://schemas.microsoft.com/office/drawing/2014/main" id="{BC79FE16-7AAB-4123-BF2D-23120E674F2F}"/>
              </a:ext>
            </a:extLst>
          </p:cNvPr>
          <p:cNvSpPr>
            <a:spLocks noGrp="1"/>
          </p:cNvSpPr>
          <p:nvPr>
            <p:ph type="body" idx="13" hasCustomPrompt="1"/>
          </p:nvPr>
        </p:nvSpPr>
        <p:spPr>
          <a:xfrm>
            <a:off x="6096000" y="1495425"/>
            <a:ext cx="5503331" cy="479160"/>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Apakšvirsraksts</a:t>
            </a:r>
            <a:r>
              <a:rPr lang="lv-LV"/>
              <a:t> 2</a:t>
            </a:r>
            <a:endParaRPr lang="en-US"/>
          </a:p>
        </p:txBody>
      </p:sp>
      <p:sp>
        <p:nvSpPr>
          <p:cNvPr id="12" name="Content Placeholder 3">
            <a:extLst>
              <a:ext uri="{FF2B5EF4-FFF2-40B4-BE49-F238E27FC236}">
                <a16:creationId xmlns:a16="http://schemas.microsoft.com/office/drawing/2014/main" id="{126F04C2-2101-4E65-B743-9AB62A2311A5}"/>
              </a:ext>
            </a:extLst>
          </p:cNvPr>
          <p:cNvSpPr>
            <a:spLocks noGrp="1"/>
          </p:cNvSpPr>
          <p:nvPr>
            <p:ph sz="half" idx="14" hasCustomPrompt="1"/>
          </p:nvPr>
        </p:nvSpPr>
        <p:spPr>
          <a:xfrm>
            <a:off x="6096000" y="2200275"/>
            <a:ext cx="5503331" cy="3771900"/>
          </a:xfrm>
          <a:prstGeom prst="rect">
            <a:avLst/>
          </a:prstGeom>
        </p:spPr>
        <p:txBody>
          <a:bodyPr/>
          <a:lstStyle>
            <a:lvl1pPr indent="-182880">
              <a:lnSpc>
                <a:spcPct val="100000"/>
              </a:lnSpc>
              <a:buSzPct val="110000"/>
              <a:defRPr sz="2000"/>
            </a:lvl1pPr>
            <a:lvl2pPr indent="-182880">
              <a:lnSpc>
                <a:spcPct val="100000"/>
              </a:lnSpc>
              <a:buSzPct val="110000"/>
              <a:defRPr sz="2000"/>
            </a:lvl2pPr>
            <a:lvl3pPr indent="-182880">
              <a:lnSpc>
                <a:spcPct val="100000"/>
              </a:lnSpc>
              <a:buSzPct val="110000"/>
              <a:defRPr sz="1800"/>
            </a:lvl3pPr>
            <a:lvl5pPr>
              <a:defRPr sz="1600"/>
            </a:lvl5pPr>
          </a:lstStyle>
          <a:p>
            <a:pPr lvl="0"/>
            <a:r>
              <a:rPr lang="lv-LV">
                <a:latin typeface="Arial" panose="020B0604020202020204" pitchFamily="34" charset="0"/>
                <a:cs typeface="Arial" panose="020B0604020202020204" pitchFamily="34" charset="0"/>
              </a:rPr>
              <a:t>Teksts vai uzskaitījums</a:t>
            </a:r>
            <a:endParaRPr lang="en-US"/>
          </a:p>
          <a:p>
            <a:pPr lvl="1"/>
            <a:r>
              <a:rPr lang="lv-LV">
                <a:latin typeface="Arial" panose="020B0604020202020204" pitchFamily="34" charset="0"/>
                <a:cs typeface="Arial" panose="020B0604020202020204" pitchFamily="34" charset="0"/>
              </a:rPr>
              <a:t>Otrās pakāpes uzskaitījums</a:t>
            </a:r>
          </a:p>
          <a:p>
            <a:pPr lvl="2"/>
            <a:r>
              <a:rPr lang="lv-LV"/>
              <a:t>Trešās</a:t>
            </a:r>
            <a:r>
              <a:rPr lang="en-US"/>
              <a:t> pakāpes uzskaitījums</a:t>
            </a:r>
          </a:p>
        </p:txBody>
      </p:sp>
      <p:sp>
        <p:nvSpPr>
          <p:cNvPr id="17" name="Title 1">
            <a:extLst>
              <a:ext uri="{FF2B5EF4-FFF2-40B4-BE49-F238E27FC236}">
                <a16:creationId xmlns:a16="http://schemas.microsoft.com/office/drawing/2014/main" id="{BAFBCC03-906B-4795-BA37-0D848C08C323}"/>
              </a:ext>
            </a:extLst>
          </p:cNvPr>
          <p:cNvSpPr>
            <a:spLocks noGrp="1"/>
          </p:cNvSpPr>
          <p:nvPr>
            <p:ph type="title" hasCustomPrompt="1"/>
          </p:nvPr>
        </p:nvSpPr>
        <p:spPr>
          <a:xfrm>
            <a:off x="584201" y="219075"/>
            <a:ext cx="11015132" cy="1098550"/>
          </a:xfrm>
        </p:spPr>
        <p:txBody>
          <a:bodyPr>
            <a:normAutofit/>
          </a:bodyPr>
          <a:lstStyle>
            <a:lvl1pPr>
              <a:defRPr sz="2800" b="0"/>
            </a:lvl1pPr>
          </a:lstStyle>
          <a:p>
            <a:r>
              <a:rPr lang="lv-LV"/>
              <a:t>Virsraksts</a:t>
            </a:r>
            <a:endParaRPr lang="en-US" dirty="0"/>
          </a:p>
        </p:txBody>
      </p:sp>
      <p:pic>
        <p:nvPicPr>
          <p:cNvPr id="5" name="Attēls 4" descr="Attēls, kurā ir fonts, grafika, ekrānuzņēmums, logotips&#10;&#10;Mākslīgā intelekta ģenerēts saturs var būt nepareizs.">
            <a:extLst>
              <a:ext uri="{FF2B5EF4-FFF2-40B4-BE49-F238E27FC236}">
                <a16:creationId xmlns:a16="http://schemas.microsoft.com/office/drawing/2014/main" id="{0B818933-9D89-30E0-46BB-CA6C8DD2E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8119" y="6093367"/>
            <a:ext cx="2371214" cy="588419"/>
          </a:xfrm>
          <a:prstGeom prst="rect">
            <a:avLst/>
          </a:prstGeom>
        </p:spPr>
      </p:pic>
    </p:spTree>
    <p:extLst>
      <p:ext uri="{BB962C8B-B14F-4D97-AF65-F5344CB8AC3E}">
        <p14:creationId xmlns:p14="http://schemas.microsoft.com/office/powerpoint/2010/main" val="227290950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rsraksts, teksta bloks un attēls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D3A56C-CA3A-4E89-BC65-6580637F7A80}" type="slidenum">
              <a:rPr lang="lv-LV" smtClean="0"/>
              <a:t>‹#›</a:t>
            </a:fld>
            <a:endParaRPr lang="lv-LV"/>
          </a:p>
        </p:txBody>
      </p:sp>
      <p:sp>
        <p:nvSpPr>
          <p:cNvPr id="4" name="Picture Placeholder 2">
            <a:extLst>
              <a:ext uri="{FF2B5EF4-FFF2-40B4-BE49-F238E27FC236}">
                <a16:creationId xmlns:a16="http://schemas.microsoft.com/office/drawing/2014/main" id="{2666126E-3F10-420A-9C3D-D4061420A50D}"/>
              </a:ext>
            </a:extLst>
          </p:cNvPr>
          <p:cNvSpPr>
            <a:spLocks noGrp="1" noChangeAspect="1"/>
          </p:cNvSpPr>
          <p:nvPr>
            <p:ph type="pic" idx="13" hasCustomPrompt="1"/>
          </p:nvPr>
        </p:nvSpPr>
        <p:spPr>
          <a:xfrm>
            <a:off x="5260622" y="1495424"/>
            <a:ext cx="6347177" cy="4476751"/>
          </a:xfrm>
          <a:prstGeom prst="rect">
            <a:avLst/>
          </a:prstGeo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7" name="Text Placeholder 3">
            <a:extLst>
              <a:ext uri="{FF2B5EF4-FFF2-40B4-BE49-F238E27FC236}">
                <a16:creationId xmlns:a16="http://schemas.microsoft.com/office/drawing/2014/main" id="{9C531893-AA8B-43B3-9144-5017FFE511C9}"/>
              </a:ext>
            </a:extLst>
          </p:cNvPr>
          <p:cNvSpPr>
            <a:spLocks noGrp="1"/>
          </p:cNvSpPr>
          <p:nvPr>
            <p:ph type="body" sz="half" idx="2" hasCustomPrompt="1"/>
          </p:nvPr>
        </p:nvSpPr>
        <p:spPr>
          <a:xfrm>
            <a:off x="584201" y="1495424"/>
            <a:ext cx="4445000" cy="4476751"/>
          </a:xfrm>
          <a:prstGeom prst="rect">
            <a:avLst/>
          </a:prstGeom>
        </p:spPr>
        <p:txBody>
          <a:bodyPr/>
          <a:lstStyle>
            <a:lvl1pPr marL="182880" indent="-18288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lv-LV"/>
              <a:t>Teksta lauks</a:t>
            </a:r>
          </a:p>
          <a:p>
            <a:endParaRPr lang="lv-LV"/>
          </a:p>
        </p:txBody>
      </p:sp>
      <p:sp>
        <p:nvSpPr>
          <p:cNvPr id="12" name="Title 1">
            <a:extLst>
              <a:ext uri="{FF2B5EF4-FFF2-40B4-BE49-F238E27FC236}">
                <a16:creationId xmlns:a16="http://schemas.microsoft.com/office/drawing/2014/main" id="{164E73C6-7FFF-4A51-A6E8-D9B6BB53102C}"/>
              </a:ext>
            </a:extLst>
          </p:cNvPr>
          <p:cNvSpPr>
            <a:spLocks noGrp="1"/>
          </p:cNvSpPr>
          <p:nvPr>
            <p:ph type="title" hasCustomPrompt="1"/>
          </p:nvPr>
        </p:nvSpPr>
        <p:spPr>
          <a:xfrm>
            <a:off x="584201" y="219075"/>
            <a:ext cx="11015132" cy="1098550"/>
          </a:xfrm>
        </p:spPr>
        <p:txBody>
          <a:bodyPr>
            <a:normAutofit/>
          </a:bodyPr>
          <a:lstStyle>
            <a:lvl1pPr>
              <a:defRPr sz="2800" b="0"/>
            </a:lvl1pPr>
          </a:lstStyle>
          <a:p>
            <a:r>
              <a:rPr lang="lv-LV"/>
              <a:t>Virsraksts</a:t>
            </a:r>
            <a:endParaRPr lang="en-US" dirty="0"/>
          </a:p>
        </p:txBody>
      </p:sp>
      <p:pic>
        <p:nvPicPr>
          <p:cNvPr id="3" name="Attēls 2" descr="Attēls, kurā ir fonts, grafika, ekrānuzņēmums, logotips&#10;&#10;Mākslīgā intelekta ģenerēts saturs var būt nepareizs.">
            <a:extLst>
              <a:ext uri="{FF2B5EF4-FFF2-40B4-BE49-F238E27FC236}">
                <a16:creationId xmlns:a16="http://schemas.microsoft.com/office/drawing/2014/main" id="{5179269F-B0F0-1700-9275-A91ACB31C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8119" y="6093367"/>
            <a:ext cx="2371214" cy="588419"/>
          </a:xfrm>
          <a:prstGeom prst="rect">
            <a:avLst/>
          </a:prstGeom>
        </p:spPr>
      </p:pic>
    </p:spTree>
    <p:extLst>
      <p:ext uri="{BB962C8B-B14F-4D97-AF65-F5344CB8AC3E}">
        <p14:creationId xmlns:p14="http://schemas.microsoft.com/office/powerpoint/2010/main" val="327042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rsraksts, teksta bloks un attēls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D3A56C-CA3A-4E89-BC65-6580637F7A80}" type="slidenum">
              <a:rPr lang="lv-LV" smtClean="0"/>
              <a:t>‹#›</a:t>
            </a:fld>
            <a:endParaRPr lang="lv-LV"/>
          </a:p>
        </p:txBody>
      </p:sp>
      <p:sp>
        <p:nvSpPr>
          <p:cNvPr id="4" name="Picture Placeholder 2">
            <a:extLst>
              <a:ext uri="{FF2B5EF4-FFF2-40B4-BE49-F238E27FC236}">
                <a16:creationId xmlns:a16="http://schemas.microsoft.com/office/drawing/2014/main" id="{2666126E-3F10-420A-9C3D-D4061420A50D}"/>
              </a:ext>
            </a:extLst>
          </p:cNvPr>
          <p:cNvSpPr>
            <a:spLocks noGrp="1" noChangeAspect="1"/>
          </p:cNvSpPr>
          <p:nvPr>
            <p:ph type="pic" idx="13" hasCustomPrompt="1"/>
          </p:nvPr>
        </p:nvSpPr>
        <p:spPr>
          <a:xfrm>
            <a:off x="584201" y="1495425"/>
            <a:ext cx="6426199" cy="4476749"/>
          </a:xfrm>
          <a:prstGeom prst="rect">
            <a:avLst/>
          </a:prstGeo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7" name="Text Placeholder 3">
            <a:extLst>
              <a:ext uri="{FF2B5EF4-FFF2-40B4-BE49-F238E27FC236}">
                <a16:creationId xmlns:a16="http://schemas.microsoft.com/office/drawing/2014/main" id="{9C531893-AA8B-43B3-9144-5017FFE511C9}"/>
              </a:ext>
            </a:extLst>
          </p:cNvPr>
          <p:cNvSpPr>
            <a:spLocks noGrp="1"/>
          </p:cNvSpPr>
          <p:nvPr>
            <p:ph type="body" sz="half" idx="2" hasCustomPrompt="1"/>
          </p:nvPr>
        </p:nvSpPr>
        <p:spPr>
          <a:xfrm>
            <a:off x="7215716" y="1495425"/>
            <a:ext cx="4383616" cy="4476748"/>
          </a:xfrm>
          <a:prstGeom prst="rect">
            <a:avLst/>
          </a:prstGeom>
        </p:spPr>
        <p:txBody>
          <a:bodyPr/>
          <a:lstStyle>
            <a:lvl1pPr marL="182880" indent="-18288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lv-LV"/>
              <a:t>Teksta lauks</a:t>
            </a:r>
          </a:p>
        </p:txBody>
      </p:sp>
      <p:sp>
        <p:nvSpPr>
          <p:cNvPr id="12" name="Title 1">
            <a:extLst>
              <a:ext uri="{FF2B5EF4-FFF2-40B4-BE49-F238E27FC236}">
                <a16:creationId xmlns:a16="http://schemas.microsoft.com/office/drawing/2014/main" id="{0055F696-5641-48D8-92E6-9DC7BDE1AB92}"/>
              </a:ext>
            </a:extLst>
          </p:cNvPr>
          <p:cNvSpPr>
            <a:spLocks noGrp="1"/>
          </p:cNvSpPr>
          <p:nvPr>
            <p:ph type="title" hasCustomPrompt="1"/>
          </p:nvPr>
        </p:nvSpPr>
        <p:spPr>
          <a:xfrm>
            <a:off x="584201" y="219075"/>
            <a:ext cx="11015132" cy="1098550"/>
          </a:xfrm>
        </p:spPr>
        <p:txBody>
          <a:bodyPr>
            <a:normAutofit/>
          </a:bodyPr>
          <a:lstStyle>
            <a:lvl1pPr>
              <a:defRPr sz="2800" b="0"/>
            </a:lvl1pPr>
          </a:lstStyle>
          <a:p>
            <a:r>
              <a:rPr lang="lv-LV"/>
              <a:t>Virsraksts</a:t>
            </a:r>
            <a:endParaRPr lang="en-US" dirty="0"/>
          </a:p>
        </p:txBody>
      </p:sp>
      <p:pic>
        <p:nvPicPr>
          <p:cNvPr id="3" name="Attēls 2" descr="Attēls, kurā ir fonts, grafika, ekrānuzņēmums, logotips&#10;&#10;Mākslīgā intelekta ģenerēts saturs var būt nepareizs.">
            <a:extLst>
              <a:ext uri="{FF2B5EF4-FFF2-40B4-BE49-F238E27FC236}">
                <a16:creationId xmlns:a16="http://schemas.microsoft.com/office/drawing/2014/main" id="{A95E2C83-91DB-8CD1-9B72-B8E8112587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8119" y="6093367"/>
            <a:ext cx="2371214" cy="588419"/>
          </a:xfrm>
          <a:prstGeom prst="rect">
            <a:avLst/>
          </a:prstGeom>
        </p:spPr>
      </p:pic>
    </p:spTree>
    <p:extLst>
      <p:ext uri="{BB962C8B-B14F-4D97-AF65-F5344CB8AC3E}">
        <p14:creationId xmlns:p14="http://schemas.microsoft.com/office/powerpoint/2010/main" val="320204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rsraksts, saturs un noskaņas attēls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27701" y="438151"/>
            <a:ext cx="5880100" cy="1593850"/>
          </a:xfrm>
        </p:spPr>
        <p:txBody>
          <a:bodyPr anchor="b">
            <a:normAutofit/>
          </a:bodyPr>
          <a:lstStyle>
            <a:lvl1pPr>
              <a:defRPr sz="2800"/>
            </a:lvl1pPr>
          </a:lstStyle>
          <a:p>
            <a:r>
              <a:rPr lang="lv-LV"/>
              <a:t>Virsraksts</a:t>
            </a:r>
            <a:endParaRPr lang="en-US" dirty="0"/>
          </a:p>
        </p:txBody>
      </p:sp>
      <p:sp>
        <p:nvSpPr>
          <p:cNvPr id="4" name="Text Placeholder 3"/>
          <p:cNvSpPr>
            <a:spLocks noGrp="1"/>
          </p:cNvSpPr>
          <p:nvPr>
            <p:ph type="body" sz="half" idx="2" hasCustomPrompt="1"/>
          </p:nvPr>
        </p:nvSpPr>
        <p:spPr>
          <a:xfrm>
            <a:off x="5727701" y="2200276"/>
            <a:ext cx="5880100" cy="3771899"/>
          </a:xfrm>
          <a:prstGeom prst="rect">
            <a:avLst/>
          </a:prstGeom>
        </p:spPr>
        <p:txBody>
          <a:bodyPr/>
          <a:lstStyle>
            <a:lvl1pPr marL="182880" indent="-182880">
              <a:spcBef>
                <a:spcPts val="1200"/>
              </a:spcBef>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lv-LV"/>
              <a:t>Teksta lauks</a:t>
            </a:r>
          </a:p>
        </p:txBody>
      </p:sp>
      <p:sp>
        <p:nvSpPr>
          <p:cNvPr id="7" name="Slide Number Placeholder 6"/>
          <p:cNvSpPr>
            <a:spLocks noGrp="1"/>
          </p:cNvSpPr>
          <p:nvPr>
            <p:ph type="sldNum" sz="quarter" idx="12"/>
          </p:nvPr>
        </p:nvSpPr>
        <p:spPr/>
        <p:txBody>
          <a:bodyPr/>
          <a:lstStyle/>
          <a:p>
            <a:fld id="{91D3A56C-CA3A-4E89-BC65-6580637F7A80}" type="slidenum">
              <a:rPr lang="lv-LV" smtClean="0"/>
              <a:t>‹#›</a:t>
            </a:fld>
            <a:endParaRPr lang="lv-LV"/>
          </a:p>
        </p:txBody>
      </p:sp>
      <p:sp>
        <p:nvSpPr>
          <p:cNvPr id="10" name="Picture Placeholder 9">
            <a:extLst>
              <a:ext uri="{FF2B5EF4-FFF2-40B4-BE49-F238E27FC236}">
                <a16:creationId xmlns:a16="http://schemas.microsoft.com/office/drawing/2014/main" id="{4C30918C-D6B1-4EF3-B964-85CA8828D11B}"/>
              </a:ext>
            </a:extLst>
          </p:cNvPr>
          <p:cNvSpPr>
            <a:spLocks noGrp="1" noChangeAspect="1"/>
          </p:cNvSpPr>
          <p:nvPr>
            <p:ph type="pic" idx="13" hasCustomPrompt="1"/>
          </p:nvPr>
        </p:nvSpPr>
        <p:spPr>
          <a:xfrm>
            <a:off x="584200" y="438151"/>
            <a:ext cx="4572000" cy="5534024"/>
          </a:xfrm>
          <a:custGeom>
            <a:avLst/>
            <a:gdLst>
              <a:gd name="connsiteX0" fmla="*/ 220660 w 3867149"/>
              <a:gd name="connsiteY0" fmla="*/ 6330154 h 6851650"/>
              <a:gd name="connsiteX1" fmla="*/ 220660 w 3867149"/>
              <a:gd name="connsiteY1" fmla="*/ 6765132 h 6851650"/>
              <a:gd name="connsiteX2" fmla="*/ 655638 w 3867149"/>
              <a:gd name="connsiteY2" fmla="*/ 6765132 h 6851650"/>
              <a:gd name="connsiteX3" fmla="*/ 655638 w 3867149"/>
              <a:gd name="connsiteY3" fmla="*/ 6330154 h 6851650"/>
              <a:gd name="connsiteX4" fmla="*/ 0 w 3867149"/>
              <a:gd name="connsiteY4" fmla="*/ 0 h 6851650"/>
              <a:gd name="connsiteX5" fmla="*/ 3867149 w 3867149"/>
              <a:gd name="connsiteY5" fmla="*/ 0 h 6851650"/>
              <a:gd name="connsiteX6" fmla="*/ 3867149 w 3867149"/>
              <a:gd name="connsiteY6" fmla="*/ 6851650 h 6851650"/>
              <a:gd name="connsiteX7" fmla="*/ 0 w 3867149"/>
              <a:gd name="connsiteY7" fmla="*/ 6851650 h 68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7149" h="6851650">
                <a:moveTo>
                  <a:pt x="220660" y="6330154"/>
                </a:moveTo>
                <a:lnTo>
                  <a:pt x="220660" y="6765132"/>
                </a:lnTo>
                <a:lnTo>
                  <a:pt x="655638" y="6765132"/>
                </a:lnTo>
                <a:lnTo>
                  <a:pt x="655638" y="6330154"/>
                </a:lnTo>
                <a:close/>
                <a:moveTo>
                  <a:pt x="0" y="0"/>
                </a:moveTo>
                <a:lnTo>
                  <a:pt x="3867149" y="0"/>
                </a:lnTo>
                <a:lnTo>
                  <a:pt x="3867149" y="6851650"/>
                </a:lnTo>
                <a:lnTo>
                  <a:pt x="0" y="6851650"/>
                </a:lnTo>
                <a:close/>
              </a:path>
            </a:pathLst>
          </a:custGeom>
        </p:spPr>
        <p:txBody>
          <a:bodyPr wrap="square" anchor="t">
            <a:noAutofit/>
          </a:bodyPr>
          <a:lstStyle>
            <a:lvl1pPr marL="0" indent="0">
              <a:buNone/>
              <a:defRPr sz="240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dirty="0"/>
              <a:t>Noklikšķiniet uz ikonas, lai pievienotu attēlu</a:t>
            </a:r>
            <a:endParaRPr lang="en-US" dirty="0"/>
          </a:p>
        </p:txBody>
      </p:sp>
      <p:pic>
        <p:nvPicPr>
          <p:cNvPr id="5" name="Attēls 4" descr="Attēls, kurā ir fonts, grafika, ekrānuzņēmums, logotips&#10;&#10;Mākslīgā intelekta ģenerēts saturs var būt nepareizs.">
            <a:extLst>
              <a:ext uri="{FF2B5EF4-FFF2-40B4-BE49-F238E27FC236}">
                <a16:creationId xmlns:a16="http://schemas.microsoft.com/office/drawing/2014/main" id="{E9E2B8F0-4711-7205-73C6-2B0643A10E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8119" y="6093367"/>
            <a:ext cx="2371214" cy="588419"/>
          </a:xfrm>
          <a:prstGeom prst="rect">
            <a:avLst/>
          </a:prstGeom>
        </p:spPr>
      </p:pic>
    </p:spTree>
    <p:extLst>
      <p:ext uri="{BB962C8B-B14F-4D97-AF65-F5344CB8AC3E}">
        <p14:creationId xmlns:p14="http://schemas.microsoft.com/office/powerpoint/2010/main" val="11077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4200" y="438150"/>
            <a:ext cx="11015133" cy="879474"/>
          </a:xfrm>
          <a:prstGeom prst="rect">
            <a:avLst/>
          </a:prstGeom>
        </p:spPr>
        <p:txBody>
          <a:bodyPr vert="horz" lIns="91440" tIns="45720" rIns="91440" bIns="45720" rtlCol="0" anchor="ctr">
            <a:normAutofit/>
          </a:bodyPr>
          <a:lstStyle/>
          <a:p>
            <a:r>
              <a:rPr lang="lv-LV"/>
              <a:t>Virsraksts</a:t>
            </a:r>
            <a:endParaRPr lang="en-US" dirty="0"/>
          </a:p>
        </p:txBody>
      </p:sp>
      <p:sp>
        <p:nvSpPr>
          <p:cNvPr id="3" name="Text Placeholder 2"/>
          <p:cNvSpPr>
            <a:spLocks noGrp="1"/>
          </p:cNvSpPr>
          <p:nvPr>
            <p:ph type="body" idx="1"/>
          </p:nvPr>
        </p:nvSpPr>
        <p:spPr>
          <a:xfrm>
            <a:off x="584200" y="1495425"/>
            <a:ext cx="11015133" cy="4476749"/>
          </a:xfrm>
          <a:prstGeom prst="rect">
            <a:avLst/>
          </a:prstGeom>
        </p:spPr>
        <p:txBody>
          <a:bodyPr vert="horz" lIns="91440" tIns="45720" rIns="91440" bIns="45720" rtlCol="0">
            <a:normAutofit/>
          </a:bodyPr>
          <a:lstStyle/>
          <a:p>
            <a:pPr lvl="0"/>
            <a:r>
              <a:rPr lang="lv-LV">
                <a:latin typeface="Arial" panose="020B0604020202020204" pitchFamily="34" charset="0"/>
                <a:cs typeface="Arial" panose="020B0604020202020204" pitchFamily="34" charset="0"/>
              </a:rPr>
              <a:t>Teksts vai uzskaitījums</a:t>
            </a:r>
            <a:endParaRPr lang="en-US"/>
          </a:p>
          <a:p>
            <a:pPr lvl="1"/>
            <a:r>
              <a:rPr lang="lv-LV">
                <a:latin typeface="Arial" panose="020B0604020202020204" pitchFamily="34" charset="0"/>
                <a:cs typeface="Arial" panose="020B0604020202020204" pitchFamily="34" charset="0"/>
              </a:rPr>
              <a:t>Otrās pakāpes uzskaitījums</a:t>
            </a:r>
          </a:p>
          <a:p>
            <a:pPr lvl="2"/>
            <a:r>
              <a:rPr lang="lv-LV"/>
              <a:t>Trešās</a:t>
            </a:r>
            <a:r>
              <a:rPr lang="en-US"/>
              <a:t> pakāpes uzskaitījums</a:t>
            </a:r>
          </a:p>
        </p:txBody>
      </p:sp>
      <p:sp>
        <p:nvSpPr>
          <p:cNvPr id="6" name="Slide Number Placeholder 5"/>
          <p:cNvSpPr>
            <a:spLocks noGrp="1"/>
          </p:cNvSpPr>
          <p:nvPr>
            <p:ph type="sldNum" sz="quarter" idx="4"/>
          </p:nvPr>
        </p:nvSpPr>
        <p:spPr>
          <a:xfrm>
            <a:off x="254000" y="6413500"/>
            <a:ext cx="660400" cy="268286"/>
          </a:xfrm>
          <a:prstGeom prst="rect">
            <a:avLst/>
          </a:prstGeom>
        </p:spPr>
        <p:txBody>
          <a:bodyPr vert="horz" lIns="91440" tIns="45720" rIns="91440" bIns="45720" rtlCol="0" anchor="ctr"/>
          <a:lstStyle>
            <a:lvl1pPr algn="ctr">
              <a:defRPr sz="1200">
                <a:solidFill>
                  <a:schemeClr val="bg2"/>
                </a:solidFill>
              </a:defRPr>
            </a:lvl1pPr>
          </a:lstStyle>
          <a:p>
            <a:fld id="{91D3A56C-CA3A-4E89-BC65-6580637F7A80}" type="slidenum">
              <a:rPr lang="lv-LV" smtClean="0"/>
              <a:pPr/>
              <a:t>‹#›</a:t>
            </a:fld>
            <a:endParaRPr lang="lv-LV"/>
          </a:p>
        </p:txBody>
      </p:sp>
    </p:spTree>
    <p:extLst>
      <p:ext uri="{BB962C8B-B14F-4D97-AF65-F5344CB8AC3E}">
        <p14:creationId xmlns:p14="http://schemas.microsoft.com/office/powerpoint/2010/main" val="1570719913"/>
      </p:ext>
    </p:extLst>
  </p:cSld>
  <p:clrMap bg1="lt1" tx1="dk1" bg2="lt2" tx2="dk2" accent1="accent1" accent2="accent2" accent3="accent3" accent4="accent4" accent5="accent5" accent6="accent6" hlink="hlink" folHlink="folHlink"/>
  <p:sldLayoutIdLst>
    <p:sldLayoutId id="2147483679" r:id="rId1"/>
    <p:sldLayoutId id="2147483670" r:id="rId2"/>
    <p:sldLayoutId id="2147483676" r:id="rId3"/>
    <p:sldLayoutId id="2147483681" r:id="rId4"/>
    <p:sldLayoutId id="2147483664" r:id="rId5"/>
    <p:sldLayoutId id="2147483665" r:id="rId6"/>
    <p:sldLayoutId id="2147483671" r:id="rId7"/>
    <p:sldLayoutId id="2147483672" r:id="rId8"/>
    <p:sldLayoutId id="2147483673" r:id="rId9"/>
    <p:sldLayoutId id="2147483666" r:id="rId10"/>
    <p:sldLayoutId id="2147483667" r:id="rId11"/>
    <p:sldLayoutId id="2147483680" r:id="rId12"/>
    <p:sldLayoutId id="2147483682" r:id="rId13"/>
    <p:sldLayoutId id="2147483675" r:id="rId14"/>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SzPct val="110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8" userDrawn="1">
          <p15:clr>
            <a:srgbClr val="F26B43"/>
          </p15:clr>
        </p15:guide>
        <p15:guide id="2" pos="7307" userDrawn="1">
          <p15:clr>
            <a:srgbClr val="F26B43"/>
          </p15:clr>
        </p15:guide>
        <p15:guide id="4" orient="horz" pos="4040" userDrawn="1">
          <p15:clr>
            <a:srgbClr val="F26B43"/>
          </p15:clr>
        </p15:guide>
        <p15:guide id="5" orient="horz" pos="554" userDrawn="1">
          <p15:clr>
            <a:srgbClr val="F26B43"/>
          </p15:clr>
        </p15:guide>
        <p15:guide id="6" orient="horz" pos="3762" userDrawn="1">
          <p15:clr>
            <a:srgbClr val="F26B43"/>
          </p15:clr>
        </p15:guide>
        <p15:guide id="13" orient="horz" pos="2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14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3E6F6C5C-8F18-C6C8-A451-CE881177492C}"/>
              </a:ext>
            </a:extLst>
          </p:cNvPr>
          <p:cNvSpPr>
            <a:spLocks noGrp="1"/>
          </p:cNvSpPr>
          <p:nvPr>
            <p:ph type="sldNum" sz="quarter" idx="10"/>
          </p:nvPr>
        </p:nvSpPr>
        <p:spPr/>
        <p:txBody>
          <a:bodyPr/>
          <a:lstStyle/>
          <a:p>
            <a:fld id="{91D3A56C-CA3A-4E89-BC65-6580637F7A80}" type="slidenum">
              <a:rPr lang="lv-LV" smtClean="0"/>
              <a:pPr/>
              <a:t>10</a:t>
            </a:fld>
            <a:endParaRPr lang="lv-LV"/>
          </a:p>
        </p:txBody>
      </p:sp>
      <p:sp>
        <p:nvSpPr>
          <p:cNvPr id="5" name="Rectangle 3">
            <a:extLst>
              <a:ext uri="{FF2B5EF4-FFF2-40B4-BE49-F238E27FC236}">
                <a16:creationId xmlns:a16="http://schemas.microsoft.com/office/drawing/2014/main" id="{B9F8F44D-A7FF-8ED5-8C73-65CC6AC99A79}"/>
              </a:ext>
            </a:extLst>
          </p:cNvPr>
          <p:cNvSpPr/>
          <p:nvPr/>
        </p:nvSpPr>
        <p:spPr>
          <a:xfrm>
            <a:off x="841551" y="399342"/>
            <a:ext cx="9467370" cy="461217"/>
          </a:xfrm>
          <a:prstGeom prst="rect">
            <a:avLst/>
          </a:prstGeom>
        </p:spPr>
        <p:txBody>
          <a:bodyPr wrap="square">
            <a:spAutoFit/>
          </a:bodyPr>
          <a:lstStyle/>
          <a:p>
            <a:pPr lvl="0">
              <a:lnSpc>
                <a:spcPct val="120000"/>
              </a:lnSpc>
            </a:pPr>
            <a:r>
              <a:rPr lang="lv-LV" sz="2200" b="1" dirty="0">
                <a:solidFill>
                  <a:schemeClr val="accent1">
                    <a:lumMod val="50000"/>
                  </a:schemeClr>
                </a:solidFill>
                <a:cs typeface="Arial" panose="020B0604020202020204" pitchFamily="34" charset="0"/>
              </a:rPr>
              <a:t>No kādām ierīcēm Jūs piekļūstat informācijai internetā?</a:t>
            </a:r>
          </a:p>
        </p:txBody>
      </p:sp>
      <p:sp>
        <p:nvSpPr>
          <p:cNvPr id="6" name="Rectangle 12">
            <a:extLst>
              <a:ext uri="{FF2B5EF4-FFF2-40B4-BE49-F238E27FC236}">
                <a16:creationId xmlns:a16="http://schemas.microsoft.com/office/drawing/2014/main" id="{1AE77203-4E33-6FB7-D016-E1821CEFE473}"/>
              </a:ext>
            </a:extLst>
          </p:cNvPr>
          <p:cNvSpPr/>
          <p:nvPr/>
        </p:nvSpPr>
        <p:spPr>
          <a:xfrm>
            <a:off x="3237989" y="963388"/>
            <a:ext cx="1954415" cy="27680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Visi aptaujas dalībnieki</a:t>
            </a:r>
          </a:p>
        </p:txBody>
      </p:sp>
      <p:pic>
        <p:nvPicPr>
          <p:cNvPr id="7" name="Picture 14">
            <a:extLst>
              <a:ext uri="{FF2B5EF4-FFF2-40B4-BE49-F238E27FC236}">
                <a16:creationId xmlns:a16="http://schemas.microsoft.com/office/drawing/2014/main" id="{F3F4CEF9-14E4-1306-1518-BEA65EFBEFDB}"/>
              </a:ext>
            </a:extLst>
          </p:cNvPr>
          <p:cNvPicPr>
            <a:picLocks noChangeAspect="1"/>
          </p:cNvPicPr>
          <p:nvPr/>
        </p:nvPicPr>
        <p:blipFill>
          <a:blip r:embed="rId2"/>
          <a:stretch>
            <a:fillRect/>
          </a:stretch>
        </p:blipFill>
        <p:spPr>
          <a:xfrm>
            <a:off x="94488" y="1343024"/>
            <a:ext cx="6838147" cy="5514976"/>
          </a:xfrm>
          <a:prstGeom prst="rect">
            <a:avLst/>
          </a:prstGeom>
        </p:spPr>
      </p:pic>
      <p:sp>
        <p:nvSpPr>
          <p:cNvPr id="9" name="TextBox 8">
            <a:extLst>
              <a:ext uri="{FF2B5EF4-FFF2-40B4-BE49-F238E27FC236}">
                <a16:creationId xmlns:a16="http://schemas.microsoft.com/office/drawing/2014/main" id="{9FD5BA7F-C615-F4CD-CFFD-D768015BD9C3}"/>
              </a:ext>
            </a:extLst>
          </p:cNvPr>
          <p:cNvSpPr txBox="1"/>
          <p:nvPr/>
        </p:nvSpPr>
        <p:spPr>
          <a:xfrm>
            <a:off x="6726477" y="1583836"/>
            <a:ext cx="5160724" cy="4493794"/>
          </a:xfrm>
          <a:prstGeom prst="rect">
            <a:avLst/>
          </a:prstGeom>
          <a:noFill/>
        </p:spPr>
        <p:txBody>
          <a:bodyPr wrap="square">
            <a:spAutoFit/>
          </a:bodyPr>
          <a:lstStyle/>
          <a:p>
            <a:pPr marL="171450" indent="-171450">
              <a:lnSpc>
                <a:spcPct val="120000"/>
              </a:lnSpc>
              <a:buFont typeface="Wingdings" panose="05000000000000000000" pitchFamily="2" charset="2"/>
              <a:buChar char="ü"/>
            </a:pPr>
            <a:r>
              <a:rPr lang="lv-LV" sz="2400" b="1" dirty="0">
                <a:ea typeface="Times New Roman" panose="02020603050405020304" pitchFamily="18" charset="0"/>
              </a:rPr>
              <a:t>I</a:t>
            </a:r>
            <a:r>
              <a:rPr lang="lv-LV" sz="2400" b="1" dirty="0">
                <a:effectLst/>
                <a:ea typeface="Times New Roman" panose="02020603050405020304" pitchFamily="18" charset="0"/>
              </a:rPr>
              <a:t>nternetu lieto 94% iedzīvotāju.</a:t>
            </a:r>
            <a:r>
              <a:rPr lang="lv-LV" sz="1800" dirty="0">
                <a:effectLst/>
                <a:ea typeface="Times New Roman" panose="02020603050405020304" pitchFamily="18" charset="0"/>
              </a:rPr>
              <a:t> </a:t>
            </a:r>
            <a:r>
              <a:rPr lang="lv-LV" dirty="0">
                <a:ea typeface="Times New Roman" panose="02020603050405020304" pitchFamily="18" charset="0"/>
              </a:rPr>
              <a:t>T</a:t>
            </a:r>
            <a:r>
              <a:rPr lang="lv-LV" sz="1800" dirty="0">
                <a:effectLst/>
                <a:ea typeface="Times New Roman" panose="02020603050405020304" pitchFamily="18" charset="0"/>
              </a:rPr>
              <a:t>as ir vairāk nekā iepriekšējā pētījuma rezultātos (+9%). </a:t>
            </a:r>
          </a:p>
          <a:p>
            <a:pPr>
              <a:lnSpc>
                <a:spcPct val="120000"/>
              </a:lnSpc>
            </a:pPr>
            <a:endParaRPr lang="lv-LV" sz="1800" dirty="0">
              <a:effectLst/>
              <a:ea typeface="Times New Roman" panose="02020603050405020304" pitchFamily="18" charset="0"/>
            </a:endParaRPr>
          </a:p>
          <a:p>
            <a:pPr marL="171450" indent="-171450">
              <a:lnSpc>
                <a:spcPct val="120000"/>
              </a:lnSpc>
              <a:buFont typeface="Wingdings" panose="05000000000000000000" pitchFamily="2" charset="2"/>
              <a:buChar char="ü"/>
            </a:pPr>
            <a:r>
              <a:rPr lang="lv-LV" sz="1800" dirty="0">
                <a:effectLst/>
                <a:ea typeface="Times New Roman" panose="02020603050405020304" pitchFamily="18" charset="0"/>
              </a:rPr>
              <a:t>Cittautiešu vidū interneta lietotāju skaits ir pieaudzis, sasniedzot 93% (+7% salīdzinājumā ar 2024.g.).</a:t>
            </a:r>
          </a:p>
          <a:p>
            <a:pPr>
              <a:lnSpc>
                <a:spcPct val="120000"/>
              </a:lnSpc>
            </a:pPr>
            <a:endParaRPr lang="lv-LV" sz="1800" dirty="0">
              <a:effectLst/>
              <a:ea typeface="Times New Roman" panose="02020603050405020304" pitchFamily="18" charset="0"/>
            </a:endParaRPr>
          </a:p>
          <a:p>
            <a:pPr marL="171450" indent="-171450">
              <a:lnSpc>
                <a:spcPct val="120000"/>
              </a:lnSpc>
              <a:buFont typeface="Wingdings" panose="05000000000000000000" pitchFamily="2" charset="2"/>
              <a:buChar char="ü"/>
            </a:pPr>
            <a:r>
              <a:rPr lang="lv-LV" sz="1800" dirty="0">
                <a:effectLst/>
                <a:ea typeface="Times New Roman" panose="02020603050405020304" pitchFamily="18" charset="0"/>
              </a:rPr>
              <a:t>Populārākās ierīces informācijas piekļuvei internetā ir </a:t>
            </a:r>
            <a:r>
              <a:rPr lang="lv-LV" sz="1800" b="1" dirty="0">
                <a:effectLst/>
                <a:ea typeface="Times New Roman" panose="02020603050405020304" pitchFamily="18" charset="0"/>
              </a:rPr>
              <a:t>viedtālrunis (izmanto 86% respondentu; +11% salīdzinājumā ar 2024.g.) </a:t>
            </a:r>
            <a:r>
              <a:rPr lang="lv-LV" sz="1800" dirty="0">
                <a:effectLst/>
                <a:ea typeface="Times New Roman" panose="02020603050405020304" pitchFamily="18" charset="0"/>
              </a:rPr>
              <a:t>un </a:t>
            </a:r>
            <a:r>
              <a:rPr lang="lv-LV" sz="1800" b="1" dirty="0">
                <a:effectLst/>
                <a:ea typeface="Times New Roman" panose="02020603050405020304" pitchFamily="18" charset="0"/>
              </a:rPr>
              <a:t>dators</a:t>
            </a:r>
            <a:r>
              <a:rPr lang="lv-LV" sz="1800" dirty="0">
                <a:effectLst/>
                <a:ea typeface="Times New Roman" panose="02020603050405020304" pitchFamily="18" charset="0"/>
              </a:rPr>
              <a:t> (56%; +5% salīdzinājumā ar 2024.g.).</a:t>
            </a:r>
          </a:p>
        </p:txBody>
      </p:sp>
    </p:spTree>
    <p:extLst>
      <p:ext uri="{BB962C8B-B14F-4D97-AF65-F5344CB8AC3E}">
        <p14:creationId xmlns:p14="http://schemas.microsoft.com/office/powerpoint/2010/main" val="2450417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611E27C0-A34F-E260-365E-B8D705DF1258}"/>
              </a:ext>
            </a:extLst>
          </p:cNvPr>
          <p:cNvSpPr>
            <a:spLocks noGrp="1"/>
          </p:cNvSpPr>
          <p:nvPr>
            <p:ph type="sldNum" sz="quarter" idx="10"/>
          </p:nvPr>
        </p:nvSpPr>
        <p:spPr/>
        <p:txBody>
          <a:bodyPr/>
          <a:lstStyle/>
          <a:p>
            <a:fld id="{91D3A56C-CA3A-4E89-BC65-6580637F7A80}" type="slidenum">
              <a:rPr lang="lv-LV" smtClean="0"/>
              <a:pPr/>
              <a:t>11</a:t>
            </a:fld>
            <a:endParaRPr lang="lv-LV"/>
          </a:p>
        </p:txBody>
      </p:sp>
      <p:sp>
        <p:nvSpPr>
          <p:cNvPr id="4" name="Satura vietturis 3">
            <a:extLst>
              <a:ext uri="{FF2B5EF4-FFF2-40B4-BE49-F238E27FC236}">
                <a16:creationId xmlns:a16="http://schemas.microsoft.com/office/drawing/2014/main" id="{FB3739D7-EC43-7818-4F2A-204FB1AC9D19}"/>
              </a:ext>
            </a:extLst>
          </p:cNvPr>
          <p:cNvSpPr>
            <a:spLocks noGrp="1"/>
          </p:cNvSpPr>
          <p:nvPr>
            <p:ph idx="1"/>
          </p:nvPr>
        </p:nvSpPr>
        <p:spPr/>
        <p:txBody>
          <a:bodyPr/>
          <a:lstStyle/>
          <a:p>
            <a:endParaRPr lang="lv-LV"/>
          </a:p>
        </p:txBody>
      </p:sp>
      <p:sp>
        <p:nvSpPr>
          <p:cNvPr id="5" name="TextBox 4">
            <a:extLst>
              <a:ext uri="{FF2B5EF4-FFF2-40B4-BE49-F238E27FC236}">
                <a16:creationId xmlns:a16="http://schemas.microsoft.com/office/drawing/2014/main" id="{36B0E17D-539B-A276-75D0-2F26507883AC}"/>
              </a:ext>
            </a:extLst>
          </p:cNvPr>
          <p:cNvSpPr txBox="1"/>
          <p:nvPr/>
        </p:nvSpPr>
        <p:spPr>
          <a:xfrm>
            <a:off x="9104204" y="623352"/>
            <a:ext cx="2976309" cy="5128392"/>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b="1" dirty="0">
                <a:effectLst/>
                <a:ea typeface="Times New Roman" panose="02020603050405020304" pitchFamily="18" charset="0"/>
              </a:rPr>
              <a:t>Jauniešu (15-25 gadi) vidū internetu lieto </a:t>
            </a:r>
            <a:r>
              <a:rPr lang="lv-LV" b="1" dirty="0">
                <a:ea typeface="Times New Roman" panose="02020603050405020304" pitchFamily="18" charset="0"/>
              </a:rPr>
              <a:t>teju</a:t>
            </a:r>
            <a:r>
              <a:rPr lang="lv-LV" b="1" dirty="0">
                <a:effectLst/>
                <a:ea typeface="Times New Roman" panose="02020603050405020304" pitchFamily="18" charset="0"/>
              </a:rPr>
              <a:t> visi aptaujātie (99%);</a:t>
            </a:r>
          </a:p>
          <a:p>
            <a:pPr marL="171450" indent="-171450">
              <a:lnSpc>
                <a:spcPct val="120000"/>
              </a:lnSpc>
              <a:buFont typeface="Wingdings" panose="05000000000000000000" pitchFamily="2" charset="2"/>
              <a:buChar char="ü"/>
            </a:pPr>
            <a:r>
              <a:rPr lang="lv-LV" b="1" dirty="0">
                <a:effectLst/>
                <a:ea typeface="Times New Roman" panose="02020603050405020304" pitchFamily="18" charset="0"/>
              </a:rPr>
              <a:t>85% senioru lieto internetu </a:t>
            </a:r>
            <a:r>
              <a:rPr lang="lv-LV" sz="1600" b="1" dirty="0">
                <a:effectLst/>
                <a:ea typeface="Times New Roman" panose="02020603050405020304" pitchFamily="18" charset="0"/>
              </a:rPr>
              <a:t>(+30% salīdzinājumā ar 2024.g.).</a:t>
            </a:r>
          </a:p>
          <a:p>
            <a:pPr>
              <a:lnSpc>
                <a:spcPct val="120000"/>
              </a:lnSpc>
            </a:pPr>
            <a:endParaRPr lang="lv-LV" sz="1600" dirty="0">
              <a:effectLst/>
              <a:ea typeface="Times New Roman" panose="02020603050405020304" pitchFamily="18" charset="0"/>
            </a:endParaRPr>
          </a:p>
          <a:p>
            <a:pPr marL="171450" indent="-171450">
              <a:lnSpc>
                <a:spcPct val="120000"/>
              </a:lnSpc>
              <a:buFont typeface="Wingdings" panose="05000000000000000000" pitchFamily="2" charset="2"/>
              <a:buChar char="ü"/>
            </a:pPr>
            <a:r>
              <a:rPr lang="lv-LV" b="1" dirty="0">
                <a:ea typeface="Times New Roman" panose="02020603050405020304" pitchFamily="18" charset="0"/>
              </a:rPr>
              <a:t>P</a:t>
            </a:r>
            <a:r>
              <a:rPr lang="lv-LV" b="1" dirty="0">
                <a:effectLst/>
                <a:ea typeface="Times New Roman" panose="02020603050405020304" pitchFamily="18" charset="0"/>
              </a:rPr>
              <a:t>ieaudzis dažādu ierīču lietotāju skaits senioru auditorijā. </a:t>
            </a:r>
            <a:r>
              <a:rPr lang="lv-LV" sz="1400" dirty="0">
                <a:ea typeface="Times New Roman" panose="02020603050405020304" pitchFamily="18" charset="0"/>
              </a:rPr>
              <a:t>V</a:t>
            </a:r>
            <a:r>
              <a:rPr lang="lv-LV" sz="1400" dirty="0">
                <a:effectLst/>
                <a:ea typeface="Times New Roman" panose="02020603050405020304" pitchFamily="18" charset="0"/>
              </a:rPr>
              <a:t>iedtālruni, lai piekļūtu informācijai internetā, izmanto 69% aptaujāto un tas ir ievērojami vairāk nekā iepriekš (+32% salīdzinājumā ar 2024.g.). Par 15% palielinājies arī senioru skaits, kuri izmanto datoru (48%) vai planšetdatoru (32%).</a:t>
            </a:r>
          </a:p>
        </p:txBody>
      </p:sp>
      <p:pic>
        <p:nvPicPr>
          <p:cNvPr id="6" name="Picture 11">
            <a:extLst>
              <a:ext uri="{FF2B5EF4-FFF2-40B4-BE49-F238E27FC236}">
                <a16:creationId xmlns:a16="http://schemas.microsoft.com/office/drawing/2014/main" id="{4B5320BE-4D8C-586F-BCA4-BF6DC9E27312}"/>
              </a:ext>
            </a:extLst>
          </p:cNvPr>
          <p:cNvPicPr>
            <a:picLocks noChangeAspect="1"/>
          </p:cNvPicPr>
          <p:nvPr/>
        </p:nvPicPr>
        <p:blipFill>
          <a:blip r:embed="rId3"/>
          <a:stretch>
            <a:fillRect/>
          </a:stretch>
        </p:blipFill>
        <p:spPr>
          <a:xfrm>
            <a:off x="4642866" y="1389888"/>
            <a:ext cx="5101406" cy="4421124"/>
          </a:xfrm>
          <a:prstGeom prst="rect">
            <a:avLst/>
          </a:prstGeom>
        </p:spPr>
      </p:pic>
      <p:sp>
        <p:nvSpPr>
          <p:cNvPr id="7" name="Rectangle 13">
            <a:extLst>
              <a:ext uri="{FF2B5EF4-FFF2-40B4-BE49-F238E27FC236}">
                <a16:creationId xmlns:a16="http://schemas.microsoft.com/office/drawing/2014/main" id="{FDD83CCF-BF2B-9E14-F2F4-B13634C9DE07}"/>
              </a:ext>
            </a:extLst>
          </p:cNvPr>
          <p:cNvSpPr/>
          <p:nvPr/>
        </p:nvSpPr>
        <p:spPr>
          <a:xfrm>
            <a:off x="2295722" y="1071024"/>
            <a:ext cx="2629507" cy="27680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8" name="Rectangle 14">
            <a:extLst>
              <a:ext uri="{FF2B5EF4-FFF2-40B4-BE49-F238E27FC236}">
                <a16:creationId xmlns:a16="http://schemas.microsoft.com/office/drawing/2014/main" id="{5DD84F76-961E-15D6-601B-5DFB26B493F7}"/>
              </a:ext>
            </a:extLst>
          </p:cNvPr>
          <p:cNvSpPr/>
          <p:nvPr/>
        </p:nvSpPr>
        <p:spPr>
          <a:xfrm>
            <a:off x="6543068" y="1054643"/>
            <a:ext cx="2629507" cy="27680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pic>
        <p:nvPicPr>
          <p:cNvPr id="9" name="Picture 15">
            <a:extLst>
              <a:ext uri="{FF2B5EF4-FFF2-40B4-BE49-F238E27FC236}">
                <a16:creationId xmlns:a16="http://schemas.microsoft.com/office/drawing/2014/main" id="{39E7389C-6B06-4F85-D2FE-74C7CFF06AD9}"/>
              </a:ext>
            </a:extLst>
          </p:cNvPr>
          <p:cNvPicPr>
            <a:picLocks noChangeAspect="1"/>
          </p:cNvPicPr>
          <p:nvPr/>
        </p:nvPicPr>
        <p:blipFill>
          <a:blip r:embed="rId4"/>
          <a:stretch>
            <a:fillRect/>
          </a:stretch>
        </p:blipFill>
        <p:spPr>
          <a:xfrm>
            <a:off x="24464" y="1389888"/>
            <a:ext cx="5109891" cy="4421124"/>
          </a:xfrm>
          <a:prstGeom prst="rect">
            <a:avLst/>
          </a:prstGeom>
        </p:spPr>
      </p:pic>
      <p:cxnSp>
        <p:nvCxnSpPr>
          <p:cNvPr id="10" name="Straight Arrow Connector 8">
            <a:extLst>
              <a:ext uri="{FF2B5EF4-FFF2-40B4-BE49-F238E27FC236}">
                <a16:creationId xmlns:a16="http://schemas.microsoft.com/office/drawing/2014/main" id="{9033426A-9006-8955-1604-4841D85443C2}"/>
              </a:ext>
            </a:extLst>
          </p:cNvPr>
          <p:cNvCxnSpPr>
            <a:cxnSpLocks/>
          </p:cNvCxnSpPr>
          <p:nvPr/>
        </p:nvCxnSpPr>
        <p:spPr>
          <a:xfrm flipV="1">
            <a:off x="9094942" y="1600916"/>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9">
            <a:extLst>
              <a:ext uri="{FF2B5EF4-FFF2-40B4-BE49-F238E27FC236}">
                <a16:creationId xmlns:a16="http://schemas.microsoft.com/office/drawing/2014/main" id="{4B218002-C2FB-A72D-16C4-F990BA4D02EE}"/>
              </a:ext>
            </a:extLst>
          </p:cNvPr>
          <p:cNvCxnSpPr>
            <a:cxnSpLocks/>
          </p:cNvCxnSpPr>
          <p:nvPr/>
        </p:nvCxnSpPr>
        <p:spPr>
          <a:xfrm flipV="1">
            <a:off x="8492836" y="2118325"/>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0">
            <a:extLst>
              <a:ext uri="{FF2B5EF4-FFF2-40B4-BE49-F238E27FC236}">
                <a16:creationId xmlns:a16="http://schemas.microsoft.com/office/drawing/2014/main" id="{F800E6CB-CDC3-8AB4-57A1-EE4B5B077754}"/>
              </a:ext>
            </a:extLst>
          </p:cNvPr>
          <p:cNvCxnSpPr>
            <a:cxnSpLocks/>
          </p:cNvCxnSpPr>
          <p:nvPr/>
        </p:nvCxnSpPr>
        <p:spPr>
          <a:xfrm flipV="1">
            <a:off x="7976433" y="2561881"/>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2A84E7C-D93B-2D1B-DE94-E1C0F835F2D2}"/>
              </a:ext>
            </a:extLst>
          </p:cNvPr>
          <p:cNvCxnSpPr>
            <a:cxnSpLocks/>
          </p:cNvCxnSpPr>
          <p:nvPr/>
        </p:nvCxnSpPr>
        <p:spPr>
          <a:xfrm flipV="1">
            <a:off x="7580483" y="3107818"/>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6">
            <a:extLst>
              <a:ext uri="{FF2B5EF4-FFF2-40B4-BE49-F238E27FC236}">
                <a16:creationId xmlns:a16="http://schemas.microsoft.com/office/drawing/2014/main" id="{1ADFAD94-0750-9E13-D4F0-E480D9208ED8}"/>
              </a:ext>
            </a:extLst>
          </p:cNvPr>
          <p:cNvCxnSpPr>
            <a:cxnSpLocks/>
          </p:cNvCxnSpPr>
          <p:nvPr/>
        </p:nvCxnSpPr>
        <p:spPr>
          <a:xfrm flipH="1" flipV="1">
            <a:off x="8033032" y="5144655"/>
            <a:ext cx="516403" cy="240145"/>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aisnstūris 14">
            <a:extLst>
              <a:ext uri="{FF2B5EF4-FFF2-40B4-BE49-F238E27FC236}">
                <a16:creationId xmlns:a16="http://schemas.microsoft.com/office/drawing/2014/main" id="{C6E129FA-459C-959E-70A9-120FDBB9ECE7}"/>
              </a:ext>
            </a:extLst>
          </p:cNvPr>
          <p:cNvSpPr/>
          <p:nvPr/>
        </p:nvSpPr>
        <p:spPr>
          <a:xfrm>
            <a:off x="4051639" y="4935255"/>
            <a:ext cx="45719" cy="209400"/>
          </a:xfrm>
          <a:prstGeom prst="rect">
            <a:avLst/>
          </a:prstGeom>
          <a:solidFill>
            <a:srgbClr val="F6F6F7"/>
          </a:solidFill>
          <a:ln>
            <a:solidFill>
              <a:srgbClr val="F6F6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42088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E61A9B1E-FFDE-BB39-9707-882A9E2A85B1}"/>
              </a:ext>
            </a:extLst>
          </p:cNvPr>
          <p:cNvSpPr>
            <a:spLocks noGrp="1"/>
          </p:cNvSpPr>
          <p:nvPr>
            <p:ph type="sldNum" sz="quarter" idx="10"/>
          </p:nvPr>
        </p:nvSpPr>
        <p:spPr/>
        <p:txBody>
          <a:bodyPr/>
          <a:lstStyle/>
          <a:p>
            <a:fld id="{91D3A56C-CA3A-4E89-BC65-6580637F7A80}" type="slidenum">
              <a:rPr lang="lv-LV" smtClean="0"/>
              <a:pPr/>
              <a:t>12</a:t>
            </a:fld>
            <a:endParaRPr lang="lv-LV"/>
          </a:p>
        </p:txBody>
      </p:sp>
      <p:sp>
        <p:nvSpPr>
          <p:cNvPr id="5" name="Rectangle 3">
            <a:extLst>
              <a:ext uri="{FF2B5EF4-FFF2-40B4-BE49-F238E27FC236}">
                <a16:creationId xmlns:a16="http://schemas.microsoft.com/office/drawing/2014/main" id="{DF9E0426-AF5D-78B9-493F-338615FB5C08}"/>
              </a:ext>
            </a:extLst>
          </p:cNvPr>
          <p:cNvSpPr/>
          <p:nvPr/>
        </p:nvSpPr>
        <p:spPr>
          <a:xfrm>
            <a:off x="465878" y="410211"/>
            <a:ext cx="6484863" cy="1166410"/>
          </a:xfrm>
          <a:prstGeom prst="rect">
            <a:avLst/>
          </a:prstGeom>
        </p:spPr>
        <p:txBody>
          <a:bodyPr wrap="square">
            <a:spAutoFit/>
          </a:bodyPr>
          <a:lstStyle/>
          <a:p>
            <a:pPr lvl="0">
              <a:lnSpc>
                <a:spcPct val="120000"/>
              </a:lnSpc>
            </a:pPr>
            <a:r>
              <a:rPr lang="lv-LV" sz="2000" b="1" dirty="0">
                <a:solidFill>
                  <a:schemeClr val="accent1">
                    <a:lumMod val="50000"/>
                  </a:schemeClr>
                </a:solidFill>
                <a:cs typeface="Arial" panose="020B0604020202020204" pitchFamily="34" charset="0"/>
              </a:rPr>
              <a:t>Kad vēlos atrast informāciju un cilvēku pieredzi par fiziskās vai mentālās veselības jautājumiem, dodos to meklēt </a:t>
            </a:r>
            <a:r>
              <a:rPr lang="lv-LV" sz="2000" b="1" dirty="0" err="1">
                <a:solidFill>
                  <a:schemeClr val="accent1">
                    <a:lumMod val="50000"/>
                  </a:schemeClr>
                </a:solidFill>
                <a:cs typeface="Arial" panose="020B0604020202020204" pitchFamily="34" charset="0"/>
              </a:rPr>
              <a:t>TikTok</a:t>
            </a:r>
            <a:r>
              <a:rPr lang="lv-LV" sz="2000" b="1" dirty="0">
                <a:solidFill>
                  <a:schemeClr val="accent1">
                    <a:lumMod val="50000"/>
                  </a:schemeClr>
                </a:solidFill>
                <a:cs typeface="Arial" panose="020B0604020202020204" pitchFamily="34" charset="0"/>
              </a:rPr>
              <a:t>, </a:t>
            </a:r>
            <a:r>
              <a:rPr lang="lv-LV" sz="2000" b="1" dirty="0" err="1">
                <a:solidFill>
                  <a:schemeClr val="accent1">
                    <a:lumMod val="50000"/>
                  </a:schemeClr>
                </a:solidFill>
                <a:cs typeface="Arial" panose="020B0604020202020204" pitchFamily="34" charset="0"/>
              </a:rPr>
              <a:t>Youtube</a:t>
            </a:r>
            <a:r>
              <a:rPr lang="lv-LV" sz="2000" b="1" dirty="0">
                <a:solidFill>
                  <a:schemeClr val="accent1">
                    <a:lumMod val="50000"/>
                  </a:schemeClr>
                </a:solidFill>
                <a:cs typeface="Arial" panose="020B0604020202020204" pitchFamily="34" charset="0"/>
              </a:rPr>
              <a:t> </a:t>
            </a:r>
            <a:r>
              <a:rPr lang="lv-LV" sz="2000" b="1" dirty="0" err="1">
                <a:solidFill>
                  <a:schemeClr val="accent1">
                    <a:lumMod val="50000"/>
                  </a:schemeClr>
                </a:solidFill>
                <a:cs typeface="Arial" panose="020B0604020202020204" pitchFamily="34" charset="0"/>
              </a:rPr>
              <a:t>Shorts</a:t>
            </a:r>
            <a:r>
              <a:rPr lang="lv-LV" sz="2000" b="1" dirty="0">
                <a:solidFill>
                  <a:schemeClr val="accent1">
                    <a:lumMod val="50000"/>
                  </a:schemeClr>
                </a:solidFill>
                <a:cs typeface="Arial" panose="020B0604020202020204" pitchFamily="34" charset="0"/>
              </a:rPr>
              <a:t> vai </a:t>
            </a:r>
            <a:r>
              <a:rPr lang="lv-LV" sz="2000" b="1" dirty="0" err="1">
                <a:solidFill>
                  <a:schemeClr val="accent1">
                    <a:lumMod val="50000"/>
                  </a:schemeClr>
                </a:solidFill>
                <a:cs typeface="Arial" panose="020B0604020202020204" pitchFamily="34" charset="0"/>
              </a:rPr>
              <a:t>Instagram</a:t>
            </a:r>
            <a:r>
              <a:rPr lang="lv-LV" sz="2000" b="1" dirty="0">
                <a:solidFill>
                  <a:schemeClr val="accent1">
                    <a:lumMod val="50000"/>
                  </a:schemeClr>
                </a:solidFill>
                <a:cs typeface="Arial" panose="020B0604020202020204" pitchFamily="34" charset="0"/>
              </a:rPr>
              <a:t>:</a:t>
            </a:r>
          </a:p>
        </p:txBody>
      </p:sp>
      <p:pic>
        <p:nvPicPr>
          <p:cNvPr id="7" name="Picture 10">
            <a:extLst>
              <a:ext uri="{FF2B5EF4-FFF2-40B4-BE49-F238E27FC236}">
                <a16:creationId xmlns:a16="http://schemas.microsoft.com/office/drawing/2014/main" id="{9E795F63-37C7-F757-0628-EB1DDCBE3B02}"/>
              </a:ext>
            </a:extLst>
          </p:cNvPr>
          <p:cNvPicPr>
            <a:picLocks noChangeAspect="1"/>
          </p:cNvPicPr>
          <p:nvPr/>
        </p:nvPicPr>
        <p:blipFill>
          <a:blip r:embed="rId2"/>
          <a:stretch>
            <a:fillRect/>
          </a:stretch>
        </p:blipFill>
        <p:spPr>
          <a:xfrm>
            <a:off x="254000" y="1645405"/>
            <a:ext cx="6699032" cy="4768095"/>
          </a:xfrm>
          <a:prstGeom prst="rect">
            <a:avLst/>
          </a:prstGeom>
        </p:spPr>
      </p:pic>
      <p:sp>
        <p:nvSpPr>
          <p:cNvPr id="9" name="TextBox 8">
            <a:extLst>
              <a:ext uri="{FF2B5EF4-FFF2-40B4-BE49-F238E27FC236}">
                <a16:creationId xmlns:a16="http://schemas.microsoft.com/office/drawing/2014/main" id="{6F266D3B-1F45-D0E2-612B-1AA6E1B8F3F5}"/>
              </a:ext>
            </a:extLst>
          </p:cNvPr>
          <p:cNvSpPr txBox="1"/>
          <p:nvPr/>
        </p:nvSpPr>
        <p:spPr>
          <a:xfrm>
            <a:off x="7162620" y="494745"/>
            <a:ext cx="4731924" cy="5332998"/>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2800" b="1" dirty="0">
                <a:effectLst/>
                <a:ea typeface="Times New Roman" panose="02020603050405020304" pitchFamily="18" charset="0"/>
              </a:rPr>
              <a:t>48% </a:t>
            </a:r>
            <a:r>
              <a:rPr lang="lv-LV" b="1" dirty="0">
                <a:effectLst/>
                <a:ea typeface="Times New Roman" panose="02020603050405020304" pitchFamily="18" charset="0"/>
              </a:rPr>
              <a:t>respondentu, kuri izmanto interneta meklētāju rīkus, situācijā, kad nepieciešama informācija par </a:t>
            </a:r>
            <a:r>
              <a:rPr lang="lv-LV" sz="2400" b="1" dirty="0">
                <a:effectLst/>
                <a:ea typeface="Times New Roman" panose="02020603050405020304" pitchFamily="18" charset="0"/>
              </a:rPr>
              <a:t>fiziskās vai mentālās veselības jautājumiem, meklē tos sociālajos medijos.</a:t>
            </a:r>
          </a:p>
          <a:p>
            <a:pPr>
              <a:lnSpc>
                <a:spcPct val="120000"/>
              </a:lnSpc>
            </a:pPr>
            <a:endParaRPr lang="lv-LV" sz="2000" b="1" dirty="0">
              <a:effectLst/>
              <a:ea typeface="Times New Roman" panose="02020603050405020304" pitchFamily="18" charset="0"/>
            </a:endParaRPr>
          </a:p>
          <a:p>
            <a:pPr marL="171450" indent="-171450">
              <a:lnSpc>
                <a:spcPct val="120000"/>
              </a:lnSpc>
              <a:buFont typeface="Wingdings" panose="05000000000000000000" pitchFamily="2" charset="2"/>
              <a:buChar char="ü"/>
            </a:pPr>
            <a:r>
              <a:rPr lang="lv-LV" sz="2800" b="1" dirty="0"/>
              <a:t>61% </a:t>
            </a:r>
            <a:r>
              <a:rPr lang="lv-LV" b="1" dirty="0"/>
              <a:t>interneta meklētāju rīku </a:t>
            </a:r>
            <a:r>
              <a:rPr lang="lv-LV" b="1" dirty="0">
                <a:effectLst/>
                <a:ea typeface="Times New Roman" panose="02020603050405020304" pitchFamily="18" charset="0"/>
              </a:rPr>
              <a:t>lietotāju </a:t>
            </a:r>
            <a:r>
              <a:rPr lang="lv-LV" sz="2400" b="1" dirty="0">
                <a:effectLst/>
                <a:ea typeface="Times New Roman" panose="02020603050405020304" pitchFamily="18" charset="0"/>
              </a:rPr>
              <a:t>sociālajos medijos meklē </a:t>
            </a:r>
            <a:r>
              <a:rPr lang="lv-LV" sz="2400" b="1" dirty="0" err="1">
                <a:effectLst/>
                <a:ea typeface="Times New Roman" panose="02020603050405020304" pitchFamily="18" charset="0"/>
              </a:rPr>
              <a:t>skaistumkopšanas</a:t>
            </a:r>
            <a:r>
              <a:rPr lang="lv-LV" sz="2400" b="1" dirty="0">
                <a:effectLst/>
                <a:ea typeface="Times New Roman" panose="02020603050405020304" pitchFamily="18" charset="0"/>
              </a:rPr>
              <a:t> padomus, ēdienu receptes vai modes ieteikumus.</a:t>
            </a:r>
          </a:p>
        </p:txBody>
      </p:sp>
      <p:sp>
        <p:nvSpPr>
          <p:cNvPr id="10" name="Right Brace 5">
            <a:extLst>
              <a:ext uri="{FF2B5EF4-FFF2-40B4-BE49-F238E27FC236}">
                <a16:creationId xmlns:a16="http://schemas.microsoft.com/office/drawing/2014/main" id="{E24CA08E-050A-D51F-8B79-85E53146DC16}"/>
              </a:ext>
            </a:extLst>
          </p:cNvPr>
          <p:cNvSpPr/>
          <p:nvPr/>
        </p:nvSpPr>
        <p:spPr>
          <a:xfrm rot="5400000">
            <a:off x="3418886" y="1747593"/>
            <a:ext cx="369260" cy="1739572"/>
          </a:xfrm>
          <a:prstGeom prst="rightBrace">
            <a:avLst>
              <a:gd name="adj1" fmla="val 152812"/>
              <a:gd name="adj2" fmla="val 50000"/>
            </a:avLst>
          </a:prstGeom>
          <a:noFill/>
          <a:ln w="19050">
            <a:solidFill>
              <a:srgbClr val="9900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v-LV"/>
          </a:p>
        </p:txBody>
      </p:sp>
      <p:sp>
        <p:nvSpPr>
          <p:cNvPr id="11" name="TextBox 10">
            <a:extLst>
              <a:ext uri="{FF2B5EF4-FFF2-40B4-BE49-F238E27FC236}">
                <a16:creationId xmlns:a16="http://schemas.microsoft.com/office/drawing/2014/main" id="{BCB31A99-663B-893D-6A31-084B8449E2D1}"/>
              </a:ext>
            </a:extLst>
          </p:cNvPr>
          <p:cNvSpPr txBox="1"/>
          <p:nvPr/>
        </p:nvSpPr>
        <p:spPr>
          <a:xfrm>
            <a:off x="3333135" y="2870793"/>
            <a:ext cx="750350" cy="400110"/>
          </a:xfrm>
          <a:prstGeom prst="rect">
            <a:avLst/>
          </a:prstGeom>
          <a:noFill/>
        </p:spPr>
        <p:txBody>
          <a:bodyPr wrap="square">
            <a:spAutoFit/>
          </a:bodyPr>
          <a:lstStyle/>
          <a:p>
            <a:pPr algn="ctr">
              <a:defRPr/>
            </a:pPr>
            <a:r>
              <a:rPr lang="lv-LV" sz="2000" b="1" dirty="0">
                <a:solidFill>
                  <a:srgbClr val="990033"/>
                </a:solidFill>
                <a:latin typeface="+mj-lt"/>
              </a:rPr>
              <a:t>48%</a:t>
            </a:r>
          </a:p>
        </p:txBody>
      </p:sp>
    </p:spTree>
    <p:extLst>
      <p:ext uri="{BB962C8B-B14F-4D97-AF65-F5344CB8AC3E}">
        <p14:creationId xmlns:p14="http://schemas.microsoft.com/office/powerpoint/2010/main" val="391147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0F3E6534-F646-B202-0BB2-CCBAC82F5327}"/>
              </a:ext>
            </a:extLst>
          </p:cNvPr>
          <p:cNvSpPr>
            <a:spLocks noGrp="1"/>
          </p:cNvSpPr>
          <p:nvPr>
            <p:ph type="sldNum" sz="quarter" idx="10"/>
          </p:nvPr>
        </p:nvSpPr>
        <p:spPr/>
        <p:txBody>
          <a:bodyPr/>
          <a:lstStyle/>
          <a:p>
            <a:fld id="{91D3A56C-CA3A-4E89-BC65-6580637F7A80}" type="slidenum">
              <a:rPr lang="lv-LV" smtClean="0"/>
              <a:pPr/>
              <a:t>13</a:t>
            </a:fld>
            <a:endParaRPr lang="lv-LV"/>
          </a:p>
        </p:txBody>
      </p:sp>
      <p:sp>
        <p:nvSpPr>
          <p:cNvPr id="5" name="Rectangle 3">
            <a:extLst>
              <a:ext uri="{FF2B5EF4-FFF2-40B4-BE49-F238E27FC236}">
                <a16:creationId xmlns:a16="http://schemas.microsoft.com/office/drawing/2014/main" id="{282E8D6D-95F6-4DE6-F068-886BA4EED62E}"/>
              </a:ext>
            </a:extLst>
          </p:cNvPr>
          <p:cNvSpPr/>
          <p:nvPr/>
        </p:nvSpPr>
        <p:spPr>
          <a:xfrm>
            <a:off x="914400" y="742737"/>
            <a:ext cx="10519249" cy="494751"/>
          </a:xfrm>
          <a:prstGeom prst="rect">
            <a:avLst/>
          </a:prstGeom>
        </p:spPr>
        <p:txBody>
          <a:bodyPr wrap="square">
            <a:spAutoFit/>
          </a:bodyPr>
          <a:lstStyle/>
          <a:p>
            <a:pPr lvl="0">
              <a:lnSpc>
                <a:spcPct val="120000"/>
              </a:lnSpc>
            </a:pPr>
            <a:r>
              <a:rPr lang="lv-LV" sz="2400" b="1" dirty="0">
                <a:solidFill>
                  <a:schemeClr val="accent1">
                    <a:lumMod val="50000"/>
                  </a:schemeClr>
                </a:solidFill>
                <a:cs typeface="Arial" panose="020B0604020202020204" pitchFamily="34" charset="0"/>
              </a:rPr>
              <a:t>Kuram no šiem teikumiem par meklēšanas rezultātiem jūs piekrītat?</a:t>
            </a:r>
          </a:p>
        </p:txBody>
      </p:sp>
      <p:pic>
        <p:nvPicPr>
          <p:cNvPr id="6" name="Picture 9">
            <a:extLst>
              <a:ext uri="{FF2B5EF4-FFF2-40B4-BE49-F238E27FC236}">
                <a16:creationId xmlns:a16="http://schemas.microsoft.com/office/drawing/2014/main" id="{5B15C8F9-3749-24B7-B0C0-E8C23E3A73BB}"/>
              </a:ext>
            </a:extLst>
          </p:cNvPr>
          <p:cNvPicPr>
            <a:picLocks noChangeAspect="1"/>
          </p:cNvPicPr>
          <p:nvPr/>
        </p:nvPicPr>
        <p:blipFill>
          <a:blip r:embed="rId2"/>
          <a:stretch>
            <a:fillRect/>
          </a:stretch>
        </p:blipFill>
        <p:spPr>
          <a:xfrm>
            <a:off x="390919" y="2274629"/>
            <a:ext cx="7224289" cy="3838072"/>
          </a:xfrm>
          <a:prstGeom prst="rect">
            <a:avLst/>
          </a:prstGeom>
        </p:spPr>
      </p:pic>
      <p:sp>
        <p:nvSpPr>
          <p:cNvPr id="7" name="TextBox 6">
            <a:extLst>
              <a:ext uri="{FF2B5EF4-FFF2-40B4-BE49-F238E27FC236}">
                <a16:creationId xmlns:a16="http://schemas.microsoft.com/office/drawing/2014/main" id="{AA6B6DDE-3518-1FFF-1DEB-8B1F01164B35}"/>
              </a:ext>
            </a:extLst>
          </p:cNvPr>
          <p:cNvSpPr txBox="1"/>
          <p:nvPr/>
        </p:nvSpPr>
        <p:spPr>
          <a:xfrm>
            <a:off x="7615208" y="1868779"/>
            <a:ext cx="4185873" cy="3751733"/>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2000" dirty="0">
                <a:effectLst/>
                <a:ea typeface="Times New Roman" panose="02020603050405020304" pitchFamily="18" charset="0"/>
              </a:rPr>
              <a:t>Sarucis interneta lietotāju skaits (līdz 18%; -12% salīdzinājumā ar 2024.g.), kuri piekrita viedoklim – ja kādai interneta lapai ir augstāka vieta meklēšanas rezultātos, tai var ticēt vairāk. </a:t>
            </a:r>
          </a:p>
          <a:p>
            <a:pPr>
              <a:lnSpc>
                <a:spcPct val="120000"/>
              </a:lnSpc>
            </a:pPr>
            <a:endParaRPr lang="lv-LV" sz="2000" dirty="0">
              <a:effectLst/>
              <a:ea typeface="Times New Roman" panose="02020603050405020304" pitchFamily="18" charset="0"/>
            </a:endParaRPr>
          </a:p>
          <a:p>
            <a:pPr marL="171450" indent="-171450">
              <a:lnSpc>
                <a:spcPct val="120000"/>
              </a:lnSpc>
              <a:buFont typeface="Wingdings" panose="05000000000000000000" pitchFamily="2" charset="2"/>
              <a:buChar char="ü"/>
            </a:pPr>
            <a:r>
              <a:rPr lang="lv-LV" sz="2000" b="1" dirty="0">
                <a:ea typeface="Times New Roman" panose="02020603050405020304" pitchFamily="18" charset="0"/>
              </a:rPr>
              <a:t>I</a:t>
            </a:r>
            <a:r>
              <a:rPr lang="lv-LV" sz="2000" b="1" dirty="0">
                <a:effectLst/>
                <a:ea typeface="Times New Roman" panose="02020603050405020304" pitchFamily="18" charset="0"/>
              </a:rPr>
              <a:t>zpratne par interneta meklētāju sniegtajiem rezultātiem kopumā uzlabojas.</a:t>
            </a:r>
          </a:p>
        </p:txBody>
      </p:sp>
      <p:cxnSp>
        <p:nvCxnSpPr>
          <p:cNvPr id="8" name="Straight Arrow Connector 6">
            <a:extLst>
              <a:ext uri="{FF2B5EF4-FFF2-40B4-BE49-F238E27FC236}">
                <a16:creationId xmlns:a16="http://schemas.microsoft.com/office/drawing/2014/main" id="{2E94BE1F-5B96-E127-3072-CEF6A4A45A20}"/>
              </a:ext>
            </a:extLst>
          </p:cNvPr>
          <p:cNvCxnSpPr>
            <a:cxnSpLocks/>
          </p:cNvCxnSpPr>
          <p:nvPr/>
        </p:nvCxnSpPr>
        <p:spPr>
          <a:xfrm flipH="1" flipV="1">
            <a:off x="1753644" y="3429000"/>
            <a:ext cx="498403" cy="68497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96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00167C38-4AB0-A217-F330-CA78F4396CC4}"/>
              </a:ext>
            </a:extLst>
          </p:cNvPr>
          <p:cNvSpPr>
            <a:spLocks noGrp="1"/>
          </p:cNvSpPr>
          <p:nvPr>
            <p:ph type="sldNum" sz="quarter" idx="10"/>
          </p:nvPr>
        </p:nvSpPr>
        <p:spPr/>
        <p:txBody>
          <a:bodyPr/>
          <a:lstStyle/>
          <a:p>
            <a:fld id="{91D3A56C-CA3A-4E89-BC65-6580637F7A80}" type="slidenum">
              <a:rPr lang="lv-LV" smtClean="0"/>
              <a:pPr/>
              <a:t>14</a:t>
            </a:fld>
            <a:endParaRPr lang="lv-LV"/>
          </a:p>
        </p:txBody>
      </p:sp>
      <p:sp>
        <p:nvSpPr>
          <p:cNvPr id="5" name="Rectangle 3">
            <a:extLst>
              <a:ext uri="{FF2B5EF4-FFF2-40B4-BE49-F238E27FC236}">
                <a16:creationId xmlns:a16="http://schemas.microsoft.com/office/drawing/2014/main" id="{0EDD35F1-E334-402D-6B71-9CD1C2204468}"/>
              </a:ext>
            </a:extLst>
          </p:cNvPr>
          <p:cNvSpPr/>
          <p:nvPr/>
        </p:nvSpPr>
        <p:spPr>
          <a:xfrm>
            <a:off x="7629210" y="361002"/>
            <a:ext cx="4562790" cy="1680012"/>
          </a:xfrm>
          <a:prstGeom prst="rect">
            <a:avLst/>
          </a:prstGeom>
        </p:spPr>
        <p:txBody>
          <a:bodyPr wrap="square">
            <a:spAutoFit/>
          </a:bodyPr>
          <a:lstStyle/>
          <a:p>
            <a:pPr lvl="0">
              <a:lnSpc>
                <a:spcPct val="120000"/>
              </a:lnSpc>
            </a:pPr>
            <a:r>
              <a:rPr lang="lv-LV" sz="2200" b="1" dirty="0">
                <a:solidFill>
                  <a:schemeClr val="accent1">
                    <a:lumMod val="50000"/>
                  </a:schemeClr>
                </a:solidFill>
                <a:cs typeface="Arial" panose="020B0604020202020204" pitchFamily="34" charset="0"/>
              </a:rPr>
              <a:t>Cik dažādas paroles jūs izmantojat, lai piekļūtu saviem kontiem interneta vietnēs, sociālajos medijos, utt.?</a:t>
            </a:r>
          </a:p>
        </p:txBody>
      </p:sp>
      <p:pic>
        <p:nvPicPr>
          <p:cNvPr id="6" name="Picture 14">
            <a:extLst>
              <a:ext uri="{FF2B5EF4-FFF2-40B4-BE49-F238E27FC236}">
                <a16:creationId xmlns:a16="http://schemas.microsoft.com/office/drawing/2014/main" id="{B384A5B0-D939-20AD-34E2-AABC7D7E4A28}"/>
              </a:ext>
            </a:extLst>
          </p:cNvPr>
          <p:cNvPicPr>
            <a:picLocks noChangeAspect="1"/>
          </p:cNvPicPr>
          <p:nvPr/>
        </p:nvPicPr>
        <p:blipFill>
          <a:blip r:embed="rId3"/>
          <a:stretch>
            <a:fillRect/>
          </a:stretch>
        </p:blipFill>
        <p:spPr>
          <a:xfrm>
            <a:off x="302419" y="75608"/>
            <a:ext cx="6960747" cy="3572039"/>
          </a:xfrm>
          <a:prstGeom prst="rect">
            <a:avLst/>
          </a:prstGeom>
        </p:spPr>
      </p:pic>
      <p:pic>
        <p:nvPicPr>
          <p:cNvPr id="7" name="Picture 16">
            <a:extLst>
              <a:ext uri="{FF2B5EF4-FFF2-40B4-BE49-F238E27FC236}">
                <a16:creationId xmlns:a16="http://schemas.microsoft.com/office/drawing/2014/main" id="{96944304-1889-D3EC-F848-26A8293E7AB5}"/>
              </a:ext>
            </a:extLst>
          </p:cNvPr>
          <p:cNvPicPr>
            <a:picLocks noChangeAspect="1"/>
          </p:cNvPicPr>
          <p:nvPr/>
        </p:nvPicPr>
        <p:blipFill>
          <a:blip r:embed="rId4"/>
          <a:stretch>
            <a:fillRect/>
          </a:stretch>
        </p:blipFill>
        <p:spPr>
          <a:xfrm>
            <a:off x="7466967" y="2814739"/>
            <a:ext cx="4815459" cy="2654043"/>
          </a:xfrm>
          <a:prstGeom prst="rect">
            <a:avLst/>
          </a:prstGeom>
        </p:spPr>
      </p:pic>
      <p:sp>
        <p:nvSpPr>
          <p:cNvPr id="8" name="TextBox 7">
            <a:extLst>
              <a:ext uri="{FF2B5EF4-FFF2-40B4-BE49-F238E27FC236}">
                <a16:creationId xmlns:a16="http://schemas.microsoft.com/office/drawing/2014/main" id="{C85351B3-2BCD-ABAA-B3F4-C0976241CE01}"/>
              </a:ext>
            </a:extLst>
          </p:cNvPr>
          <p:cNvSpPr txBox="1"/>
          <p:nvPr/>
        </p:nvSpPr>
        <p:spPr>
          <a:xfrm>
            <a:off x="457800" y="3647647"/>
            <a:ext cx="7171409" cy="1871538"/>
          </a:xfrm>
          <a:prstGeom prst="rect">
            <a:avLst/>
          </a:prstGeom>
          <a:noFill/>
        </p:spPr>
        <p:txBody>
          <a:bodyPr wrap="square" rtlCol="0">
            <a:spAutoFit/>
          </a:bodyPr>
          <a:lstStyle/>
          <a:p>
            <a:pPr>
              <a:lnSpc>
                <a:spcPct val="120000"/>
              </a:lnSpc>
            </a:pPr>
            <a:r>
              <a:rPr lang="lv-LV" sz="2000" b="1" dirty="0">
                <a:ea typeface="Times New Roman" panose="02020603050405020304" pitchFamily="18" charset="0"/>
              </a:rPr>
              <a:t>P</a:t>
            </a:r>
            <a:r>
              <a:rPr lang="lv-LV" sz="2000" b="1" dirty="0">
                <a:effectLst/>
                <a:ea typeface="Times New Roman" panose="02020603050405020304" pitchFamily="18" charset="0"/>
              </a:rPr>
              <a:t>ozitīvi – rūk iedzīvotāju skaits, kuri saviem kontiem interneta vietnēs, sociālajos medijos izmanto tikai vienu paroli, savukārt pieaug  interneta lietotāju īpatsvars, kuri izmanto četras vai vairāk paroles. </a:t>
            </a:r>
            <a:r>
              <a:rPr lang="lv-LV" dirty="0"/>
              <a:t>Tas raksturīgs visām pētījuma </a:t>
            </a:r>
            <a:r>
              <a:rPr lang="lv-LV" dirty="0">
                <a:effectLst/>
                <a:ea typeface="Times New Roman" panose="02020603050405020304" pitchFamily="18" charset="0"/>
              </a:rPr>
              <a:t>mērķa grupām (cittautieši, jaunieši, seniori).</a:t>
            </a:r>
          </a:p>
        </p:txBody>
      </p:sp>
      <p:sp>
        <p:nvSpPr>
          <p:cNvPr id="10" name="TextBox 9">
            <a:extLst>
              <a:ext uri="{FF2B5EF4-FFF2-40B4-BE49-F238E27FC236}">
                <a16:creationId xmlns:a16="http://schemas.microsoft.com/office/drawing/2014/main" id="{BC433CEC-94D5-A26E-C389-95220E78B663}"/>
              </a:ext>
            </a:extLst>
          </p:cNvPr>
          <p:cNvSpPr txBox="1"/>
          <p:nvPr/>
        </p:nvSpPr>
        <p:spPr>
          <a:xfrm>
            <a:off x="302419" y="5613053"/>
            <a:ext cx="9428155" cy="937949"/>
          </a:xfrm>
          <a:prstGeom prst="rect">
            <a:avLst/>
          </a:prstGeom>
          <a:noFill/>
        </p:spPr>
        <p:txBody>
          <a:bodyPr wrap="square">
            <a:spAutoFit/>
          </a:bodyPr>
          <a:lstStyle/>
          <a:p>
            <a:pPr marL="171450" indent="-171450">
              <a:lnSpc>
                <a:spcPct val="120000"/>
              </a:lnSpc>
              <a:buFont typeface="Wingdings" panose="05000000000000000000" pitchFamily="2" charset="2"/>
              <a:buChar char="ü"/>
            </a:pPr>
            <a:r>
              <a:rPr lang="lv-LV" sz="2400" b="1" dirty="0">
                <a:effectLst/>
                <a:ea typeface="Times New Roman" panose="02020603050405020304" pitchFamily="18" charset="0"/>
              </a:rPr>
              <a:t>Tikai viena parole: 12% </a:t>
            </a:r>
            <a:r>
              <a:rPr lang="lv-LV" sz="1400" dirty="0">
                <a:effectLst/>
                <a:ea typeface="Times New Roman" panose="02020603050405020304" pitchFamily="18" charset="0"/>
              </a:rPr>
              <a:t>(-10% salīdzinājumā ar 2024.g.) interneta lietotāju;</a:t>
            </a:r>
          </a:p>
          <a:p>
            <a:pPr marL="171450" indent="-171450">
              <a:lnSpc>
                <a:spcPct val="120000"/>
              </a:lnSpc>
              <a:buFont typeface="Wingdings" panose="05000000000000000000" pitchFamily="2" charset="2"/>
              <a:buChar char="ü"/>
            </a:pPr>
            <a:r>
              <a:rPr lang="lv-LV" sz="2400" b="1" dirty="0">
                <a:effectLst/>
                <a:ea typeface="Times New Roman" panose="02020603050405020304" pitchFamily="18" charset="0"/>
              </a:rPr>
              <a:t>4 un vairāk paroles lieto 42% </a:t>
            </a:r>
            <a:r>
              <a:rPr lang="lv-LV" sz="1400" dirty="0">
                <a:effectLst/>
                <a:ea typeface="Times New Roman" panose="02020603050405020304" pitchFamily="18" charset="0"/>
              </a:rPr>
              <a:t>(+14% salīdzinājumā ar 2024.g.) interneta lietotāju.</a:t>
            </a:r>
          </a:p>
        </p:txBody>
      </p:sp>
    </p:spTree>
    <p:extLst>
      <p:ext uri="{BB962C8B-B14F-4D97-AF65-F5344CB8AC3E}">
        <p14:creationId xmlns:p14="http://schemas.microsoft.com/office/powerpoint/2010/main" val="3266070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65283717-48D1-C9CA-52C0-03CFC5B2B5FA}"/>
              </a:ext>
            </a:extLst>
          </p:cNvPr>
          <p:cNvSpPr>
            <a:spLocks noGrp="1"/>
          </p:cNvSpPr>
          <p:nvPr>
            <p:ph type="sldNum" sz="quarter" idx="10"/>
          </p:nvPr>
        </p:nvSpPr>
        <p:spPr/>
        <p:txBody>
          <a:bodyPr/>
          <a:lstStyle/>
          <a:p>
            <a:fld id="{91D3A56C-CA3A-4E89-BC65-6580637F7A80}" type="slidenum">
              <a:rPr lang="lv-LV" smtClean="0"/>
              <a:pPr/>
              <a:t>15</a:t>
            </a:fld>
            <a:endParaRPr lang="lv-LV"/>
          </a:p>
        </p:txBody>
      </p:sp>
      <p:sp>
        <p:nvSpPr>
          <p:cNvPr id="5" name="Rectangle 3">
            <a:extLst>
              <a:ext uri="{FF2B5EF4-FFF2-40B4-BE49-F238E27FC236}">
                <a16:creationId xmlns:a16="http://schemas.microsoft.com/office/drawing/2014/main" id="{7B443D46-4484-B94C-5708-FD02E007EC3D}"/>
              </a:ext>
            </a:extLst>
          </p:cNvPr>
          <p:cNvSpPr/>
          <p:nvPr/>
        </p:nvSpPr>
        <p:spPr>
          <a:xfrm>
            <a:off x="8003" y="150261"/>
            <a:ext cx="12183997" cy="444481"/>
          </a:xfrm>
          <a:prstGeom prst="rect">
            <a:avLst/>
          </a:prstGeom>
        </p:spPr>
        <p:txBody>
          <a:bodyPr wrap="square">
            <a:spAutoFit/>
          </a:bodyPr>
          <a:lstStyle/>
          <a:p>
            <a:pPr lvl="0">
              <a:lnSpc>
                <a:spcPct val="120000"/>
              </a:lnSpc>
            </a:pPr>
            <a:r>
              <a:rPr lang="lv-LV" sz="2100" b="1" dirty="0">
                <a:solidFill>
                  <a:schemeClr val="accent1">
                    <a:lumMod val="50000"/>
                  </a:schemeClr>
                </a:solidFill>
                <a:cs typeface="Arial" panose="020B0604020202020204" pitchFamily="34" charset="0"/>
              </a:rPr>
              <a:t>Mākslīgā intelekta satura veidošanas (ģeneratīvos) rīkus vismaz reizi mēnesī izmantoju … ?</a:t>
            </a:r>
          </a:p>
        </p:txBody>
      </p:sp>
      <p:pic>
        <p:nvPicPr>
          <p:cNvPr id="6" name="Picture 9">
            <a:extLst>
              <a:ext uri="{FF2B5EF4-FFF2-40B4-BE49-F238E27FC236}">
                <a16:creationId xmlns:a16="http://schemas.microsoft.com/office/drawing/2014/main" id="{263955B4-B366-D9E7-0163-4B2A1DE39B30}"/>
              </a:ext>
            </a:extLst>
          </p:cNvPr>
          <p:cNvPicPr>
            <a:picLocks noChangeAspect="1"/>
          </p:cNvPicPr>
          <p:nvPr/>
        </p:nvPicPr>
        <p:blipFill>
          <a:blip r:embed="rId2"/>
          <a:stretch>
            <a:fillRect/>
          </a:stretch>
        </p:blipFill>
        <p:spPr>
          <a:xfrm>
            <a:off x="1765935" y="771180"/>
            <a:ext cx="9231917" cy="5465881"/>
          </a:xfrm>
          <a:prstGeom prst="rect">
            <a:avLst/>
          </a:prstGeom>
        </p:spPr>
      </p:pic>
      <p:sp>
        <p:nvSpPr>
          <p:cNvPr id="7" name="Rectangle 5">
            <a:extLst>
              <a:ext uri="{FF2B5EF4-FFF2-40B4-BE49-F238E27FC236}">
                <a16:creationId xmlns:a16="http://schemas.microsoft.com/office/drawing/2014/main" id="{B39BFAFA-78EA-AFDD-1C2F-762C311AEFD2}"/>
              </a:ext>
            </a:extLst>
          </p:cNvPr>
          <p:cNvSpPr/>
          <p:nvPr/>
        </p:nvSpPr>
        <p:spPr>
          <a:xfrm>
            <a:off x="1765935" y="1248590"/>
            <a:ext cx="3325493" cy="2630803"/>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8" name="Rectangle 6">
            <a:extLst>
              <a:ext uri="{FF2B5EF4-FFF2-40B4-BE49-F238E27FC236}">
                <a16:creationId xmlns:a16="http://schemas.microsoft.com/office/drawing/2014/main" id="{07E0371D-4D0A-07DA-8D7E-A396C6A71C97}"/>
              </a:ext>
            </a:extLst>
          </p:cNvPr>
          <p:cNvSpPr/>
          <p:nvPr/>
        </p:nvSpPr>
        <p:spPr>
          <a:xfrm>
            <a:off x="7100574" y="1248589"/>
            <a:ext cx="1729718" cy="2630803"/>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Tree>
    <p:extLst>
      <p:ext uri="{BB962C8B-B14F-4D97-AF65-F5344CB8AC3E}">
        <p14:creationId xmlns:p14="http://schemas.microsoft.com/office/powerpoint/2010/main" val="225474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083227F5-30CA-D6CB-8BA3-8DE9CFEFDDC0}"/>
              </a:ext>
            </a:extLst>
          </p:cNvPr>
          <p:cNvSpPr>
            <a:spLocks noGrp="1"/>
          </p:cNvSpPr>
          <p:nvPr>
            <p:ph type="sldNum" sz="quarter" idx="10"/>
          </p:nvPr>
        </p:nvSpPr>
        <p:spPr/>
        <p:txBody>
          <a:bodyPr/>
          <a:lstStyle/>
          <a:p>
            <a:fld id="{91D3A56C-CA3A-4E89-BC65-6580637F7A80}" type="slidenum">
              <a:rPr lang="lv-LV" smtClean="0"/>
              <a:pPr/>
              <a:t>16</a:t>
            </a:fld>
            <a:endParaRPr lang="lv-LV"/>
          </a:p>
        </p:txBody>
      </p:sp>
      <p:sp>
        <p:nvSpPr>
          <p:cNvPr id="5" name="TextBox 4">
            <a:extLst>
              <a:ext uri="{FF2B5EF4-FFF2-40B4-BE49-F238E27FC236}">
                <a16:creationId xmlns:a16="http://schemas.microsoft.com/office/drawing/2014/main" id="{9EAF264D-E268-2E3F-DAA4-0E8B214473AA}"/>
              </a:ext>
            </a:extLst>
          </p:cNvPr>
          <p:cNvSpPr txBox="1"/>
          <p:nvPr/>
        </p:nvSpPr>
        <p:spPr>
          <a:xfrm>
            <a:off x="7260912" y="1365222"/>
            <a:ext cx="4498291" cy="4490396"/>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2000" dirty="0">
                <a:effectLst/>
                <a:ea typeface="Times New Roman" panose="02020603050405020304" pitchFamily="18" charset="0"/>
              </a:rPr>
              <a:t>Gandrīz </a:t>
            </a:r>
            <a:r>
              <a:rPr lang="lv-LV" sz="2000" b="1" dirty="0">
                <a:effectLst/>
                <a:ea typeface="Times New Roman" panose="02020603050405020304" pitchFamily="18" charset="0"/>
              </a:rPr>
              <a:t>divas trešdaļas (64%) aptaujāto Latvijas iedzīvotāju iebilst pret mākslīgā intelekta ģenerētu attēlu izmantošanu medijos.</a:t>
            </a:r>
          </a:p>
          <a:p>
            <a:pPr>
              <a:lnSpc>
                <a:spcPct val="120000"/>
              </a:lnSpc>
            </a:pPr>
            <a:endParaRPr lang="lv-LV" sz="2000" b="1" dirty="0">
              <a:effectLst/>
              <a:ea typeface="Times New Roman" panose="02020603050405020304" pitchFamily="18" charset="0"/>
            </a:endParaRPr>
          </a:p>
          <a:p>
            <a:pPr marL="171450" indent="-171450">
              <a:lnSpc>
                <a:spcPct val="120000"/>
              </a:lnSpc>
              <a:buFont typeface="Wingdings" panose="05000000000000000000" pitchFamily="2" charset="2"/>
              <a:buChar char="ü"/>
            </a:pPr>
            <a:r>
              <a:rPr lang="lv-LV" sz="2000" dirty="0">
                <a:effectLst/>
                <a:ea typeface="Times New Roman" panose="02020603050405020304" pitchFamily="18" charset="0"/>
              </a:rPr>
              <a:t>Jauniešu (15-25 gadi) mērķa grupa ir vienīgā sociāli demogrāfiskā grupa, kur vairākums (56%) aptaujāto neiebilst, ja mediji pie rakstiem izmanto bildes, kas radītas, izmantojot mākslīgo intelektu.</a:t>
            </a:r>
          </a:p>
        </p:txBody>
      </p:sp>
      <p:pic>
        <p:nvPicPr>
          <p:cNvPr id="6" name="Picture 11">
            <a:extLst>
              <a:ext uri="{FF2B5EF4-FFF2-40B4-BE49-F238E27FC236}">
                <a16:creationId xmlns:a16="http://schemas.microsoft.com/office/drawing/2014/main" id="{AFC53384-86BE-1C7A-C2EC-A2E1B40042FE}"/>
              </a:ext>
            </a:extLst>
          </p:cNvPr>
          <p:cNvPicPr>
            <a:picLocks noChangeAspect="1"/>
          </p:cNvPicPr>
          <p:nvPr/>
        </p:nvPicPr>
        <p:blipFill>
          <a:blip r:embed="rId3"/>
          <a:stretch>
            <a:fillRect/>
          </a:stretch>
        </p:blipFill>
        <p:spPr>
          <a:xfrm>
            <a:off x="432797" y="1365222"/>
            <a:ext cx="6632525" cy="4329463"/>
          </a:xfrm>
          <a:prstGeom prst="rect">
            <a:avLst/>
          </a:prstGeom>
        </p:spPr>
      </p:pic>
      <p:sp>
        <p:nvSpPr>
          <p:cNvPr id="9" name="Rectangle 12">
            <a:extLst>
              <a:ext uri="{FF2B5EF4-FFF2-40B4-BE49-F238E27FC236}">
                <a16:creationId xmlns:a16="http://schemas.microsoft.com/office/drawing/2014/main" id="{B84A05F5-CC31-5CF2-C151-F8460B251FC5}"/>
              </a:ext>
            </a:extLst>
          </p:cNvPr>
          <p:cNvSpPr/>
          <p:nvPr/>
        </p:nvSpPr>
        <p:spPr>
          <a:xfrm>
            <a:off x="2280320" y="937476"/>
            <a:ext cx="4412011" cy="427746"/>
          </a:xfrm>
          <a:prstGeom prst="rect">
            <a:avLst/>
          </a:prstGeom>
          <a:noFill/>
        </p:spPr>
        <p:txBody>
          <a:bodyPr wrap="square">
            <a:spAutoFit/>
          </a:bodyPr>
          <a:lstStyle/>
          <a:p>
            <a:pPr lvl="0">
              <a:lnSpc>
                <a:spcPct val="120000"/>
              </a:lnSpc>
            </a:pPr>
            <a:r>
              <a:rPr lang="lv-LV" sz="2000" b="1" dirty="0">
                <a:solidFill>
                  <a:schemeClr val="accent1">
                    <a:lumMod val="50000"/>
                  </a:schemeClr>
                </a:solidFill>
                <a:cs typeface="Arial" panose="020B0604020202020204" pitchFamily="34" charset="0"/>
              </a:rPr>
              <a:t>Izlase: visi aptaujas dalībnieki</a:t>
            </a:r>
          </a:p>
        </p:txBody>
      </p:sp>
      <p:sp>
        <p:nvSpPr>
          <p:cNvPr id="10" name="Oval 1060">
            <a:extLst>
              <a:ext uri="{FF2B5EF4-FFF2-40B4-BE49-F238E27FC236}">
                <a16:creationId xmlns:a16="http://schemas.microsoft.com/office/drawing/2014/main" id="{0982DEC7-E0A0-7847-29BA-C0634ACD4948}"/>
              </a:ext>
            </a:extLst>
          </p:cNvPr>
          <p:cNvSpPr>
            <a:spLocks noChangeArrowheads="1"/>
          </p:cNvSpPr>
          <p:nvPr/>
        </p:nvSpPr>
        <p:spPr bwMode="auto">
          <a:xfrm>
            <a:off x="3056330" y="1651999"/>
            <a:ext cx="692729" cy="281938"/>
          </a:xfrm>
          <a:prstGeom prst="ellipse">
            <a:avLst/>
          </a:prstGeom>
          <a:noFill/>
          <a:ln w="12700">
            <a:solidFill>
              <a:schemeClr val="accent1">
                <a:lumMod val="50000"/>
              </a:schemeClr>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694799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0F3CC368-092B-B1B8-C7DA-0D73D5F8D4D8}"/>
              </a:ext>
            </a:extLst>
          </p:cNvPr>
          <p:cNvSpPr>
            <a:spLocks noGrp="1"/>
          </p:cNvSpPr>
          <p:nvPr>
            <p:ph type="sldNum" sz="quarter" idx="10"/>
          </p:nvPr>
        </p:nvSpPr>
        <p:spPr/>
        <p:txBody>
          <a:bodyPr/>
          <a:lstStyle/>
          <a:p>
            <a:fld id="{91D3A56C-CA3A-4E89-BC65-6580637F7A80}" type="slidenum">
              <a:rPr lang="lv-LV" smtClean="0"/>
              <a:pPr/>
              <a:t>17</a:t>
            </a:fld>
            <a:endParaRPr lang="lv-LV"/>
          </a:p>
        </p:txBody>
      </p:sp>
      <p:sp>
        <p:nvSpPr>
          <p:cNvPr id="5" name="Rectangle 4">
            <a:extLst>
              <a:ext uri="{FF2B5EF4-FFF2-40B4-BE49-F238E27FC236}">
                <a16:creationId xmlns:a16="http://schemas.microsoft.com/office/drawing/2014/main" id="{D829DD6A-5431-BCB9-3428-0F1D1E443874}"/>
              </a:ext>
            </a:extLst>
          </p:cNvPr>
          <p:cNvSpPr/>
          <p:nvPr/>
        </p:nvSpPr>
        <p:spPr>
          <a:xfrm>
            <a:off x="3058975" y="1236564"/>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pic>
        <p:nvPicPr>
          <p:cNvPr id="6" name="Picture 9">
            <a:extLst>
              <a:ext uri="{FF2B5EF4-FFF2-40B4-BE49-F238E27FC236}">
                <a16:creationId xmlns:a16="http://schemas.microsoft.com/office/drawing/2014/main" id="{D9B98388-AC5F-727A-7655-220071672E67}"/>
              </a:ext>
            </a:extLst>
          </p:cNvPr>
          <p:cNvPicPr>
            <a:picLocks noChangeAspect="1"/>
          </p:cNvPicPr>
          <p:nvPr/>
        </p:nvPicPr>
        <p:blipFill>
          <a:blip r:embed="rId2"/>
          <a:stretch>
            <a:fillRect/>
          </a:stretch>
        </p:blipFill>
        <p:spPr>
          <a:xfrm>
            <a:off x="546347" y="1518501"/>
            <a:ext cx="5907024" cy="4383024"/>
          </a:xfrm>
          <a:prstGeom prst="rect">
            <a:avLst/>
          </a:prstGeom>
        </p:spPr>
      </p:pic>
      <p:sp>
        <p:nvSpPr>
          <p:cNvPr id="7" name="TextBox 6">
            <a:extLst>
              <a:ext uri="{FF2B5EF4-FFF2-40B4-BE49-F238E27FC236}">
                <a16:creationId xmlns:a16="http://schemas.microsoft.com/office/drawing/2014/main" id="{40E16511-13F1-8432-5DBB-8EA96A0D75F6}"/>
              </a:ext>
            </a:extLst>
          </p:cNvPr>
          <p:cNvSpPr txBox="1"/>
          <p:nvPr/>
        </p:nvSpPr>
        <p:spPr>
          <a:xfrm>
            <a:off x="5528907" y="225479"/>
            <a:ext cx="6409093" cy="5853910"/>
          </a:xfrm>
          <a:prstGeom prst="rect">
            <a:avLst/>
          </a:prstGeom>
          <a:noFill/>
        </p:spPr>
        <p:txBody>
          <a:bodyPr wrap="square" rtlCol="0">
            <a:spAutoFit/>
          </a:bodyPr>
          <a:lstStyle/>
          <a:p>
            <a:pPr>
              <a:lnSpc>
                <a:spcPct val="120000"/>
              </a:lnSpc>
            </a:pPr>
            <a:r>
              <a:rPr lang="lv-LV" sz="2000" b="1" dirty="0">
                <a:ea typeface="Times New Roman" panose="02020603050405020304" pitchFamily="18" charset="0"/>
              </a:rPr>
              <a:t>N</a:t>
            </a:r>
            <a:r>
              <a:rPr lang="lv-LV" sz="2000" b="1" dirty="0">
                <a:effectLst/>
                <a:ea typeface="Times New Roman" panose="02020603050405020304" pitchFamily="18" charset="0"/>
              </a:rPr>
              <a:t>edaudz pieaudzis aptaujāto Latvijas iedzīvotāju skaits, kuru skatījumā ir pieļaujams ierobežot vārda brīvību, sasniedzot 80% </a:t>
            </a:r>
            <a:r>
              <a:rPr lang="lv-LV" dirty="0">
                <a:effectLst/>
                <a:ea typeface="Times New Roman" panose="02020603050405020304" pitchFamily="18" charset="0"/>
              </a:rPr>
              <a:t>(+5% salīdzinājumā ar 2024.g.). </a:t>
            </a:r>
          </a:p>
          <a:p>
            <a:pPr>
              <a:lnSpc>
                <a:spcPct val="120000"/>
              </a:lnSpc>
            </a:pPr>
            <a:r>
              <a:rPr lang="lv-LV" sz="1600" dirty="0">
                <a:ea typeface="Times New Roman" panose="02020603050405020304" pitchFamily="18" charset="0"/>
              </a:rPr>
              <a:t>	</a:t>
            </a:r>
            <a:r>
              <a:rPr lang="lv-LV" sz="1600" dirty="0">
                <a:effectLst/>
                <a:ea typeface="Times New Roman" panose="02020603050405020304" pitchFamily="18" charset="0"/>
              </a:rPr>
              <a:t>Viedokli, ka Ierobežot vārda brīvību nav 	pieļaujams nekad, 	visbiežāk (27% gadījumu) pārstāvēja jauniešu (15-	25 gadi) 	mērķa grupas pārstāvji.</a:t>
            </a:r>
          </a:p>
          <a:p>
            <a:pPr>
              <a:lnSpc>
                <a:spcPct val="120000"/>
              </a:lnSpc>
            </a:pPr>
            <a:endParaRPr lang="lv-LV" sz="2000" dirty="0">
              <a:effectLst/>
              <a:ea typeface="Times New Roman" panose="02020603050405020304" pitchFamily="18" charset="0"/>
            </a:endParaRPr>
          </a:p>
          <a:p>
            <a:pPr>
              <a:lnSpc>
                <a:spcPct val="120000"/>
              </a:lnSpc>
            </a:pPr>
            <a:r>
              <a:rPr lang="lv-LV" sz="2000" b="1" dirty="0">
                <a:effectLst/>
                <a:ea typeface="Times New Roman" panose="02020603050405020304" pitchFamily="18" charset="0"/>
              </a:rPr>
              <a:t>Vairākums aptaujāto uzskata, ka ierobežot vārda brīvību – cilvēkiem atklāti un publiski paust savus uzskatus un viedokli – ir pieļaujams:</a:t>
            </a:r>
          </a:p>
          <a:p>
            <a:pPr marL="171450" indent="-171450">
              <a:lnSpc>
                <a:spcPct val="120000"/>
              </a:lnSpc>
              <a:buFont typeface="Wingdings" panose="05000000000000000000" pitchFamily="2" charset="2"/>
              <a:buChar char="ü"/>
            </a:pPr>
            <a:r>
              <a:rPr lang="lv-LV" sz="2000" b="1" dirty="0">
                <a:effectLst/>
                <a:ea typeface="Times New Roman" panose="02020603050405020304" pitchFamily="18" charset="0"/>
              </a:rPr>
              <a:t>Ja saturs ir apzināti izplatīta </a:t>
            </a:r>
            <a:r>
              <a:rPr lang="lv-LV" sz="2400" b="1" dirty="0">
                <a:effectLst/>
                <a:ea typeface="Times New Roman" panose="02020603050405020304" pitchFamily="18" charset="0"/>
              </a:rPr>
              <a:t>dezinformācija </a:t>
            </a:r>
            <a:r>
              <a:rPr lang="lv-LV" sz="2000" dirty="0">
                <a:effectLst/>
                <a:ea typeface="Times New Roman" panose="02020603050405020304" pitchFamily="18" charset="0"/>
              </a:rPr>
              <a:t>(tā domā </a:t>
            </a:r>
            <a:r>
              <a:rPr lang="lv-LV" sz="2400" b="1" dirty="0">
                <a:effectLst/>
                <a:ea typeface="Times New Roman" panose="02020603050405020304" pitchFamily="18" charset="0"/>
              </a:rPr>
              <a:t>60% </a:t>
            </a:r>
            <a:r>
              <a:rPr lang="lv-LV" sz="2000" dirty="0">
                <a:effectLst/>
                <a:ea typeface="Times New Roman" panose="02020603050405020304" pitchFamily="18" charset="0"/>
              </a:rPr>
              <a:t>respondentu; </a:t>
            </a:r>
            <a:r>
              <a:rPr lang="lv-LV" sz="1600" dirty="0">
                <a:effectLst/>
                <a:ea typeface="Times New Roman" panose="02020603050405020304" pitchFamily="18" charset="0"/>
              </a:rPr>
              <a:t>+11% salīdzinājumā ar 2024.g.);</a:t>
            </a:r>
          </a:p>
          <a:p>
            <a:pPr>
              <a:lnSpc>
                <a:spcPct val="120000"/>
              </a:lnSpc>
            </a:pPr>
            <a:endParaRPr lang="lv-LV" sz="1600" dirty="0">
              <a:effectLst/>
              <a:ea typeface="Times New Roman" panose="02020603050405020304" pitchFamily="18" charset="0"/>
            </a:endParaRPr>
          </a:p>
          <a:p>
            <a:pPr marL="171450" indent="-171450">
              <a:buFont typeface="Wingdings" panose="05000000000000000000" pitchFamily="2" charset="2"/>
              <a:buChar char="ü"/>
            </a:pPr>
            <a:r>
              <a:rPr lang="lv-LV" sz="2000" b="1" dirty="0">
                <a:effectLst/>
                <a:ea typeface="Times New Roman" panose="02020603050405020304" pitchFamily="18" charset="0"/>
              </a:rPr>
              <a:t>Ja publicētā informācija var kādam </a:t>
            </a:r>
            <a:r>
              <a:rPr lang="lv-LV" sz="2400" b="1" dirty="0">
                <a:effectLst/>
                <a:ea typeface="Times New Roman" panose="02020603050405020304" pitchFamily="18" charset="0"/>
              </a:rPr>
              <a:t>radīt fizisku kaitējumu vai morālas ciešanas </a:t>
            </a:r>
            <a:r>
              <a:rPr lang="lv-LV" sz="2000" dirty="0">
                <a:effectLst/>
                <a:ea typeface="Times New Roman" panose="02020603050405020304" pitchFamily="18" charset="0"/>
              </a:rPr>
              <a:t>(atbalsta </a:t>
            </a:r>
            <a:r>
              <a:rPr lang="lv-LV" sz="2400" b="1" dirty="0">
                <a:effectLst/>
                <a:ea typeface="Times New Roman" panose="02020603050405020304" pitchFamily="18" charset="0"/>
              </a:rPr>
              <a:t>59%</a:t>
            </a:r>
            <a:r>
              <a:rPr lang="lv-LV" sz="2000" dirty="0">
                <a:effectLst/>
                <a:ea typeface="Times New Roman" panose="02020603050405020304" pitchFamily="18" charset="0"/>
              </a:rPr>
              <a:t> aptaujāto; </a:t>
            </a:r>
            <a:r>
              <a:rPr lang="lv-LV" sz="1600" dirty="0">
                <a:effectLst/>
                <a:ea typeface="Times New Roman" panose="02020603050405020304" pitchFamily="18" charset="0"/>
              </a:rPr>
              <a:t>+16% salīdzinājumā ar 2024.g.)</a:t>
            </a:r>
          </a:p>
        </p:txBody>
      </p:sp>
      <p:cxnSp>
        <p:nvCxnSpPr>
          <p:cNvPr id="8" name="Straight Arrow Connector 6">
            <a:extLst>
              <a:ext uri="{FF2B5EF4-FFF2-40B4-BE49-F238E27FC236}">
                <a16:creationId xmlns:a16="http://schemas.microsoft.com/office/drawing/2014/main" id="{71F9CEEB-3091-2000-08AD-549ACBF2424F}"/>
              </a:ext>
            </a:extLst>
          </p:cNvPr>
          <p:cNvCxnSpPr>
            <a:cxnSpLocks/>
          </p:cNvCxnSpPr>
          <p:nvPr/>
        </p:nvCxnSpPr>
        <p:spPr>
          <a:xfrm flipV="1">
            <a:off x="5237054" y="1727270"/>
            <a:ext cx="195155" cy="40101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7">
            <a:extLst>
              <a:ext uri="{FF2B5EF4-FFF2-40B4-BE49-F238E27FC236}">
                <a16:creationId xmlns:a16="http://schemas.microsoft.com/office/drawing/2014/main" id="{029913D9-9D04-4250-80EB-14F3627EC903}"/>
              </a:ext>
            </a:extLst>
          </p:cNvPr>
          <p:cNvCxnSpPr>
            <a:cxnSpLocks/>
          </p:cNvCxnSpPr>
          <p:nvPr/>
        </p:nvCxnSpPr>
        <p:spPr>
          <a:xfrm flipV="1">
            <a:off x="5160854" y="2410224"/>
            <a:ext cx="213063" cy="421943"/>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8">
            <a:extLst>
              <a:ext uri="{FF2B5EF4-FFF2-40B4-BE49-F238E27FC236}">
                <a16:creationId xmlns:a16="http://schemas.microsoft.com/office/drawing/2014/main" id="{9CA8894D-322C-AD4E-93F4-BFAA866CA416}"/>
              </a:ext>
            </a:extLst>
          </p:cNvPr>
          <p:cNvCxnSpPr>
            <a:cxnSpLocks/>
          </p:cNvCxnSpPr>
          <p:nvPr/>
        </p:nvCxnSpPr>
        <p:spPr>
          <a:xfrm flipH="1" flipV="1">
            <a:off x="4103579" y="5098354"/>
            <a:ext cx="151538" cy="341353"/>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88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7E99DAAA-4555-899C-E7B7-A63BAF648391}"/>
              </a:ext>
            </a:extLst>
          </p:cNvPr>
          <p:cNvSpPr>
            <a:spLocks noGrp="1"/>
          </p:cNvSpPr>
          <p:nvPr>
            <p:ph type="sldNum" sz="quarter" idx="10"/>
          </p:nvPr>
        </p:nvSpPr>
        <p:spPr/>
        <p:txBody>
          <a:bodyPr/>
          <a:lstStyle/>
          <a:p>
            <a:fld id="{91D3A56C-CA3A-4E89-BC65-6580637F7A80}" type="slidenum">
              <a:rPr lang="lv-LV" smtClean="0"/>
              <a:pPr/>
              <a:t>18</a:t>
            </a:fld>
            <a:endParaRPr lang="lv-LV"/>
          </a:p>
        </p:txBody>
      </p:sp>
      <p:sp>
        <p:nvSpPr>
          <p:cNvPr id="5" name="Rectangle 3">
            <a:extLst>
              <a:ext uri="{FF2B5EF4-FFF2-40B4-BE49-F238E27FC236}">
                <a16:creationId xmlns:a16="http://schemas.microsoft.com/office/drawing/2014/main" id="{9E9A3822-2FB2-841E-57F9-B62EA7FF2CE8}"/>
              </a:ext>
            </a:extLst>
          </p:cNvPr>
          <p:cNvSpPr/>
          <p:nvPr/>
        </p:nvSpPr>
        <p:spPr>
          <a:xfrm>
            <a:off x="406734" y="176214"/>
            <a:ext cx="7121407" cy="1166410"/>
          </a:xfrm>
          <a:prstGeom prst="rect">
            <a:avLst/>
          </a:prstGeom>
        </p:spPr>
        <p:txBody>
          <a:bodyPr wrap="square">
            <a:spAutoFit/>
          </a:bodyPr>
          <a:lstStyle/>
          <a:p>
            <a:pPr lvl="0">
              <a:lnSpc>
                <a:spcPct val="120000"/>
              </a:lnSpc>
            </a:pPr>
            <a:r>
              <a:rPr lang="lv-LV" sz="2000" b="1" dirty="0">
                <a:solidFill>
                  <a:schemeClr val="accent1">
                    <a:lumMod val="50000"/>
                  </a:schemeClr>
                </a:solidFill>
                <a:cs typeface="Arial" panose="020B0604020202020204" pitchFamily="34" charset="0"/>
              </a:rPr>
              <a:t>Kāda ir galvenā atšķirība starp tādām interneta lapām kā “</a:t>
            </a:r>
            <a:r>
              <a:rPr lang="lv-LV" sz="2000" b="1" dirty="0" err="1">
                <a:solidFill>
                  <a:schemeClr val="accent1">
                    <a:lumMod val="50000"/>
                  </a:schemeClr>
                </a:solidFill>
                <a:cs typeface="Arial" panose="020B0604020202020204" pitchFamily="34" charset="0"/>
              </a:rPr>
              <a:t>Facebook</a:t>
            </a:r>
            <a:r>
              <a:rPr lang="lv-LV" sz="2000" b="1" dirty="0">
                <a:solidFill>
                  <a:schemeClr val="accent1">
                    <a:lumMod val="50000"/>
                  </a:schemeClr>
                </a:solidFill>
                <a:cs typeface="Arial" panose="020B0604020202020204" pitchFamily="34" charset="0"/>
              </a:rPr>
              <a:t>” un “Delfi” saistībā ar to, kā tie veido un pasniedz ziņas?</a:t>
            </a:r>
          </a:p>
        </p:txBody>
      </p:sp>
      <p:sp>
        <p:nvSpPr>
          <p:cNvPr id="6" name="TextBox 5">
            <a:extLst>
              <a:ext uri="{FF2B5EF4-FFF2-40B4-BE49-F238E27FC236}">
                <a16:creationId xmlns:a16="http://schemas.microsoft.com/office/drawing/2014/main" id="{597EF68D-1446-0CE4-C92A-9E34FB61F942}"/>
              </a:ext>
            </a:extLst>
          </p:cNvPr>
          <p:cNvSpPr txBox="1"/>
          <p:nvPr/>
        </p:nvSpPr>
        <p:spPr>
          <a:xfrm>
            <a:off x="8129392" y="640087"/>
            <a:ext cx="3860757" cy="4859728"/>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sz="2000" dirty="0">
                <a:ea typeface="Times New Roman" panose="02020603050405020304" pitchFamily="18" charset="0"/>
              </a:rPr>
              <a:t>I</a:t>
            </a:r>
            <a:r>
              <a:rPr lang="lv-LV" sz="2000" dirty="0">
                <a:effectLst/>
                <a:ea typeface="Times New Roman" panose="02020603050405020304" pitchFamily="18" charset="0"/>
              </a:rPr>
              <a:t>nformētība par mediju vidi, veidiem uzlabojas.</a:t>
            </a:r>
          </a:p>
          <a:p>
            <a:pPr marL="171450" indent="-171450">
              <a:lnSpc>
                <a:spcPct val="120000"/>
              </a:lnSpc>
              <a:buFont typeface="Wingdings" panose="05000000000000000000" pitchFamily="2" charset="2"/>
              <a:buChar char="ü"/>
            </a:pPr>
            <a:endParaRPr lang="lv-LV" sz="2000" dirty="0">
              <a:ea typeface="Times New Roman" panose="02020603050405020304" pitchFamily="18" charset="0"/>
            </a:endParaRPr>
          </a:p>
          <a:p>
            <a:pPr marL="171450" indent="-171450">
              <a:lnSpc>
                <a:spcPct val="120000"/>
              </a:lnSpc>
              <a:buFont typeface="Wingdings" panose="05000000000000000000" pitchFamily="2" charset="2"/>
              <a:buChar char="ü"/>
            </a:pPr>
            <a:r>
              <a:rPr lang="lv-LV" sz="2000" dirty="0">
                <a:effectLst/>
                <a:ea typeface="Times New Roman" panose="02020603050405020304" pitchFamily="18" charset="0"/>
              </a:rPr>
              <a:t> </a:t>
            </a:r>
            <a:r>
              <a:rPr lang="lv-LV" sz="2400" b="1" dirty="0">
                <a:effectLst/>
                <a:ea typeface="Times New Roman" panose="02020603050405020304" pitchFamily="18" charset="0"/>
              </a:rPr>
              <a:t>Pareizi to izprot (</a:t>
            </a:r>
            <a:r>
              <a:rPr lang="lv-LV" sz="2400" b="1" dirty="0" err="1">
                <a:effectLst/>
                <a:ea typeface="Times New Roman" panose="02020603050405020304" pitchFamily="18" charset="0"/>
              </a:rPr>
              <a:t>Facebook</a:t>
            </a:r>
            <a:r>
              <a:rPr lang="lv-LV" sz="2400" b="1" dirty="0">
                <a:effectLst/>
                <a:ea typeface="Times New Roman" panose="02020603050405020304" pitchFamily="18" charset="0"/>
              </a:rPr>
              <a:t> nenodarbina ziņu reportierus, bet Delfi gan) 38% aptaujāto </a:t>
            </a:r>
            <a:r>
              <a:rPr lang="lv-LV" sz="2000" dirty="0">
                <a:effectLst/>
                <a:ea typeface="Times New Roman" panose="02020603050405020304" pitchFamily="18" charset="0"/>
              </a:rPr>
              <a:t>Latvijas iedzīvotāju.</a:t>
            </a:r>
          </a:p>
          <a:p>
            <a:pPr>
              <a:lnSpc>
                <a:spcPct val="120000"/>
              </a:lnSpc>
            </a:pPr>
            <a:endParaRPr lang="lv-LV" sz="2000" dirty="0">
              <a:effectLst/>
              <a:ea typeface="Times New Roman" panose="02020603050405020304" pitchFamily="18" charset="0"/>
            </a:endParaRPr>
          </a:p>
          <a:p>
            <a:pPr marL="171450" indent="-171450">
              <a:lnSpc>
                <a:spcPct val="120000"/>
              </a:lnSpc>
              <a:buFont typeface="Wingdings" panose="05000000000000000000" pitchFamily="2" charset="2"/>
              <a:buChar char="ü"/>
            </a:pPr>
            <a:r>
              <a:rPr lang="lv-LV" sz="2000" dirty="0">
                <a:ea typeface="Times New Roman" panose="02020603050405020304" pitchFamily="18" charset="0"/>
              </a:rPr>
              <a:t>T</a:t>
            </a:r>
            <a:r>
              <a:rPr lang="lv-LV" sz="2000" dirty="0">
                <a:effectLst/>
                <a:ea typeface="Times New Roman" panose="02020603050405020304" pitchFamily="18" charset="0"/>
              </a:rPr>
              <a:t>as ir vairāk (+11%) nekā 2024.g. aptaujas rezultātos. </a:t>
            </a:r>
          </a:p>
        </p:txBody>
      </p:sp>
      <p:pic>
        <p:nvPicPr>
          <p:cNvPr id="7" name="Picture 14">
            <a:extLst>
              <a:ext uri="{FF2B5EF4-FFF2-40B4-BE49-F238E27FC236}">
                <a16:creationId xmlns:a16="http://schemas.microsoft.com/office/drawing/2014/main" id="{047269BF-BE8F-0811-234C-3422FF02D9E1}"/>
              </a:ext>
            </a:extLst>
          </p:cNvPr>
          <p:cNvPicPr>
            <a:picLocks noChangeAspect="1"/>
          </p:cNvPicPr>
          <p:nvPr/>
        </p:nvPicPr>
        <p:blipFill>
          <a:blip r:embed="rId2"/>
          <a:stretch>
            <a:fillRect/>
          </a:stretch>
        </p:blipFill>
        <p:spPr>
          <a:xfrm>
            <a:off x="201851" y="1530384"/>
            <a:ext cx="8061278" cy="4043697"/>
          </a:xfrm>
          <a:prstGeom prst="rect">
            <a:avLst/>
          </a:prstGeom>
        </p:spPr>
      </p:pic>
      <p:cxnSp>
        <p:nvCxnSpPr>
          <p:cNvPr id="8" name="Straight Arrow Connector 9">
            <a:extLst>
              <a:ext uri="{FF2B5EF4-FFF2-40B4-BE49-F238E27FC236}">
                <a16:creationId xmlns:a16="http://schemas.microsoft.com/office/drawing/2014/main" id="{C31C4072-3C57-5617-B0E8-AC6B9A9A1A06}"/>
              </a:ext>
            </a:extLst>
          </p:cNvPr>
          <p:cNvCxnSpPr>
            <a:cxnSpLocks/>
          </p:cNvCxnSpPr>
          <p:nvPr/>
        </p:nvCxnSpPr>
        <p:spPr>
          <a:xfrm flipV="1">
            <a:off x="1380472" y="2495202"/>
            <a:ext cx="565488" cy="933798"/>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22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3AC3FBCC-0C79-E1E6-9D47-81C9588AA3E2}"/>
              </a:ext>
            </a:extLst>
          </p:cNvPr>
          <p:cNvSpPr>
            <a:spLocks noGrp="1"/>
          </p:cNvSpPr>
          <p:nvPr>
            <p:ph type="sldNum" sz="quarter" idx="10"/>
          </p:nvPr>
        </p:nvSpPr>
        <p:spPr/>
        <p:txBody>
          <a:bodyPr/>
          <a:lstStyle/>
          <a:p>
            <a:fld id="{91D3A56C-CA3A-4E89-BC65-6580637F7A80}" type="slidenum">
              <a:rPr lang="lv-LV" smtClean="0"/>
              <a:pPr/>
              <a:t>19</a:t>
            </a:fld>
            <a:endParaRPr lang="lv-LV"/>
          </a:p>
        </p:txBody>
      </p:sp>
      <p:pic>
        <p:nvPicPr>
          <p:cNvPr id="5" name="Picture 1">
            <a:extLst>
              <a:ext uri="{FF2B5EF4-FFF2-40B4-BE49-F238E27FC236}">
                <a16:creationId xmlns:a16="http://schemas.microsoft.com/office/drawing/2014/main" id="{BDBC6CC2-ACAE-F323-5A74-5D6DC84D9391}"/>
              </a:ext>
            </a:extLst>
          </p:cNvPr>
          <p:cNvPicPr>
            <a:picLocks noChangeAspect="1"/>
          </p:cNvPicPr>
          <p:nvPr/>
        </p:nvPicPr>
        <p:blipFill>
          <a:blip r:embed="rId2"/>
          <a:stretch>
            <a:fillRect/>
          </a:stretch>
        </p:blipFill>
        <p:spPr>
          <a:xfrm>
            <a:off x="254000" y="1131780"/>
            <a:ext cx="7568264" cy="3541650"/>
          </a:xfrm>
          <a:prstGeom prst="rect">
            <a:avLst/>
          </a:prstGeom>
        </p:spPr>
      </p:pic>
      <p:sp>
        <p:nvSpPr>
          <p:cNvPr id="6" name="Rectangle 7">
            <a:extLst>
              <a:ext uri="{FF2B5EF4-FFF2-40B4-BE49-F238E27FC236}">
                <a16:creationId xmlns:a16="http://schemas.microsoft.com/office/drawing/2014/main" id="{38289E02-2269-CDC0-4B45-3454EE039C7C}"/>
              </a:ext>
            </a:extLst>
          </p:cNvPr>
          <p:cNvSpPr/>
          <p:nvPr/>
        </p:nvSpPr>
        <p:spPr>
          <a:xfrm>
            <a:off x="3956528" y="474961"/>
            <a:ext cx="6302288" cy="461217"/>
          </a:xfrm>
          <a:prstGeom prst="rect">
            <a:avLst/>
          </a:prstGeom>
        </p:spPr>
        <p:txBody>
          <a:bodyPr wrap="square">
            <a:spAutoFit/>
          </a:bodyPr>
          <a:lstStyle/>
          <a:p>
            <a:pPr lvl="0">
              <a:lnSpc>
                <a:spcPct val="120000"/>
              </a:lnSpc>
            </a:pPr>
            <a:r>
              <a:rPr lang="lv-LV" sz="2200" b="1" dirty="0">
                <a:solidFill>
                  <a:schemeClr val="accent1">
                    <a:lumMod val="50000"/>
                  </a:schemeClr>
                </a:solidFill>
                <a:cs typeface="Arial" panose="020B0604020202020204" pitchFamily="34" charset="0"/>
              </a:rPr>
              <a:t>Vai ikdienā lietojat šādus medijus?</a:t>
            </a:r>
          </a:p>
        </p:txBody>
      </p:sp>
      <p:sp>
        <p:nvSpPr>
          <p:cNvPr id="10" name="Rectangle 11">
            <a:extLst>
              <a:ext uri="{FF2B5EF4-FFF2-40B4-BE49-F238E27FC236}">
                <a16:creationId xmlns:a16="http://schemas.microsoft.com/office/drawing/2014/main" id="{16775ED0-5E2B-5C70-FF0C-7572245026F7}"/>
              </a:ext>
            </a:extLst>
          </p:cNvPr>
          <p:cNvSpPr/>
          <p:nvPr/>
        </p:nvSpPr>
        <p:spPr>
          <a:xfrm>
            <a:off x="7277622" y="1351767"/>
            <a:ext cx="4330178" cy="427746"/>
          </a:xfrm>
          <a:prstGeom prst="rect">
            <a:avLst/>
          </a:prstGeom>
          <a:solidFill>
            <a:schemeClr val="bg1"/>
          </a:solidFill>
        </p:spPr>
        <p:txBody>
          <a:bodyPr wrap="square">
            <a:spAutoFit/>
          </a:bodyPr>
          <a:lstStyle/>
          <a:p>
            <a:pPr lvl="0">
              <a:lnSpc>
                <a:spcPct val="120000"/>
              </a:lnSpc>
            </a:pPr>
            <a:r>
              <a:rPr lang="lv-LV" sz="2000" b="1" dirty="0">
                <a:solidFill>
                  <a:schemeClr val="accent1">
                    <a:lumMod val="50000"/>
                  </a:schemeClr>
                </a:solidFill>
                <a:cs typeface="Arial" panose="020B0604020202020204" pitchFamily="34" charset="0"/>
              </a:rPr>
              <a:t>Mērķa grupa: jaunieši (15-25 gadi)</a:t>
            </a:r>
          </a:p>
        </p:txBody>
      </p:sp>
      <p:pic>
        <p:nvPicPr>
          <p:cNvPr id="11" name="Picture 18">
            <a:extLst>
              <a:ext uri="{FF2B5EF4-FFF2-40B4-BE49-F238E27FC236}">
                <a16:creationId xmlns:a16="http://schemas.microsoft.com/office/drawing/2014/main" id="{5B199321-2CF0-9222-4C4E-4985CEC863A5}"/>
              </a:ext>
            </a:extLst>
          </p:cNvPr>
          <p:cNvPicPr>
            <a:picLocks noChangeAspect="1"/>
          </p:cNvPicPr>
          <p:nvPr/>
        </p:nvPicPr>
        <p:blipFill>
          <a:blip r:embed="rId3"/>
          <a:stretch>
            <a:fillRect/>
          </a:stretch>
        </p:blipFill>
        <p:spPr>
          <a:xfrm>
            <a:off x="7723837" y="1942466"/>
            <a:ext cx="4210988" cy="2622529"/>
          </a:xfrm>
          <a:prstGeom prst="rect">
            <a:avLst/>
          </a:prstGeom>
        </p:spPr>
      </p:pic>
      <p:sp>
        <p:nvSpPr>
          <p:cNvPr id="16" name="TextBox 15">
            <a:extLst>
              <a:ext uri="{FF2B5EF4-FFF2-40B4-BE49-F238E27FC236}">
                <a16:creationId xmlns:a16="http://schemas.microsoft.com/office/drawing/2014/main" id="{C0ACD8DA-5505-635B-9F93-485520C73615}"/>
              </a:ext>
            </a:extLst>
          </p:cNvPr>
          <p:cNvSpPr txBox="1"/>
          <p:nvPr/>
        </p:nvSpPr>
        <p:spPr>
          <a:xfrm>
            <a:off x="584199" y="4789479"/>
            <a:ext cx="11350625" cy="1723805"/>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b="1" dirty="0">
                <a:ea typeface="Times New Roman" panose="02020603050405020304" pitchFamily="18" charset="0"/>
              </a:rPr>
              <a:t>M</a:t>
            </a:r>
            <a:r>
              <a:rPr lang="lv-LV" b="1" dirty="0">
                <a:effectLst/>
                <a:ea typeface="Times New Roman" panose="02020603050405020304" pitchFamily="18" charset="0"/>
              </a:rPr>
              <a:t>ediju patēriņš samazinājies mazākumtautību pārstāvju un, jo īpaši, jauniešu vidū, savukārt senioru auditorijā mediju lietotāju skaits ir nedaudz palielinājies. </a:t>
            </a:r>
          </a:p>
          <a:p>
            <a:pPr marL="171450" indent="-171450">
              <a:lnSpc>
                <a:spcPct val="120000"/>
              </a:lnSpc>
              <a:buFont typeface="Wingdings" panose="05000000000000000000" pitchFamily="2" charset="2"/>
              <a:buChar char="ü"/>
            </a:pPr>
            <a:r>
              <a:rPr lang="lv-LV" b="1" dirty="0">
                <a:effectLst/>
                <a:ea typeface="Times New Roman" panose="02020603050405020304" pitchFamily="18" charset="0"/>
              </a:rPr>
              <a:t>Senioru vidū (65+ gadi) sabiedriskos medijus lieto gandrīz visi (90%) aptaujātie. </a:t>
            </a:r>
          </a:p>
          <a:p>
            <a:pPr marL="171450" indent="-171450">
              <a:lnSpc>
                <a:spcPct val="120000"/>
              </a:lnSpc>
              <a:buFont typeface="Wingdings" panose="05000000000000000000" pitchFamily="2" charset="2"/>
              <a:buChar char="ü"/>
            </a:pPr>
            <a:r>
              <a:rPr lang="lv-LV" b="1" dirty="0">
                <a:effectLst/>
                <a:ea typeface="Times New Roman" panose="02020603050405020304" pitchFamily="18" charset="0"/>
              </a:rPr>
              <a:t>Jaunieši ir vienīgā sociāli demogrāfiskā grupa, kur sabiedrisko mediju lietotāju skaits (42%) nesasniedz pusi no aptaujātajiem</a:t>
            </a:r>
            <a:r>
              <a:rPr lang="lv-LV" b="1" dirty="0">
                <a:ea typeface="Times New Roman" panose="02020603050405020304" pitchFamily="18" charset="0"/>
              </a:rPr>
              <a:t>.</a:t>
            </a:r>
            <a:endParaRPr lang="lv-LV" b="1" dirty="0">
              <a:effectLst/>
              <a:ea typeface="Times New Roman" panose="02020603050405020304" pitchFamily="18" charset="0"/>
            </a:endParaRPr>
          </a:p>
        </p:txBody>
      </p:sp>
    </p:spTree>
    <p:extLst>
      <p:ext uri="{BB962C8B-B14F-4D97-AF65-F5344CB8AC3E}">
        <p14:creationId xmlns:p14="http://schemas.microsoft.com/office/powerpoint/2010/main" val="265042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EADDE28-E64E-414B-B0EC-618528BF07DA}"/>
            </a:ext>
          </a:extLst>
        </p:cNvPr>
        <p:cNvGrpSpPr/>
        <p:nvPr/>
      </p:nvGrpSpPr>
      <p:grpSpPr>
        <a:xfrm>
          <a:off x="0" y="0"/>
          <a:ext cx="0" cy="0"/>
          <a:chOff x="0" y="0"/>
          <a:chExt cx="0" cy="0"/>
        </a:xfrm>
      </p:grpSpPr>
    </p:spTree>
    <p:extLst>
      <p:ext uri="{BB962C8B-B14F-4D97-AF65-F5344CB8AC3E}">
        <p14:creationId xmlns:p14="http://schemas.microsoft.com/office/powerpoint/2010/main" val="1731215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313AE2AC-32C4-3410-D178-E9E5317281AA}"/>
              </a:ext>
            </a:extLst>
          </p:cNvPr>
          <p:cNvSpPr>
            <a:spLocks noGrp="1"/>
          </p:cNvSpPr>
          <p:nvPr>
            <p:ph type="sldNum" sz="quarter" idx="10"/>
          </p:nvPr>
        </p:nvSpPr>
        <p:spPr/>
        <p:txBody>
          <a:bodyPr/>
          <a:lstStyle/>
          <a:p>
            <a:fld id="{91D3A56C-CA3A-4E89-BC65-6580637F7A80}" type="slidenum">
              <a:rPr lang="lv-LV" smtClean="0"/>
              <a:pPr/>
              <a:t>20</a:t>
            </a:fld>
            <a:endParaRPr lang="lv-LV"/>
          </a:p>
        </p:txBody>
      </p:sp>
      <p:sp>
        <p:nvSpPr>
          <p:cNvPr id="3" name="Virsraksts 2">
            <a:extLst>
              <a:ext uri="{FF2B5EF4-FFF2-40B4-BE49-F238E27FC236}">
                <a16:creationId xmlns:a16="http://schemas.microsoft.com/office/drawing/2014/main" id="{4A1AD687-1EC3-A333-2936-439A6729D9B8}"/>
              </a:ext>
            </a:extLst>
          </p:cNvPr>
          <p:cNvSpPr>
            <a:spLocks noGrp="1"/>
          </p:cNvSpPr>
          <p:nvPr>
            <p:ph type="title"/>
          </p:nvPr>
        </p:nvSpPr>
        <p:spPr/>
        <p:txBody>
          <a:bodyPr/>
          <a:lstStyle/>
          <a:p>
            <a:r>
              <a:rPr lang="lv-LV" dirty="0"/>
              <a:t>Tendences, kas parādās intervijās</a:t>
            </a:r>
          </a:p>
        </p:txBody>
      </p:sp>
      <p:sp>
        <p:nvSpPr>
          <p:cNvPr id="4" name="Satura vietturis 3">
            <a:extLst>
              <a:ext uri="{FF2B5EF4-FFF2-40B4-BE49-F238E27FC236}">
                <a16:creationId xmlns:a16="http://schemas.microsoft.com/office/drawing/2014/main" id="{DE4115A1-EC5B-DBAF-D519-8DAECB8BF69D}"/>
              </a:ext>
            </a:extLst>
          </p:cNvPr>
          <p:cNvSpPr>
            <a:spLocks noGrp="1"/>
          </p:cNvSpPr>
          <p:nvPr>
            <p:ph idx="1"/>
          </p:nvPr>
        </p:nvSpPr>
        <p:spPr>
          <a:xfrm>
            <a:off x="584200" y="1495425"/>
            <a:ext cx="11015133" cy="4755064"/>
          </a:xfrm>
        </p:spPr>
        <p:txBody>
          <a:bodyPr>
            <a:normAutofit fontScale="85000" lnSpcReduction="10000"/>
          </a:bodyPr>
          <a:lstStyle/>
          <a:p>
            <a:r>
              <a:rPr lang="lv-LV" sz="3100" b="1" dirty="0"/>
              <a:t>Informācija mūs atrod pirmā </a:t>
            </a:r>
            <a:r>
              <a:rPr lang="lv-LV" b="1" dirty="0"/>
              <a:t>(ziņu meklēšana nav apzināta, ir algoritmu noteikta)</a:t>
            </a:r>
          </a:p>
          <a:p>
            <a:pPr marL="0" indent="0">
              <a:buNone/>
            </a:pPr>
            <a:endParaRPr lang="lv-LV" b="1" dirty="0"/>
          </a:p>
          <a:p>
            <a:pPr marL="0" indent="0">
              <a:buNone/>
            </a:pPr>
            <a:r>
              <a:rPr lang="lv-LV" sz="2400" dirty="0"/>
              <a:t>52 gadi, sieviete, Zemgale, lauki: “</a:t>
            </a:r>
            <a:r>
              <a:rPr lang="lv-LV" sz="2400" b="1" dirty="0"/>
              <a:t>Īstenībā es nemaz speciāli nemeklēju ziņas, jo man uzreiz visu izmet priekšā</a:t>
            </a:r>
            <a:r>
              <a:rPr lang="lv-LV" sz="2400" dirty="0"/>
              <a:t> un parasti tie ir “delfi.lv” un tad es tur arī skatos un lasu. Verot vaļā e-pastu, arī tur ir kaut kādas ziņas uzreiz, tad tās es arī lasu. Vēl arī televīzija. Mana prioritāte laikam ir  “Panorāma”. Raidījumus baigi neskatos, ja nu vienīgi netīšām, ja kaut kas jau iet pa TV.”</a:t>
            </a:r>
          </a:p>
          <a:p>
            <a:pPr marL="0" indent="0">
              <a:buNone/>
            </a:pPr>
            <a:endParaRPr lang="lv-LV" sz="2400" dirty="0"/>
          </a:p>
          <a:p>
            <a:pPr marL="0" indent="0">
              <a:buNone/>
            </a:pPr>
            <a:r>
              <a:rPr lang="lv-LV" sz="2400" dirty="0"/>
              <a:t>20, sieviete, Zemgale, lauki: “</a:t>
            </a:r>
            <a:r>
              <a:rPr lang="lv-LV" sz="2400" b="1" dirty="0"/>
              <a:t>Noteikti, ka "</a:t>
            </a:r>
            <a:r>
              <a:rPr lang="lv-LV" sz="2400" b="1" dirty="0" err="1"/>
              <a:t>Tiktok</a:t>
            </a:r>
            <a:r>
              <a:rPr lang="lv-LV" sz="2400" b="1" dirty="0"/>
              <a:t>"</a:t>
            </a:r>
            <a:r>
              <a:rPr lang="lv-LV" sz="2400" dirty="0"/>
              <a:t>, bet es vienmēr pārliecinos tas ir uzticams avots. Vai arī “X”, kur ieliek kaut kāds ziņu portāls informāciju. </a:t>
            </a:r>
            <a:r>
              <a:rPr lang="lv-LV" sz="2400" b="1" dirty="0"/>
              <a:t>Man izmet paziņojumu un tad es atveru un palasu</a:t>
            </a:r>
            <a:r>
              <a:rPr lang="lv-LV" sz="2400" dirty="0"/>
              <a:t>. Tie ir tādi, ko es izmantoju ikdienā, vienkārši kad pamanu, tad arī paskatos.”</a:t>
            </a:r>
          </a:p>
          <a:p>
            <a:pPr marL="0" indent="0">
              <a:buNone/>
            </a:pPr>
            <a:endParaRPr lang="lv-LV" sz="2400" dirty="0"/>
          </a:p>
          <a:p>
            <a:pPr marL="0" indent="0">
              <a:buNone/>
            </a:pPr>
            <a:r>
              <a:rPr lang="lv-LV" sz="2400" dirty="0"/>
              <a:t>65, vīrietis, Rīga: lieto dažādus medijus, tajā skaitā: “Es kādreiz skatos “</a:t>
            </a:r>
            <a:r>
              <a:rPr lang="lv-LV" sz="2400" dirty="0" err="1"/>
              <a:t>YouTube</a:t>
            </a:r>
            <a:r>
              <a:rPr lang="lv-LV" sz="2400" dirty="0"/>
              <a:t>”, ja uzduros, tur kaut kādi izvilkumi, vai </a:t>
            </a:r>
            <a:r>
              <a:rPr lang="lv-LV" sz="2400" b="1" dirty="0"/>
              <a:t>ko man telefonā iemet tur 3-4 minūšu rullīši par aktuālu tēmu</a:t>
            </a:r>
            <a:r>
              <a:rPr lang="lv-LV" sz="2400" dirty="0"/>
              <a:t>, tad tos gan es paskatos.”</a:t>
            </a:r>
          </a:p>
          <a:p>
            <a:endParaRPr lang="lv-LV" b="1" dirty="0"/>
          </a:p>
        </p:txBody>
      </p:sp>
    </p:spTree>
    <p:extLst>
      <p:ext uri="{BB962C8B-B14F-4D97-AF65-F5344CB8AC3E}">
        <p14:creationId xmlns:p14="http://schemas.microsoft.com/office/powerpoint/2010/main" val="4198808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5FC44-FEF9-8C6C-6749-A556C865B6A1}"/>
            </a:ext>
          </a:extLst>
        </p:cNvPr>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C6E4EEAA-2C7D-E1ED-4ABB-61213537FE7D}"/>
              </a:ext>
            </a:extLst>
          </p:cNvPr>
          <p:cNvSpPr>
            <a:spLocks noGrp="1"/>
          </p:cNvSpPr>
          <p:nvPr>
            <p:ph type="sldNum" sz="quarter" idx="10"/>
          </p:nvPr>
        </p:nvSpPr>
        <p:spPr/>
        <p:txBody>
          <a:bodyPr/>
          <a:lstStyle/>
          <a:p>
            <a:fld id="{91D3A56C-CA3A-4E89-BC65-6580637F7A80}" type="slidenum">
              <a:rPr lang="lv-LV" smtClean="0"/>
              <a:pPr/>
              <a:t>21</a:t>
            </a:fld>
            <a:endParaRPr lang="lv-LV"/>
          </a:p>
        </p:txBody>
      </p:sp>
      <p:sp>
        <p:nvSpPr>
          <p:cNvPr id="3" name="Virsraksts 2">
            <a:extLst>
              <a:ext uri="{FF2B5EF4-FFF2-40B4-BE49-F238E27FC236}">
                <a16:creationId xmlns:a16="http://schemas.microsoft.com/office/drawing/2014/main" id="{147C2796-44D3-CD54-6275-7B0E007438ED}"/>
              </a:ext>
            </a:extLst>
          </p:cNvPr>
          <p:cNvSpPr>
            <a:spLocks noGrp="1"/>
          </p:cNvSpPr>
          <p:nvPr>
            <p:ph type="title"/>
          </p:nvPr>
        </p:nvSpPr>
        <p:spPr/>
        <p:txBody>
          <a:bodyPr/>
          <a:lstStyle/>
          <a:p>
            <a:r>
              <a:rPr lang="lv-LV" dirty="0"/>
              <a:t>Tendences, kas parādās intervijās II</a:t>
            </a:r>
          </a:p>
        </p:txBody>
      </p:sp>
      <p:sp>
        <p:nvSpPr>
          <p:cNvPr id="4" name="Satura vietturis 3">
            <a:extLst>
              <a:ext uri="{FF2B5EF4-FFF2-40B4-BE49-F238E27FC236}">
                <a16:creationId xmlns:a16="http://schemas.microsoft.com/office/drawing/2014/main" id="{F35AB970-DCB6-9751-39D2-0BB85E786031}"/>
              </a:ext>
            </a:extLst>
          </p:cNvPr>
          <p:cNvSpPr>
            <a:spLocks noGrp="1"/>
          </p:cNvSpPr>
          <p:nvPr>
            <p:ph idx="1"/>
          </p:nvPr>
        </p:nvSpPr>
        <p:spPr>
          <a:xfrm>
            <a:off x="584200" y="1495424"/>
            <a:ext cx="11015133" cy="4918076"/>
          </a:xfrm>
        </p:spPr>
        <p:txBody>
          <a:bodyPr>
            <a:normAutofit fontScale="85000" lnSpcReduction="20000"/>
          </a:bodyPr>
          <a:lstStyle/>
          <a:p>
            <a:r>
              <a:rPr lang="lv-LV" sz="2800" b="1" dirty="0"/>
              <a:t>Ziņas mediju sociālo mediju profilos vai sociālajos medijos vispār </a:t>
            </a:r>
            <a:endParaRPr lang="lv-LV" b="1" dirty="0"/>
          </a:p>
          <a:p>
            <a:pPr marL="0" indent="0">
              <a:buNone/>
            </a:pPr>
            <a:r>
              <a:rPr lang="lv-LV" sz="2200" dirty="0"/>
              <a:t>19, vīrietis, Vidzeme, lauki: “TV3 ziņas "</a:t>
            </a:r>
            <a:r>
              <a:rPr lang="lv-LV" sz="2200" dirty="0" err="1"/>
              <a:t>Instagram</a:t>
            </a:r>
            <a:r>
              <a:rPr lang="lv-LV" sz="2200" dirty="0"/>
              <a:t>". Vairāk "</a:t>
            </a:r>
            <a:r>
              <a:rPr lang="lv-LV" sz="2200" dirty="0" err="1"/>
              <a:t>Instagram</a:t>
            </a:r>
            <a:r>
              <a:rPr lang="lv-LV" sz="2200" dirty="0"/>
              <a:t>" nekā "</a:t>
            </a:r>
            <a:r>
              <a:rPr lang="lv-LV" sz="2200" dirty="0" err="1"/>
              <a:t>TikTok</a:t>
            </a:r>
            <a:r>
              <a:rPr lang="lv-LV" sz="2200" dirty="0"/>
              <a:t>", bet "</a:t>
            </a:r>
            <a:r>
              <a:rPr lang="lv-LV" sz="2200" dirty="0" err="1"/>
              <a:t>TikTok</a:t>
            </a:r>
            <a:r>
              <a:rPr lang="lv-LV" sz="2200" dirty="0"/>
              <a:t>" es skatos reportāžas.”</a:t>
            </a:r>
          </a:p>
          <a:p>
            <a:pPr marL="0" indent="0">
              <a:buNone/>
            </a:pPr>
            <a:endParaRPr lang="lv-LV" sz="1100" dirty="0"/>
          </a:p>
          <a:p>
            <a:pPr marL="0" indent="0">
              <a:buNone/>
            </a:pPr>
            <a:r>
              <a:rPr lang="lv-LV" sz="2200" dirty="0"/>
              <a:t>65, sieviete, Zemgale, pilsēta: “Jaunumus arī skatu “</a:t>
            </a:r>
            <a:r>
              <a:rPr lang="lv-LV" sz="2200" dirty="0" err="1"/>
              <a:t>Facebook</a:t>
            </a:r>
            <a:r>
              <a:rPr lang="lv-LV" sz="2200" dirty="0"/>
              <a:t>”.”</a:t>
            </a:r>
          </a:p>
          <a:p>
            <a:pPr marL="0" indent="0">
              <a:buNone/>
            </a:pPr>
            <a:endParaRPr lang="lv-LV" b="1" dirty="0"/>
          </a:p>
          <a:p>
            <a:pPr marL="0" indent="0">
              <a:buNone/>
            </a:pPr>
            <a:r>
              <a:rPr lang="lv-LV" sz="2800" b="1" dirty="0"/>
              <a:t>Bērniem un jauniešiem – ģimenes ietekme</a:t>
            </a:r>
          </a:p>
          <a:p>
            <a:pPr marL="0" indent="0">
              <a:buNone/>
            </a:pPr>
            <a:r>
              <a:rPr lang="lv-LV" sz="2200" dirty="0"/>
              <a:t>20, vīrietis, Vidzeme, pilsēta: “Ja mājās vecāki TV3 vai "Bez Tabu" skatās, tad es arī paklausos, īpaši, ja kāds sižets mani ieinteresē.”</a:t>
            </a:r>
          </a:p>
          <a:p>
            <a:pPr marL="0" indent="0">
              <a:buNone/>
            </a:pPr>
            <a:endParaRPr lang="lv-LV" sz="1000" dirty="0"/>
          </a:p>
          <a:p>
            <a:pPr marL="0" indent="0">
              <a:buNone/>
            </a:pPr>
            <a:r>
              <a:rPr lang="lv-LV" sz="2200" dirty="0"/>
              <a:t>12, Rīga: ““Panorāma”, ja vecāki skatās, tad piesēžu un arī noskatos.”</a:t>
            </a:r>
          </a:p>
          <a:p>
            <a:pPr marL="0" indent="0">
              <a:buNone/>
            </a:pPr>
            <a:r>
              <a:rPr lang="lv-LV" sz="2200" dirty="0"/>
              <a:t> </a:t>
            </a:r>
            <a:endParaRPr lang="lv-LV" b="1" dirty="0"/>
          </a:p>
          <a:p>
            <a:r>
              <a:rPr lang="lv-LV" sz="2800" b="1" dirty="0"/>
              <a:t>Krievvalodīgo auditorijā – </a:t>
            </a:r>
            <a:r>
              <a:rPr lang="lv-LV" sz="2800" dirty="0"/>
              <a:t>“</a:t>
            </a:r>
            <a:r>
              <a:rPr lang="lv-LV" sz="2800" b="1" dirty="0" err="1"/>
              <a:t>Telegram</a:t>
            </a:r>
            <a:r>
              <a:rPr lang="lv-LV" sz="2800" dirty="0"/>
              <a:t>”</a:t>
            </a:r>
            <a:r>
              <a:rPr lang="lv-LV" sz="2800" b="1" dirty="0"/>
              <a:t> grupas</a:t>
            </a:r>
          </a:p>
          <a:p>
            <a:r>
              <a:rPr lang="lv-LV" sz="2800" b="1" dirty="0"/>
              <a:t>Seniori nosauc visplašāko mediju ēdienkarti (iespējams, brīvā laika faktors)</a:t>
            </a:r>
          </a:p>
        </p:txBody>
      </p:sp>
    </p:spTree>
    <p:extLst>
      <p:ext uri="{BB962C8B-B14F-4D97-AF65-F5344CB8AC3E}">
        <p14:creationId xmlns:p14="http://schemas.microsoft.com/office/powerpoint/2010/main" val="1124174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24E6C59B-FFD3-EE65-ACF1-B4C0C7010627}"/>
              </a:ext>
            </a:extLst>
          </p:cNvPr>
          <p:cNvSpPr>
            <a:spLocks noGrp="1"/>
          </p:cNvSpPr>
          <p:nvPr>
            <p:ph type="sldNum" sz="quarter" idx="10"/>
          </p:nvPr>
        </p:nvSpPr>
        <p:spPr/>
        <p:txBody>
          <a:bodyPr/>
          <a:lstStyle/>
          <a:p>
            <a:fld id="{91D3A56C-CA3A-4E89-BC65-6580637F7A80}" type="slidenum">
              <a:rPr lang="lv-LV" smtClean="0"/>
              <a:pPr/>
              <a:t>22</a:t>
            </a:fld>
            <a:endParaRPr lang="lv-LV"/>
          </a:p>
        </p:txBody>
      </p:sp>
      <p:sp>
        <p:nvSpPr>
          <p:cNvPr id="9" name="Rectangle 4">
            <a:extLst>
              <a:ext uri="{FF2B5EF4-FFF2-40B4-BE49-F238E27FC236}">
                <a16:creationId xmlns:a16="http://schemas.microsoft.com/office/drawing/2014/main" id="{2F65215E-E9C6-95F9-18D2-74F7A8D4F404}"/>
              </a:ext>
            </a:extLst>
          </p:cNvPr>
          <p:cNvSpPr/>
          <p:nvPr/>
        </p:nvSpPr>
        <p:spPr>
          <a:xfrm>
            <a:off x="2056883" y="409015"/>
            <a:ext cx="7500476" cy="394210"/>
          </a:xfrm>
          <a:prstGeom prst="rect">
            <a:avLst/>
          </a:prstGeom>
        </p:spPr>
        <p:txBody>
          <a:bodyPr wrap="square">
            <a:spAutoFit/>
          </a:bodyPr>
          <a:lstStyle/>
          <a:p>
            <a:pPr lvl="0">
              <a:lnSpc>
                <a:spcPct val="120000"/>
              </a:lnSpc>
            </a:pPr>
            <a:r>
              <a:rPr lang="lv-LV" b="1" dirty="0">
                <a:solidFill>
                  <a:schemeClr val="accent1">
                    <a:lumMod val="50000"/>
                  </a:schemeClr>
                </a:solidFill>
                <a:cs typeface="Arial" panose="020B0604020202020204" pitchFamily="34" charset="0"/>
              </a:rPr>
              <a:t>Cik lielā mērā piekrītat šiem apgalvojumiem?</a:t>
            </a:r>
          </a:p>
        </p:txBody>
      </p:sp>
      <p:pic>
        <p:nvPicPr>
          <p:cNvPr id="10" name="Picture 5">
            <a:extLst>
              <a:ext uri="{FF2B5EF4-FFF2-40B4-BE49-F238E27FC236}">
                <a16:creationId xmlns:a16="http://schemas.microsoft.com/office/drawing/2014/main" id="{3B60F56E-6764-47AF-E419-800704B320F9}"/>
              </a:ext>
            </a:extLst>
          </p:cNvPr>
          <p:cNvPicPr>
            <a:picLocks noChangeAspect="1"/>
          </p:cNvPicPr>
          <p:nvPr/>
        </p:nvPicPr>
        <p:blipFill>
          <a:blip r:embed="rId2"/>
          <a:stretch>
            <a:fillRect/>
          </a:stretch>
        </p:blipFill>
        <p:spPr>
          <a:xfrm>
            <a:off x="299085" y="1604772"/>
            <a:ext cx="8080827" cy="5307407"/>
          </a:xfrm>
          <a:prstGeom prst="rect">
            <a:avLst/>
          </a:prstGeom>
        </p:spPr>
      </p:pic>
      <p:sp>
        <p:nvSpPr>
          <p:cNvPr id="11" name="Rectangle 7">
            <a:extLst>
              <a:ext uri="{FF2B5EF4-FFF2-40B4-BE49-F238E27FC236}">
                <a16:creationId xmlns:a16="http://schemas.microsoft.com/office/drawing/2014/main" id="{F107133F-4AD6-FF54-89D7-6F260BC7B419}"/>
              </a:ext>
            </a:extLst>
          </p:cNvPr>
          <p:cNvSpPr/>
          <p:nvPr/>
        </p:nvSpPr>
        <p:spPr>
          <a:xfrm>
            <a:off x="1321084" y="5910900"/>
            <a:ext cx="3190941"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sociālos medijus</a:t>
            </a:r>
          </a:p>
        </p:txBody>
      </p:sp>
      <p:sp>
        <p:nvSpPr>
          <p:cNvPr id="12" name="Rectangle 8">
            <a:extLst>
              <a:ext uri="{FF2B5EF4-FFF2-40B4-BE49-F238E27FC236}">
                <a16:creationId xmlns:a16="http://schemas.microsoft.com/office/drawing/2014/main" id="{C877202E-4038-03A0-C884-31FFEB15E8D9}"/>
              </a:ext>
            </a:extLst>
          </p:cNvPr>
          <p:cNvSpPr/>
          <p:nvPr/>
        </p:nvSpPr>
        <p:spPr>
          <a:xfrm>
            <a:off x="390921" y="939004"/>
            <a:ext cx="8307502" cy="867482"/>
          </a:xfrm>
          <a:prstGeom prst="rect">
            <a:avLst/>
          </a:prstGeom>
          <a:noFill/>
        </p:spPr>
        <p:txBody>
          <a:bodyPr wrap="square">
            <a:spAutoFit/>
          </a:bodyPr>
          <a:lstStyle/>
          <a:p>
            <a:pPr lvl="0" algn="ctr">
              <a:lnSpc>
                <a:spcPct val="120000"/>
              </a:lnSpc>
            </a:pPr>
            <a:r>
              <a:rPr lang="lv-LV" sz="2200" b="1" dirty="0">
                <a:solidFill>
                  <a:srgbClr val="990033"/>
                </a:solidFill>
                <a:cs typeface="Arial" panose="020B0604020202020204" pitchFamily="34" charset="0"/>
              </a:rPr>
              <a:t>Zinu, kā atšķirt viltus interneta lapas no īstām (viltus interneta veikali un citas krāpnieku vietnes)</a:t>
            </a:r>
          </a:p>
        </p:txBody>
      </p:sp>
    </p:spTree>
    <p:extLst>
      <p:ext uri="{BB962C8B-B14F-4D97-AF65-F5344CB8AC3E}">
        <p14:creationId xmlns:p14="http://schemas.microsoft.com/office/powerpoint/2010/main" val="295007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EDDFC3F8-0F33-BC5B-6B3D-5675F7EBFA72}"/>
              </a:ext>
            </a:extLst>
          </p:cNvPr>
          <p:cNvSpPr>
            <a:spLocks noGrp="1"/>
          </p:cNvSpPr>
          <p:nvPr>
            <p:ph type="sldNum" sz="quarter" idx="10"/>
          </p:nvPr>
        </p:nvSpPr>
        <p:spPr/>
        <p:txBody>
          <a:bodyPr/>
          <a:lstStyle/>
          <a:p>
            <a:fld id="{91D3A56C-CA3A-4E89-BC65-6580637F7A80}" type="slidenum">
              <a:rPr lang="lv-LV" smtClean="0"/>
              <a:pPr/>
              <a:t>23</a:t>
            </a:fld>
            <a:endParaRPr lang="lv-LV"/>
          </a:p>
        </p:txBody>
      </p:sp>
      <p:sp>
        <p:nvSpPr>
          <p:cNvPr id="4" name="Satura vietturis 3">
            <a:extLst>
              <a:ext uri="{FF2B5EF4-FFF2-40B4-BE49-F238E27FC236}">
                <a16:creationId xmlns:a16="http://schemas.microsoft.com/office/drawing/2014/main" id="{861FA3FE-1BB6-8C07-85A0-9BBD7EA2A3C4}"/>
              </a:ext>
            </a:extLst>
          </p:cNvPr>
          <p:cNvSpPr>
            <a:spLocks noGrp="1"/>
          </p:cNvSpPr>
          <p:nvPr>
            <p:ph idx="1"/>
          </p:nvPr>
        </p:nvSpPr>
        <p:spPr/>
        <p:txBody>
          <a:bodyPr/>
          <a:lstStyle/>
          <a:p>
            <a:endParaRPr lang="lv-LV" dirty="0"/>
          </a:p>
        </p:txBody>
      </p:sp>
      <p:sp>
        <p:nvSpPr>
          <p:cNvPr id="5" name="Rectangle 6">
            <a:extLst>
              <a:ext uri="{FF2B5EF4-FFF2-40B4-BE49-F238E27FC236}">
                <a16:creationId xmlns:a16="http://schemas.microsoft.com/office/drawing/2014/main" id="{98AEAEC4-1B59-2CBE-0942-D6B4DAE17CC3}"/>
              </a:ext>
            </a:extLst>
          </p:cNvPr>
          <p:cNvSpPr/>
          <p:nvPr/>
        </p:nvSpPr>
        <p:spPr>
          <a:xfrm>
            <a:off x="584199" y="173602"/>
            <a:ext cx="4752579" cy="726609"/>
          </a:xfrm>
          <a:prstGeom prst="rect">
            <a:avLst/>
          </a:prstGeom>
        </p:spPr>
        <p:txBody>
          <a:bodyPr wrap="square">
            <a:spAutoFit/>
          </a:bodyPr>
          <a:lstStyle/>
          <a:p>
            <a:pPr lvl="0">
              <a:lnSpc>
                <a:spcPct val="120000"/>
              </a:lnSpc>
            </a:pPr>
            <a:r>
              <a:rPr lang="lv-LV" b="1" dirty="0">
                <a:solidFill>
                  <a:schemeClr val="accent1">
                    <a:lumMod val="50000"/>
                  </a:schemeClr>
                </a:solidFill>
                <a:cs typeface="Arial" panose="020B0604020202020204" pitchFamily="34" charset="0"/>
              </a:rPr>
              <a:t>Kuram avotam uzticaties par Latvijas – Krievijas attiecību skaidrojumu?</a:t>
            </a:r>
          </a:p>
        </p:txBody>
      </p:sp>
      <p:sp>
        <p:nvSpPr>
          <p:cNvPr id="7" name="Rectangle 8">
            <a:extLst>
              <a:ext uri="{FF2B5EF4-FFF2-40B4-BE49-F238E27FC236}">
                <a16:creationId xmlns:a16="http://schemas.microsoft.com/office/drawing/2014/main" id="{E9C94645-91F6-320E-2234-E0024069884E}"/>
              </a:ext>
            </a:extLst>
          </p:cNvPr>
          <p:cNvSpPr/>
          <p:nvPr/>
        </p:nvSpPr>
        <p:spPr>
          <a:xfrm>
            <a:off x="6855223" y="173603"/>
            <a:ext cx="4924426" cy="726609"/>
          </a:xfrm>
          <a:prstGeom prst="rect">
            <a:avLst/>
          </a:prstGeom>
        </p:spPr>
        <p:txBody>
          <a:bodyPr wrap="square">
            <a:spAutoFit/>
          </a:bodyPr>
          <a:lstStyle/>
          <a:p>
            <a:pPr lvl="0">
              <a:lnSpc>
                <a:spcPct val="120000"/>
              </a:lnSpc>
            </a:pPr>
            <a:r>
              <a:rPr lang="lv-LV" b="1" dirty="0">
                <a:solidFill>
                  <a:schemeClr val="accent1">
                    <a:lumMod val="50000"/>
                  </a:schemeClr>
                </a:solidFill>
                <a:cs typeface="Arial" panose="020B0604020202020204" pitchFamily="34" charset="0"/>
              </a:rPr>
              <a:t>Kuram avotam uzticaties jautājumā par energoresursu cenu kāpumu?</a:t>
            </a:r>
          </a:p>
        </p:txBody>
      </p:sp>
      <p:pic>
        <p:nvPicPr>
          <p:cNvPr id="8" name="Picture 9">
            <a:extLst>
              <a:ext uri="{FF2B5EF4-FFF2-40B4-BE49-F238E27FC236}">
                <a16:creationId xmlns:a16="http://schemas.microsoft.com/office/drawing/2014/main" id="{BF5467CE-912C-4C6F-D951-C77A39E08895}"/>
              </a:ext>
            </a:extLst>
          </p:cNvPr>
          <p:cNvPicPr>
            <a:picLocks noChangeAspect="1"/>
          </p:cNvPicPr>
          <p:nvPr/>
        </p:nvPicPr>
        <p:blipFill>
          <a:blip r:embed="rId2"/>
          <a:stretch>
            <a:fillRect/>
          </a:stretch>
        </p:blipFill>
        <p:spPr>
          <a:xfrm>
            <a:off x="418338" y="1155212"/>
            <a:ext cx="5287137" cy="5116628"/>
          </a:xfrm>
          <a:prstGeom prst="rect">
            <a:avLst/>
          </a:prstGeom>
        </p:spPr>
      </p:pic>
      <p:pic>
        <p:nvPicPr>
          <p:cNvPr id="9" name="Picture 11">
            <a:extLst>
              <a:ext uri="{FF2B5EF4-FFF2-40B4-BE49-F238E27FC236}">
                <a16:creationId xmlns:a16="http://schemas.microsoft.com/office/drawing/2014/main" id="{34D8B7D3-9D60-5CAB-2585-F015606299A5}"/>
              </a:ext>
            </a:extLst>
          </p:cNvPr>
          <p:cNvPicPr>
            <a:picLocks noChangeAspect="1"/>
          </p:cNvPicPr>
          <p:nvPr/>
        </p:nvPicPr>
        <p:blipFill>
          <a:blip r:embed="rId3"/>
          <a:stretch>
            <a:fillRect/>
          </a:stretch>
        </p:blipFill>
        <p:spPr>
          <a:xfrm>
            <a:off x="6816794" y="932183"/>
            <a:ext cx="5287137" cy="5218933"/>
          </a:xfrm>
          <a:prstGeom prst="rect">
            <a:avLst/>
          </a:prstGeom>
        </p:spPr>
      </p:pic>
      <p:sp>
        <p:nvSpPr>
          <p:cNvPr id="10" name="Rectangle 12">
            <a:extLst>
              <a:ext uri="{FF2B5EF4-FFF2-40B4-BE49-F238E27FC236}">
                <a16:creationId xmlns:a16="http://schemas.microsoft.com/office/drawing/2014/main" id="{7BA74659-5F29-B1F9-DADF-EB05623F4C00}"/>
              </a:ext>
            </a:extLst>
          </p:cNvPr>
          <p:cNvSpPr/>
          <p:nvPr/>
        </p:nvSpPr>
        <p:spPr>
          <a:xfrm>
            <a:off x="5022281" y="900212"/>
            <a:ext cx="1994833"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visi aptaujas dalībnieki</a:t>
            </a:r>
          </a:p>
        </p:txBody>
      </p:sp>
      <p:sp>
        <p:nvSpPr>
          <p:cNvPr id="11" name="Rectangle 1">
            <a:extLst>
              <a:ext uri="{FF2B5EF4-FFF2-40B4-BE49-F238E27FC236}">
                <a16:creationId xmlns:a16="http://schemas.microsoft.com/office/drawing/2014/main" id="{1FE7F5CF-A86C-DFD2-26A4-A9929835EE34}"/>
              </a:ext>
            </a:extLst>
          </p:cNvPr>
          <p:cNvSpPr/>
          <p:nvPr/>
        </p:nvSpPr>
        <p:spPr>
          <a:xfrm>
            <a:off x="258617" y="1191530"/>
            <a:ext cx="4763664" cy="2470486"/>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12" name="Rectangle 2">
            <a:extLst>
              <a:ext uri="{FF2B5EF4-FFF2-40B4-BE49-F238E27FC236}">
                <a16:creationId xmlns:a16="http://schemas.microsoft.com/office/drawing/2014/main" id="{1E84557A-F7B1-50DB-AAE8-26456FBD9CCE}"/>
              </a:ext>
            </a:extLst>
          </p:cNvPr>
          <p:cNvSpPr/>
          <p:nvPr/>
        </p:nvSpPr>
        <p:spPr>
          <a:xfrm>
            <a:off x="6816794" y="1041180"/>
            <a:ext cx="4514850" cy="1720322"/>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13" name="Taisnstūris 12">
            <a:extLst>
              <a:ext uri="{FF2B5EF4-FFF2-40B4-BE49-F238E27FC236}">
                <a16:creationId xmlns:a16="http://schemas.microsoft.com/office/drawing/2014/main" id="{0847B862-E0EB-E97E-AFE9-98186D5D514D}"/>
              </a:ext>
            </a:extLst>
          </p:cNvPr>
          <p:cNvSpPr/>
          <p:nvPr/>
        </p:nvSpPr>
        <p:spPr>
          <a:xfrm>
            <a:off x="7258720" y="5403652"/>
            <a:ext cx="4732816" cy="34114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aisnstūris 14">
            <a:extLst>
              <a:ext uri="{FF2B5EF4-FFF2-40B4-BE49-F238E27FC236}">
                <a16:creationId xmlns:a16="http://schemas.microsoft.com/office/drawing/2014/main" id="{54CD03FD-C5DE-7876-8C99-68363D56B02B}"/>
              </a:ext>
            </a:extLst>
          </p:cNvPr>
          <p:cNvSpPr/>
          <p:nvPr/>
        </p:nvSpPr>
        <p:spPr>
          <a:xfrm>
            <a:off x="914400" y="5362575"/>
            <a:ext cx="4732816" cy="34114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518757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7FA56D34-1480-6709-C794-CB2BFF580BCE}"/>
              </a:ext>
            </a:extLst>
          </p:cNvPr>
          <p:cNvSpPr>
            <a:spLocks noGrp="1"/>
          </p:cNvSpPr>
          <p:nvPr>
            <p:ph type="sldNum" sz="quarter" idx="10"/>
          </p:nvPr>
        </p:nvSpPr>
        <p:spPr/>
        <p:txBody>
          <a:bodyPr/>
          <a:lstStyle/>
          <a:p>
            <a:fld id="{91D3A56C-CA3A-4E89-BC65-6580637F7A80}" type="slidenum">
              <a:rPr lang="lv-LV" smtClean="0"/>
              <a:pPr/>
              <a:t>24</a:t>
            </a:fld>
            <a:endParaRPr lang="lv-LV"/>
          </a:p>
        </p:txBody>
      </p:sp>
      <p:sp>
        <p:nvSpPr>
          <p:cNvPr id="5" name="Rectangle 3">
            <a:extLst>
              <a:ext uri="{FF2B5EF4-FFF2-40B4-BE49-F238E27FC236}">
                <a16:creationId xmlns:a16="http://schemas.microsoft.com/office/drawing/2014/main" id="{FA6C39A6-24C3-5AFD-DC0A-FD645343476E}"/>
              </a:ext>
            </a:extLst>
          </p:cNvPr>
          <p:cNvSpPr/>
          <p:nvPr/>
        </p:nvSpPr>
        <p:spPr>
          <a:xfrm>
            <a:off x="485776" y="274210"/>
            <a:ext cx="6657582" cy="726609"/>
          </a:xfrm>
          <a:prstGeom prst="rect">
            <a:avLst/>
          </a:prstGeom>
        </p:spPr>
        <p:txBody>
          <a:bodyPr wrap="square">
            <a:spAutoFit/>
          </a:bodyPr>
          <a:lstStyle/>
          <a:p>
            <a:pPr lvl="0">
              <a:lnSpc>
                <a:spcPct val="120000"/>
              </a:lnSpc>
            </a:pPr>
            <a:r>
              <a:rPr lang="lv-LV" b="1" dirty="0">
                <a:solidFill>
                  <a:schemeClr val="accent1">
                    <a:lumMod val="50000"/>
                  </a:schemeClr>
                </a:solidFill>
                <a:cs typeface="Arial" panose="020B0604020202020204" pitchFamily="34" charset="0"/>
              </a:rPr>
              <a:t>Kuram avotam uzticaties par kādas slimības izplatīšanos un ārstēšanu?</a:t>
            </a:r>
          </a:p>
        </p:txBody>
      </p:sp>
      <p:pic>
        <p:nvPicPr>
          <p:cNvPr id="6" name="Picture 9">
            <a:extLst>
              <a:ext uri="{FF2B5EF4-FFF2-40B4-BE49-F238E27FC236}">
                <a16:creationId xmlns:a16="http://schemas.microsoft.com/office/drawing/2014/main" id="{0063A2E0-A6FE-4822-A5A3-943202167D61}"/>
              </a:ext>
            </a:extLst>
          </p:cNvPr>
          <p:cNvPicPr>
            <a:picLocks noChangeAspect="1"/>
          </p:cNvPicPr>
          <p:nvPr/>
        </p:nvPicPr>
        <p:blipFill>
          <a:blip r:embed="rId2"/>
          <a:stretch>
            <a:fillRect/>
          </a:stretch>
        </p:blipFill>
        <p:spPr>
          <a:xfrm>
            <a:off x="485776" y="1117913"/>
            <a:ext cx="5334000" cy="5178493"/>
          </a:xfrm>
          <a:prstGeom prst="rect">
            <a:avLst/>
          </a:prstGeom>
        </p:spPr>
      </p:pic>
      <p:sp>
        <p:nvSpPr>
          <p:cNvPr id="7" name="Rectangle 7">
            <a:extLst>
              <a:ext uri="{FF2B5EF4-FFF2-40B4-BE49-F238E27FC236}">
                <a16:creationId xmlns:a16="http://schemas.microsoft.com/office/drawing/2014/main" id="{9AF9FB37-7B05-2752-96F2-EBB76725A09C}"/>
              </a:ext>
            </a:extLst>
          </p:cNvPr>
          <p:cNvSpPr/>
          <p:nvPr/>
        </p:nvSpPr>
        <p:spPr>
          <a:xfrm>
            <a:off x="390920" y="1155212"/>
            <a:ext cx="4752579" cy="152735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8" name="Taisnstūris 7">
            <a:extLst>
              <a:ext uri="{FF2B5EF4-FFF2-40B4-BE49-F238E27FC236}">
                <a16:creationId xmlns:a16="http://schemas.microsoft.com/office/drawing/2014/main" id="{BD6E3DAD-1FCF-B612-F060-3B98A9B28416}"/>
              </a:ext>
            </a:extLst>
          </p:cNvPr>
          <p:cNvSpPr/>
          <p:nvPr/>
        </p:nvSpPr>
        <p:spPr>
          <a:xfrm>
            <a:off x="592667" y="5689574"/>
            <a:ext cx="4732816" cy="34114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986855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886720AA-4839-F44D-DF6F-526D04F6B64C}"/>
              </a:ext>
            </a:extLst>
          </p:cNvPr>
          <p:cNvSpPr>
            <a:spLocks noGrp="1"/>
          </p:cNvSpPr>
          <p:nvPr>
            <p:ph type="sldNum" sz="quarter" idx="10"/>
          </p:nvPr>
        </p:nvSpPr>
        <p:spPr/>
        <p:txBody>
          <a:bodyPr/>
          <a:lstStyle/>
          <a:p>
            <a:fld id="{91D3A56C-CA3A-4E89-BC65-6580637F7A80}" type="slidenum">
              <a:rPr lang="lv-LV" smtClean="0"/>
              <a:pPr/>
              <a:t>25</a:t>
            </a:fld>
            <a:endParaRPr lang="lv-LV"/>
          </a:p>
        </p:txBody>
      </p:sp>
      <p:sp>
        <p:nvSpPr>
          <p:cNvPr id="5" name="Rectangle 2">
            <a:extLst>
              <a:ext uri="{FF2B5EF4-FFF2-40B4-BE49-F238E27FC236}">
                <a16:creationId xmlns:a16="http://schemas.microsoft.com/office/drawing/2014/main" id="{4F1A3E91-27AC-A979-E704-7AB7A6FF5DAF}"/>
              </a:ext>
            </a:extLst>
          </p:cNvPr>
          <p:cNvSpPr/>
          <p:nvPr/>
        </p:nvSpPr>
        <p:spPr>
          <a:xfrm>
            <a:off x="352424" y="269227"/>
            <a:ext cx="6572251" cy="867482"/>
          </a:xfrm>
          <a:prstGeom prst="rect">
            <a:avLst/>
          </a:prstGeom>
        </p:spPr>
        <p:txBody>
          <a:bodyPr wrap="square">
            <a:spAutoFit/>
          </a:bodyPr>
          <a:lstStyle/>
          <a:p>
            <a:pPr lvl="0">
              <a:lnSpc>
                <a:spcPct val="120000"/>
              </a:lnSpc>
            </a:pPr>
            <a:r>
              <a:rPr lang="lv-LV" sz="2200" b="1" dirty="0">
                <a:solidFill>
                  <a:schemeClr val="accent1">
                    <a:lumMod val="50000"/>
                  </a:schemeClr>
                </a:solidFill>
                <a:cs typeface="Arial" panose="020B0604020202020204" pitchFamily="34" charset="0"/>
              </a:rPr>
              <a:t>Cik lielā mērā piekrītat vai nepiekrītat  tālāk minētajiem apgalvojumiem. Es domāju, ka. . .?</a:t>
            </a:r>
          </a:p>
        </p:txBody>
      </p:sp>
      <p:pic>
        <p:nvPicPr>
          <p:cNvPr id="6" name="Picture 6">
            <a:extLst>
              <a:ext uri="{FF2B5EF4-FFF2-40B4-BE49-F238E27FC236}">
                <a16:creationId xmlns:a16="http://schemas.microsoft.com/office/drawing/2014/main" id="{728C29BF-BEC4-260C-6B29-3DA4D964C772}"/>
              </a:ext>
            </a:extLst>
          </p:cNvPr>
          <p:cNvPicPr>
            <a:picLocks noChangeAspect="1"/>
          </p:cNvPicPr>
          <p:nvPr/>
        </p:nvPicPr>
        <p:blipFill>
          <a:blip r:embed="rId2"/>
          <a:stretch>
            <a:fillRect/>
          </a:stretch>
        </p:blipFill>
        <p:spPr>
          <a:xfrm>
            <a:off x="952499" y="1176873"/>
            <a:ext cx="6572251" cy="5057065"/>
          </a:xfrm>
          <a:prstGeom prst="rect">
            <a:avLst/>
          </a:prstGeom>
        </p:spPr>
      </p:pic>
      <p:sp>
        <p:nvSpPr>
          <p:cNvPr id="7" name="TextBox 6">
            <a:extLst>
              <a:ext uri="{FF2B5EF4-FFF2-40B4-BE49-F238E27FC236}">
                <a16:creationId xmlns:a16="http://schemas.microsoft.com/office/drawing/2014/main" id="{4072A450-1B85-97A4-1E80-28F9888B1F33}"/>
              </a:ext>
            </a:extLst>
          </p:cNvPr>
          <p:cNvSpPr txBox="1"/>
          <p:nvPr/>
        </p:nvSpPr>
        <p:spPr>
          <a:xfrm>
            <a:off x="7684856" y="428158"/>
            <a:ext cx="4154720" cy="5712589"/>
          </a:xfrm>
          <a:prstGeom prst="rect">
            <a:avLst/>
          </a:prstGeom>
          <a:noFill/>
        </p:spPr>
        <p:txBody>
          <a:bodyPr wrap="square" rtlCol="0">
            <a:spAutoFit/>
          </a:bodyPr>
          <a:lstStyle/>
          <a:p>
            <a:pPr marL="171450" indent="-171450">
              <a:lnSpc>
                <a:spcPct val="120000"/>
              </a:lnSpc>
              <a:buFont typeface="Wingdings" panose="05000000000000000000" pitchFamily="2" charset="2"/>
              <a:buChar char="ü"/>
            </a:pPr>
            <a:r>
              <a:rPr lang="lv-LV" dirty="0">
                <a:effectLst/>
                <a:ea typeface="Times New Roman" panose="02020603050405020304" pitchFamily="18" charset="0"/>
              </a:rPr>
              <a:t>Līdzīgi kā 2024.g. aptaujā, arī šogad </a:t>
            </a:r>
            <a:r>
              <a:rPr lang="lv-LV" b="1" dirty="0">
                <a:effectLst/>
                <a:ea typeface="Times New Roman" panose="02020603050405020304" pitchFamily="18" charset="0"/>
              </a:rPr>
              <a:t>dominējošās daļas Latvijas iedzīvotāju skatījumā no sabiedrības bieži vien tiek slēptas svarīgas lietas, politiskie nolūki.</a:t>
            </a:r>
          </a:p>
          <a:p>
            <a:pPr>
              <a:lnSpc>
                <a:spcPct val="120000"/>
              </a:lnSpc>
            </a:pPr>
            <a:endParaRPr lang="lv-LV" b="1" dirty="0">
              <a:effectLst/>
              <a:ea typeface="Times New Roman" panose="02020603050405020304" pitchFamily="18" charset="0"/>
            </a:endParaRPr>
          </a:p>
          <a:p>
            <a:pPr marL="171450" indent="-171450">
              <a:lnSpc>
                <a:spcPct val="120000"/>
              </a:lnSpc>
              <a:buFont typeface="Wingdings" panose="05000000000000000000" pitchFamily="2" charset="2"/>
              <a:buChar char="ü"/>
            </a:pPr>
            <a:r>
              <a:rPr lang="lv-LV" b="1" dirty="0">
                <a:effectLst/>
                <a:ea typeface="Times New Roman" panose="02020603050405020304" pitchFamily="18" charset="0"/>
              </a:rPr>
              <a:t>Vairākums aptaujas dalībnieku visumā tic slepenu organizāciju un slepenu vienošanos eksistencei, kā arī tam, ka valsts iestādes rūpīgi uzrauga un izseko visus pilsoņus. </a:t>
            </a:r>
          </a:p>
          <a:p>
            <a:pPr marL="171450" indent="-171450">
              <a:lnSpc>
                <a:spcPct val="120000"/>
              </a:lnSpc>
              <a:buFont typeface="Wingdings" panose="05000000000000000000" pitchFamily="2" charset="2"/>
              <a:buChar char="ü"/>
            </a:pPr>
            <a:r>
              <a:rPr lang="lv-LV" dirty="0">
                <a:effectLst/>
                <a:ea typeface="Times New Roman" panose="02020603050405020304" pitchFamily="18" charset="0"/>
              </a:rPr>
              <a:t>Tomēr šogad </a:t>
            </a:r>
            <a:r>
              <a:rPr lang="lv-LV" b="1" dirty="0">
                <a:effectLst/>
                <a:ea typeface="Times New Roman" panose="02020603050405020304" pitchFamily="18" charset="0"/>
              </a:rPr>
              <a:t>nedaudz mazinājies sazvērestības teoriju </a:t>
            </a:r>
            <a:r>
              <a:rPr lang="lv-LV" dirty="0">
                <a:effectLst/>
                <a:ea typeface="Times New Roman" panose="02020603050405020304" pitchFamily="18" charset="0"/>
              </a:rPr>
              <a:t>(tic slepenām organizācijām un vienošanām, kas nosaka politiskos lēmumus un notikumus</a:t>
            </a:r>
            <a:r>
              <a:rPr lang="lv-LV" b="1" dirty="0">
                <a:effectLst/>
                <a:ea typeface="Times New Roman" panose="02020603050405020304" pitchFamily="18" charset="0"/>
              </a:rPr>
              <a:t>) piekritēju īpatsvars</a:t>
            </a:r>
            <a:r>
              <a:rPr lang="lv-LV" dirty="0">
                <a:effectLst/>
                <a:ea typeface="Times New Roman" panose="02020603050405020304" pitchFamily="18" charset="0"/>
              </a:rPr>
              <a:t>. </a:t>
            </a:r>
          </a:p>
        </p:txBody>
      </p:sp>
      <p:cxnSp>
        <p:nvCxnSpPr>
          <p:cNvPr id="8" name="Straight Arrow Connector 7">
            <a:extLst>
              <a:ext uri="{FF2B5EF4-FFF2-40B4-BE49-F238E27FC236}">
                <a16:creationId xmlns:a16="http://schemas.microsoft.com/office/drawing/2014/main" id="{8FF59B00-738B-CD69-EA5C-601D40AC99C9}"/>
              </a:ext>
            </a:extLst>
          </p:cNvPr>
          <p:cNvCxnSpPr>
            <a:cxnSpLocks/>
          </p:cNvCxnSpPr>
          <p:nvPr/>
        </p:nvCxnSpPr>
        <p:spPr>
          <a:xfrm flipV="1">
            <a:off x="7148946" y="1921164"/>
            <a:ext cx="101600" cy="314036"/>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1">
            <a:extLst>
              <a:ext uri="{FF2B5EF4-FFF2-40B4-BE49-F238E27FC236}">
                <a16:creationId xmlns:a16="http://schemas.microsoft.com/office/drawing/2014/main" id="{B99DBF86-EA2D-6676-D531-13E27B95446D}"/>
              </a:ext>
            </a:extLst>
          </p:cNvPr>
          <p:cNvCxnSpPr>
            <a:cxnSpLocks/>
          </p:cNvCxnSpPr>
          <p:nvPr/>
        </p:nvCxnSpPr>
        <p:spPr>
          <a:xfrm flipH="1" flipV="1">
            <a:off x="6700982" y="3705405"/>
            <a:ext cx="124691" cy="349359"/>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4">
            <a:extLst>
              <a:ext uri="{FF2B5EF4-FFF2-40B4-BE49-F238E27FC236}">
                <a16:creationId xmlns:a16="http://schemas.microsoft.com/office/drawing/2014/main" id="{BF288ADB-1368-8DE2-2B11-C3A14B27E45A}"/>
              </a:ext>
            </a:extLst>
          </p:cNvPr>
          <p:cNvCxnSpPr>
            <a:cxnSpLocks/>
          </p:cNvCxnSpPr>
          <p:nvPr/>
        </p:nvCxnSpPr>
        <p:spPr>
          <a:xfrm flipH="1" flipV="1">
            <a:off x="6534149" y="4587477"/>
            <a:ext cx="124691" cy="349359"/>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911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A108B332-4E09-51F7-AEE8-2A49B3E9BFE2}"/>
              </a:ext>
            </a:extLst>
          </p:cNvPr>
          <p:cNvSpPr>
            <a:spLocks noGrp="1"/>
          </p:cNvSpPr>
          <p:nvPr>
            <p:ph type="sldNum" sz="quarter" idx="10"/>
          </p:nvPr>
        </p:nvSpPr>
        <p:spPr/>
        <p:txBody>
          <a:bodyPr/>
          <a:lstStyle/>
          <a:p>
            <a:fld id="{91D3A56C-CA3A-4E89-BC65-6580637F7A80}" type="slidenum">
              <a:rPr lang="lv-LV" smtClean="0"/>
              <a:pPr/>
              <a:t>26</a:t>
            </a:fld>
            <a:endParaRPr lang="lv-LV"/>
          </a:p>
        </p:txBody>
      </p:sp>
      <p:sp>
        <p:nvSpPr>
          <p:cNvPr id="6" name="TextBox 5">
            <a:extLst>
              <a:ext uri="{FF2B5EF4-FFF2-40B4-BE49-F238E27FC236}">
                <a16:creationId xmlns:a16="http://schemas.microsoft.com/office/drawing/2014/main" id="{C6112C30-8470-571C-E9F8-75F38CB69325}"/>
              </a:ext>
            </a:extLst>
          </p:cNvPr>
          <p:cNvSpPr txBox="1"/>
          <p:nvPr/>
        </p:nvSpPr>
        <p:spPr>
          <a:xfrm>
            <a:off x="2082451" y="1731791"/>
            <a:ext cx="8439411" cy="3711337"/>
          </a:xfrm>
          <a:prstGeom prst="rect">
            <a:avLst/>
          </a:prstGeom>
          <a:noFill/>
        </p:spPr>
        <p:txBody>
          <a:bodyPr wrap="square">
            <a:spAutoFit/>
          </a:bodyPr>
          <a:lstStyle/>
          <a:p>
            <a:pPr marL="171450" indent="-171450">
              <a:lnSpc>
                <a:spcPct val="120000"/>
              </a:lnSpc>
              <a:buFont typeface="Wingdings" panose="05000000000000000000" pitchFamily="2" charset="2"/>
              <a:buChar char="ü"/>
            </a:pPr>
            <a:r>
              <a:rPr lang="lv-LV" sz="2200" dirty="0">
                <a:effectLst/>
                <a:ea typeface="Times New Roman" panose="02020603050405020304" pitchFamily="18" charset="0"/>
              </a:rPr>
              <a:t>Aptaujas rezultātu analīze atklāj, ka </a:t>
            </a:r>
            <a:r>
              <a:rPr lang="lv-LV" sz="2200" b="1" dirty="0">
                <a:effectLst/>
                <a:ea typeface="Times New Roman" panose="02020603050405020304" pitchFamily="18" charset="0"/>
              </a:rPr>
              <a:t>apgalvojumiem par slepenu organizāciju un vienošanos ietekmi, kā arī par to, ka valsts iestādes rūpīgi uzrauga un izseko visus pilsoņus, </a:t>
            </a:r>
            <a:r>
              <a:rPr lang="lv-LV" sz="2800" b="1" dirty="0">
                <a:effectLst/>
                <a:ea typeface="Times New Roman" panose="02020603050405020304" pitchFamily="18" charset="0"/>
              </a:rPr>
              <a:t>salīdzinoši biežāk piekrita</a:t>
            </a:r>
            <a:r>
              <a:rPr lang="lv-LV" sz="2800" b="1" dirty="0">
                <a:ea typeface="Times New Roman" panose="02020603050405020304" pitchFamily="18" charset="0"/>
              </a:rPr>
              <a:t>:</a:t>
            </a:r>
          </a:p>
          <a:p>
            <a:pPr>
              <a:lnSpc>
                <a:spcPct val="120000"/>
              </a:lnSpc>
            </a:pPr>
            <a:endParaRPr lang="lv-LV" sz="1000" b="1" dirty="0">
              <a:effectLst/>
              <a:ea typeface="Times New Roman" panose="02020603050405020304" pitchFamily="18" charset="0"/>
            </a:endParaRPr>
          </a:p>
          <a:p>
            <a:pPr marL="628650" lvl="1" indent="-171450">
              <a:lnSpc>
                <a:spcPct val="120000"/>
              </a:lnSpc>
              <a:buFont typeface="Wingdings" panose="05000000000000000000" pitchFamily="2" charset="2"/>
              <a:buChar char="ü"/>
            </a:pPr>
            <a:r>
              <a:rPr lang="lv-LV" sz="2800" b="1" dirty="0">
                <a:effectLst/>
                <a:ea typeface="Times New Roman" panose="02020603050405020304" pitchFamily="18" charset="0"/>
              </a:rPr>
              <a:t> </a:t>
            </a:r>
            <a:r>
              <a:rPr lang="lv-LV" sz="2200" b="1" dirty="0">
                <a:effectLst/>
                <a:ea typeface="Times New Roman" panose="02020603050405020304" pitchFamily="18" charset="0"/>
              </a:rPr>
              <a:t>finansiāli mazāk nodrošinātie iedzīvotāji, </a:t>
            </a:r>
          </a:p>
          <a:p>
            <a:pPr marL="628650" lvl="1" indent="-171450">
              <a:lnSpc>
                <a:spcPct val="120000"/>
              </a:lnSpc>
              <a:buFont typeface="Wingdings" panose="05000000000000000000" pitchFamily="2" charset="2"/>
              <a:buChar char="ü"/>
            </a:pPr>
            <a:r>
              <a:rPr lang="lv-LV" sz="2200" b="1" dirty="0">
                <a:ea typeface="Times New Roman" panose="02020603050405020304" pitchFamily="18" charset="0"/>
              </a:rPr>
              <a:t> </a:t>
            </a:r>
            <a:r>
              <a:rPr lang="lv-LV" sz="2200" b="1" dirty="0">
                <a:effectLst/>
                <a:ea typeface="Times New Roman" panose="02020603050405020304" pitchFamily="18" charset="0"/>
              </a:rPr>
              <a:t>ar zemāku izglītības līmeni, </a:t>
            </a:r>
          </a:p>
          <a:p>
            <a:pPr marL="628650" lvl="1" indent="-171450">
              <a:lnSpc>
                <a:spcPct val="120000"/>
              </a:lnSpc>
              <a:buFont typeface="Wingdings" panose="05000000000000000000" pitchFamily="2" charset="2"/>
              <a:buChar char="ü"/>
            </a:pPr>
            <a:r>
              <a:rPr lang="lv-LV" sz="2200" b="1" dirty="0">
                <a:ea typeface="Times New Roman" panose="02020603050405020304" pitchFamily="18" charset="0"/>
              </a:rPr>
              <a:t> </a:t>
            </a:r>
            <a:r>
              <a:rPr lang="lv-LV" sz="2200" b="1" dirty="0">
                <a:effectLst/>
                <a:ea typeface="Times New Roman" panose="02020603050405020304" pitchFamily="18" charset="0"/>
              </a:rPr>
              <a:t>lauku teritorijās dzīvojošie, </a:t>
            </a:r>
          </a:p>
          <a:p>
            <a:pPr marL="628650" lvl="1" indent="-171450">
              <a:lnSpc>
                <a:spcPct val="120000"/>
              </a:lnSpc>
              <a:buFont typeface="Wingdings" panose="05000000000000000000" pitchFamily="2" charset="2"/>
              <a:buChar char="ü"/>
            </a:pPr>
            <a:r>
              <a:rPr lang="lv-LV" sz="2200" b="1" dirty="0">
                <a:ea typeface="Times New Roman" panose="02020603050405020304" pitchFamily="18" charset="0"/>
              </a:rPr>
              <a:t> </a:t>
            </a:r>
            <a:r>
              <a:rPr lang="lv-LV" sz="2200" b="1" dirty="0">
                <a:effectLst/>
                <a:ea typeface="Times New Roman" panose="02020603050405020304" pitchFamily="18" charset="0"/>
              </a:rPr>
              <a:t>mazākumtautību pārstāvji.</a:t>
            </a:r>
          </a:p>
        </p:txBody>
      </p:sp>
    </p:spTree>
    <p:extLst>
      <p:ext uri="{BB962C8B-B14F-4D97-AF65-F5344CB8AC3E}">
        <p14:creationId xmlns:p14="http://schemas.microsoft.com/office/powerpoint/2010/main" val="293141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DD791-B659-EB5F-1639-A17B0F84F3EF}"/>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9679E567-09AD-2C5B-F925-392635A6B515}"/>
              </a:ext>
            </a:extLst>
          </p:cNvPr>
          <p:cNvSpPr>
            <a:spLocks noGrp="1"/>
          </p:cNvSpPr>
          <p:nvPr>
            <p:ph type="ctrTitle"/>
          </p:nvPr>
        </p:nvSpPr>
        <p:spPr/>
        <p:txBody>
          <a:bodyPr/>
          <a:lstStyle/>
          <a:p>
            <a:r>
              <a:rPr lang="lv-LV" dirty="0"/>
              <a:t>Daļēji strukturēto interviju (71) rezultāti</a:t>
            </a:r>
          </a:p>
        </p:txBody>
      </p:sp>
      <p:sp>
        <p:nvSpPr>
          <p:cNvPr id="3" name="Apakšvirsraksts 2">
            <a:extLst>
              <a:ext uri="{FF2B5EF4-FFF2-40B4-BE49-F238E27FC236}">
                <a16:creationId xmlns:a16="http://schemas.microsoft.com/office/drawing/2014/main" id="{BD30ECD1-8849-C2F4-93FA-BCAC94459AD0}"/>
              </a:ext>
            </a:extLst>
          </p:cNvPr>
          <p:cNvSpPr>
            <a:spLocks noGrp="1"/>
          </p:cNvSpPr>
          <p:nvPr>
            <p:ph type="subTitle" idx="1"/>
          </p:nvPr>
        </p:nvSpPr>
        <p:spPr/>
        <p:txBody>
          <a:bodyPr/>
          <a:lstStyle/>
          <a:p>
            <a:endParaRPr lang="lv-LV" dirty="0"/>
          </a:p>
        </p:txBody>
      </p:sp>
    </p:spTree>
    <p:extLst>
      <p:ext uri="{BB962C8B-B14F-4D97-AF65-F5344CB8AC3E}">
        <p14:creationId xmlns:p14="http://schemas.microsoft.com/office/powerpoint/2010/main" val="222076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9F26B02-E413-29D8-85B8-4B637ECD5019}"/>
              </a:ext>
            </a:extLst>
          </p:cNvPr>
          <p:cNvSpPr>
            <a:spLocks noGrp="1"/>
          </p:cNvSpPr>
          <p:nvPr>
            <p:ph type="ctrTitle"/>
          </p:nvPr>
        </p:nvSpPr>
        <p:spPr/>
        <p:txBody>
          <a:bodyPr/>
          <a:lstStyle/>
          <a:p>
            <a:r>
              <a:rPr lang="lv-LV" dirty="0"/>
              <a:t>Mediju lietošana pirms naktsmiera</a:t>
            </a:r>
          </a:p>
        </p:txBody>
      </p:sp>
      <p:sp>
        <p:nvSpPr>
          <p:cNvPr id="3" name="Apakšvirsraksts 2">
            <a:extLst>
              <a:ext uri="{FF2B5EF4-FFF2-40B4-BE49-F238E27FC236}">
                <a16:creationId xmlns:a16="http://schemas.microsoft.com/office/drawing/2014/main" id="{BDB7EC3B-BE67-C6C6-F2D6-BD19105C5717}"/>
              </a:ext>
            </a:extLst>
          </p:cNvPr>
          <p:cNvSpPr>
            <a:spLocks noGrp="1"/>
          </p:cNvSpPr>
          <p:nvPr>
            <p:ph type="subTitle" idx="1"/>
          </p:nvPr>
        </p:nvSpPr>
        <p:spPr/>
        <p:txBody>
          <a:bodyPr/>
          <a:lstStyle/>
          <a:p>
            <a:endParaRPr lang="lv-LV"/>
          </a:p>
        </p:txBody>
      </p:sp>
    </p:spTree>
    <p:extLst>
      <p:ext uri="{BB962C8B-B14F-4D97-AF65-F5344CB8AC3E}">
        <p14:creationId xmlns:p14="http://schemas.microsoft.com/office/powerpoint/2010/main" val="2721402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a vietturis 5">
            <a:extLst>
              <a:ext uri="{FF2B5EF4-FFF2-40B4-BE49-F238E27FC236}">
                <a16:creationId xmlns:a16="http://schemas.microsoft.com/office/drawing/2014/main" id="{3FD1D529-098C-8302-4FD3-211EBBDD48D3}"/>
              </a:ext>
            </a:extLst>
          </p:cNvPr>
          <p:cNvSpPr>
            <a:spLocks noGrp="1"/>
          </p:cNvSpPr>
          <p:nvPr>
            <p:ph type="body" idx="1"/>
          </p:nvPr>
        </p:nvSpPr>
        <p:spPr>
          <a:xfrm>
            <a:off x="479934" y="1461780"/>
            <a:ext cx="5511800" cy="984728"/>
          </a:xfrm>
        </p:spPr>
        <p:txBody>
          <a:bodyPr>
            <a:normAutofit/>
          </a:bodyPr>
          <a:lstStyle/>
          <a:p>
            <a:r>
              <a:rPr lang="lv-LV" dirty="0"/>
              <a:t>Bērniem digitālās higiēnas ievērošanu bieži nodrošina vecāku noteikti </a:t>
            </a:r>
            <a:r>
              <a:rPr lang="lv-LV" dirty="0" err="1"/>
              <a:t>viedierīču</a:t>
            </a:r>
            <a:r>
              <a:rPr lang="lv-LV" dirty="0"/>
              <a:t> vai interneta lietošanas laika ierobežojumi. </a:t>
            </a:r>
          </a:p>
        </p:txBody>
      </p:sp>
      <p:sp>
        <p:nvSpPr>
          <p:cNvPr id="5" name="Satura vietturis 4">
            <a:extLst>
              <a:ext uri="{FF2B5EF4-FFF2-40B4-BE49-F238E27FC236}">
                <a16:creationId xmlns:a16="http://schemas.microsoft.com/office/drawing/2014/main" id="{F5372545-5C0B-6F1C-E2E9-2191A2B104E3}"/>
              </a:ext>
            </a:extLst>
          </p:cNvPr>
          <p:cNvSpPr>
            <a:spLocks noGrp="1"/>
          </p:cNvSpPr>
          <p:nvPr>
            <p:ph sz="half" idx="2"/>
          </p:nvPr>
        </p:nvSpPr>
        <p:spPr>
          <a:xfrm>
            <a:off x="592669" y="2839233"/>
            <a:ext cx="5511800" cy="3771900"/>
          </a:xfrm>
        </p:spPr>
        <p:txBody>
          <a:bodyPr>
            <a:normAutofit fontScale="92500"/>
          </a:bodyPr>
          <a:lstStyle/>
          <a:p>
            <a:pPr marL="0" indent="0">
              <a:buNone/>
            </a:pPr>
            <a:r>
              <a:rPr lang="lv-LV" b="1" dirty="0"/>
              <a:t>9 gadus vecs bērns: </a:t>
            </a:r>
            <a:r>
              <a:rPr lang="lv-LV" i="1" dirty="0"/>
              <a:t>“Man ir uzlikts limits, tāpēc es nevaru. Man ir trīs stundas uzliktas no septiņiem rītā līdz deviņiem vakarā. [Ja noņemtu limitu, vai skatītos?] Jā. Es spēlētu vēl spēles.” </a:t>
            </a:r>
          </a:p>
          <a:p>
            <a:pPr marL="0" indent="0">
              <a:buNone/>
            </a:pPr>
            <a:endParaRPr lang="lv-LV" dirty="0"/>
          </a:p>
          <a:p>
            <a:pPr marL="0" indent="0">
              <a:buNone/>
            </a:pPr>
            <a:r>
              <a:rPr lang="lv-LV" b="1" dirty="0"/>
              <a:t>12 gadus vecs bērns: </a:t>
            </a:r>
            <a:r>
              <a:rPr lang="lv-LV" i="1" dirty="0"/>
              <a:t>“Vecāki uzliek limitu. Man ir 3,5 stundas no 7.00 līdz 22.00. Vakarā pārāk ar to neaizraujos. Varbūt, ja būtu </a:t>
            </a:r>
            <a:r>
              <a:rPr lang="lv-LV" i="1" dirty="0" err="1"/>
              <a:t>bezlimits</a:t>
            </a:r>
            <a:r>
              <a:rPr lang="lv-LV" i="1" dirty="0"/>
              <a:t> un brīvlaiks, tad varētu arī pusi nakts nosēdēt pie spēlēm vai skatīties kādus video. Bet man ikdienā ir treniņi un tā tālāk, tāpēc laicīgi eju gulēt.”</a:t>
            </a:r>
          </a:p>
          <a:p>
            <a:pPr marL="0" indent="0">
              <a:buNone/>
            </a:pPr>
            <a:endParaRPr lang="lv-LV" dirty="0"/>
          </a:p>
          <a:p>
            <a:pPr marL="0" indent="0">
              <a:buNone/>
            </a:pPr>
            <a:endParaRPr lang="lv-LV" dirty="0"/>
          </a:p>
        </p:txBody>
      </p:sp>
      <p:sp>
        <p:nvSpPr>
          <p:cNvPr id="7" name="Teksta vietturis 6">
            <a:extLst>
              <a:ext uri="{FF2B5EF4-FFF2-40B4-BE49-F238E27FC236}">
                <a16:creationId xmlns:a16="http://schemas.microsoft.com/office/drawing/2014/main" id="{5A195E33-10CC-EBC2-AE2C-06C6F27962EC}"/>
              </a:ext>
            </a:extLst>
          </p:cNvPr>
          <p:cNvSpPr>
            <a:spLocks noGrp="1"/>
          </p:cNvSpPr>
          <p:nvPr>
            <p:ph type="body" idx="13"/>
          </p:nvPr>
        </p:nvSpPr>
        <p:spPr>
          <a:xfrm>
            <a:off x="6208735" y="2247228"/>
            <a:ext cx="5503331" cy="479160"/>
          </a:xfrm>
        </p:spPr>
        <p:txBody>
          <a:bodyPr>
            <a:noAutofit/>
          </a:bodyPr>
          <a:lstStyle/>
          <a:p>
            <a:r>
              <a:rPr lang="lv-LV" dirty="0"/>
              <a:t>Lielākā daļa intervēto atzīst, ka pirms naktsmiera visbiežāk skatās sociālos medijus (“</a:t>
            </a:r>
            <a:r>
              <a:rPr lang="lv-LV" dirty="0" err="1"/>
              <a:t>TikTok</a:t>
            </a:r>
            <a:r>
              <a:rPr lang="lv-LV" dirty="0"/>
              <a:t>”, “</a:t>
            </a:r>
            <a:r>
              <a:rPr lang="lv-LV" dirty="0" err="1"/>
              <a:t>Instagram</a:t>
            </a:r>
            <a:r>
              <a:rPr lang="lv-LV" dirty="0"/>
              <a:t>”) vai spēlē spēles</a:t>
            </a:r>
          </a:p>
        </p:txBody>
      </p:sp>
      <p:sp>
        <p:nvSpPr>
          <p:cNvPr id="8" name="Satura vietturis 7">
            <a:extLst>
              <a:ext uri="{FF2B5EF4-FFF2-40B4-BE49-F238E27FC236}">
                <a16:creationId xmlns:a16="http://schemas.microsoft.com/office/drawing/2014/main" id="{C347FFB1-7FD5-2BD8-690B-E44F884C206B}"/>
              </a:ext>
            </a:extLst>
          </p:cNvPr>
          <p:cNvSpPr>
            <a:spLocks noGrp="1"/>
          </p:cNvSpPr>
          <p:nvPr>
            <p:ph sz="half" idx="14"/>
          </p:nvPr>
        </p:nvSpPr>
        <p:spPr>
          <a:xfrm>
            <a:off x="6096000" y="3085467"/>
            <a:ext cx="5503331" cy="2886707"/>
          </a:xfrm>
        </p:spPr>
        <p:txBody>
          <a:bodyPr/>
          <a:lstStyle/>
          <a:p>
            <a:r>
              <a:rPr lang="lv-LV" i="1" dirty="0"/>
              <a:t>“Miegs gan cieš, ja pārlieku aizraujos ar šo rutīnu.”</a:t>
            </a:r>
          </a:p>
          <a:p>
            <a:r>
              <a:rPr lang="lv-LV" i="1" dirty="0"/>
              <a:t>“Viennozīmīgi traucē veselīgam miega režīmam.”</a:t>
            </a:r>
          </a:p>
          <a:p>
            <a:endParaRPr lang="lv-LV" i="1" dirty="0"/>
          </a:p>
          <a:p>
            <a:r>
              <a:rPr lang="lv-LV" i="1" dirty="0"/>
              <a:t>“Dažreiz tas traucē aizmigt, jo ekrāns tomēr stimulē, un tad smadzenes ir nomodā”.</a:t>
            </a:r>
          </a:p>
          <a:p>
            <a:endParaRPr lang="lv-LV" dirty="0"/>
          </a:p>
        </p:txBody>
      </p:sp>
      <p:sp>
        <p:nvSpPr>
          <p:cNvPr id="4" name="Virsraksts 3">
            <a:extLst>
              <a:ext uri="{FF2B5EF4-FFF2-40B4-BE49-F238E27FC236}">
                <a16:creationId xmlns:a16="http://schemas.microsoft.com/office/drawing/2014/main" id="{EF99257D-6655-F27D-3DD4-55C0246CE9A9}"/>
              </a:ext>
            </a:extLst>
          </p:cNvPr>
          <p:cNvSpPr>
            <a:spLocks noGrp="1"/>
          </p:cNvSpPr>
          <p:nvPr>
            <p:ph type="title"/>
          </p:nvPr>
        </p:nvSpPr>
        <p:spPr>
          <a:xfrm>
            <a:off x="596903" y="273546"/>
            <a:ext cx="11015132" cy="1098550"/>
          </a:xfrm>
        </p:spPr>
        <p:txBody>
          <a:bodyPr>
            <a:normAutofit fontScale="90000"/>
          </a:bodyPr>
          <a:lstStyle/>
          <a:p>
            <a:r>
              <a:rPr lang="lv-LV" dirty="0"/>
              <a:t>Mediju lietošana pirms miega ir plaši izplatīta un kļuvusi par ikdienas rutīnu: </a:t>
            </a:r>
            <a:r>
              <a:rPr lang="lv-LV" dirty="0">
                <a:solidFill>
                  <a:schemeClr val="accent1">
                    <a:lumMod val="60000"/>
                    <a:lumOff val="40000"/>
                  </a:schemeClr>
                </a:solidFill>
              </a:rPr>
              <a:t>miega higiēnas, digitālā līdzsvara un pašregulācijas problēmas</a:t>
            </a:r>
            <a:br>
              <a:rPr lang="lv-LV" dirty="0"/>
            </a:br>
            <a:endParaRPr lang="lv-LV" dirty="0"/>
          </a:p>
        </p:txBody>
      </p:sp>
    </p:spTree>
    <p:extLst>
      <p:ext uri="{BB962C8B-B14F-4D97-AF65-F5344CB8AC3E}">
        <p14:creationId xmlns:p14="http://schemas.microsoft.com/office/powerpoint/2010/main" val="27275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6F2A1B8-47C3-4990-8C9F-A0ECEEA359DB}"/>
              </a:ext>
            </a:extLst>
          </p:cNvPr>
          <p:cNvSpPr>
            <a:spLocks noGrp="1"/>
          </p:cNvSpPr>
          <p:nvPr>
            <p:ph type="ctrTitle"/>
          </p:nvPr>
        </p:nvSpPr>
        <p:spPr>
          <a:xfrm>
            <a:off x="2153759" y="1828801"/>
            <a:ext cx="5803699" cy="2153880"/>
          </a:xfrm>
        </p:spPr>
        <p:txBody>
          <a:bodyPr>
            <a:noAutofit/>
          </a:bodyPr>
          <a:lstStyle/>
          <a:p>
            <a:br>
              <a:rPr lang="lv-LV" sz="3000" dirty="0">
                <a:latin typeface="Times New Roman" panose="02020603050405020304" pitchFamily="18" charset="0"/>
                <a:ea typeface="Aptos" panose="020B0004020202020204" pitchFamily="34" charset="0"/>
              </a:rPr>
            </a:br>
            <a:br>
              <a:rPr lang="lv-LV" sz="2600" dirty="0">
                <a:latin typeface="Calibri" panose="020F0502020204030204" pitchFamily="34" charset="0"/>
                <a:ea typeface="Calibri" panose="020F0502020204030204" pitchFamily="34" charset="0"/>
                <a:cs typeface="Calibri" panose="020F0502020204030204" pitchFamily="34" charset="0"/>
              </a:rPr>
            </a:br>
            <a:br>
              <a:rPr lang="lv-LV" sz="2600" dirty="0">
                <a:latin typeface="Calibri" panose="020F0502020204030204" pitchFamily="34" charset="0"/>
                <a:ea typeface="Calibri" panose="020F0502020204030204" pitchFamily="34" charset="0"/>
                <a:cs typeface="Calibri" panose="020F0502020204030204" pitchFamily="34" charset="0"/>
              </a:rPr>
            </a:br>
            <a:r>
              <a:rPr lang="lv-LV" sz="2600" dirty="0">
                <a:latin typeface="Calibri" panose="020F0502020204030204" pitchFamily="34" charset="0"/>
                <a:ea typeface="Calibri" panose="020F0502020204030204" pitchFamily="34" charset="0"/>
                <a:cs typeface="Calibri" panose="020F0502020204030204" pitchFamily="34" charset="0"/>
              </a:rPr>
              <a:t>Aptaujā piedalījās </a:t>
            </a:r>
            <a:r>
              <a:rPr lang="lv-LV" dirty="0"/>
              <a:t>1537 Latvijas Republikas pastāvīgie iedzīvotāji vecumā no 15 gadiem</a:t>
            </a:r>
            <a:br>
              <a:rPr lang="lv-LV" dirty="0"/>
            </a:br>
            <a:br>
              <a:rPr lang="lv-LV" sz="2600" dirty="0">
                <a:latin typeface="Calibri" panose="020F0502020204030204" pitchFamily="34" charset="0"/>
                <a:ea typeface="Calibri" panose="020F0502020204030204" pitchFamily="34" charset="0"/>
                <a:cs typeface="Calibri" panose="020F0502020204030204" pitchFamily="34" charset="0"/>
              </a:rPr>
            </a:br>
            <a:r>
              <a:rPr lang="lv-LV" sz="2600" dirty="0">
                <a:latin typeface="Calibri" panose="020F0502020204030204" pitchFamily="34" charset="0"/>
                <a:ea typeface="Calibri" panose="020F0502020204030204" pitchFamily="34" charset="0"/>
                <a:cs typeface="Calibri" panose="020F0502020204030204" pitchFamily="34" charset="0"/>
              </a:rPr>
              <a:t>Daļēji strukturētajās intervijās – </a:t>
            </a:r>
            <a:r>
              <a:rPr lang="lv-LV" dirty="0"/>
              <a:t>71 dalībnieks no 9 gadu vecuma</a:t>
            </a:r>
            <a:br>
              <a:rPr lang="lv-LV" dirty="0"/>
            </a:br>
            <a:br>
              <a:rPr lang="lv-LV" dirty="0"/>
            </a:br>
            <a:r>
              <a:rPr lang="lv-LV" sz="2600" dirty="0">
                <a:latin typeface="Calibri" panose="020F0502020204030204" pitchFamily="34" charset="0"/>
                <a:ea typeface="Calibri" panose="020F0502020204030204" pitchFamily="34" charset="0"/>
                <a:cs typeface="Calibri" panose="020F0502020204030204" pitchFamily="34" charset="0"/>
              </a:rPr>
              <a:t>2025. gada aprīlis–jūnijs </a:t>
            </a:r>
            <a:br>
              <a:rPr lang="lv-LV" dirty="0"/>
            </a:br>
            <a:br>
              <a:rPr lang="lv-LV" sz="2600" dirty="0">
                <a:latin typeface="Calibri" panose="020F0502020204030204" pitchFamily="34" charset="0"/>
                <a:ea typeface="Calibri" panose="020F0502020204030204" pitchFamily="34" charset="0"/>
                <a:cs typeface="Calibri" panose="020F0502020204030204" pitchFamily="34" charset="0"/>
              </a:rPr>
            </a:br>
            <a:r>
              <a:rPr lang="lv-LV" sz="2600" dirty="0">
                <a:latin typeface="Calibri" panose="020F0502020204030204" pitchFamily="34" charset="0"/>
                <a:ea typeface="Calibri" panose="020F0502020204030204" pitchFamily="34" charset="0"/>
                <a:cs typeface="Calibri" panose="020F0502020204030204" pitchFamily="34" charset="0"/>
              </a:rPr>
              <a:t>Tirgus un sociālo pētījumu aģentūra </a:t>
            </a:r>
            <a:r>
              <a:rPr lang="lv-LV" dirty="0"/>
              <a:t>“Latvijas Fakti”</a:t>
            </a:r>
            <a:endParaRPr lang="en-US" sz="2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4551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67626C0D-926B-3DCB-2F48-C13C24F01A5D}"/>
              </a:ext>
            </a:extLst>
          </p:cNvPr>
          <p:cNvSpPr>
            <a:spLocks noGrp="1"/>
          </p:cNvSpPr>
          <p:nvPr>
            <p:ph type="sldNum" sz="quarter" idx="10"/>
          </p:nvPr>
        </p:nvSpPr>
        <p:spPr/>
        <p:txBody>
          <a:bodyPr/>
          <a:lstStyle/>
          <a:p>
            <a:fld id="{91D3A56C-CA3A-4E89-BC65-6580637F7A80}" type="slidenum">
              <a:rPr lang="lv-LV" smtClean="0"/>
              <a:pPr/>
              <a:t>30</a:t>
            </a:fld>
            <a:endParaRPr lang="lv-LV"/>
          </a:p>
        </p:txBody>
      </p:sp>
      <p:sp>
        <p:nvSpPr>
          <p:cNvPr id="3" name="Virsraksts 2">
            <a:extLst>
              <a:ext uri="{FF2B5EF4-FFF2-40B4-BE49-F238E27FC236}">
                <a16:creationId xmlns:a16="http://schemas.microsoft.com/office/drawing/2014/main" id="{C08762CD-2C4B-482B-09D4-1BCA52159796}"/>
              </a:ext>
            </a:extLst>
          </p:cNvPr>
          <p:cNvSpPr>
            <a:spLocks noGrp="1"/>
          </p:cNvSpPr>
          <p:nvPr>
            <p:ph type="title"/>
          </p:nvPr>
        </p:nvSpPr>
        <p:spPr/>
        <p:txBody>
          <a:bodyPr/>
          <a:lstStyle/>
          <a:p>
            <a:r>
              <a:rPr lang="lv-LV" b="1" dirty="0"/>
              <a:t>Pretruna starp zināšanām un rīcību</a:t>
            </a:r>
            <a:endParaRPr lang="lv-LV" dirty="0"/>
          </a:p>
        </p:txBody>
      </p:sp>
      <p:sp>
        <p:nvSpPr>
          <p:cNvPr id="4" name="Satura vietturis 3">
            <a:extLst>
              <a:ext uri="{FF2B5EF4-FFF2-40B4-BE49-F238E27FC236}">
                <a16:creationId xmlns:a16="http://schemas.microsoft.com/office/drawing/2014/main" id="{D7203889-4950-6156-719A-A6C4D0691F4E}"/>
              </a:ext>
            </a:extLst>
          </p:cNvPr>
          <p:cNvSpPr>
            <a:spLocks noGrp="1"/>
          </p:cNvSpPr>
          <p:nvPr>
            <p:ph idx="1"/>
          </p:nvPr>
        </p:nvSpPr>
        <p:spPr>
          <a:xfrm>
            <a:off x="584200" y="1495424"/>
            <a:ext cx="11015133" cy="4567173"/>
          </a:xfrm>
        </p:spPr>
        <p:txBody>
          <a:bodyPr>
            <a:normAutofit/>
          </a:bodyPr>
          <a:lstStyle/>
          <a:p>
            <a:r>
              <a:rPr lang="lv-LV" sz="2400" b="1" dirty="0"/>
              <a:t>Pusaudžu un pieaugušo gadījumā pašregulācija ne vienmēr darbojas</a:t>
            </a:r>
            <a:r>
              <a:rPr lang="lv-LV" sz="2400" dirty="0"/>
              <a:t>, neraugoties uz teorētisku izpratni par digitālā līdzsvara nozīmi. </a:t>
            </a:r>
          </a:p>
          <a:p>
            <a:pPr lvl="1"/>
            <a:r>
              <a:rPr lang="lv-LV" sz="2200" dirty="0"/>
              <a:t>Šo paradumu turpina, paši to attaisnojot ar domu, ka “to ir slikti darīt, bet nav arī tik slikti”.</a:t>
            </a:r>
          </a:p>
          <a:p>
            <a:endParaRPr lang="lv-LV" sz="2400" dirty="0"/>
          </a:p>
          <a:p>
            <a:r>
              <a:rPr lang="lv-LV" sz="2400" b="1" dirty="0" err="1"/>
              <a:t>Medijpratības</a:t>
            </a:r>
            <a:r>
              <a:rPr lang="lv-LV" sz="2400" b="1" dirty="0"/>
              <a:t> iniciatīvās būtu aktualizējams digitālā līdzsvara temats</a:t>
            </a:r>
            <a:r>
              <a:rPr lang="lv-LV" sz="2400" dirty="0"/>
              <a:t>, pievēršoties mediju lietošanas ietekmei uz miegu, koncentrēšanās spējām un emocionālo stabilitāti, kā arī aplūkojot zilās gaismas un informācijas pārslodzes fizioloģiskos aspektus. </a:t>
            </a:r>
          </a:p>
          <a:p>
            <a:pPr marL="0" indent="0">
              <a:buNone/>
            </a:pPr>
            <a:endParaRPr lang="lv-LV" sz="2400" dirty="0"/>
          </a:p>
          <a:p>
            <a:r>
              <a:rPr lang="lv-LV" sz="2400" dirty="0"/>
              <a:t>Bērnu un vecāku mērķauditorijas.</a:t>
            </a:r>
            <a:endParaRPr lang="lv-LV" dirty="0"/>
          </a:p>
        </p:txBody>
      </p:sp>
    </p:spTree>
    <p:extLst>
      <p:ext uri="{BB962C8B-B14F-4D97-AF65-F5344CB8AC3E}">
        <p14:creationId xmlns:p14="http://schemas.microsoft.com/office/powerpoint/2010/main" val="4257815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B1DAE-E497-55CF-6527-35F3DD15DE48}"/>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7946F903-DBE0-C3BF-FA7C-8F09543104E5}"/>
              </a:ext>
            </a:extLst>
          </p:cNvPr>
          <p:cNvSpPr>
            <a:spLocks noGrp="1"/>
          </p:cNvSpPr>
          <p:nvPr>
            <p:ph type="ctrTitle"/>
          </p:nvPr>
        </p:nvSpPr>
        <p:spPr>
          <a:xfrm>
            <a:off x="842898" y="2783620"/>
            <a:ext cx="4914899" cy="1534326"/>
          </a:xfrm>
        </p:spPr>
        <p:txBody>
          <a:bodyPr>
            <a:normAutofit fontScale="90000"/>
          </a:bodyPr>
          <a:lstStyle/>
          <a:p>
            <a:pPr lvl="0"/>
            <a:r>
              <a:rPr lang="lv-LV" b="1" dirty="0"/>
              <a:t>Pašvērtējums par digitālās uzvedības paradumiem un atkarību no sociālajiem medijiem </a:t>
            </a:r>
            <a:endParaRPr lang="lv-LV" dirty="0"/>
          </a:p>
        </p:txBody>
      </p:sp>
      <p:sp>
        <p:nvSpPr>
          <p:cNvPr id="4" name="TextBox 3">
            <a:extLst>
              <a:ext uri="{FF2B5EF4-FFF2-40B4-BE49-F238E27FC236}">
                <a16:creationId xmlns:a16="http://schemas.microsoft.com/office/drawing/2014/main" id="{ED677989-9991-016C-A226-BF1B5D95E7FD}"/>
              </a:ext>
            </a:extLst>
          </p:cNvPr>
          <p:cNvSpPr txBox="1"/>
          <p:nvPr/>
        </p:nvSpPr>
        <p:spPr>
          <a:xfrm>
            <a:off x="842898" y="4949578"/>
            <a:ext cx="6009361" cy="1200329"/>
          </a:xfrm>
          <a:prstGeom prst="rect">
            <a:avLst/>
          </a:prstGeom>
          <a:noFill/>
        </p:spPr>
        <p:txBody>
          <a:bodyPr wrap="square">
            <a:spAutoFit/>
          </a:bodyPr>
          <a:lstStyle/>
          <a:p>
            <a:r>
              <a:rPr lang="lv-LV" b="1" dirty="0"/>
              <a:t>Rezultātu interpretācija balstās intervijas dalībnieku pašvērtējumā par atkarības jautājumu, taču arī no tā, kā par šo tematu tiek runāts, var izdarīt vairākas atziņas.</a:t>
            </a:r>
          </a:p>
        </p:txBody>
      </p:sp>
    </p:spTree>
    <p:extLst>
      <p:ext uri="{BB962C8B-B14F-4D97-AF65-F5344CB8AC3E}">
        <p14:creationId xmlns:p14="http://schemas.microsoft.com/office/powerpoint/2010/main" val="266574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ADB465EE-A896-4191-134E-17B86AEC464E}"/>
              </a:ext>
            </a:extLst>
          </p:cNvPr>
          <p:cNvSpPr>
            <a:spLocks noGrp="1"/>
          </p:cNvSpPr>
          <p:nvPr>
            <p:ph type="sldNum" sz="quarter" idx="10"/>
          </p:nvPr>
        </p:nvSpPr>
        <p:spPr/>
        <p:txBody>
          <a:bodyPr/>
          <a:lstStyle/>
          <a:p>
            <a:fld id="{91D3A56C-CA3A-4E89-BC65-6580637F7A80}" type="slidenum">
              <a:rPr lang="lv-LV" smtClean="0"/>
              <a:pPr/>
              <a:t>32</a:t>
            </a:fld>
            <a:endParaRPr lang="lv-LV"/>
          </a:p>
        </p:txBody>
      </p:sp>
      <p:sp>
        <p:nvSpPr>
          <p:cNvPr id="3" name="Virsraksts 2">
            <a:extLst>
              <a:ext uri="{FF2B5EF4-FFF2-40B4-BE49-F238E27FC236}">
                <a16:creationId xmlns:a16="http://schemas.microsoft.com/office/drawing/2014/main" id="{AFFA517C-D5EF-5BC8-ABE7-C0A8A58D190A}"/>
              </a:ext>
            </a:extLst>
          </p:cNvPr>
          <p:cNvSpPr>
            <a:spLocks noGrp="1"/>
          </p:cNvSpPr>
          <p:nvPr>
            <p:ph type="title"/>
          </p:nvPr>
        </p:nvSpPr>
        <p:spPr>
          <a:xfrm>
            <a:off x="584201" y="1106486"/>
            <a:ext cx="11015132" cy="1098550"/>
          </a:xfrm>
        </p:spPr>
        <p:txBody>
          <a:bodyPr>
            <a:normAutofit/>
          </a:bodyPr>
          <a:lstStyle/>
          <a:p>
            <a:br>
              <a:rPr lang="lv-LV" dirty="0"/>
            </a:br>
            <a:endParaRPr lang="lv-LV" dirty="0"/>
          </a:p>
        </p:txBody>
      </p:sp>
      <p:sp>
        <p:nvSpPr>
          <p:cNvPr id="4" name="Satura vietturis 3">
            <a:extLst>
              <a:ext uri="{FF2B5EF4-FFF2-40B4-BE49-F238E27FC236}">
                <a16:creationId xmlns:a16="http://schemas.microsoft.com/office/drawing/2014/main" id="{3B94FDAF-E850-64B0-7F0C-4BBCA9249CC0}"/>
              </a:ext>
            </a:extLst>
          </p:cNvPr>
          <p:cNvSpPr>
            <a:spLocks noGrp="1"/>
          </p:cNvSpPr>
          <p:nvPr>
            <p:ph idx="1"/>
          </p:nvPr>
        </p:nvSpPr>
        <p:spPr>
          <a:xfrm>
            <a:off x="592667" y="1416746"/>
            <a:ext cx="10167191" cy="4476750"/>
          </a:xfrm>
        </p:spPr>
        <p:txBody>
          <a:bodyPr>
            <a:normAutofit fontScale="92500" lnSpcReduction="20000"/>
          </a:bodyPr>
          <a:lstStyle/>
          <a:p>
            <a:pPr marL="0" indent="0">
              <a:buNone/>
            </a:pPr>
            <a:r>
              <a:rPr lang="lv-LV" sz="2800" dirty="0"/>
              <a:t>Atkarības apziņa sabiedrībā pastāv, taču tā bieži tiek:</a:t>
            </a:r>
          </a:p>
          <a:p>
            <a:endParaRPr lang="lv-LV" sz="2800" b="1" dirty="0"/>
          </a:p>
          <a:p>
            <a:r>
              <a:rPr lang="lv-LV" sz="2800" b="1" dirty="0"/>
              <a:t>normalizēta kā ikdienas parādība vai racionalizēta </a:t>
            </a:r>
          </a:p>
          <a:p>
            <a:pPr marL="457200" lvl="1" indent="0">
              <a:buNone/>
            </a:pPr>
            <a:r>
              <a:rPr lang="lv-LV" sz="2600" i="1" dirty="0"/>
              <a:t>“tā nav atkarība, tas ir slikts ieradums”</a:t>
            </a:r>
          </a:p>
          <a:p>
            <a:pPr marL="457200" lvl="1" indent="0">
              <a:buNone/>
            </a:pPr>
            <a:r>
              <a:rPr lang="lv-LV" sz="2600" i="1" dirty="0"/>
              <a:t>“tā ir vēlme uzzināt vēl kādu viedokli”</a:t>
            </a:r>
          </a:p>
          <a:p>
            <a:pPr marL="457200" lvl="1" indent="0">
              <a:buNone/>
            </a:pPr>
            <a:endParaRPr lang="lv-LV" sz="2600" dirty="0"/>
          </a:p>
          <a:p>
            <a:r>
              <a:rPr lang="lv-LV" sz="2800" b="1" dirty="0"/>
              <a:t>minimizēta</a:t>
            </a:r>
          </a:p>
          <a:p>
            <a:pPr marL="457200" lvl="1" indent="0">
              <a:buNone/>
            </a:pPr>
            <a:r>
              <a:rPr lang="lv-LV" sz="2600" i="1" dirty="0"/>
              <a:t>“tuvojas vieglai atkarībai”,</a:t>
            </a:r>
          </a:p>
          <a:p>
            <a:pPr marL="457200" lvl="1" indent="0">
              <a:buNone/>
            </a:pPr>
            <a:r>
              <a:rPr lang="lv-LV" sz="2600" i="1" dirty="0"/>
              <a:t>“man varbūt ir sava veida atkarība no tādas spēlītes datorā, bet es neteiktu, ka tādā līmenī”</a:t>
            </a:r>
          </a:p>
          <a:p>
            <a:pPr marL="0" indent="0">
              <a:buNone/>
            </a:pPr>
            <a:br>
              <a:rPr lang="lv-LV" sz="2600" dirty="0"/>
            </a:br>
            <a:endParaRPr lang="lv-LV" sz="2600" dirty="0"/>
          </a:p>
          <a:p>
            <a:endParaRPr lang="lv-LV" sz="2600" dirty="0"/>
          </a:p>
          <a:p>
            <a:endParaRPr lang="lv-LV" b="1" dirty="0"/>
          </a:p>
        </p:txBody>
      </p:sp>
    </p:spTree>
    <p:extLst>
      <p:ext uri="{BB962C8B-B14F-4D97-AF65-F5344CB8AC3E}">
        <p14:creationId xmlns:p14="http://schemas.microsoft.com/office/powerpoint/2010/main" val="2413980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7313953E-1FB9-144B-3948-D19BCC608D38}"/>
              </a:ext>
            </a:extLst>
          </p:cNvPr>
          <p:cNvSpPr>
            <a:spLocks noGrp="1"/>
          </p:cNvSpPr>
          <p:nvPr>
            <p:ph type="sldNum" sz="quarter" idx="10"/>
          </p:nvPr>
        </p:nvSpPr>
        <p:spPr/>
        <p:txBody>
          <a:bodyPr/>
          <a:lstStyle/>
          <a:p>
            <a:fld id="{91D3A56C-CA3A-4E89-BC65-6580637F7A80}" type="slidenum">
              <a:rPr lang="lv-LV" smtClean="0"/>
              <a:pPr/>
              <a:t>33</a:t>
            </a:fld>
            <a:endParaRPr lang="lv-LV"/>
          </a:p>
        </p:txBody>
      </p:sp>
      <p:sp>
        <p:nvSpPr>
          <p:cNvPr id="3" name="Virsraksts 2">
            <a:extLst>
              <a:ext uri="{FF2B5EF4-FFF2-40B4-BE49-F238E27FC236}">
                <a16:creationId xmlns:a16="http://schemas.microsoft.com/office/drawing/2014/main" id="{0F6D6508-486A-C179-2774-41C7FACCA18D}"/>
              </a:ext>
            </a:extLst>
          </p:cNvPr>
          <p:cNvSpPr>
            <a:spLocks noGrp="1"/>
          </p:cNvSpPr>
          <p:nvPr>
            <p:ph type="title"/>
          </p:nvPr>
        </p:nvSpPr>
        <p:spPr/>
        <p:txBody>
          <a:bodyPr/>
          <a:lstStyle/>
          <a:p>
            <a:endParaRPr lang="lv-LV"/>
          </a:p>
        </p:txBody>
      </p:sp>
      <p:sp>
        <p:nvSpPr>
          <p:cNvPr id="4" name="Satura vietturis 3">
            <a:extLst>
              <a:ext uri="{FF2B5EF4-FFF2-40B4-BE49-F238E27FC236}">
                <a16:creationId xmlns:a16="http://schemas.microsoft.com/office/drawing/2014/main" id="{DBCC2F77-1B2C-98F5-6889-FACA9AF9F56C}"/>
              </a:ext>
            </a:extLst>
          </p:cNvPr>
          <p:cNvSpPr>
            <a:spLocks noGrp="1"/>
          </p:cNvSpPr>
          <p:nvPr>
            <p:ph idx="1"/>
          </p:nvPr>
        </p:nvSpPr>
        <p:spPr/>
        <p:txBody>
          <a:bodyPr>
            <a:normAutofit/>
          </a:bodyPr>
          <a:lstStyle/>
          <a:p>
            <a:pPr marL="0" indent="0">
              <a:buNone/>
            </a:pPr>
            <a:r>
              <a:rPr lang="lv-LV" sz="2400" dirty="0"/>
              <a:t>73, sieviete no Vidzemes pilsētas: “</a:t>
            </a:r>
            <a:r>
              <a:rPr lang="lv-LV" sz="2400" b="1" dirty="0"/>
              <a:t>Man varbūt ir sava veida atkarība no tādas spēlītes datorā, bet es neteiktu, ka tādā līmenī. Kad es iesāku spēlēt, tad es nevaru pārtraukt. </a:t>
            </a:r>
            <a:r>
              <a:rPr lang="lv-LV" sz="2400" dirty="0"/>
              <a:t>Esmu piefiksējusi, ka dažreiz pārāk ilgi spēlēju. Vispār tas arī traucē miegam, jo dusmojos, kad nevaru vinnēt.”</a:t>
            </a:r>
          </a:p>
          <a:p>
            <a:pPr marL="0" indent="0">
              <a:buNone/>
            </a:pPr>
            <a:endParaRPr lang="lv-LV" sz="2400" dirty="0"/>
          </a:p>
          <a:p>
            <a:pPr marL="0" indent="0">
              <a:buNone/>
            </a:pPr>
            <a:r>
              <a:rPr lang="lv-LV" sz="2400" dirty="0"/>
              <a:t>38 gadus veca sieviete no Kurzemes laukiem norāda uz </a:t>
            </a:r>
            <a:r>
              <a:rPr lang="lv-LV" sz="2400" b="1" dirty="0"/>
              <a:t>“</a:t>
            </a:r>
            <a:r>
              <a:rPr lang="lv-LV" sz="2400" b="1" dirty="0" err="1"/>
              <a:t>Facebook</a:t>
            </a:r>
            <a:r>
              <a:rPr lang="lv-LV" sz="2400" b="1" dirty="0"/>
              <a:t>”, no kura video “rullīšiem” “ir izveidojusies īstenībā tāda atkarība. Tas jau prasa daudz mana laika. Ja tu sēdi 10, 20 minūtes un beigās sēdi jau stundu, tad tu saproti, ka tas jau ir…” </a:t>
            </a:r>
          </a:p>
        </p:txBody>
      </p:sp>
    </p:spTree>
    <p:extLst>
      <p:ext uri="{BB962C8B-B14F-4D97-AF65-F5344CB8AC3E}">
        <p14:creationId xmlns:p14="http://schemas.microsoft.com/office/powerpoint/2010/main" val="475644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a:extLst>
              <a:ext uri="{FF2B5EF4-FFF2-40B4-BE49-F238E27FC236}">
                <a16:creationId xmlns:a16="http://schemas.microsoft.com/office/drawing/2014/main" id="{AA7C675A-217C-1B3D-C71F-FCFC4E6FC964}"/>
              </a:ext>
            </a:extLst>
          </p:cNvPr>
          <p:cNvSpPr>
            <a:spLocks noGrp="1"/>
          </p:cNvSpPr>
          <p:nvPr>
            <p:ph type="ctrTitle"/>
          </p:nvPr>
        </p:nvSpPr>
        <p:spPr>
          <a:xfrm>
            <a:off x="554798" y="179164"/>
            <a:ext cx="8026399" cy="1661319"/>
          </a:xfrm>
        </p:spPr>
        <p:txBody>
          <a:bodyPr/>
          <a:lstStyle/>
          <a:p>
            <a:r>
              <a:rPr lang="lv-LV" b="1" dirty="0" err="1"/>
              <a:t>Kompulsīva</a:t>
            </a:r>
            <a:r>
              <a:rPr lang="lv-LV" b="1" dirty="0"/>
              <a:t> uzvedība digitālā vidē</a:t>
            </a:r>
            <a:endParaRPr lang="lv-LV" dirty="0"/>
          </a:p>
        </p:txBody>
      </p:sp>
      <p:sp>
        <p:nvSpPr>
          <p:cNvPr id="2" name="Slaida numura vietturis 1">
            <a:extLst>
              <a:ext uri="{FF2B5EF4-FFF2-40B4-BE49-F238E27FC236}">
                <a16:creationId xmlns:a16="http://schemas.microsoft.com/office/drawing/2014/main" id="{765C75D2-07AC-FC5F-D245-6D6D2BF134FD}"/>
              </a:ext>
            </a:extLst>
          </p:cNvPr>
          <p:cNvSpPr>
            <a:spLocks noGrp="1"/>
          </p:cNvSpPr>
          <p:nvPr>
            <p:ph type="sldNum" sz="quarter" idx="4294967295"/>
          </p:nvPr>
        </p:nvSpPr>
        <p:spPr>
          <a:xfrm>
            <a:off x="0" y="6413500"/>
            <a:ext cx="660400" cy="268288"/>
          </a:xfrm>
        </p:spPr>
        <p:txBody>
          <a:bodyPr/>
          <a:lstStyle/>
          <a:p>
            <a:fld id="{91D3A56C-CA3A-4E89-BC65-6580637F7A80}" type="slidenum">
              <a:rPr lang="lv-LV" smtClean="0"/>
              <a:pPr/>
              <a:t>34</a:t>
            </a:fld>
            <a:endParaRPr lang="lv-LV"/>
          </a:p>
        </p:txBody>
      </p:sp>
      <p:sp>
        <p:nvSpPr>
          <p:cNvPr id="4" name="Satura vietturis 3">
            <a:extLst>
              <a:ext uri="{FF2B5EF4-FFF2-40B4-BE49-F238E27FC236}">
                <a16:creationId xmlns:a16="http://schemas.microsoft.com/office/drawing/2014/main" id="{4F5FB41E-8C1A-FE54-8EDC-B88BC5B8EB45}"/>
              </a:ext>
            </a:extLst>
          </p:cNvPr>
          <p:cNvSpPr>
            <a:spLocks noGrp="1"/>
          </p:cNvSpPr>
          <p:nvPr>
            <p:ph idx="4294967295"/>
          </p:nvPr>
        </p:nvSpPr>
        <p:spPr>
          <a:xfrm>
            <a:off x="330198" y="1297923"/>
            <a:ext cx="8475597" cy="4476750"/>
          </a:xfrm>
        </p:spPr>
        <p:txBody>
          <a:bodyPr>
            <a:noAutofit/>
          </a:bodyPr>
          <a:lstStyle/>
          <a:p>
            <a:pPr marL="0" indent="0">
              <a:buNone/>
            </a:pPr>
            <a:endParaRPr lang="lv-LV" sz="2200" b="1" dirty="0"/>
          </a:p>
          <a:p>
            <a:r>
              <a:rPr lang="lv-LV" sz="2200" b="1" dirty="0"/>
              <a:t>36, sieviete:</a:t>
            </a:r>
            <a:r>
              <a:rPr lang="lv-LV" sz="2200" dirty="0"/>
              <a:t> pati uzskata, ka ir radusies atkarība “</a:t>
            </a:r>
            <a:r>
              <a:rPr lang="lv-LV" sz="2200" i="1" dirty="0"/>
              <a:t>no “</a:t>
            </a:r>
            <a:r>
              <a:rPr lang="lv-LV" sz="2200" i="1" dirty="0" err="1"/>
              <a:t>Instagram</a:t>
            </a:r>
            <a:r>
              <a:rPr lang="lv-LV" sz="2200" i="1" dirty="0"/>
              <a:t>”. Tāpēc, ka pati izvietoju saturu, un </a:t>
            </a:r>
            <a:r>
              <a:rPr lang="lv-LV" sz="2200" b="1" i="1" dirty="0"/>
              <a:t>vienmēr “niez nagi” ienākt. </a:t>
            </a:r>
            <a:r>
              <a:rPr lang="lv-LV" sz="2200" i="1" dirty="0"/>
              <a:t>Un redzēt, kādi jauni komentāri, jaunas atzīmes, jauni “</a:t>
            </a:r>
            <a:r>
              <a:rPr lang="lv-LV" sz="2200" i="1" dirty="0" err="1"/>
              <a:t>like</a:t>
            </a:r>
            <a:r>
              <a:rPr lang="lv-LV" sz="2200" i="1" dirty="0"/>
              <a:t>”, pārskati, utt.” </a:t>
            </a:r>
          </a:p>
          <a:p>
            <a:endParaRPr lang="lv-LV" sz="2200" dirty="0"/>
          </a:p>
          <a:p>
            <a:r>
              <a:rPr lang="lv-LV" sz="2200" b="1" dirty="0"/>
              <a:t>17, jaunietis: </a:t>
            </a:r>
            <a:r>
              <a:rPr lang="lv-LV" sz="2200" i="1" dirty="0"/>
              <a:t>“</a:t>
            </a:r>
            <a:r>
              <a:rPr lang="lv-LV" sz="2200" i="1" dirty="0" err="1"/>
              <a:t>Skrollēšana</a:t>
            </a:r>
            <a:r>
              <a:rPr lang="lv-LV" sz="2200" i="1" dirty="0"/>
              <a:t> “</a:t>
            </a:r>
            <a:r>
              <a:rPr lang="lv-LV" sz="2200" i="1" dirty="0" err="1"/>
              <a:t>TikTok</a:t>
            </a:r>
            <a:r>
              <a:rPr lang="lv-LV" sz="2200" i="1" dirty="0"/>
              <a:t>” ir izraisīta garlaicības dēļ, ja būtu aktīvāks dzīvesveids, man tas nebūtu nepieciešams. “</a:t>
            </a:r>
            <a:r>
              <a:rPr lang="lv-LV" sz="2200" i="1" dirty="0" err="1"/>
              <a:t>TikTok</a:t>
            </a:r>
            <a:r>
              <a:rPr lang="lv-LV" sz="2200" i="1" dirty="0"/>
              <a:t>” skatos katru dienu, citreiz vairākas stundas, </a:t>
            </a:r>
            <a:r>
              <a:rPr lang="lv-LV" sz="2200" b="1" i="1" dirty="0"/>
              <a:t>grūti apstāties – visu laiku šķiet, ka nākamais video būs vēl labāks. Un bieži pat negribas, bet roka pati atver aplikāciju.” </a:t>
            </a:r>
          </a:p>
          <a:p>
            <a:endParaRPr lang="lv-LV" sz="2200" dirty="0"/>
          </a:p>
          <a:p>
            <a:r>
              <a:rPr lang="lv-LV" sz="2200" b="1" dirty="0"/>
              <a:t>14, jauniete </a:t>
            </a:r>
            <a:r>
              <a:rPr lang="lv-LV" sz="2200" dirty="0"/>
              <a:t>atzīst, ka atkarība ir no “</a:t>
            </a:r>
            <a:r>
              <a:rPr lang="lv-LV" sz="2200" dirty="0" err="1"/>
              <a:t>TikTok</a:t>
            </a:r>
            <a:r>
              <a:rPr lang="lv-LV" sz="2200" dirty="0"/>
              <a:t>”: </a:t>
            </a:r>
            <a:r>
              <a:rPr lang="lv-LV" sz="2200" i="1" dirty="0"/>
              <a:t>“Jo par daudz skatos, </a:t>
            </a:r>
            <a:r>
              <a:rPr lang="lv-LV" sz="2200" b="1" i="1" dirty="0"/>
              <a:t>man visu laiku gribas vēl, vēl un vēl…”</a:t>
            </a:r>
          </a:p>
        </p:txBody>
      </p:sp>
    </p:spTree>
    <p:extLst>
      <p:ext uri="{BB962C8B-B14F-4D97-AF65-F5344CB8AC3E}">
        <p14:creationId xmlns:p14="http://schemas.microsoft.com/office/powerpoint/2010/main" val="3819151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C4EDAA9E-D37A-7A4B-CB91-087C46E871F8}"/>
              </a:ext>
            </a:extLst>
          </p:cNvPr>
          <p:cNvSpPr>
            <a:spLocks noGrp="1"/>
          </p:cNvSpPr>
          <p:nvPr>
            <p:ph type="sldNum" sz="quarter" idx="10"/>
          </p:nvPr>
        </p:nvSpPr>
        <p:spPr/>
        <p:txBody>
          <a:bodyPr/>
          <a:lstStyle/>
          <a:p>
            <a:fld id="{91D3A56C-CA3A-4E89-BC65-6580637F7A80}" type="slidenum">
              <a:rPr lang="lv-LV" smtClean="0"/>
              <a:pPr/>
              <a:t>35</a:t>
            </a:fld>
            <a:endParaRPr lang="lv-LV"/>
          </a:p>
        </p:txBody>
      </p:sp>
      <p:sp>
        <p:nvSpPr>
          <p:cNvPr id="4" name="Satura vietturis 3">
            <a:extLst>
              <a:ext uri="{FF2B5EF4-FFF2-40B4-BE49-F238E27FC236}">
                <a16:creationId xmlns:a16="http://schemas.microsoft.com/office/drawing/2014/main" id="{8B379CCB-ACE4-1116-2CF7-C84B5B01A6F2}"/>
              </a:ext>
            </a:extLst>
          </p:cNvPr>
          <p:cNvSpPr>
            <a:spLocks noGrp="1"/>
          </p:cNvSpPr>
          <p:nvPr>
            <p:ph idx="1"/>
          </p:nvPr>
        </p:nvSpPr>
        <p:spPr>
          <a:xfrm>
            <a:off x="584200" y="2217107"/>
            <a:ext cx="11015133" cy="3755068"/>
          </a:xfrm>
        </p:spPr>
        <p:txBody>
          <a:bodyPr/>
          <a:lstStyle/>
          <a:p>
            <a:pPr marL="0" indent="0">
              <a:buNone/>
            </a:pPr>
            <a:r>
              <a:rPr lang="lv-LV" dirty="0"/>
              <a:t>Skaidrojums no tezaurs.lv</a:t>
            </a:r>
          </a:p>
        </p:txBody>
      </p:sp>
      <p:sp>
        <p:nvSpPr>
          <p:cNvPr id="6" name="TextBox 5">
            <a:extLst>
              <a:ext uri="{FF2B5EF4-FFF2-40B4-BE49-F238E27FC236}">
                <a16:creationId xmlns:a16="http://schemas.microsoft.com/office/drawing/2014/main" id="{6514D1E3-62CE-656F-2475-29586F3006EB}"/>
              </a:ext>
            </a:extLst>
          </p:cNvPr>
          <p:cNvSpPr txBox="1"/>
          <p:nvPr/>
        </p:nvSpPr>
        <p:spPr>
          <a:xfrm>
            <a:off x="584199" y="885825"/>
            <a:ext cx="7294671" cy="523220"/>
          </a:xfrm>
          <a:prstGeom prst="rect">
            <a:avLst/>
          </a:prstGeom>
          <a:noFill/>
        </p:spPr>
        <p:txBody>
          <a:bodyPr wrap="square">
            <a:spAutoFit/>
          </a:bodyPr>
          <a:lstStyle/>
          <a:p>
            <a:r>
              <a:rPr lang="lv-LV" sz="2800" b="1" dirty="0" err="1">
                <a:solidFill>
                  <a:srgbClr val="002060"/>
                </a:solidFill>
                <a:latin typeface="+mj-lt"/>
                <a:ea typeface="+mj-ea"/>
                <a:cs typeface="+mj-cs"/>
              </a:rPr>
              <a:t>Kompulsīva</a:t>
            </a:r>
            <a:r>
              <a:rPr lang="lv-LV" sz="2800" b="1" dirty="0">
                <a:solidFill>
                  <a:srgbClr val="002060"/>
                </a:solidFill>
                <a:latin typeface="+mj-lt"/>
                <a:ea typeface="+mj-ea"/>
                <a:cs typeface="+mj-cs"/>
              </a:rPr>
              <a:t> uzvedība digitālā vidē II</a:t>
            </a:r>
          </a:p>
        </p:txBody>
      </p:sp>
      <p:pic>
        <p:nvPicPr>
          <p:cNvPr id="7" name="Attēls 6">
            <a:extLst>
              <a:ext uri="{FF2B5EF4-FFF2-40B4-BE49-F238E27FC236}">
                <a16:creationId xmlns:a16="http://schemas.microsoft.com/office/drawing/2014/main" id="{9615AD3C-7D47-5F89-BE60-E21393C8EEE6}"/>
              </a:ext>
            </a:extLst>
          </p:cNvPr>
          <p:cNvPicPr>
            <a:picLocks noChangeAspect="1"/>
          </p:cNvPicPr>
          <p:nvPr/>
        </p:nvPicPr>
        <p:blipFill>
          <a:blip r:embed="rId2"/>
          <a:stretch>
            <a:fillRect/>
          </a:stretch>
        </p:blipFill>
        <p:spPr>
          <a:xfrm>
            <a:off x="592667" y="2795043"/>
            <a:ext cx="11015133" cy="1977988"/>
          </a:xfrm>
          <a:prstGeom prst="rect">
            <a:avLst/>
          </a:prstGeom>
          <a:ln w="15875">
            <a:solidFill>
              <a:schemeClr val="accent1">
                <a:lumMod val="75000"/>
              </a:schemeClr>
            </a:solidFill>
          </a:ln>
        </p:spPr>
      </p:pic>
    </p:spTree>
    <p:extLst>
      <p:ext uri="{BB962C8B-B14F-4D97-AF65-F5344CB8AC3E}">
        <p14:creationId xmlns:p14="http://schemas.microsoft.com/office/powerpoint/2010/main" val="464267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3DAC2BE9-80B0-BA87-BB95-5140DA3BF150}"/>
              </a:ext>
            </a:extLst>
          </p:cNvPr>
          <p:cNvSpPr>
            <a:spLocks noGrp="1"/>
          </p:cNvSpPr>
          <p:nvPr>
            <p:ph type="sldNum" sz="quarter" idx="10"/>
          </p:nvPr>
        </p:nvSpPr>
        <p:spPr/>
        <p:txBody>
          <a:bodyPr/>
          <a:lstStyle/>
          <a:p>
            <a:fld id="{91D3A56C-CA3A-4E89-BC65-6580637F7A80}" type="slidenum">
              <a:rPr lang="lv-LV" smtClean="0"/>
              <a:pPr/>
              <a:t>36</a:t>
            </a:fld>
            <a:endParaRPr lang="lv-LV"/>
          </a:p>
        </p:txBody>
      </p:sp>
      <p:sp>
        <p:nvSpPr>
          <p:cNvPr id="4" name="Satura vietturis 3">
            <a:extLst>
              <a:ext uri="{FF2B5EF4-FFF2-40B4-BE49-F238E27FC236}">
                <a16:creationId xmlns:a16="http://schemas.microsoft.com/office/drawing/2014/main" id="{BC377B74-CA1C-5324-AFBB-9F13336C4355}"/>
              </a:ext>
            </a:extLst>
          </p:cNvPr>
          <p:cNvSpPr>
            <a:spLocks noGrp="1"/>
          </p:cNvSpPr>
          <p:nvPr>
            <p:ph idx="1"/>
          </p:nvPr>
        </p:nvSpPr>
        <p:spPr>
          <a:xfrm>
            <a:off x="588433" y="1004683"/>
            <a:ext cx="11015133" cy="5677103"/>
          </a:xfrm>
        </p:spPr>
        <p:txBody>
          <a:bodyPr>
            <a:normAutofit/>
          </a:bodyPr>
          <a:lstStyle/>
          <a:p>
            <a:endParaRPr lang="lv-LV" dirty="0"/>
          </a:p>
          <a:p>
            <a:r>
              <a:rPr lang="lv-LV" sz="2200" dirty="0"/>
              <a:t>Atbildēs arī redzama atsaukšanās uz </a:t>
            </a:r>
            <a:r>
              <a:rPr lang="lv-LV" sz="2600" b="1" dirty="0">
                <a:solidFill>
                  <a:schemeClr val="accent2">
                    <a:lumMod val="75000"/>
                  </a:schemeClr>
                </a:solidFill>
              </a:rPr>
              <a:t>algoritmu iesaisti lietošanas ilguma palielināšanā</a:t>
            </a:r>
            <a:r>
              <a:rPr lang="lv-LV" dirty="0"/>
              <a:t>. </a:t>
            </a:r>
            <a:r>
              <a:rPr lang="lv-LV" sz="2200" dirty="0"/>
              <a:t>Daudzi to apraksta tā, ka </a:t>
            </a:r>
            <a:r>
              <a:rPr lang="lv-LV" sz="2600" b="1" dirty="0"/>
              <a:t>“nākamais video būs vēl labāks” vai “baigi ievelk, sāc tikai skatīties”, “nevar apstāties”, “kad es iesāku spēlēt, tad es nevaru pārtraukt”. </a:t>
            </a:r>
          </a:p>
          <a:p>
            <a:endParaRPr lang="lv-LV" sz="2400" b="1" dirty="0"/>
          </a:p>
          <a:p>
            <a:r>
              <a:rPr lang="lv-LV" sz="2200" dirty="0"/>
              <a:t>Citi norāda uz vēlmi sekot līdzi ziņām un aktuālajiem notikumiem, piemēram, Ukrainā:</a:t>
            </a:r>
          </a:p>
          <a:p>
            <a:pPr lvl="1"/>
            <a:r>
              <a:rPr lang="lv-LV" sz="2200" dirty="0"/>
              <a:t>57 gadus vecs vīrietis no Kurzemes pilsētas: </a:t>
            </a:r>
            <a:r>
              <a:rPr lang="lv-LV" sz="2200" b="1" dirty="0"/>
              <a:t>“Vēlme nemitīgi sekot līdzi jaunumiem. Daru to katru dienu, vairākas stundas dienā, arī pirms </a:t>
            </a:r>
            <a:r>
              <a:rPr lang="lv-LV" sz="2200" b="1" dirty="0" err="1"/>
              <a:t>gulētiešanas</a:t>
            </a:r>
            <a:r>
              <a:rPr lang="lv-LV" sz="2200" b="1" dirty="0"/>
              <a:t>.”</a:t>
            </a:r>
          </a:p>
          <a:p>
            <a:pPr lvl="1"/>
            <a:endParaRPr lang="lv-LV" dirty="0"/>
          </a:p>
          <a:p>
            <a:pPr lvl="1"/>
            <a:endParaRPr lang="lv-LV" dirty="0"/>
          </a:p>
          <a:p>
            <a:endParaRPr lang="lv-LV" dirty="0"/>
          </a:p>
        </p:txBody>
      </p:sp>
    </p:spTree>
    <p:extLst>
      <p:ext uri="{BB962C8B-B14F-4D97-AF65-F5344CB8AC3E}">
        <p14:creationId xmlns:p14="http://schemas.microsoft.com/office/powerpoint/2010/main" val="997130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7F82560E-B202-0D7D-9E51-5A8D3F70E93E}"/>
              </a:ext>
            </a:extLst>
          </p:cNvPr>
          <p:cNvSpPr>
            <a:spLocks noGrp="1"/>
          </p:cNvSpPr>
          <p:nvPr>
            <p:ph type="sldNum" sz="quarter" idx="10"/>
          </p:nvPr>
        </p:nvSpPr>
        <p:spPr/>
        <p:txBody>
          <a:bodyPr/>
          <a:lstStyle/>
          <a:p>
            <a:fld id="{91D3A56C-CA3A-4E89-BC65-6580637F7A80}" type="slidenum">
              <a:rPr lang="lv-LV" smtClean="0"/>
              <a:pPr/>
              <a:t>37</a:t>
            </a:fld>
            <a:endParaRPr lang="lv-LV"/>
          </a:p>
        </p:txBody>
      </p:sp>
      <p:sp>
        <p:nvSpPr>
          <p:cNvPr id="3" name="Virsraksts 2">
            <a:extLst>
              <a:ext uri="{FF2B5EF4-FFF2-40B4-BE49-F238E27FC236}">
                <a16:creationId xmlns:a16="http://schemas.microsoft.com/office/drawing/2014/main" id="{CC88E1ED-4FD1-9872-7BA7-0C8BA94A71E8}"/>
              </a:ext>
            </a:extLst>
          </p:cNvPr>
          <p:cNvSpPr>
            <a:spLocks noGrp="1"/>
          </p:cNvSpPr>
          <p:nvPr>
            <p:ph type="title"/>
          </p:nvPr>
        </p:nvSpPr>
        <p:spPr/>
        <p:txBody>
          <a:bodyPr/>
          <a:lstStyle/>
          <a:p>
            <a:r>
              <a:rPr lang="lv-LV" dirty="0" err="1"/>
              <a:t>Medijpratības</a:t>
            </a:r>
            <a:r>
              <a:rPr lang="lv-LV" dirty="0"/>
              <a:t> izglītībā </a:t>
            </a:r>
          </a:p>
        </p:txBody>
      </p:sp>
      <p:sp>
        <p:nvSpPr>
          <p:cNvPr id="4" name="Satura vietturis 3">
            <a:extLst>
              <a:ext uri="{FF2B5EF4-FFF2-40B4-BE49-F238E27FC236}">
                <a16:creationId xmlns:a16="http://schemas.microsoft.com/office/drawing/2014/main" id="{135E2B4C-7E58-9F2D-F2C3-E46A5A17D838}"/>
              </a:ext>
            </a:extLst>
          </p:cNvPr>
          <p:cNvSpPr>
            <a:spLocks noGrp="1"/>
          </p:cNvSpPr>
          <p:nvPr>
            <p:ph idx="1"/>
          </p:nvPr>
        </p:nvSpPr>
        <p:spPr>
          <a:xfrm>
            <a:off x="584200" y="1317625"/>
            <a:ext cx="11015133" cy="4654550"/>
          </a:xfrm>
        </p:spPr>
        <p:txBody>
          <a:bodyPr/>
          <a:lstStyle/>
          <a:p>
            <a:r>
              <a:rPr lang="lv-LV" sz="2200" dirty="0"/>
              <a:t>būtu lietderīgi plašāk integrēt digitālās atkarības tēmu, skaidrot algoritmiskās iesaistes principus, dopamīna efektu un stratēģijas veselīgas digitālās rutīnas un pašregulācijas attīstīšanai. </a:t>
            </a:r>
          </a:p>
          <a:p>
            <a:endParaRPr lang="lv-LV" dirty="0"/>
          </a:p>
          <a:p>
            <a:r>
              <a:rPr lang="lv-LV" sz="2200" dirty="0"/>
              <a:t>Šādi izglītojoši materiāli un semināri būtu noderīgi ne tikai skolas vecuma bērniem, bet arī jauniem pieaugušajiem un plašākai sabiedrībai, jo </a:t>
            </a:r>
            <a:r>
              <a:rPr lang="lv-LV" sz="2600" b="1" dirty="0"/>
              <a:t>digitālās atkarības pazīmes parādās plašā demogrāfiskā spektrā. </a:t>
            </a:r>
          </a:p>
          <a:p>
            <a:endParaRPr lang="lv-LV" dirty="0"/>
          </a:p>
          <a:p>
            <a:r>
              <a:rPr lang="lv-LV" sz="2200" dirty="0"/>
              <a:t>Daži intervētie uzsver, ka, mainot nodarbes vai diennakts ritmu (piemēram, sākot strādāt), atkarības sajūta mazinās. </a:t>
            </a:r>
          </a:p>
          <a:p>
            <a:pPr marL="0" indent="0">
              <a:buNone/>
            </a:pPr>
            <a:r>
              <a:rPr lang="lv-LV" sz="2400" b="1" dirty="0"/>
              <a:t>	11 gadus vecs bērns no Rīgas norāda, ka atkarība “bija, bet viss ir 	sakārtojies.	Atradu citas lietas, ko darīt.”</a:t>
            </a:r>
          </a:p>
        </p:txBody>
      </p:sp>
    </p:spTree>
    <p:extLst>
      <p:ext uri="{BB962C8B-B14F-4D97-AF65-F5344CB8AC3E}">
        <p14:creationId xmlns:p14="http://schemas.microsoft.com/office/powerpoint/2010/main" val="3260886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E9E315-B003-32ED-B124-78BCD75DE105}"/>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E543AD8B-2D7E-0FAF-B478-30C7B90DC183}"/>
              </a:ext>
            </a:extLst>
          </p:cNvPr>
          <p:cNvSpPr>
            <a:spLocks noGrp="1"/>
          </p:cNvSpPr>
          <p:nvPr>
            <p:ph type="ctrTitle"/>
          </p:nvPr>
        </p:nvSpPr>
        <p:spPr>
          <a:xfrm>
            <a:off x="1181101" y="2858776"/>
            <a:ext cx="4914899" cy="1534326"/>
          </a:xfrm>
        </p:spPr>
        <p:txBody>
          <a:bodyPr>
            <a:normAutofit fontScale="90000"/>
          </a:bodyPr>
          <a:lstStyle/>
          <a:p>
            <a:pPr lvl="0"/>
            <a:r>
              <a:rPr lang="lv-LV" b="1" dirty="0"/>
              <a:t>Aizsardzības ministrijas “</a:t>
            </a:r>
            <a:r>
              <a:rPr lang="lv-LV" b="1" dirty="0" err="1"/>
              <a:t>Facebook</a:t>
            </a:r>
            <a:r>
              <a:rPr lang="lv-LV" b="1" dirty="0"/>
              <a:t>” profila autentiskuma izvērtēšana</a:t>
            </a:r>
            <a:endParaRPr lang="lv-LV" dirty="0"/>
          </a:p>
        </p:txBody>
      </p:sp>
    </p:spTree>
    <p:extLst>
      <p:ext uri="{BB962C8B-B14F-4D97-AF65-F5344CB8AC3E}">
        <p14:creationId xmlns:p14="http://schemas.microsoft.com/office/powerpoint/2010/main" val="3584467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atura vietturis 6" descr="Attēls, kurā ir teksts, ekrānuzņēmums, ierocis, tanks&#10;&#10;Mākslīgā intelekta ģenerēts saturs var būt nepareizs.">
            <a:extLst>
              <a:ext uri="{FF2B5EF4-FFF2-40B4-BE49-F238E27FC236}">
                <a16:creationId xmlns:a16="http://schemas.microsoft.com/office/drawing/2014/main" id="{B652F752-616A-81DA-593C-B25609EF70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34" y="405660"/>
            <a:ext cx="7602454" cy="6046679"/>
          </a:xfrm>
        </p:spPr>
      </p:pic>
      <p:sp>
        <p:nvSpPr>
          <p:cNvPr id="9" name="TextBox 8">
            <a:extLst>
              <a:ext uri="{FF2B5EF4-FFF2-40B4-BE49-F238E27FC236}">
                <a16:creationId xmlns:a16="http://schemas.microsoft.com/office/drawing/2014/main" id="{61BFA4BF-2141-333A-DB55-A0D01729155C}"/>
              </a:ext>
            </a:extLst>
          </p:cNvPr>
          <p:cNvSpPr txBox="1"/>
          <p:nvPr/>
        </p:nvSpPr>
        <p:spPr>
          <a:xfrm>
            <a:off x="7766137" y="508852"/>
            <a:ext cx="4215303" cy="5062924"/>
          </a:xfrm>
          <a:prstGeom prst="rect">
            <a:avLst/>
          </a:prstGeom>
          <a:noFill/>
        </p:spPr>
        <p:txBody>
          <a:bodyPr wrap="square">
            <a:spAutoFit/>
          </a:bodyPr>
          <a:lstStyle/>
          <a:p>
            <a:r>
              <a:rPr lang="lv-LV" sz="1900" dirty="0">
                <a:latin typeface="+mj-lt"/>
                <a:ea typeface="Aptos" panose="020B0004020202020204" pitchFamily="34" charset="0"/>
              </a:rPr>
              <a:t>C</a:t>
            </a:r>
            <a:r>
              <a:rPr lang="lv-LV" sz="1900" dirty="0">
                <a:effectLst/>
                <a:latin typeface="+mj-lt"/>
                <a:ea typeface="Aptos" panose="020B0004020202020204" pitchFamily="34" charset="0"/>
              </a:rPr>
              <a:t>ilvēki cenšas domāt kritiski, taču bieži trūkst konkrētu zināšanu un / vai pārliecības, kā </a:t>
            </a:r>
            <a:r>
              <a:rPr lang="lv-LV" sz="1900" dirty="0">
                <a:latin typeface="+mj-lt"/>
                <a:ea typeface="Aptos" panose="020B0004020202020204" pitchFamily="34" charset="0"/>
              </a:rPr>
              <a:t>veikt profila autentiskuma pārbaudi.</a:t>
            </a:r>
            <a:endParaRPr lang="lv-LV" sz="1900" dirty="0">
              <a:latin typeface="+mj-lt"/>
            </a:endParaRPr>
          </a:p>
          <a:p>
            <a:endParaRPr lang="lv-LV" sz="1900" dirty="0">
              <a:latin typeface="+mj-lt"/>
            </a:endParaRPr>
          </a:p>
          <a:p>
            <a:r>
              <a:rPr lang="lv-LV" sz="1900" dirty="0">
                <a:latin typeface="+mj-lt"/>
              </a:rPr>
              <a:t>2024. gada pētījumā liela daļa intervēto šaubījās par konta patiesumu, jo daļu mulsināja mod.gov.lv.</a:t>
            </a:r>
          </a:p>
          <a:p>
            <a:endParaRPr lang="lv-LV" sz="1900" dirty="0">
              <a:latin typeface="+mj-lt"/>
            </a:endParaRPr>
          </a:p>
          <a:p>
            <a:r>
              <a:rPr lang="lv-LV" sz="1900" dirty="0"/>
              <a:t>Šogad vairāk dalībnieku min konkrētus kritērijus, pēc kuriem vērtē profila autentiskumu </a:t>
            </a:r>
            <a:r>
              <a:rPr lang="lv-LV" sz="1900" dirty="0">
                <a:latin typeface="+mj-lt"/>
              </a:rPr>
              <a:t>(verifikācijas žetons, sekotāju skaits, konta iepriekšējie ieraksti, norādīta kontaktinformācija, atzīme, ka tā ir valdības organizācija utt.). </a:t>
            </a:r>
          </a:p>
        </p:txBody>
      </p:sp>
    </p:spTree>
    <p:extLst>
      <p:ext uri="{BB962C8B-B14F-4D97-AF65-F5344CB8AC3E}">
        <p14:creationId xmlns:p14="http://schemas.microsoft.com/office/powerpoint/2010/main" val="609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25E98-1049-5A7F-7F0F-5438B0EA84E0}"/>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98547307-7272-B58E-46C7-683C2317C9FB}"/>
              </a:ext>
            </a:extLst>
          </p:cNvPr>
          <p:cNvSpPr>
            <a:spLocks noGrp="1"/>
          </p:cNvSpPr>
          <p:nvPr>
            <p:ph type="ctrTitle"/>
          </p:nvPr>
        </p:nvSpPr>
        <p:spPr>
          <a:xfrm>
            <a:off x="1206987" y="1440494"/>
            <a:ext cx="5803699" cy="1177446"/>
          </a:xfrm>
        </p:spPr>
        <p:txBody>
          <a:bodyPr>
            <a:noAutofit/>
          </a:bodyPr>
          <a:lstStyle/>
          <a:p>
            <a:r>
              <a:rPr lang="lv-LV" sz="3600" dirty="0"/>
              <a:t>Prezentācijā fokuss uz: </a:t>
            </a:r>
            <a:br>
              <a:rPr lang="lv-LV" sz="3600" dirty="0"/>
            </a:br>
            <a:br>
              <a:rPr lang="lv-LV" sz="3600" dirty="0"/>
            </a:br>
            <a:br>
              <a:rPr lang="lv-LV" sz="3600" dirty="0"/>
            </a:br>
            <a:endParaRPr lang="en-US" sz="26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F96503C-2F0C-DC5B-299F-38685CB26A77}"/>
              </a:ext>
            </a:extLst>
          </p:cNvPr>
          <p:cNvSpPr txBox="1"/>
          <p:nvPr/>
        </p:nvSpPr>
        <p:spPr>
          <a:xfrm>
            <a:off x="1206987" y="2496627"/>
            <a:ext cx="6093912" cy="2862322"/>
          </a:xfrm>
          <a:prstGeom prst="rect">
            <a:avLst/>
          </a:prstGeom>
          <a:noFill/>
        </p:spPr>
        <p:txBody>
          <a:bodyPr wrap="square">
            <a:spAutoFit/>
          </a:bodyPr>
          <a:lstStyle/>
          <a:p>
            <a:r>
              <a:rPr lang="lv-LV" sz="3000" b="1" dirty="0">
                <a:latin typeface="Calibri" panose="020F0502020204030204" pitchFamily="34" charset="0"/>
                <a:ea typeface="Calibri" panose="020F0502020204030204" pitchFamily="34" charset="0"/>
                <a:cs typeface="Calibri" panose="020F0502020204030204" pitchFamily="34" charset="0"/>
              </a:rPr>
              <a:t>Jauniem jautājumiem aptaujā un intervijā</a:t>
            </a:r>
          </a:p>
          <a:p>
            <a:endParaRPr lang="lv-LV" sz="3000" b="1" dirty="0">
              <a:latin typeface="Calibri" panose="020F0502020204030204" pitchFamily="34" charset="0"/>
              <a:ea typeface="Calibri" panose="020F0502020204030204" pitchFamily="34" charset="0"/>
              <a:cs typeface="Calibri" panose="020F0502020204030204" pitchFamily="34" charset="0"/>
            </a:endParaRPr>
          </a:p>
          <a:p>
            <a:r>
              <a:rPr lang="lv-LV" sz="3000" b="1" dirty="0">
                <a:latin typeface="Calibri" panose="020F0502020204030204" pitchFamily="34" charset="0"/>
                <a:ea typeface="Calibri" panose="020F0502020204030204" pitchFamily="34" charset="0"/>
                <a:cs typeface="Calibri" panose="020F0502020204030204" pitchFamily="34" charset="0"/>
              </a:rPr>
              <a:t>Jautājumiem, kuru atbildēs salīdzinājumā ar 2024. gada pētījumu ir izmaiņas / jaunas tendences</a:t>
            </a:r>
            <a:endParaRPr lang="lv-LV"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2911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773A3458-1811-80E9-01E9-6ED5D5F3F481}"/>
              </a:ext>
            </a:extLst>
          </p:cNvPr>
          <p:cNvSpPr>
            <a:spLocks noGrp="1"/>
          </p:cNvSpPr>
          <p:nvPr>
            <p:ph type="sldNum" sz="quarter" idx="10"/>
          </p:nvPr>
        </p:nvSpPr>
        <p:spPr/>
        <p:txBody>
          <a:bodyPr/>
          <a:lstStyle/>
          <a:p>
            <a:fld id="{91D3A56C-CA3A-4E89-BC65-6580637F7A80}" type="slidenum">
              <a:rPr lang="lv-LV" smtClean="0"/>
              <a:pPr/>
              <a:t>40</a:t>
            </a:fld>
            <a:endParaRPr lang="lv-LV"/>
          </a:p>
        </p:txBody>
      </p:sp>
      <p:sp>
        <p:nvSpPr>
          <p:cNvPr id="4" name="Satura vietturis 3">
            <a:extLst>
              <a:ext uri="{FF2B5EF4-FFF2-40B4-BE49-F238E27FC236}">
                <a16:creationId xmlns:a16="http://schemas.microsoft.com/office/drawing/2014/main" id="{9DEA85D3-72C3-3DAE-1AD1-B93BCDE9409E}"/>
              </a:ext>
            </a:extLst>
          </p:cNvPr>
          <p:cNvSpPr>
            <a:spLocks noGrp="1"/>
          </p:cNvSpPr>
          <p:nvPr>
            <p:ph idx="1"/>
          </p:nvPr>
        </p:nvSpPr>
        <p:spPr>
          <a:xfrm>
            <a:off x="475989" y="573820"/>
            <a:ext cx="6762908" cy="4476750"/>
          </a:xfrm>
        </p:spPr>
        <p:txBody>
          <a:bodyPr>
            <a:noAutofit/>
          </a:bodyPr>
          <a:lstStyle/>
          <a:p>
            <a:pPr marL="0" indent="0">
              <a:buNone/>
            </a:pPr>
            <a:r>
              <a:rPr lang="lv-LV" dirty="0"/>
              <a:t>21 gadu veca sieviete no Rīgas: “</a:t>
            </a:r>
            <a:r>
              <a:rPr lang="lv-LV" b="1" dirty="0"/>
              <a:t>Pirmais, ko es pamanīju, ka ir dīvaina saite, neizskatās īsta. Grūti pateikt, e-pasts un saite ir dīvaina.</a:t>
            </a:r>
            <a:r>
              <a:rPr lang="lv-LV" dirty="0"/>
              <a:t> Par to saturu grūti teikt, bet man šķiet, ka tas nav īstais profils. Tas zilais ķeksīša simbols it kā pasaka, ka ir īsts profils, bet, manuprāt, to ir viegli jebkuram pievienot klāt.”</a:t>
            </a:r>
          </a:p>
          <a:p>
            <a:endParaRPr lang="lv-LV" sz="1000" dirty="0"/>
          </a:p>
          <a:p>
            <a:pPr marL="0" indent="0">
              <a:buNone/>
            </a:pPr>
            <a:r>
              <a:rPr lang="lv-LV" dirty="0"/>
              <a:t>57 gadus vecs vīrietis no Kurzemes pilsētas jo vairāk iedziļinās, jo vairāk apjūk: </a:t>
            </a:r>
            <a:r>
              <a:rPr lang="lv-LV" b="1" dirty="0"/>
              <a:t>“Man izskatās, ka īsta. Ir oficiālā simbolika. Nē, tomēr nav. Tad būtu pilnais nosaukums, nevis Aizsardzības ministrija. Kuras valsts Aizsardzības ministrija? Tā var būt arī Bangladeša. Džeki jau brauc ar mūsu bruņu transportieri. Nu, tagad jau ir Latvijas Republikas ar maziem burtiem... </a:t>
            </a:r>
            <a:r>
              <a:rPr lang="lv-LV" b="1" u="sng" dirty="0"/>
              <a:t>Es nezinu. Tagad man sajuka viss</a:t>
            </a:r>
            <a:r>
              <a:rPr lang="lv-LV" b="1" dirty="0"/>
              <a:t>.”</a:t>
            </a:r>
          </a:p>
          <a:p>
            <a:endParaRPr lang="lv-LV" dirty="0"/>
          </a:p>
        </p:txBody>
      </p:sp>
      <p:pic>
        <p:nvPicPr>
          <p:cNvPr id="5" name="Satura vietturis 6" descr="Attēls, kurā ir teksts, ekrānuzņēmums, ierocis, tanks&#10;&#10;Mākslīgā intelekta ģenerēts saturs var būt nepareizs.">
            <a:extLst>
              <a:ext uri="{FF2B5EF4-FFF2-40B4-BE49-F238E27FC236}">
                <a16:creationId xmlns:a16="http://schemas.microsoft.com/office/drawing/2014/main" id="{372E2F0A-C0F8-F46A-C6C6-C9AC4FC89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710" y="444500"/>
            <a:ext cx="4645926" cy="3695178"/>
          </a:xfrm>
          <a:prstGeom prst="rect">
            <a:avLst/>
          </a:prstGeom>
        </p:spPr>
      </p:pic>
      <p:sp>
        <p:nvSpPr>
          <p:cNvPr id="7" name="TextBox 6">
            <a:extLst>
              <a:ext uri="{FF2B5EF4-FFF2-40B4-BE49-F238E27FC236}">
                <a16:creationId xmlns:a16="http://schemas.microsoft.com/office/drawing/2014/main" id="{EF3EAECA-DA74-8DBC-BA6C-7F355DD30993}"/>
              </a:ext>
            </a:extLst>
          </p:cNvPr>
          <p:cNvSpPr txBox="1"/>
          <p:nvPr/>
        </p:nvSpPr>
        <p:spPr>
          <a:xfrm>
            <a:off x="254000" y="5050570"/>
            <a:ext cx="11227845" cy="1323439"/>
          </a:xfrm>
          <a:prstGeom prst="rect">
            <a:avLst/>
          </a:prstGeom>
          <a:noFill/>
        </p:spPr>
        <p:txBody>
          <a:bodyPr wrap="square">
            <a:spAutoFit/>
          </a:bodyPr>
          <a:lstStyle/>
          <a:p>
            <a:pPr indent="457200" algn="just">
              <a:buNone/>
            </a:pPr>
            <a:r>
              <a:rPr lang="lv-LV" sz="2000" dirty="0"/>
              <a:t>Daudzās informācijas manipulācijas (arī ar vizuālo saturu) un dezinformācijas pieredze cilvēkos ir radījusi piesardzību: </a:t>
            </a:r>
          </a:p>
          <a:p>
            <a:pPr marL="342900" indent="-342900" algn="just">
              <a:buFont typeface="Wingdings" panose="05000000000000000000" pitchFamily="2" charset="2"/>
              <a:buChar char="ü"/>
            </a:pPr>
            <a:r>
              <a:rPr lang="lv-LV" sz="2000" dirty="0"/>
              <a:t>Dažus mulsina </a:t>
            </a:r>
            <a:r>
              <a:rPr lang="lv-LV" sz="2000" dirty="0" err="1"/>
              <a:t>titullattēls</a:t>
            </a:r>
            <a:r>
              <a:rPr lang="lv-LV" sz="2000" dirty="0"/>
              <a:t> ar tanku (šķiet pārāk izplūdis, izskatās kā no filmas), </a:t>
            </a:r>
          </a:p>
          <a:p>
            <a:pPr marL="342900" indent="-342900" algn="just">
              <a:buFont typeface="Wingdings" panose="05000000000000000000" pitchFamily="2" charset="2"/>
              <a:buChar char="ü"/>
            </a:pPr>
            <a:r>
              <a:rPr lang="lv-LV" sz="2000" dirty="0"/>
              <a:t>Citus – ģerbonis vai logo izvietojums (“pārāk uzkrītoši iekombinēts attēlā”).</a:t>
            </a:r>
          </a:p>
        </p:txBody>
      </p:sp>
    </p:spTree>
    <p:extLst>
      <p:ext uri="{BB962C8B-B14F-4D97-AF65-F5344CB8AC3E}">
        <p14:creationId xmlns:p14="http://schemas.microsoft.com/office/powerpoint/2010/main" val="1826243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9264BA-AA44-FED2-A923-A3B8FD616138}"/>
              </a:ext>
            </a:extLst>
          </p:cNvPr>
          <p:cNvSpPr>
            <a:spLocks noGrp="1"/>
          </p:cNvSpPr>
          <p:nvPr>
            <p:ph type="ctrTitle"/>
          </p:nvPr>
        </p:nvSpPr>
        <p:spPr/>
        <p:txBody>
          <a:bodyPr/>
          <a:lstStyle/>
          <a:p>
            <a:pPr lvl="0"/>
            <a:r>
              <a:rPr lang="lv-LV" b="1" dirty="0"/>
              <a:t>Izpratne par </a:t>
            </a:r>
            <a:r>
              <a:rPr lang="lv-LV" b="1" dirty="0" err="1"/>
              <a:t>influenceru</a:t>
            </a:r>
            <a:r>
              <a:rPr lang="lv-LV" b="1" dirty="0"/>
              <a:t> veidotu saturu</a:t>
            </a:r>
            <a:endParaRPr lang="lv-LV" dirty="0"/>
          </a:p>
        </p:txBody>
      </p:sp>
      <p:sp>
        <p:nvSpPr>
          <p:cNvPr id="15" name="Subtitle 2">
            <a:extLst>
              <a:ext uri="{FF2B5EF4-FFF2-40B4-BE49-F238E27FC236}">
                <a16:creationId xmlns:a16="http://schemas.microsoft.com/office/drawing/2014/main" id="{99D1E5EA-6206-A5A0-B60A-E61F068B848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7318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6BCA5-FD0E-1718-20A5-C48D6B822472}"/>
            </a:ext>
          </a:extLst>
        </p:cNvPr>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BEF95C0A-3DEE-5723-E0DE-EB0DB9D8B0DE}"/>
              </a:ext>
            </a:extLst>
          </p:cNvPr>
          <p:cNvSpPr>
            <a:spLocks noGrp="1"/>
          </p:cNvSpPr>
          <p:nvPr>
            <p:ph type="sldNum" sz="quarter" idx="10"/>
          </p:nvPr>
        </p:nvSpPr>
        <p:spPr/>
        <p:txBody>
          <a:bodyPr/>
          <a:lstStyle/>
          <a:p>
            <a:fld id="{91D3A56C-CA3A-4E89-BC65-6580637F7A80}" type="slidenum">
              <a:rPr lang="lv-LV" smtClean="0"/>
              <a:pPr/>
              <a:t>42</a:t>
            </a:fld>
            <a:endParaRPr lang="lv-LV"/>
          </a:p>
        </p:txBody>
      </p:sp>
      <p:sp>
        <p:nvSpPr>
          <p:cNvPr id="3" name="Virsraksts 2">
            <a:extLst>
              <a:ext uri="{FF2B5EF4-FFF2-40B4-BE49-F238E27FC236}">
                <a16:creationId xmlns:a16="http://schemas.microsoft.com/office/drawing/2014/main" id="{07A1CEE6-B47B-F3DB-E081-A53F0429EF04}"/>
              </a:ext>
            </a:extLst>
          </p:cNvPr>
          <p:cNvSpPr>
            <a:spLocks noGrp="1"/>
          </p:cNvSpPr>
          <p:nvPr>
            <p:ph type="title"/>
          </p:nvPr>
        </p:nvSpPr>
        <p:spPr/>
        <p:txBody>
          <a:bodyPr/>
          <a:lstStyle/>
          <a:p>
            <a:r>
              <a:rPr lang="lv-LV" dirty="0"/>
              <a:t>Digitālais briedums attīstās dažādos tempos un ne vienmēr sakrīt ar hronoloģisko vecumu</a:t>
            </a:r>
          </a:p>
        </p:txBody>
      </p:sp>
      <p:sp>
        <p:nvSpPr>
          <p:cNvPr id="4" name="Satura vietturis 3">
            <a:extLst>
              <a:ext uri="{FF2B5EF4-FFF2-40B4-BE49-F238E27FC236}">
                <a16:creationId xmlns:a16="http://schemas.microsoft.com/office/drawing/2014/main" id="{12B6D653-95FA-16F5-3CBA-9A6A0E0A011C}"/>
              </a:ext>
            </a:extLst>
          </p:cNvPr>
          <p:cNvSpPr>
            <a:spLocks noGrp="1"/>
          </p:cNvSpPr>
          <p:nvPr>
            <p:ph idx="1"/>
          </p:nvPr>
        </p:nvSpPr>
        <p:spPr>
          <a:xfrm>
            <a:off x="584200" y="1641736"/>
            <a:ext cx="11015133" cy="5143500"/>
          </a:xfrm>
        </p:spPr>
        <p:txBody>
          <a:bodyPr>
            <a:normAutofit/>
          </a:bodyPr>
          <a:lstStyle/>
          <a:p>
            <a:r>
              <a:rPr lang="lv-LV" b="1" dirty="0"/>
              <a:t>Daļa bērnu demonstrē attīstītas digitālās un kritiskās domāšanas prasmes </a:t>
            </a:r>
            <a:r>
              <a:rPr lang="lv-LV" dirty="0"/>
              <a:t>(spēj </a:t>
            </a:r>
            <a:r>
              <a:rPr lang="lv-LV" dirty="0" err="1"/>
              <a:t>konceptualizēt</a:t>
            </a:r>
            <a:r>
              <a:rPr lang="lv-LV" dirty="0"/>
              <a:t> riskus, atšķirt publicētā satura “aizkulises” no realitātes u.tml.).</a:t>
            </a:r>
          </a:p>
          <a:p>
            <a:pPr marL="0" indent="0">
              <a:buNone/>
            </a:pPr>
            <a:endParaRPr lang="lv-LV" sz="1000" dirty="0"/>
          </a:p>
          <a:p>
            <a:r>
              <a:rPr lang="lv-LV" dirty="0"/>
              <a:t>11 gadus vecs bērns no Zemgales laukiem: “</a:t>
            </a:r>
            <a:r>
              <a:rPr lang="lv-LV" b="1" dirty="0"/>
              <a:t>Varbūt risks varētu būt tajā, ka viņi paši kādreiz pamēģina izdarīt kaut ko, ko tas </a:t>
            </a:r>
            <a:r>
              <a:rPr lang="lv-LV" b="1" dirty="0" err="1"/>
              <a:t>influenceris</a:t>
            </a:r>
            <a:r>
              <a:rPr lang="lv-LV" b="1" dirty="0"/>
              <a:t> ir darījis un kaut kas noiet greizi. Nu arī varētu būt risks, ka nevar uzticēties tiem produktiem, ko reklamē, jo Tu nevari zināt, kas tur notiek aiz kameras. Varbūt tas produkts vai lieta nemaz nav tik laba kā viņi reklamē.” </a:t>
            </a:r>
          </a:p>
          <a:p>
            <a:endParaRPr lang="lv-LV" sz="1000" dirty="0"/>
          </a:p>
          <a:p>
            <a:r>
              <a:rPr lang="lv-LV" dirty="0"/>
              <a:t>12 gadus vecs bērns no Rīgas: “Ja izpelnās sākumā uzticību un tad sāk manipulēt, izmantot šo uzticību, lai panāktu lielāku skatījumu skaitu. Liek nepārbaudītu info vai pat </a:t>
            </a:r>
            <a:r>
              <a:rPr lang="lv-LV" dirty="0" err="1"/>
              <a:t>feiku</a:t>
            </a:r>
            <a:r>
              <a:rPr lang="lv-LV" dirty="0"/>
              <a:t>.” </a:t>
            </a:r>
          </a:p>
          <a:p>
            <a:r>
              <a:rPr lang="lv-LV" dirty="0"/>
              <a:t>Tajā pašā laikā trīs bērni (10 un 11, 11 gadus veci) uz šo jautājumu atbildi nesniedz, 9 un 12 gadus veci bērni seko ārvalstu satura veidotājiem (kuru vārdus nosauc), taču to darbību raksturo tikai pozitīvi. </a:t>
            </a:r>
          </a:p>
          <a:p>
            <a:endParaRPr lang="lv-LV" dirty="0"/>
          </a:p>
        </p:txBody>
      </p:sp>
    </p:spTree>
    <p:extLst>
      <p:ext uri="{BB962C8B-B14F-4D97-AF65-F5344CB8AC3E}">
        <p14:creationId xmlns:p14="http://schemas.microsoft.com/office/powerpoint/2010/main" val="877631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20ED721E-FD06-C320-210F-EB9F8B67D291}"/>
              </a:ext>
            </a:extLst>
          </p:cNvPr>
          <p:cNvSpPr>
            <a:spLocks noGrp="1"/>
          </p:cNvSpPr>
          <p:nvPr>
            <p:ph type="sldNum" sz="quarter" idx="10"/>
          </p:nvPr>
        </p:nvSpPr>
        <p:spPr/>
        <p:txBody>
          <a:bodyPr/>
          <a:lstStyle/>
          <a:p>
            <a:fld id="{91D3A56C-CA3A-4E89-BC65-6580637F7A80}" type="slidenum">
              <a:rPr lang="lv-LV" smtClean="0"/>
              <a:pPr/>
              <a:t>43</a:t>
            </a:fld>
            <a:endParaRPr lang="lv-LV"/>
          </a:p>
        </p:txBody>
      </p:sp>
      <p:sp>
        <p:nvSpPr>
          <p:cNvPr id="3" name="Virsraksts 2">
            <a:extLst>
              <a:ext uri="{FF2B5EF4-FFF2-40B4-BE49-F238E27FC236}">
                <a16:creationId xmlns:a16="http://schemas.microsoft.com/office/drawing/2014/main" id="{7A37455C-4EAF-3AF8-A8D4-6C283F147790}"/>
              </a:ext>
            </a:extLst>
          </p:cNvPr>
          <p:cNvSpPr>
            <a:spLocks noGrp="1"/>
          </p:cNvSpPr>
          <p:nvPr>
            <p:ph type="title"/>
          </p:nvPr>
        </p:nvSpPr>
        <p:spPr/>
        <p:txBody>
          <a:bodyPr/>
          <a:lstStyle/>
          <a:p>
            <a:r>
              <a:rPr lang="lv-LV" dirty="0"/>
              <a:t>Intervētie par </a:t>
            </a:r>
            <a:r>
              <a:rPr lang="lv-LV" dirty="0" err="1"/>
              <a:t>influenceru</a:t>
            </a:r>
            <a:r>
              <a:rPr lang="lv-LV" dirty="0"/>
              <a:t> satura izvērtēšanu</a:t>
            </a:r>
          </a:p>
        </p:txBody>
      </p:sp>
      <p:sp>
        <p:nvSpPr>
          <p:cNvPr id="4" name="Satura vietturis 3">
            <a:extLst>
              <a:ext uri="{FF2B5EF4-FFF2-40B4-BE49-F238E27FC236}">
                <a16:creationId xmlns:a16="http://schemas.microsoft.com/office/drawing/2014/main" id="{892FD26B-56EF-68E2-A560-AB129C9806DF}"/>
              </a:ext>
            </a:extLst>
          </p:cNvPr>
          <p:cNvSpPr>
            <a:spLocks noGrp="1"/>
          </p:cNvSpPr>
          <p:nvPr>
            <p:ph idx="1"/>
          </p:nvPr>
        </p:nvSpPr>
        <p:spPr>
          <a:xfrm>
            <a:off x="383784" y="1317625"/>
            <a:ext cx="11015133" cy="4769676"/>
          </a:xfrm>
        </p:spPr>
        <p:txBody>
          <a:bodyPr>
            <a:normAutofit/>
          </a:bodyPr>
          <a:lstStyle/>
          <a:p>
            <a:r>
              <a:rPr lang="lv-LV" sz="2400" dirty="0"/>
              <a:t>Uzsver digitālā satura veidotāju potenciālu ietekmēt viedokļus, izplatīt nereālistiskus skaistuma vai dzīvesveida standartus, kā arī izraisīt salīdzināšanos un lietotāju vainas sajūtu par to, ka viņu dzīve neatbilst redzētajam. </a:t>
            </a:r>
          </a:p>
          <a:p>
            <a:endParaRPr lang="lv-LV" sz="2400" dirty="0"/>
          </a:p>
          <a:p>
            <a:r>
              <a:rPr lang="lv-LV" sz="2400" dirty="0"/>
              <a:t>Vairāki norāda uz uztura, treniņu un “veselīga dzīvesveida” satura risku, kas var radīt kaitīgus ieradumus vai veselības problēmas. </a:t>
            </a:r>
          </a:p>
          <a:p>
            <a:endParaRPr lang="lv-LV" sz="2400" dirty="0"/>
          </a:p>
          <a:p>
            <a:r>
              <a:rPr lang="lv-LV" sz="2400" dirty="0"/>
              <a:t>Daudzi pusaudži un pieaugušie akcentē slēptās reklāmas un apmaksātu sadarbību, tajā skaitā arī ētikas problēmas, kas rodas, kad satura veidotāji reklamē produktus un dzīvesveidu, kas var negatīvi ietekmēt sekotāju veselību, uzvedību vai vērtības, komerciāla labuma vai popularitātes dēļ. </a:t>
            </a:r>
          </a:p>
          <a:p>
            <a:endParaRPr lang="lv-LV" dirty="0"/>
          </a:p>
        </p:txBody>
      </p:sp>
    </p:spTree>
    <p:extLst>
      <p:ext uri="{BB962C8B-B14F-4D97-AF65-F5344CB8AC3E}">
        <p14:creationId xmlns:p14="http://schemas.microsoft.com/office/powerpoint/2010/main" val="1837984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5842ADDD-B6FE-ED53-B88B-76A9E1B257D2}"/>
              </a:ext>
            </a:extLst>
          </p:cNvPr>
          <p:cNvSpPr>
            <a:spLocks noGrp="1"/>
          </p:cNvSpPr>
          <p:nvPr>
            <p:ph type="sldNum" sz="quarter" idx="10"/>
          </p:nvPr>
        </p:nvSpPr>
        <p:spPr/>
        <p:txBody>
          <a:bodyPr/>
          <a:lstStyle/>
          <a:p>
            <a:fld id="{91D3A56C-CA3A-4E89-BC65-6580637F7A80}" type="slidenum">
              <a:rPr lang="lv-LV" smtClean="0"/>
              <a:pPr/>
              <a:t>44</a:t>
            </a:fld>
            <a:endParaRPr lang="lv-LV"/>
          </a:p>
        </p:txBody>
      </p:sp>
      <p:sp>
        <p:nvSpPr>
          <p:cNvPr id="3" name="Virsraksts 2">
            <a:extLst>
              <a:ext uri="{FF2B5EF4-FFF2-40B4-BE49-F238E27FC236}">
                <a16:creationId xmlns:a16="http://schemas.microsoft.com/office/drawing/2014/main" id="{C67C5AA0-B3EA-9A1C-750F-86AA8054432D}"/>
              </a:ext>
            </a:extLst>
          </p:cNvPr>
          <p:cNvSpPr>
            <a:spLocks noGrp="1"/>
          </p:cNvSpPr>
          <p:nvPr>
            <p:ph type="title"/>
          </p:nvPr>
        </p:nvSpPr>
        <p:spPr/>
        <p:txBody>
          <a:bodyPr>
            <a:normAutofit/>
          </a:bodyPr>
          <a:lstStyle/>
          <a:p>
            <a:r>
              <a:rPr lang="lv-LV" b="1" dirty="0"/>
              <a:t>Daži intervētie sasaista </a:t>
            </a:r>
            <a:r>
              <a:rPr lang="lv-LV" b="1" dirty="0" err="1"/>
              <a:t>influenceru</a:t>
            </a:r>
            <a:r>
              <a:rPr lang="lv-LV" b="1" dirty="0"/>
              <a:t> saturu ar propagandas vai politiskas ietekmes risku</a:t>
            </a:r>
            <a:endParaRPr lang="lv-LV" dirty="0"/>
          </a:p>
        </p:txBody>
      </p:sp>
      <p:sp>
        <p:nvSpPr>
          <p:cNvPr id="4" name="Satura vietturis 3">
            <a:extLst>
              <a:ext uri="{FF2B5EF4-FFF2-40B4-BE49-F238E27FC236}">
                <a16:creationId xmlns:a16="http://schemas.microsoft.com/office/drawing/2014/main" id="{F6278D0E-8C1B-08B6-43E6-6719C82A8905}"/>
              </a:ext>
            </a:extLst>
          </p:cNvPr>
          <p:cNvSpPr>
            <a:spLocks noGrp="1"/>
          </p:cNvSpPr>
          <p:nvPr>
            <p:ph idx="1"/>
          </p:nvPr>
        </p:nvSpPr>
        <p:spPr>
          <a:xfrm>
            <a:off x="584200" y="1627187"/>
            <a:ext cx="11015133" cy="4786313"/>
          </a:xfrm>
        </p:spPr>
        <p:txBody>
          <a:bodyPr>
            <a:normAutofit lnSpcReduction="10000"/>
          </a:bodyPr>
          <a:lstStyle/>
          <a:p>
            <a:r>
              <a:rPr lang="lv-LV" sz="2200" b="1" dirty="0"/>
              <a:t>17 gadus vecs jaunietis no Vidzemes pilsētas:</a:t>
            </a:r>
            <a:r>
              <a:rPr lang="lv-LV" sz="2200" dirty="0"/>
              <a:t> “Ja viņš ir no Krievijas, var atbalstīt Krieviju, piemēram, hokejists [Aleksandrs] </a:t>
            </a:r>
            <a:r>
              <a:rPr lang="lv-LV" sz="2200" dirty="0" err="1"/>
              <a:t>Ovečkins</a:t>
            </a:r>
            <a:r>
              <a:rPr lang="lv-LV" sz="2200" dirty="0"/>
              <a:t>. Putina atbalstītājam es baigi nesekošu, neskatīšos, ko viņš raksta.” </a:t>
            </a:r>
          </a:p>
          <a:p>
            <a:pPr marL="0" indent="0">
              <a:buNone/>
            </a:pPr>
            <a:endParaRPr lang="lv-LV" sz="2200" dirty="0"/>
          </a:p>
          <a:p>
            <a:r>
              <a:rPr lang="lv-LV" sz="2200" b="1" dirty="0"/>
              <a:t>22 gadus veca sieviete no Kurzemes pilsētas: </a:t>
            </a:r>
            <a:r>
              <a:rPr lang="lv-LV" sz="2200" dirty="0"/>
              <a:t>“Nu, jā, mēdz gadīties tā, ka viņi kā </a:t>
            </a:r>
            <a:r>
              <a:rPr lang="lv-LV" sz="2200" dirty="0" err="1"/>
              <a:t>influenceri</a:t>
            </a:r>
            <a:r>
              <a:rPr lang="lv-LV" sz="2200" dirty="0"/>
              <a:t> izpauž kādu viedokli, un tad beigās tas izrādās </a:t>
            </a:r>
            <a:r>
              <a:rPr lang="lv-LV" sz="2200" dirty="0" err="1"/>
              <a:t>kontroversiāls</a:t>
            </a:r>
            <a:r>
              <a:rPr lang="lv-LV" sz="2200" dirty="0"/>
              <a:t>, un tad tur sākās tās saucamās interneta drāmas. Loģiski, ka tas viņiem skatījumus ienes, bet, nu reputācija var tikt sabojāta cilvēkam. Un pēkšņi izrādās, ka mani mīļākie </a:t>
            </a:r>
            <a:r>
              <a:rPr lang="lv-LV" sz="2200" dirty="0" err="1"/>
              <a:t>influenceri</a:t>
            </a:r>
            <a:r>
              <a:rPr lang="lv-LV" sz="2200" dirty="0"/>
              <a:t> varbūt ir Putina atbalstītāji, kas neiet kopā ar maniem politiskajiem uzskatiem, tad viņi mani zaudēs kā savu skatītāju, sekotāju.” </a:t>
            </a:r>
          </a:p>
          <a:p>
            <a:pPr marL="0" indent="0">
              <a:buNone/>
            </a:pPr>
            <a:endParaRPr lang="lv-LV" sz="2200" dirty="0"/>
          </a:p>
          <a:p>
            <a:r>
              <a:rPr lang="lv-LV" sz="2200" b="1" dirty="0"/>
              <a:t>Tas rāda pieaugošu </a:t>
            </a:r>
            <a:r>
              <a:rPr lang="lv-LV" sz="2200" b="1" dirty="0" err="1"/>
              <a:t>medijpratības</a:t>
            </a:r>
            <a:r>
              <a:rPr lang="lv-LV" sz="2200" b="1" dirty="0"/>
              <a:t> briedumu, kur jaunieši spēj saistīt saturu ar plašāku kontekstu un informācijas izcelsmi</a:t>
            </a:r>
            <a:r>
              <a:rPr lang="lv-LV" sz="2200" dirty="0"/>
              <a:t>. Jauna un vērtīga tendence – jauni cilvēki sāk saskatīt </a:t>
            </a:r>
            <a:r>
              <a:rPr lang="lv-LV" sz="2200" dirty="0" err="1"/>
              <a:t>influenceru</a:t>
            </a:r>
            <a:r>
              <a:rPr lang="lv-LV" sz="2200" dirty="0"/>
              <a:t> lomu ne tikai komerciālā, bet arī ideoloģiskā un politiskā līmenī.</a:t>
            </a:r>
          </a:p>
          <a:p>
            <a:endParaRPr lang="lv-LV" dirty="0"/>
          </a:p>
        </p:txBody>
      </p:sp>
    </p:spTree>
    <p:extLst>
      <p:ext uri="{BB962C8B-B14F-4D97-AF65-F5344CB8AC3E}">
        <p14:creationId xmlns:p14="http://schemas.microsoft.com/office/powerpoint/2010/main" val="2859426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2F8121CD-6D43-98FA-3FC2-F17DE23AD822}"/>
              </a:ext>
            </a:extLst>
          </p:cNvPr>
          <p:cNvSpPr>
            <a:spLocks noGrp="1"/>
          </p:cNvSpPr>
          <p:nvPr>
            <p:ph type="sldNum" sz="quarter" idx="10"/>
          </p:nvPr>
        </p:nvSpPr>
        <p:spPr/>
        <p:txBody>
          <a:bodyPr/>
          <a:lstStyle/>
          <a:p>
            <a:fld id="{91D3A56C-CA3A-4E89-BC65-6580637F7A80}" type="slidenum">
              <a:rPr lang="lv-LV" smtClean="0"/>
              <a:pPr/>
              <a:t>45</a:t>
            </a:fld>
            <a:endParaRPr lang="lv-LV"/>
          </a:p>
        </p:txBody>
      </p:sp>
      <p:sp>
        <p:nvSpPr>
          <p:cNvPr id="3" name="Virsraksts 2">
            <a:extLst>
              <a:ext uri="{FF2B5EF4-FFF2-40B4-BE49-F238E27FC236}">
                <a16:creationId xmlns:a16="http://schemas.microsoft.com/office/drawing/2014/main" id="{8846A6D0-F5A3-8F35-3D1D-A4A61B198374}"/>
              </a:ext>
            </a:extLst>
          </p:cNvPr>
          <p:cNvSpPr>
            <a:spLocks noGrp="1"/>
          </p:cNvSpPr>
          <p:nvPr>
            <p:ph type="title"/>
          </p:nvPr>
        </p:nvSpPr>
        <p:spPr>
          <a:xfrm>
            <a:off x="1699017" y="299059"/>
            <a:ext cx="2497202" cy="1098550"/>
          </a:xfrm>
        </p:spPr>
        <p:txBody>
          <a:bodyPr>
            <a:normAutofit/>
          </a:bodyPr>
          <a:lstStyle/>
          <a:p>
            <a:r>
              <a:rPr lang="lv-LV" sz="3400" dirty="0"/>
              <a:t>2024</a:t>
            </a:r>
          </a:p>
        </p:txBody>
      </p:sp>
      <p:sp>
        <p:nvSpPr>
          <p:cNvPr id="4" name="Satura vietturis 3">
            <a:extLst>
              <a:ext uri="{FF2B5EF4-FFF2-40B4-BE49-F238E27FC236}">
                <a16:creationId xmlns:a16="http://schemas.microsoft.com/office/drawing/2014/main" id="{2149E2C7-EE18-3962-E281-183B58ECA124}"/>
              </a:ext>
            </a:extLst>
          </p:cNvPr>
          <p:cNvSpPr>
            <a:spLocks noGrp="1"/>
          </p:cNvSpPr>
          <p:nvPr>
            <p:ph idx="1"/>
          </p:nvPr>
        </p:nvSpPr>
        <p:spPr>
          <a:xfrm>
            <a:off x="584200" y="1397609"/>
            <a:ext cx="5085799" cy="4476750"/>
          </a:xfrm>
        </p:spPr>
        <p:txBody>
          <a:bodyPr>
            <a:normAutofit lnSpcReduction="10000"/>
          </a:bodyPr>
          <a:lstStyle/>
          <a:p>
            <a:r>
              <a:rPr lang="lv-LV" sz="2200" dirty="0"/>
              <a:t>Lielākā daļa </a:t>
            </a:r>
            <a:r>
              <a:rPr lang="lv-LV" sz="2200" b="1" dirty="0"/>
              <a:t>dalībnieku spēja nosaukt atsevišķus riskus </a:t>
            </a:r>
            <a:r>
              <a:rPr lang="lv-LV" sz="2200" dirty="0"/>
              <a:t>(ietekme uz pašvērtējumu, nereālistiski standarti, maldināšana, azartspēles, politiska ietekme utt.), taču tie </a:t>
            </a:r>
            <a:r>
              <a:rPr lang="lv-LV" sz="2200" b="1" dirty="0"/>
              <a:t>tika formulēti vairāk vispārīgi un aprakstoši</a:t>
            </a:r>
            <a:r>
              <a:rPr lang="lv-LV" sz="2200" dirty="0"/>
              <a:t>. </a:t>
            </a:r>
          </a:p>
          <a:p>
            <a:endParaRPr lang="lv-LV" sz="2200" dirty="0"/>
          </a:p>
          <a:p>
            <a:r>
              <a:rPr lang="lv-LV" sz="2200" dirty="0"/>
              <a:t>Atziņa bija par jauniešiem 14–20 gadu vecumā kā zinošāko sabiedrības grupu </a:t>
            </a:r>
            <a:r>
              <a:rPr lang="lv-LV" sz="2200" dirty="0" err="1"/>
              <a:t>influenceru</a:t>
            </a:r>
            <a:r>
              <a:rPr lang="lv-LV" sz="2200" dirty="0"/>
              <a:t> kontekstā. </a:t>
            </a:r>
            <a:r>
              <a:rPr lang="lv-LV" sz="2200" b="1" dirty="0"/>
              <a:t>Bērni līdz 13 gadiem sekas neapzinājās vai arī nespēja tās iztēloties. </a:t>
            </a:r>
          </a:p>
        </p:txBody>
      </p:sp>
      <p:sp>
        <p:nvSpPr>
          <p:cNvPr id="5" name="Satura vietturis 3">
            <a:extLst>
              <a:ext uri="{FF2B5EF4-FFF2-40B4-BE49-F238E27FC236}">
                <a16:creationId xmlns:a16="http://schemas.microsoft.com/office/drawing/2014/main" id="{FCF2A8F9-58ED-3607-A09D-C33D3AA66DD7}"/>
              </a:ext>
            </a:extLst>
          </p:cNvPr>
          <p:cNvSpPr txBox="1">
            <a:spLocks/>
          </p:cNvSpPr>
          <p:nvPr/>
        </p:nvSpPr>
        <p:spPr>
          <a:xfrm>
            <a:off x="6488482" y="1317625"/>
            <a:ext cx="5085799" cy="4476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SzPct val="110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SzPct val="11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SzPct val="11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200" b="1" dirty="0"/>
              <a:t>Intervētie dziļāk komentē riskus un to sakarības</a:t>
            </a:r>
            <a:r>
              <a:rPr lang="lv-LV" sz="2200" dirty="0"/>
              <a:t>, sasaistot, piemēram, uzticības izveidošanu ar saviem sekotājiem un pēc tam iespējamu manipulāciju, skaidro par satura veidošanas “aizkulisēm” u.c. </a:t>
            </a:r>
          </a:p>
          <a:p>
            <a:endParaRPr lang="lv-LV" sz="2200" dirty="0"/>
          </a:p>
          <a:p>
            <a:r>
              <a:rPr lang="lv-LV" sz="2200" b="1" dirty="0"/>
              <a:t>Daļa bērnu 10–12 gados jau demonstrē ievērojamu digitālo briedumu </a:t>
            </a:r>
            <a:r>
              <a:rPr lang="lv-LV" sz="2200" dirty="0"/>
              <a:t>– spēj kritiski analizēt un atpazīt reklāmas saturu. </a:t>
            </a:r>
          </a:p>
        </p:txBody>
      </p:sp>
      <p:sp>
        <p:nvSpPr>
          <p:cNvPr id="7" name="TextBox 6">
            <a:extLst>
              <a:ext uri="{FF2B5EF4-FFF2-40B4-BE49-F238E27FC236}">
                <a16:creationId xmlns:a16="http://schemas.microsoft.com/office/drawing/2014/main" id="{4F70014A-4D31-87FA-FC31-F265E28665FF}"/>
              </a:ext>
            </a:extLst>
          </p:cNvPr>
          <p:cNvSpPr txBox="1"/>
          <p:nvPr/>
        </p:nvSpPr>
        <p:spPr>
          <a:xfrm>
            <a:off x="2197492" y="5551193"/>
            <a:ext cx="8888042" cy="646331"/>
          </a:xfrm>
          <a:prstGeom prst="rect">
            <a:avLst/>
          </a:prstGeom>
          <a:noFill/>
        </p:spPr>
        <p:txBody>
          <a:bodyPr wrap="square">
            <a:spAutoFit/>
          </a:bodyPr>
          <a:lstStyle/>
          <a:p>
            <a:r>
              <a:rPr lang="lv-LV" dirty="0"/>
              <a:t>Vienlaikus arī jāuzsver, ka joprojām ir redzamas arī atšķirības bērnu vidū. Kamēr kāds nezina, ko nozīmē “</a:t>
            </a:r>
            <a:r>
              <a:rPr lang="lv-LV" dirty="0" err="1"/>
              <a:t>influenceris</a:t>
            </a:r>
            <a:r>
              <a:rPr lang="lv-LV" dirty="0"/>
              <a:t>”, cits spēj analizēt to darbību.</a:t>
            </a:r>
          </a:p>
        </p:txBody>
      </p:sp>
      <p:sp>
        <p:nvSpPr>
          <p:cNvPr id="8" name="Bultiņa: pa labi 7">
            <a:extLst>
              <a:ext uri="{FF2B5EF4-FFF2-40B4-BE49-F238E27FC236}">
                <a16:creationId xmlns:a16="http://schemas.microsoft.com/office/drawing/2014/main" id="{C8027E15-715F-04E7-70BF-A50EE62E1823}"/>
              </a:ext>
            </a:extLst>
          </p:cNvPr>
          <p:cNvSpPr/>
          <p:nvPr/>
        </p:nvSpPr>
        <p:spPr>
          <a:xfrm>
            <a:off x="5669999" y="2091847"/>
            <a:ext cx="567963" cy="3131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Bultiņa: pa labi 8">
            <a:extLst>
              <a:ext uri="{FF2B5EF4-FFF2-40B4-BE49-F238E27FC236}">
                <a16:creationId xmlns:a16="http://schemas.microsoft.com/office/drawing/2014/main" id="{3803324E-56DD-81F9-9149-F840F7F6AEDD}"/>
              </a:ext>
            </a:extLst>
          </p:cNvPr>
          <p:cNvSpPr/>
          <p:nvPr/>
        </p:nvSpPr>
        <p:spPr>
          <a:xfrm>
            <a:off x="5658459" y="4313130"/>
            <a:ext cx="567963" cy="3131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Virsraksts 2">
            <a:extLst>
              <a:ext uri="{FF2B5EF4-FFF2-40B4-BE49-F238E27FC236}">
                <a16:creationId xmlns:a16="http://schemas.microsoft.com/office/drawing/2014/main" id="{9275F7F2-FE80-EF5C-8714-BE8ED47861DB}"/>
              </a:ext>
            </a:extLst>
          </p:cNvPr>
          <p:cNvSpPr txBox="1">
            <a:spLocks/>
          </p:cNvSpPr>
          <p:nvPr/>
        </p:nvSpPr>
        <p:spPr>
          <a:xfrm>
            <a:off x="8152009" y="299059"/>
            <a:ext cx="2497202" cy="1098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lv-LV" sz="3400" dirty="0"/>
              <a:t>2025</a:t>
            </a:r>
          </a:p>
        </p:txBody>
      </p:sp>
    </p:spTree>
    <p:extLst>
      <p:ext uri="{BB962C8B-B14F-4D97-AF65-F5344CB8AC3E}">
        <p14:creationId xmlns:p14="http://schemas.microsoft.com/office/powerpoint/2010/main" val="2361953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9D86ADA-F7BC-8289-270B-245A47F6C445}"/>
              </a:ext>
            </a:extLst>
          </p:cNvPr>
          <p:cNvSpPr>
            <a:spLocks noGrp="1"/>
          </p:cNvSpPr>
          <p:nvPr>
            <p:ph type="ctrTitle"/>
          </p:nvPr>
        </p:nvSpPr>
        <p:spPr/>
        <p:txBody>
          <a:bodyPr/>
          <a:lstStyle/>
          <a:p>
            <a:pPr lvl="0"/>
            <a:r>
              <a:rPr lang="lv-LV" b="1" dirty="0"/>
              <a:t>Konkrēta </a:t>
            </a:r>
            <a:r>
              <a:rPr lang="lv-LV" b="1" dirty="0" err="1"/>
              <a:t>influenceres</a:t>
            </a:r>
            <a:r>
              <a:rPr lang="lv-LV" b="1" dirty="0"/>
              <a:t> “</a:t>
            </a:r>
            <a:r>
              <a:rPr lang="lv-LV" b="1" dirty="0" err="1"/>
              <a:t>Instagram</a:t>
            </a:r>
            <a:r>
              <a:rPr lang="lv-LV" b="1" dirty="0"/>
              <a:t>” ieraksta izvērtēšana</a:t>
            </a:r>
            <a:endParaRPr lang="lv-LV" dirty="0"/>
          </a:p>
        </p:txBody>
      </p:sp>
      <p:sp>
        <p:nvSpPr>
          <p:cNvPr id="3" name="Apakšvirsraksts 2">
            <a:extLst>
              <a:ext uri="{FF2B5EF4-FFF2-40B4-BE49-F238E27FC236}">
                <a16:creationId xmlns:a16="http://schemas.microsoft.com/office/drawing/2014/main" id="{03787B94-571F-5BAE-E124-4BB925066014}"/>
              </a:ext>
            </a:extLst>
          </p:cNvPr>
          <p:cNvSpPr>
            <a:spLocks noGrp="1"/>
          </p:cNvSpPr>
          <p:nvPr>
            <p:ph type="subTitle" idx="1"/>
          </p:nvPr>
        </p:nvSpPr>
        <p:spPr/>
        <p:txBody>
          <a:bodyPr/>
          <a:lstStyle/>
          <a:p>
            <a:endParaRPr lang="lv-LV"/>
          </a:p>
        </p:txBody>
      </p:sp>
    </p:spTree>
    <p:extLst>
      <p:ext uri="{BB962C8B-B14F-4D97-AF65-F5344CB8AC3E}">
        <p14:creationId xmlns:p14="http://schemas.microsoft.com/office/powerpoint/2010/main" val="3185123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3775C-6713-27E5-BCB3-1485FBEDCFD8}"/>
            </a:ext>
          </a:extLst>
        </p:cNvPr>
        <p:cNvGrpSpPr/>
        <p:nvPr/>
      </p:nvGrpSpPr>
      <p:grpSpPr>
        <a:xfrm>
          <a:off x="0" y="0"/>
          <a:ext cx="0" cy="0"/>
          <a:chOff x="0" y="0"/>
          <a:chExt cx="0" cy="0"/>
        </a:xfrm>
      </p:grpSpPr>
      <p:pic>
        <p:nvPicPr>
          <p:cNvPr id="3" name="Attēls 2" descr="Attēls, kurā ir teksts, ekrānuzņēmums, multivides programmatūra, multfilma&#10;&#10;Apraksts ģenerēts automātiski">
            <a:extLst>
              <a:ext uri="{FF2B5EF4-FFF2-40B4-BE49-F238E27FC236}">
                <a16:creationId xmlns:a16="http://schemas.microsoft.com/office/drawing/2014/main" id="{9D8A3D26-2AE2-2368-3801-52FB6432F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662" y="240530"/>
            <a:ext cx="7874241" cy="6076406"/>
          </a:xfrm>
          <a:prstGeom prst="rect">
            <a:avLst/>
          </a:prstGeom>
        </p:spPr>
      </p:pic>
      <p:sp>
        <p:nvSpPr>
          <p:cNvPr id="4" name="TextBox 3">
            <a:extLst>
              <a:ext uri="{FF2B5EF4-FFF2-40B4-BE49-F238E27FC236}">
                <a16:creationId xmlns:a16="http://schemas.microsoft.com/office/drawing/2014/main" id="{355EB9D8-9D86-2A3D-3382-C9B72C767A04}"/>
              </a:ext>
            </a:extLst>
          </p:cNvPr>
          <p:cNvSpPr txBox="1"/>
          <p:nvPr/>
        </p:nvSpPr>
        <p:spPr>
          <a:xfrm>
            <a:off x="6199601" y="6316936"/>
            <a:ext cx="5421086" cy="369332"/>
          </a:xfrm>
          <a:prstGeom prst="rect">
            <a:avLst/>
          </a:prstGeom>
          <a:noFill/>
        </p:spPr>
        <p:txBody>
          <a:bodyPr wrap="square" rtlCol="0">
            <a:spAutoFit/>
          </a:bodyPr>
          <a:lstStyle/>
          <a:p>
            <a:r>
              <a:rPr lang="lv-LV" dirty="0">
                <a:latin typeface="Calibri" panose="020F0502020204030204" pitchFamily="34" charset="0"/>
                <a:ea typeface="Calibri" panose="020F0502020204030204" pitchFamily="34" charset="0"/>
                <a:cs typeface="Calibri" panose="020F0502020204030204" pitchFamily="34" charset="0"/>
              </a:rPr>
              <a:t>Attēls no @movieevelina </a:t>
            </a:r>
            <a:r>
              <a:rPr lang="lv-LV" dirty="0" err="1">
                <a:latin typeface="Calibri" panose="020F0502020204030204" pitchFamily="34" charset="0"/>
                <a:ea typeface="Calibri" panose="020F0502020204030204" pitchFamily="34" charset="0"/>
                <a:cs typeface="Calibri" panose="020F0502020204030204" pitchFamily="34" charset="0"/>
              </a:rPr>
              <a:t>Instagram</a:t>
            </a:r>
            <a:r>
              <a:rPr lang="lv-LV" dirty="0">
                <a:latin typeface="Calibri" panose="020F0502020204030204" pitchFamily="34" charset="0"/>
                <a:ea typeface="Calibri" panose="020F0502020204030204" pitchFamily="34" charset="0"/>
                <a:cs typeface="Calibri" panose="020F0502020204030204" pitchFamily="34" charset="0"/>
              </a:rPr>
              <a:t> profila</a:t>
            </a:r>
          </a:p>
        </p:txBody>
      </p:sp>
      <p:sp>
        <p:nvSpPr>
          <p:cNvPr id="5" name="TextBox 4">
            <a:extLst>
              <a:ext uri="{FF2B5EF4-FFF2-40B4-BE49-F238E27FC236}">
                <a16:creationId xmlns:a16="http://schemas.microsoft.com/office/drawing/2014/main" id="{CD6E870F-2CBC-EB76-B31B-B173FFE2E547}"/>
              </a:ext>
            </a:extLst>
          </p:cNvPr>
          <p:cNvSpPr txBox="1"/>
          <p:nvPr/>
        </p:nvSpPr>
        <p:spPr>
          <a:xfrm>
            <a:off x="441542" y="1874573"/>
            <a:ext cx="4067828" cy="3457357"/>
          </a:xfrm>
          <a:prstGeom prst="rect">
            <a:avLst/>
          </a:prstGeom>
          <a:noFill/>
        </p:spPr>
        <p:txBody>
          <a:bodyPr wrap="square">
            <a:spAutoFit/>
          </a:bodyPr>
          <a:lstStyle/>
          <a:p>
            <a:pPr indent="457200" algn="just">
              <a:lnSpc>
                <a:spcPct val="150000"/>
              </a:lnSpc>
              <a:spcAft>
                <a:spcPts val="800"/>
              </a:spcAft>
              <a:buNone/>
            </a:pPr>
            <a:r>
              <a:rPr lang="lv-LV" sz="2400" kern="100" dirty="0">
                <a:effectLst/>
                <a:latin typeface="+mj-lt"/>
                <a:ea typeface="Aptos" panose="020B0004020202020204" pitchFamily="34" charset="0"/>
                <a:cs typeface="Times New Roman" panose="02020603050405020304" pitchFamily="18" charset="0"/>
              </a:rPr>
              <a:t>Jautājums:</a:t>
            </a:r>
          </a:p>
          <a:p>
            <a:pPr indent="457200" algn="just">
              <a:spcAft>
                <a:spcPts val="800"/>
              </a:spcAft>
              <a:buNone/>
            </a:pPr>
            <a:r>
              <a:rPr lang="lv-LV" sz="2200" kern="100" dirty="0">
                <a:effectLst/>
                <a:latin typeface="+mj-lt"/>
                <a:ea typeface="Aptos" panose="020B0004020202020204" pitchFamily="34" charset="0"/>
                <a:cs typeface="Times New Roman" panose="02020603050405020304" pitchFamily="18" charset="0"/>
              </a:rPr>
              <a:t>“Lūdzu, apskatiet šo attēlu un ierakstu sociālajā medijā “</a:t>
            </a:r>
            <a:r>
              <a:rPr lang="lv-LV" sz="2200" kern="100" dirty="0" err="1">
                <a:effectLst/>
                <a:latin typeface="+mj-lt"/>
                <a:ea typeface="Aptos" panose="020B0004020202020204" pitchFamily="34" charset="0"/>
                <a:cs typeface="Times New Roman" panose="02020603050405020304" pitchFamily="18" charset="0"/>
              </a:rPr>
              <a:t>Instagram</a:t>
            </a:r>
            <a:r>
              <a:rPr lang="lv-LV" sz="2200" kern="100" dirty="0">
                <a:effectLst/>
                <a:latin typeface="+mj-lt"/>
                <a:ea typeface="Aptos" panose="020B0004020202020204" pitchFamily="34" charset="0"/>
                <a:cs typeface="Times New Roman" panose="02020603050405020304" pitchFamily="18" charset="0"/>
              </a:rPr>
              <a:t>”. Ko par šo sociālo mediju ierakstu varat pastāstīt – ko Jūs šeit redzat? Kāpēc, Jūsuprāt, šis ieraksts varētu būt ticis izveidots?” </a:t>
            </a:r>
          </a:p>
        </p:txBody>
      </p:sp>
    </p:spTree>
    <p:extLst>
      <p:ext uri="{BB962C8B-B14F-4D97-AF65-F5344CB8AC3E}">
        <p14:creationId xmlns:p14="http://schemas.microsoft.com/office/powerpoint/2010/main" val="326920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C24AD40-9127-B734-4A9A-D0E3AE0DC949}"/>
              </a:ext>
            </a:extLst>
          </p:cNvPr>
          <p:cNvSpPr>
            <a:spLocks noGrp="1"/>
          </p:cNvSpPr>
          <p:nvPr>
            <p:ph type="title"/>
          </p:nvPr>
        </p:nvSpPr>
        <p:spPr/>
        <p:txBody>
          <a:bodyPr/>
          <a:lstStyle/>
          <a:p>
            <a:r>
              <a:rPr lang="lv-LV" dirty="0"/>
              <a:t>Atbildes atklāj plašu uztveres amplitūdu – no tūlītējas reklāmas atpazīšanas līdz pilnīgai neizpratnei</a:t>
            </a:r>
          </a:p>
        </p:txBody>
      </p:sp>
      <p:sp>
        <p:nvSpPr>
          <p:cNvPr id="3" name="Satura vietturis 2">
            <a:extLst>
              <a:ext uri="{FF2B5EF4-FFF2-40B4-BE49-F238E27FC236}">
                <a16:creationId xmlns:a16="http://schemas.microsoft.com/office/drawing/2014/main" id="{B53F3FB9-CAA3-FC4B-AB7C-E59ACE95F2BC}"/>
              </a:ext>
            </a:extLst>
          </p:cNvPr>
          <p:cNvSpPr>
            <a:spLocks noGrp="1"/>
          </p:cNvSpPr>
          <p:nvPr>
            <p:ph idx="1"/>
          </p:nvPr>
        </p:nvSpPr>
        <p:spPr>
          <a:xfrm>
            <a:off x="584200" y="1495424"/>
            <a:ext cx="11015133" cy="4968005"/>
          </a:xfrm>
        </p:spPr>
        <p:txBody>
          <a:bodyPr>
            <a:normAutofit/>
          </a:bodyPr>
          <a:lstStyle/>
          <a:p>
            <a:r>
              <a:rPr lang="lv-LV" sz="2200" dirty="0"/>
              <a:t>Daļa dalībnieku precīzi saskata komerciālu nolūku </a:t>
            </a:r>
            <a:r>
              <a:rPr lang="lv-LV" sz="2200" b="1" dirty="0"/>
              <a:t>(“mārketings”, “reklamē proteīna produktus”, “viņa saņem naudu, ja kāds pērk ar kodu”).</a:t>
            </a:r>
          </a:p>
          <a:p>
            <a:r>
              <a:rPr lang="lv-LV" sz="2200" dirty="0"/>
              <a:t>Citi </a:t>
            </a:r>
            <a:r>
              <a:rPr lang="lv-LV" sz="2200" b="1" dirty="0"/>
              <a:t>ierakstu uztver kā motivējošu </a:t>
            </a:r>
            <a:r>
              <a:rPr lang="lv-LV" sz="2200" b="1" dirty="0" err="1"/>
              <a:t>dzīvesstila</a:t>
            </a:r>
            <a:r>
              <a:rPr lang="lv-LV" sz="2200" b="1" dirty="0"/>
              <a:t> vēstījumu </a:t>
            </a:r>
            <a:r>
              <a:rPr lang="lv-LV" sz="2200" dirty="0"/>
              <a:t>(“viņa grib parādīt, cik ir sportiska”, “lai dabūtu sekotājus”, “sportiste kaut kāda noteikti – trenējas”).</a:t>
            </a:r>
          </a:p>
          <a:p>
            <a:endParaRPr lang="lv-LV" sz="2200" dirty="0"/>
          </a:p>
          <a:p>
            <a:r>
              <a:rPr lang="lv-LV" sz="2200" b="1" dirty="0"/>
              <a:t>2025. gada intervijās – vairāk kritiski vērtējošu atbilžu, īpaši jaunāko dalībnieku vidū. </a:t>
            </a:r>
            <a:r>
              <a:rPr lang="lv-LV" sz="2200" dirty="0"/>
              <a:t>Pērn daudzi bērni un pusaudži </a:t>
            </a:r>
            <a:r>
              <a:rPr lang="lv-LV" sz="2200" dirty="0" err="1"/>
              <a:t>influenceres</a:t>
            </a:r>
            <a:r>
              <a:rPr lang="lv-LV" sz="2200" dirty="0"/>
              <a:t> ierakstu uztvēra kā vienkāršu “</a:t>
            </a:r>
            <a:r>
              <a:rPr lang="lv-LV" sz="2200" dirty="0" err="1"/>
              <a:t>selfiju</a:t>
            </a:r>
            <a:r>
              <a:rPr lang="lv-LV" sz="2200" dirty="0"/>
              <a:t>” vai dalīšanos ar ikdienas aktivitātēm, tad 2025. gadā vairāki jaunākie dalībnieki jau spēj identificēt reklāmas elementus, saprotot, ka ieraksts ir veidots ar komerciālu nolūku un ka </a:t>
            </a:r>
            <a:r>
              <a:rPr lang="lv-LV" sz="2200" dirty="0" err="1"/>
              <a:t>influencere</a:t>
            </a:r>
            <a:r>
              <a:rPr lang="lv-LV" sz="2200" dirty="0"/>
              <a:t>, visticamāk, gūst kādu labumu no atlaides koda izmantošanas. </a:t>
            </a:r>
          </a:p>
          <a:p>
            <a:r>
              <a:rPr lang="lv-LV" sz="2200" dirty="0"/>
              <a:t>Tomēr daļa bērnu neatpazīst, ka tā ir reklāma. 12 gadus vecs bērns no Rīgas:  </a:t>
            </a:r>
            <a:r>
              <a:rPr lang="lv-LV" sz="2200" b="1" dirty="0"/>
              <a:t>“Šeit stāsta par sevi, par vingrojumiem, bildē rāda, kā to dara, kā jāizskatās.”</a:t>
            </a:r>
          </a:p>
        </p:txBody>
      </p:sp>
    </p:spTree>
    <p:extLst>
      <p:ext uri="{BB962C8B-B14F-4D97-AF65-F5344CB8AC3E}">
        <p14:creationId xmlns:p14="http://schemas.microsoft.com/office/powerpoint/2010/main" val="1154448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2F6FB20-FD39-D0E2-26D8-61A03493C8E8}"/>
              </a:ext>
            </a:extLst>
          </p:cNvPr>
          <p:cNvSpPr>
            <a:spLocks noGrp="1"/>
          </p:cNvSpPr>
          <p:nvPr>
            <p:ph type="ctrTitle"/>
          </p:nvPr>
        </p:nvSpPr>
        <p:spPr/>
        <p:txBody>
          <a:bodyPr/>
          <a:lstStyle/>
          <a:p>
            <a:r>
              <a:rPr lang="lv-LV" b="1" dirty="0"/>
              <a:t>Rūpes par drošību sociālajos medijos</a:t>
            </a:r>
            <a:endParaRPr lang="lv-LV" dirty="0"/>
          </a:p>
        </p:txBody>
      </p:sp>
      <p:sp>
        <p:nvSpPr>
          <p:cNvPr id="3" name="Apakšvirsraksts 2">
            <a:extLst>
              <a:ext uri="{FF2B5EF4-FFF2-40B4-BE49-F238E27FC236}">
                <a16:creationId xmlns:a16="http://schemas.microsoft.com/office/drawing/2014/main" id="{BC3382E4-AEFC-86C0-D268-0484C07CA298}"/>
              </a:ext>
            </a:extLst>
          </p:cNvPr>
          <p:cNvSpPr>
            <a:spLocks noGrp="1"/>
          </p:cNvSpPr>
          <p:nvPr>
            <p:ph type="subTitle" idx="1"/>
          </p:nvPr>
        </p:nvSpPr>
        <p:spPr/>
        <p:txBody>
          <a:bodyPr/>
          <a:lstStyle/>
          <a:p>
            <a:endParaRPr lang="lv-LV"/>
          </a:p>
        </p:txBody>
      </p:sp>
    </p:spTree>
    <p:extLst>
      <p:ext uri="{BB962C8B-B14F-4D97-AF65-F5344CB8AC3E}">
        <p14:creationId xmlns:p14="http://schemas.microsoft.com/office/powerpoint/2010/main" val="1774515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15C8DE0-75DD-11B3-C649-5D3AF21D72D1}"/>
              </a:ext>
            </a:extLst>
          </p:cNvPr>
          <p:cNvSpPr>
            <a:spLocks noGrp="1"/>
          </p:cNvSpPr>
          <p:nvPr>
            <p:ph type="ctrTitle"/>
          </p:nvPr>
        </p:nvSpPr>
        <p:spPr/>
        <p:txBody>
          <a:bodyPr/>
          <a:lstStyle/>
          <a:p>
            <a:r>
              <a:rPr lang="lv-LV" dirty="0"/>
              <a:t>Tehnoloģiskās prasmes un spēja piekļūt informācijai</a:t>
            </a:r>
          </a:p>
        </p:txBody>
      </p:sp>
      <p:sp>
        <p:nvSpPr>
          <p:cNvPr id="3" name="Apakšvirsraksts 2">
            <a:extLst>
              <a:ext uri="{FF2B5EF4-FFF2-40B4-BE49-F238E27FC236}">
                <a16:creationId xmlns:a16="http://schemas.microsoft.com/office/drawing/2014/main" id="{087E4AEF-54BF-D7E7-CECE-3789D39F4492}"/>
              </a:ext>
            </a:extLst>
          </p:cNvPr>
          <p:cNvSpPr>
            <a:spLocks noGrp="1"/>
          </p:cNvSpPr>
          <p:nvPr>
            <p:ph type="subTitle" idx="1"/>
          </p:nvPr>
        </p:nvSpPr>
        <p:spPr>
          <a:xfrm>
            <a:off x="584201" y="3807912"/>
            <a:ext cx="6553199" cy="897837"/>
          </a:xfrm>
        </p:spPr>
        <p:txBody>
          <a:bodyPr/>
          <a:lstStyle/>
          <a:p>
            <a:r>
              <a:rPr lang="lv-LV" b="1" i="1" dirty="0"/>
              <a:t>Aptaujas rezultāti</a:t>
            </a:r>
          </a:p>
        </p:txBody>
      </p:sp>
    </p:spTree>
    <p:extLst>
      <p:ext uri="{BB962C8B-B14F-4D97-AF65-F5344CB8AC3E}">
        <p14:creationId xmlns:p14="http://schemas.microsoft.com/office/powerpoint/2010/main" val="2379221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815B3-AC83-A7AC-6ED0-3BC31CE887C8}"/>
            </a:ext>
          </a:extLst>
        </p:cNvPr>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DA7F9702-03B7-2721-812A-C91698AFFA35}"/>
              </a:ext>
            </a:extLst>
          </p:cNvPr>
          <p:cNvSpPr>
            <a:spLocks noGrp="1"/>
          </p:cNvSpPr>
          <p:nvPr>
            <p:ph type="sldNum" sz="quarter" idx="10"/>
          </p:nvPr>
        </p:nvSpPr>
        <p:spPr/>
        <p:txBody>
          <a:bodyPr/>
          <a:lstStyle/>
          <a:p>
            <a:fld id="{91D3A56C-CA3A-4E89-BC65-6580637F7A80}" type="slidenum">
              <a:rPr lang="lv-LV" smtClean="0"/>
              <a:pPr/>
              <a:t>50</a:t>
            </a:fld>
            <a:endParaRPr lang="lv-LV"/>
          </a:p>
        </p:txBody>
      </p:sp>
      <p:sp>
        <p:nvSpPr>
          <p:cNvPr id="3" name="Virsraksts 2">
            <a:extLst>
              <a:ext uri="{FF2B5EF4-FFF2-40B4-BE49-F238E27FC236}">
                <a16:creationId xmlns:a16="http://schemas.microsoft.com/office/drawing/2014/main" id="{0322EC92-E5B4-7C57-C1C4-3DA359F92277}"/>
              </a:ext>
            </a:extLst>
          </p:cNvPr>
          <p:cNvSpPr>
            <a:spLocks noGrp="1"/>
          </p:cNvSpPr>
          <p:nvPr>
            <p:ph type="title"/>
          </p:nvPr>
        </p:nvSpPr>
        <p:spPr>
          <a:xfrm>
            <a:off x="1699017" y="299059"/>
            <a:ext cx="2497202" cy="1098550"/>
          </a:xfrm>
        </p:spPr>
        <p:txBody>
          <a:bodyPr>
            <a:normAutofit/>
          </a:bodyPr>
          <a:lstStyle/>
          <a:p>
            <a:r>
              <a:rPr lang="lv-LV" sz="3400" dirty="0"/>
              <a:t>2024</a:t>
            </a:r>
          </a:p>
        </p:txBody>
      </p:sp>
      <p:sp>
        <p:nvSpPr>
          <p:cNvPr id="4" name="Satura vietturis 3">
            <a:extLst>
              <a:ext uri="{FF2B5EF4-FFF2-40B4-BE49-F238E27FC236}">
                <a16:creationId xmlns:a16="http://schemas.microsoft.com/office/drawing/2014/main" id="{D3B45436-6591-6D9C-6595-C05450D201B1}"/>
              </a:ext>
            </a:extLst>
          </p:cNvPr>
          <p:cNvSpPr>
            <a:spLocks noGrp="1"/>
          </p:cNvSpPr>
          <p:nvPr>
            <p:ph idx="1"/>
          </p:nvPr>
        </p:nvSpPr>
        <p:spPr>
          <a:xfrm>
            <a:off x="584200" y="1397609"/>
            <a:ext cx="5085799" cy="4476750"/>
          </a:xfrm>
        </p:spPr>
        <p:txBody>
          <a:bodyPr>
            <a:normAutofit/>
          </a:bodyPr>
          <a:lstStyle/>
          <a:p>
            <a:r>
              <a:rPr lang="lv-LV" sz="2400" dirty="0"/>
              <a:t>Uz jautājumu par to, kā intervētie rūpējas par drošību, lietojot sociālos medijus, nereti atbildes iekļāva </a:t>
            </a:r>
            <a:r>
              <a:rPr lang="lv-LV" sz="2400" b="1" dirty="0"/>
              <a:t>pasīvu pieeju </a:t>
            </a:r>
            <a:r>
              <a:rPr lang="lv-LV" sz="2400" dirty="0"/>
              <a:t>– piemēram, izvairīšanos klikšķināt uz aizdomīgām saitēm.</a:t>
            </a:r>
          </a:p>
          <a:p>
            <a:pPr marL="0" indent="0">
              <a:buNone/>
            </a:pPr>
            <a:endParaRPr lang="lv-LV" sz="2200" dirty="0"/>
          </a:p>
          <a:p>
            <a:r>
              <a:rPr lang="lv-LV" sz="2400" dirty="0"/>
              <a:t>“Ne uz visu spiežu, ko es redzu.”</a:t>
            </a:r>
            <a:endParaRPr lang="lv-LV" sz="2200" b="1" dirty="0"/>
          </a:p>
        </p:txBody>
      </p:sp>
      <p:sp>
        <p:nvSpPr>
          <p:cNvPr id="5" name="Satura vietturis 3">
            <a:extLst>
              <a:ext uri="{FF2B5EF4-FFF2-40B4-BE49-F238E27FC236}">
                <a16:creationId xmlns:a16="http://schemas.microsoft.com/office/drawing/2014/main" id="{26005892-5470-D7A2-5011-0F5D0D239494}"/>
              </a:ext>
            </a:extLst>
          </p:cNvPr>
          <p:cNvSpPr txBox="1">
            <a:spLocks/>
          </p:cNvSpPr>
          <p:nvPr/>
        </p:nvSpPr>
        <p:spPr>
          <a:xfrm>
            <a:off x="6488482" y="1317625"/>
            <a:ext cx="5085799" cy="44767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bg2"/>
              </a:buClr>
              <a:buSzPct val="110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SzPct val="110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SzPct val="11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SzPct val="11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SzPct val="11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400" dirty="0"/>
              <a:t>Izpratnes pieaugums </a:t>
            </a:r>
            <a:r>
              <a:rPr lang="lv-LV" sz="2400" b="1" dirty="0"/>
              <a:t>par aktīvām, praktiskām darbībām, ko intervētie veic drošībai sociālajos medijos.</a:t>
            </a:r>
          </a:p>
          <a:p>
            <a:r>
              <a:rPr lang="lv-LV" sz="2400" dirty="0"/>
              <a:t>Jaunieši un bērni biežāk min konkrētus risinājumus (</a:t>
            </a:r>
            <a:r>
              <a:rPr lang="lv-LV" sz="2400" b="1" dirty="0"/>
              <a:t>svešu lietotāju bloķēšana, konta redzamības ierobežošana, divu faktoru autentifikācijas izmantošana, izvairīšanās no personiskas informācijas (lokācijas vieta, telefona numurs) publicēšanas u.c.</a:t>
            </a:r>
            <a:r>
              <a:rPr lang="lv-LV" sz="2400" dirty="0"/>
              <a:t>).</a:t>
            </a:r>
            <a:endParaRPr lang="lv-LV" sz="2200" b="1" dirty="0"/>
          </a:p>
        </p:txBody>
      </p:sp>
      <p:sp>
        <p:nvSpPr>
          <p:cNvPr id="8" name="Bultiņa: pa labi 7">
            <a:extLst>
              <a:ext uri="{FF2B5EF4-FFF2-40B4-BE49-F238E27FC236}">
                <a16:creationId xmlns:a16="http://schemas.microsoft.com/office/drawing/2014/main" id="{66211F62-DA49-1D59-7DA4-38A40AA1AD05}"/>
              </a:ext>
            </a:extLst>
          </p:cNvPr>
          <p:cNvSpPr/>
          <p:nvPr/>
        </p:nvSpPr>
        <p:spPr>
          <a:xfrm>
            <a:off x="5669999" y="2091847"/>
            <a:ext cx="567963" cy="3131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Virsraksts 2">
            <a:extLst>
              <a:ext uri="{FF2B5EF4-FFF2-40B4-BE49-F238E27FC236}">
                <a16:creationId xmlns:a16="http://schemas.microsoft.com/office/drawing/2014/main" id="{59680B12-C9AD-87B0-7841-A2FEA23DA524}"/>
              </a:ext>
            </a:extLst>
          </p:cNvPr>
          <p:cNvSpPr txBox="1">
            <a:spLocks/>
          </p:cNvSpPr>
          <p:nvPr/>
        </p:nvSpPr>
        <p:spPr>
          <a:xfrm>
            <a:off x="8152009" y="299059"/>
            <a:ext cx="2497202" cy="1098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a:lstStyle>
          <a:p>
            <a:r>
              <a:rPr lang="lv-LV" sz="3400" dirty="0"/>
              <a:t>2025</a:t>
            </a:r>
          </a:p>
        </p:txBody>
      </p:sp>
    </p:spTree>
    <p:extLst>
      <p:ext uri="{BB962C8B-B14F-4D97-AF65-F5344CB8AC3E}">
        <p14:creationId xmlns:p14="http://schemas.microsoft.com/office/powerpoint/2010/main" val="3932568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B429F37A-B70C-0E03-A826-202D49EF42FE}"/>
              </a:ext>
            </a:extLst>
          </p:cNvPr>
          <p:cNvSpPr>
            <a:spLocks noGrp="1"/>
          </p:cNvSpPr>
          <p:nvPr>
            <p:ph type="sldNum" sz="quarter" idx="10"/>
          </p:nvPr>
        </p:nvSpPr>
        <p:spPr/>
        <p:txBody>
          <a:bodyPr/>
          <a:lstStyle/>
          <a:p>
            <a:fld id="{91D3A56C-CA3A-4E89-BC65-6580637F7A80}" type="slidenum">
              <a:rPr lang="lv-LV" smtClean="0"/>
              <a:pPr/>
              <a:t>51</a:t>
            </a:fld>
            <a:endParaRPr lang="lv-LV"/>
          </a:p>
        </p:txBody>
      </p:sp>
      <p:sp>
        <p:nvSpPr>
          <p:cNvPr id="3" name="Virsraksts 2">
            <a:extLst>
              <a:ext uri="{FF2B5EF4-FFF2-40B4-BE49-F238E27FC236}">
                <a16:creationId xmlns:a16="http://schemas.microsoft.com/office/drawing/2014/main" id="{15492278-73E1-6357-A703-04CEF598207A}"/>
              </a:ext>
            </a:extLst>
          </p:cNvPr>
          <p:cNvSpPr>
            <a:spLocks noGrp="1"/>
          </p:cNvSpPr>
          <p:nvPr>
            <p:ph type="title"/>
          </p:nvPr>
        </p:nvSpPr>
        <p:spPr/>
        <p:txBody>
          <a:bodyPr/>
          <a:lstStyle/>
          <a:p>
            <a:r>
              <a:rPr lang="lv-LV" dirty="0"/>
              <a:t>Pieaugušo un senioru atbildēs </a:t>
            </a:r>
          </a:p>
        </p:txBody>
      </p:sp>
      <p:sp>
        <p:nvSpPr>
          <p:cNvPr id="4" name="Satura vietturis 3">
            <a:extLst>
              <a:ext uri="{FF2B5EF4-FFF2-40B4-BE49-F238E27FC236}">
                <a16:creationId xmlns:a16="http://schemas.microsoft.com/office/drawing/2014/main" id="{B216568D-B3F8-688E-4C7C-6064F4F76354}"/>
              </a:ext>
            </a:extLst>
          </p:cNvPr>
          <p:cNvSpPr>
            <a:spLocks noGrp="1"/>
          </p:cNvSpPr>
          <p:nvPr>
            <p:ph idx="1"/>
          </p:nvPr>
        </p:nvSpPr>
        <p:spPr>
          <a:xfrm>
            <a:off x="584200" y="1495424"/>
            <a:ext cx="11015133" cy="4918075"/>
          </a:xfrm>
        </p:spPr>
        <p:txBody>
          <a:bodyPr>
            <a:normAutofit/>
          </a:bodyPr>
          <a:lstStyle/>
          <a:p>
            <a:r>
              <a:rPr lang="lv-LV" sz="2200" dirty="0"/>
              <a:t>Joprojām dominē piesardzība, viņuprāt, kaitīga vai tendencioza satura ignorēšana vai aizvēršana, izvairīšanās no virtuālās draudzības apstiprināšanas ar svešiniekiem vai klikšķināšanas uz nepazīstamām saitēm. </a:t>
            </a:r>
          </a:p>
          <a:p>
            <a:pPr marL="0" indent="0">
              <a:buNone/>
            </a:pPr>
            <a:endParaRPr lang="lv-LV" sz="1000" dirty="0"/>
          </a:p>
          <a:p>
            <a:r>
              <a:rPr lang="lv-LV" sz="2200" b="1" dirty="0"/>
              <a:t>Drošība tiek saistīta vairāk ar neiesaistīšanos / pasīvu pieeju (“es neko nekomentēju”, “es tikai skatos”) nekā ar aktīvu digitālo pārvaldību</a:t>
            </a:r>
            <a:r>
              <a:rPr lang="lv-LV" sz="2200" dirty="0"/>
              <a:t>. </a:t>
            </a:r>
          </a:p>
          <a:p>
            <a:pPr marL="0" indent="0">
              <a:buNone/>
            </a:pPr>
            <a:endParaRPr lang="lv-LV" sz="2200" dirty="0"/>
          </a:p>
          <a:p>
            <a:r>
              <a:rPr lang="lv-LV" sz="2200" b="1" dirty="0"/>
              <a:t>Ir nepieciešamas arī tehniskās zināšanas aktīvākai rīcībai</a:t>
            </a:r>
            <a:r>
              <a:rPr lang="lv-LV" sz="2200" dirty="0"/>
              <a:t>, piemēram, </a:t>
            </a:r>
            <a:r>
              <a:rPr lang="lv-LV" sz="2200" dirty="0" err="1"/>
              <a:t>divfaktoru</a:t>
            </a:r>
            <a:r>
              <a:rPr lang="lv-LV" sz="2200" dirty="0"/>
              <a:t> autentifikācija, privātuma iestatījumi, bloķēšana / ziņošana, publiskuma sliekšņu regulēšana. </a:t>
            </a:r>
            <a:br>
              <a:rPr lang="lv-LV" sz="2200" dirty="0"/>
            </a:br>
            <a:endParaRPr lang="lv-LV" sz="2200" dirty="0"/>
          </a:p>
          <a:p>
            <a:r>
              <a:rPr lang="lv-LV" sz="2200" b="1" dirty="0"/>
              <a:t>Nepieciešams </a:t>
            </a:r>
            <a:r>
              <a:rPr lang="lv-LV" sz="2200" b="1" dirty="0" err="1"/>
              <a:t>medijpratības</a:t>
            </a:r>
            <a:r>
              <a:rPr lang="lv-LV" sz="2200" b="1" dirty="0"/>
              <a:t> izglītībā pievērst lielāku uzmanību praktiskajām drošības prasmēm un privātuma iestatījumu apguvei dažādās vecuma grupās.</a:t>
            </a:r>
          </a:p>
          <a:p>
            <a:endParaRPr lang="lv-LV" dirty="0"/>
          </a:p>
        </p:txBody>
      </p:sp>
    </p:spTree>
    <p:extLst>
      <p:ext uri="{BB962C8B-B14F-4D97-AF65-F5344CB8AC3E}">
        <p14:creationId xmlns:p14="http://schemas.microsoft.com/office/powerpoint/2010/main" val="1777432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DE2C769F-DEBF-91DA-F09F-4C56E81DBB12}"/>
              </a:ext>
            </a:extLst>
          </p:cNvPr>
          <p:cNvSpPr>
            <a:spLocks noGrp="1"/>
          </p:cNvSpPr>
          <p:nvPr>
            <p:ph type="sldNum" sz="quarter" idx="10"/>
          </p:nvPr>
        </p:nvSpPr>
        <p:spPr/>
        <p:txBody>
          <a:bodyPr/>
          <a:lstStyle/>
          <a:p>
            <a:fld id="{91D3A56C-CA3A-4E89-BC65-6580637F7A80}" type="slidenum">
              <a:rPr lang="lv-LV" smtClean="0"/>
              <a:pPr/>
              <a:t>52</a:t>
            </a:fld>
            <a:endParaRPr lang="lv-LV"/>
          </a:p>
        </p:txBody>
      </p:sp>
      <p:sp>
        <p:nvSpPr>
          <p:cNvPr id="4" name="Satura vietturis 3">
            <a:extLst>
              <a:ext uri="{FF2B5EF4-FFF2-40B4-BE49-F238E27FC236}">
                <a16:creationId xmlns:a16="http://schemas.microsoft.com/office/drawing/2014/main" id="{6ABA8B8F-C351-86A2-41AD-A88DCFF13324}"/>
              </a:ext>
            </a:extLst>
          </p:cNvPr>
          <p:cNvSpPr>
            <a:spLocks noGrp="1"/>
          </p:cNvSpPr>
          <p:nvPr>
            <p:ph idx="1"/>
          </p:nvPr>
        </p:nvSpPr>
        <p:spPr>
          <a:xfrm>
            <a:off x="458939" y="409638"/>
            <a:ext cx="11015133" cy="5183035"/>
          </a:xfrm>
        </p:spPr>
        <p:txBody>
          <a:bodyPr>
            <a:normAutofit/>
          </a:bodyPr>
          <a:lstStyle/>
          <a:p>
            <a:r>
              <a:rPr lang="lv-LV" dirty="0" err="1"/>
              <a:t>Seniore</a:t>
            </a:r>
            <a:r>
              <a:rPr lang="lv-LV" dirty="0"/>
              <a:t> [neatklāj precīzu vecumu] no Pierīgas: “</a:t>
            </a:r>
            <a:r>
              <a:rPr lang="lv-LV" sz="2400" b="1" dirty="0"/>
              <a:t>Un visi </a:t>
            </a:r>
            <a:r>
              <a:rPr lang="lv-LV" sz="2400" b="1" dirty="0" err="1"/>
              <a:t>šitie</a:t>
            </a:r>
            <a:r>
              <a:rPr lang="lv-LV" sz="2400" b="1" dirty="0"/>
              <a:t> mīlētāji, kas ir tie amerikāņu militāristi un visi tie mīlētāji, kam vajag attiecības, tiem es nekad neatsaucos</a:t>
            </a:r>
            <a:r>
              <a:rPr lang="lv-LV" sz="2400" dirty="0"/>
              <a:t>. </a:t>
            </a:r>
            <a:r>
              <a:rPr lang="lv-LV" dirty="0"/>
              <a:t>Arī “</a:t>
            </a:r>
            <a:r>
              <a:rPr lang="lv-LV" dirty="0" err="1"/>
              <a:t>Facebook</a:t>
            </a:r>
            <a:r>
              <a:rPr lang="lv-LV" dirty="0"/>
              <a:t>” nāk iekšā informācija, ka sākumā liekas interesanta, bet tagad tu paskatoties vienreiz, otrreiz, un tad es jūtu kā tā informācija paliek tendenciozāka. Tad es aizveru ciet, es negribu. Pietiek jau ikdienā ar tām lietām, kas ir jāfiltrē, kur nu vēl tur.”</a:t>
            </a:r>
          </a:p>
          <a:p>
            <a:pPr marL="0" indent="0">
              <a:buNone/>
            </a:pPr>
            <a:endParaRPr lang="lv-LV" dirty="0"/>
          </a:p>
          <a:p>
            <a:r>
              <a:rPr lang="lv-LV" dirty="0"/>
              <a:t>65 gadus vecs vīrietis no Rīgas: “Es gan īstenībā nedalos ar svešām publikācijām. Ja mani uzaicina draugos, es vienkārši noņemu. </a:t>
            </a:r>
            <a:r>
              <a:rPr lang="lv-LV" sz="2400" b="1" dirty="0"/>
              <a:t>Ja es to cilvēku personīgi nepazīstu, nevienam es neapstiprinu, arī latviešiem nē, arī ja mums ir pieci kopīgi draugi</a:t>
            </a:r>
            <a:r>
              <a:rPr lang="lv-LV" b="1" dirty="0"/>
              <a:t>. </a:t>
            </a:r>
            <a:r>
              <a:rPr lang="lv-LV" dirty="0"/>
              <a:t>Ja es viņu nezinu, es nevienu neapstiprinu.”</a:t>
            </a:r>
          </a:p>
          <a:p>
            <a:endParaRPr lang="lv-LV" dirty="0"/>
          </a:p>
          <a:p>
            <a:r>
              <a:rPr lang="lv-LV" dirty="0"/>
              <a:t>52 gadus vecas sievietes no Zemgales laukiem par “</a:t>
            </a:r>
            <a:r>
              <a:rPr lang="lv-LV" i="1" dirty="0" err="1"/>
              <a:t>sharenting</a:t>
            </a:r>
            <a:r>
              <a:rPr lang="lv-LV" dirty="0"/>
              <a:t>”: “Bet īstenībā es vispār nelieku nekādas bildes. Ne ceļojumus, neko. Brīnos citreiz par citiem, kas visu liek tīklos. Arī tos “</a:t>
            </a:r>
            <a:r>
              <a:rPr lang="lv-LV" dirty="0" err="1"/>
              <a:t>storijus</a:t>
            </a:r>
            <a:r>
              <a:rPr lang="lv-LV" dirty="0"/>
              <a:t>” nekad. </a:t>
            </a:r>
            <a:r>
              <a:rPr lang="lv-LV" sz="2400" b="1" dirty="0"/>
              <a:t>Ne es bērnu sacensības, ne ģimenes pasākumus lieku, neko. Tikai savas bildes ielieku.”</a:t>
            </a:r>
          </a:p>
          <a:p>
            <a:endParaRPr lang="lv-LV" dirty="0"/>
          </a:p>
        </p:txBody>
      </p:sp>
      <p:sp>
        <p:nvSpPr>
          <p:cNvPr id="6" name="TextBox 5">
            <a:extLst>
              <a:ext uri="{FF2B5EF4-FFF2-40B4-BE49-F238E27FC236}">
                <a16:creationId xmlns:a16="http://schemas.microsoft.com/office/drawing/2014/main" id="{837431D8-10E8-C036-D80C-D50B439404A8}"/>
              </a:ext>
            </a:extLst>
          </p:cNvPr>
          <p:cNvSpPr txBox="1"/>
          <p:nvPr/>
        </p:nvSpPr>
        <p:spPr>
          <a:xfrm>
            <a:off x="755506" y="5728289"/>
            <a:ext cx="8601437" cy="738664"/>
          </a:xfrm>
          <a:prstGeom prst="rect">
            <a:avLst/>
          </a:prstGeom>
          <a:noFill/>
        </p:spPr>
        <p:txBody>
          <a:bodyPr wrap="square">
            <a:spAutoFit/>
          </a:bodyPr>
          <a:lstStyle/>
          <a:p>
            <a:r>
              <a:rPr lang="lv-LV" sz="1400" dirty="0"/>
              <a:t>«</a:t>
            </a:r>
            <a:r>
              <a:rPr lang="lv-LV" sz="1400" dirty="0" err="1"/>
              <a:t>Sharenting</a:t>
            </a:r>
            <a:r>
              <a:rPr lang="lv-LV" sz="1400" dirty="0"/>
              <a:t>» (no angļu valodas vārda “</a:t>
            </a:r>
            <a:r>
              <a:rPr lang="lv-LV" sz="1400" i="1" dirty="0" err="1"/>
              <a:t>share</a:t>
            </a:r>
            <a:r>
              <a:rPr lang="lv-LV" sz="1400" dirty="0"/>
              <a:t>” jeb “dalīties” un “</a:t>
            </a:r>
            <a:r>
              <a:rPr lang="lv-LV" sz="1400" i="1" dirty="0" err="1"/>
              <a:t>parenting</a:t>
            </a:r>
            <a:r>
              <a:rPr lang="lv-LV" sz="1400" dirty="0"/>
              <a:t>” jeb “bērnu audzināšana kā vecākam”), ko var skaidrot kā vecāku rīcību, kad viņi publicē informāciju, attēlus vai video par saviem bērniem sociālajos medijos vai citur internetā, tādējādi atklājot bērnu privāto dzīvi.</a:t>
            </a:r>
          </a:p>
        </p:txBody>
      </p:sp>
    </p:spTree>
    <p:extLst>
      <p:ext uri="{BB962C8B-B14F-4D97-AF65-F5344CB8AC3E}">
        <p14:creationId xmlns:p14="http://schemas.microsoft.com/office/powerpoint/2010/main" val="1191264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033D64E-B584-DAEE-7ECA-9E3D429881D1}"/>
              </a:ext>
            </a:extLst>
          </p:cNvPr>
          <p:cNvSpPr>
            <a:spLocks noGrp="1"/>
          </p:cNvSpPr>
          <p:nvPr>
            <p:ph type="ctrTitle"/>
          </p:nvPr>
        </p:nvSpPr>
        <p:spPr/>
        <p:txBody>
          <a:bodyPr/>
          <a:lstStyle/>
          <a:p>
            <a:pPr lvl="0"/>
            <a:r>
              <a:rPr lang="lv-LV" b="1" dirty="0"/>
              <a:t>Izpratne par “Google” meklētājprogrammas darbību</a:t>
            </a:r>
            <a:endParaRPr lang="lv-LV" dirty="0"/>
          </a:p>
        </p:txBody>
      </p:sp>
      <p:sp>
        <p:nvSpPr>
          <p:cNvPr id="3" name="Apakšvirsraksts 2">
            <a:extLst>
              <a:ext uri="{FF2B5EF4-FFF2-40B4-BE49-F238E27FC236}">
                <a16:creationId xmlns:a16="http://schemas.microsoft.com/office/drawing/2014/main" id="{8E662E36-C95C-E6B3-2EFD-F1414BE3F6EF}"/>
              </a:ext>
            </a:extLst>
          </p:cNvPr>
          <p:cNvSpPr>
            <a:spLocks noGrp="1"/>
          </p:cNvSpPr>
          <p:nvPr>
            <p:ph type="subTitle" idx="1"/>
          </p:nvPr>
        </p:nvSpPr>
        <p:spPr/>
        <p:txBody>
          <a:bodyPr/>
          <a:lstStyle/>
          <a:p>
            <a:endParaRPr lang="lv-LV"/>
          </a:p>
        </p:txBody>
      </p:sp>
    </p:spTree>
    <p:extLst>
      <p:ext uri="{BB962C8B-B14F-4D97-AF65-F5344CB8AC3E}">
        <p14:creationId xmlns:p14="http://schemas.microsoft.com/office/powerpoint/2010/main" val="2089550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30527BBB-68F0-95DE-6EBA-C0C32997285A}"/>
              </a:ext>
            </a:extLst>
          </p:cNvPr>
          <p:cNvSpPr>
            <a:spLocks noGrp="1"/>
          </p:cNvSpPr>
          <p:nvPr>
            <p:ph type="sldNum" sz="quarter" idx="10"/>
          </p:nvPr>
        </p:nvSpPr>
        <p:spPr/>
        <p:txBody>
          <a:bodyPr/>
          <a:lstStyle/>
          <a:p>
            <a:fld id="{91D3A56C-CA3A-4E89-BC65-6580637F7A80}" type="slidenum">
              <a:rPr lang="lv-LV" smtClean="0"/>
              <a:pPr/>
              <a:t>54</a:t>
            </a:fld>
            <a:endParaRPr lang="lv-LV"/>
          </a:p>
        </p:txBody>
      </p:sp>
      <p:sp>
        <p:nvSpPr>
          <p:cNvPr id="3" name="Virsraksts 2">
            <a:extLst>
              <a:ext uri="{FF2B5EF4-FFF2-40B4-BE49-F238E27FC236}">
                <a16:creationId xmlns:a16="http://schemas.microsoft.com/office/drawing/2014/main" id="{9356EA41-34E4-52E4-1653-7730ABC6168A}"/>
              </a:ext>
            </a:extLst>
          </p:cNvPr>
          <p:cNvSpPr>
            <a:spLocks noGrp="1"/>
          </p:cNvSpPr>
          <p:nvPr>
            <p:ph type="title"/>
          </p:nvPr>
        </p:nvSpPr>
        <p:spPr/>
        <p:txBody>
          <a:bodyPr/>
          <a:lstStyle/>
          <a:p>
            <a:r>
              <a:rPr lang="lv-LV" dirty="0"/>
              <a:t>Progress</a:t>
            </a:r>
          </a:p>
        </p:txBody>
      </p:sp>
      <p:sp>
        <p:nvSpPr>
          <p:cNvPr id="4" name="Satura vietturis 3">
            <a:extLst>
              <a:ext uri="{FF2B5EF4-FFF2-40B4-BE49-F238E27FC236}">
                <a16:creationId xmlns:a16="http://schemas.microsoft.com/office/drawing/2014/main" id="{C8B404E9-1D35-AE81-90AE-2D0060C07631}"/>
              </a:ext>
            </a:extLst>
          </p:cNvPr>
          <p:cNvSpPr>
            <a:spLocks noGrp="1"/>
          </p:cNvSpPr>
          <p:nvPr>
            <p:ph idx="1"/>
          </p:nvPr>
        </p:nvSpPr>
        <p:spPr>
          <a:xfrm>
            <a:off x="539403" y="1317625"/>
            <a:ext cx="7595295" cy="5186361"/>
          </a:xfrm>
        </p:spPr>
        <p:txBody>
          <a:bodyPr>
            <a:normAutofit/>
          </a:bodyPr>
          <a:lstStyle/>
          <a:p>
            <a:r>
              <a:rPr lang="lv-LV" dirty="0"/>
              <a:t>2024. gadā lielākā daļa dalībnieku pirmos rezultātus saistīja ar lapu popularitāti vai nejaušu secību.</a:t>
            </a:r>
          </a:p>
          <a:p>
            <a:r>
              <a:rPr lang="lv-LV" b="1" dirty="0"/>
              <a:t>2025. gadā vairāk jau skaidri norāda, ka parādītajā ekrānuzņēmumā redzamie pirmie “Google” meklēšanas rezultāti ir reklāmas (“tie, kas ir sponsorēti, ir pirmie” vai “[uzņēmumi] noteikti maksā, lai būtu augšā</a:t>
            </a:r>
            <a:r>
              <a:rPr lang="lv-LV" dirty="0"/>
              <a:t>”). </a:t>
            </a:r>
          </a:p>
          <a:p>
            <a:r>
              <a:rPr lang="lv-LV" dirty="0"/>
              <a:t>Pieaug arī skaidrojuma precizitāte – intervētie biežāk lieto vārdus “sponsorēts”, “samaksājuši vairāk”, “izveidojuši veiksmīgus meklēšanas vārdus”, kas norāda uz </a:t>
            </a:r>
            <a:r>
              <a:rPr lang="lv-LV" sz="2400" b="1" dirty="0"/>
              <a:t>arvien lielāku izpratni par digitālās reklāmas mehānismiem.</a:t>
            </a:r>
          </a:p>
          <a:p>
            <a:endParaRPr lang="lv-LV" sz="1000" dirty="0"/>
          </a:p>
          <a:p>
            <a:r>
              <a:rPr lang="lv-LV" dirty="0"/>
              <a:t>Parādās izpratne, ka meklētājprogrammu rezultāti nav nejauši izkārtoti un statiski, bet tie ir mērķtiecīgi strukturēti un atkarīgi no dažādiem parametriem, tostarp, komerciāliem faktoriem un lietotāju uzvedības tīmeklī.</a:t>
            </a:r>
          </a:p>
        </p:txBody>
      </p:sp>
      <p:pic>
        <p:nvPicPr>
          <p:cNvPr id="8" name="Attēls 7" descr="Attēls, kurā ir teksts, ekrānuzņēmums, tīmekļa vietne, tīmekļa lapa&#10;&#10;Mākslīgā intelekta ģenerēts saturs var būt nepareizs.">
            <a:extLst>
              <a:ext uri="{FF2B5EF4-FFF2-40B4-BE49-F238E27FC236}">
                <a16:creationId xmlns:a16="http://schemas.microsoft.com/office/drawing/2014/main" id="{41786989-EE84-8FC0-E63B-27A04AAEA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9900" y="768350"/>
            <a:ext cx="4102100" cy="4959350"/>
          </a:xfrm>
          <a:prstGeom prst="rect">
            <a:avLst/>
          </a:prstGeom>
        </p:spPr>
      </p:pic>
    </p:spTree>
    <p:extLst>
      <p:ext uri="{BB962C8B-B14F-4D97-AF65-F5344CB8AC3E}">
        <p14:creationId xmlns:p14="http://schemas.microsoft.com/office/powerpoint/2010/main" val="2986169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8DDF3BC-3F64-76DD-A8D4-B7BC0D220785}"/>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17A7A1EE-7D9C-95C3-36EF-816F15B4126D}"/>
              </a:ext>
            </a:extLst>
          </p:cNvPr>
          <p:cNvSpPr>
            <a:spLocks noGrp="1"/>
          </p:cNvSpPr>
          <p:nvPr>
            <p:ph type="ctrTitle"/>
          </p:nvPr>
        </p:nvSpPr>
        <p:spPr>
          <a:xfrm>
            <a:off x="951420" y="2794506"/>
            <a:ext cx="4914899" cy="1534326"/>
          </a:xfrm>
        </p:spPr>
        <p:txBody>
          <a:bodyPr>
            <a:normAutofit fontScale="90000"/>
          </a:bodyPr>
          <a:lstStyle/>
          <a:p>
            <a:r>
              <a:rPr lang="lv-LV" b="1" dirty="0"/>
              <a:t> </a:t>
            </a:r>
            <a:br>
              <a:rPr lang="lv-LV" dirty="0"/>
            </a:br>
            <a:r>
              <a:rPr lang="lv-LV" b="1" dirty="0"/>
              <a:t>Attieksme un individuālā pieredze mākslīgā intelekta (MI) rīku izmantošanā</a:t>
            </a:r>
            <a:endParaRPr lang="lv-LV" dirty="0"/>
          </a:p>
        </p:txBody>
      </p:sp>
    </p:spTree>
    <p:extLst>
      <p:ext uri="{BB962C8B-B14F-4D97-AF65-F5344CB8AC3E}">
        <p14:creationId xmlns:p14="http://schemas.microsoft.com/office/powerpoint/2010/main" val="2415297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atura vietturis 4">
            <a:extLst>
              <a:ext uri="{FF2B5EF4-FFF2-40B4-BE49-F238E27FC236}">
                <a16:creationId xmlns:a16="http://schemas.microsoft.com/office/drawing/2014/main" id="{5CBC2D96-C003-D29A-8B07-1F6153DF06DC}"/>
              </a:ext>
            </a:extLst>
          </p:cNvPr>
          <p:cNvSpPr>
            <a:spLocks noGrp="1"/>
          </p:cNvSpPr>
          <p:nvPr>
            <p:ph idx="1"/>
          </p:nvPr>
        </p:nvSpPr>
        <p:spPr>
          <a:xfrm>
            <a:off x="563672" y="1094591"/>
            <a:ext cx="10647355" cy="5055688"/>
          </a:xfrm>
        </p:spPr>
        <p:txBody>
          <a:bodyPr>
            <a:normAutofit fontScale="92500"/>
          </a:bodyPr>
          <a:lstStyle/>
          <a:p>
            <a:r>
              <a:rPr lang="lv-LV" sz="2800" b="1" dirty="0"/>
              <a:t>Racionāla un emocionāla reakcija </a:t>
            </a:r>
            <a:r>
              <a:rPr lang="lv-LV" sz="2200" dirty="0"/>
              <a:t>(lietderīgums, darba efektivitātes paaugstināšana </a:t>
            </a:r>
            <a:r>
              <a:rPr lang="lv-LV" sz="2200" dirty="0" err="1"/>
              <a:t>vs</a:t>
            </a:r>
            <a:r>
              <a:rPr lang="lv-LV" sz="2200" dirty="0"/>
              <a:t>. neskaidrība un bailes par to, kas notiks nākotnē).</a:t>
            </a:r>
          </a:p>
          <a:p>
            <a:endParaRPr lang="lv-LV" sz="2200" dirty="0"/>
          </a:p>
          <a:p>
            <a:r>
              <a:rPr lang="lv-LV" sz="2200" b="1" dirty="0"/>
              <a:t>Vairums intervēto spēj kritiski reflektēt par ētiku, MI datu avotiem, dezinformācijas riskiem, </a:t>
            </a:r>
            <a:r>
              <a:rPr lang="lv-LV" sz="2200" b="1" dirty="0" err="1"/>
              <a:t>dziļviltojumiem</a:t>
            </a:r>
            <a:r>
              <a:rPr lang="lv-LV" sz="2200" b="1" dirty="0"/>
              <a:t>, MI rīku potenciālajām ietekmēm uz cilvēka kognitīvajām spējām nākotnē.</a:t>
            </a:r>
          </a:p>
          <a:p>
            <a:endParaRPr lang="lv-LV" sz="2200" dirty="0"/>
          </a:p>
          <a:p>
            <a:r>
              <a:rPr lang="lv-LV" sz="2200" dirty="0"/>
              <a:t>MI ģeneratīvo rīku izmantošana (piemēram, </a:t>
            </a:r>
            <a:r>
              <a:rPr lang="lv-LV" sz="2200" dirty="0" err="1"/>
              <a:t>ChatGPT</a:t>
            </a:r>
            <a:r>
              <a:rPr lang="lv-LV" sz="2200" dirty="0"/>
              <a:t>) tiek raksturota kā </a:t>
            </a:r>
            <a:r>
              <a:rPr lang="lv-LV" sz="2600" b="1" dirty="0"/>
              <a:t>kaitīgais ieradums</a:t>
            </a:r>
            <a:r>
              <a:rPr lang="lv-LV" sz="2200" dirty="0"/>
              <a:t>, proti, ir apzināšanās, ka pārlieku liela aizraušanās (piemēram, paļaušanās, ka </a:t>
            </a:r>
            <a:r>
              <a:rPr lang="lv-LV" sz="2200" dirty="0" err="1"/>
              <a:t>ChatGPT</a:t>
            </a:r>
            <a:r>
              <a:rPr lang="lv-LV" sz="2200" dirty="0"/>
              <a:t> uzrakstīs tekstu, izpildīs uzdevumu skolai vai atradīs atbildes) var mazināt prasmes pašiem strādāt ar informāciju bez MI asistēšanas.</a:t>
            </a:r>
          </a:p>
          <a:p>
            <a:pPr lvl="1"/>
            <a:endParaRPr lang="lv-LV" sz="2200" b="1" dirty="0"/>
          </a:p>
          <a:p>
            <a:pPr lvl="1"/>
            <a:r>
              <a:rPr lang="lv-LV" sz="2200" b="1" dirty="0"/>
              <a:t>Pusaudži un pieaugušie izmanto racionalizāciju </a:t>
            </a:r>
            <a:r>
              <a:rPr lang="lv-LV" sz="2200" dirty="0"/>
              <a:t>– lai gan paši raksturo dažādus MI lietošanas riskus, uzsver, ka paši to izmanto pārdomāti un gudri kādām savām noteiktajām vajadzībām. </a:t>
            </a:r>
          </a:p>
          <a:p>
            <a:endParaRPr lang="lv-LV" dirty="0"/>
          </a:p>
        </p:txBody>
      </p:sp>
    </p:spTree>
    <p:extLst>
      <p:ext uri="{BB962C8B-B14F-4D97-AF65-F5344CB8AC3E}">
        <p14:creationId xmlns:p14="http://schemas.microsoft.com/office/powerpoint/2010/main" val="1634550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5BABAB86-55E7-52B2-2F09-3FCB45D61652}"/>
              </a:ext>
            </a:extLst>
          </p:cNvPr>
          <p:cNvSpPr>
            <a:spLocks noGrp="1"/>
          </p:cNvSpPr>
          <p:nvPr>
            <p:ph type="sldNum" sz="quarter" idx="10"/>
          </p:nvPr>
        </p:nvSpPr>
        <p:spPr/>
        <p:txBody>
          <a:bodyPr/>
          <a:lstStyle/>
          <a:p>
            <a:fld id="{91D3A56C-CA3A-4E89-BC65-6580637F7A80}" type="slidenum">
              <a:rPr lang="lv-LV" smtClean="0"/>
              <a:pPr/>
              <a:t>57</a:t>
            </a:fld>
            <a:endParaRPr lang="lv-LV"/>
          </a:p>
        </p:txBody>
      </p:sp>
      <p:sp>
        <p:nvSpPr>
          <p:cNvPr id="3" name="Virsraksts 2">
            <a:extLst>
              <a:ext uri="{FF2B5EF4-FFF2-40B4-BE49-F238E27FC236}">
                <a16:creationId xmlns:a16="http://schemas.microsoft.com/office/drawing/2014/main" id="{8A04E464-1E3F-17F2-A881-FE5727B47331}"/>
              </a:ext>
            </a:extLst>
          </p:cNvPr>
          <p:cNvSpPr>
            <a:spLocks noGrp="1"/>
          </p:cNvSpPr>
          <p:nvPr>
            <p:ph type="title"/>
          </p:nvPr>
        </p:nvSpPr>
        <p:spPr/>
        <p:txBody>
          <a:bodyPr/>
          <a:lstStyle/>
          <a:p>
            <a:r>
              <a:rPr lang="lv-LV" dirty="0"/>
              <a:t>MI rīki skolās un augstskolās</a:t>
            </a:r>
          </a:p>
        </p:txBody>
      </p:sp>
      <p:sp>
        <p:nvSpPr>
          <p:cNvPr id="4" name="Satura vietturis 3">
            <a:extLst>
              <a:ext uri="{FF2B5EF4-FFF2-40B4-BE49-F238E27FC236}">
                <a16:creationId xmlns:a16="http://schemas.microsoft.com/office/drawing/2014/main" id="{B4CAF8F0-8C4A-7B6C-689B-461EF34E7FED}"/>
              </a:ext>
            </a:extLst>
          </p:cNvPr>
          <p:cNvSpPr>
            <a:spLocks noGrp="1"/>
          </p:cNvSpPr>
          <p:nvPr>
            <p:ph idx="1"/>
          </p:nvPr>
        </p:nvSpPr>
        <p:spPr/>
        <p:txBody>
          <a:bodyPr>
            <a:normAutofit/>
          </a:bodyPr>
          <a:lstStyle/>
          <a:p>
            <a:pPr marL="0" indent="0">
              <a:buNone/>
            </a:pPr>
            <a:r>
              <a:rPr lang="lv-LV" sz="2200" dirty="0"/>
              <a:t>Liela daļa bērnu un jauniešu paļaujas uz MI asistēšanu, tajā skaitā </a:t>
            </a:r>
            <a:r>
              <a:rPr lang="lv-LV" sz="2200" b="1" dirty="0"/>
              <a:t>uzskatot MI izmantošanu mācībās par “palīdzību”, nevis viņu pašu darba “aizvietošanu”. </a:t>
            </a:r>
          </a:p>
          <a:p>
            <a:r>
              <a:rPr lang="lv-LV" sz="2200" dirty="0"/>
              <a:t>Agrāk «kopēšana no interneta», tagad – «no </a:t>
            </a:r>
            <a:r>
              <a:rPr lang="lv-LV" sz="2200" dirty="0" err="1"/>
              <a:t>ChatGPT</a:t>
            </a:r>
            <a:r>
              <a:rPr lang="lv-LV" sz="2200" dirty="0"/>
              <a:t>» </a:t>
            </a:r>
          </a:p>
          <a:p>
            <a:endParaRPr lang="lv-LV" sz="2200" dirty="0"/>
          </a:p>
          <a:p>
            <a:r>
              <a:rPr lang="lv-LV" sz="2200" dirty="0"/>
              <a:t>Vairums izglītojamo (izņemot pāris bērnus 9–10 gadu vecumā) jau paši vai kopā ar ģimenes locekļiem ir izmantojuši MI rīkus gan tekstu ģenerēšanai, gan citiem mērķiem</a:t>
            </a:r>
          </a:p>
          <a:p>
            <a:pPr lvl="1"/>
            <a:endParaRPr lang="lv-LV" sz="2200" dirty="0"/>
          </a:p>
          <a:p>
            <a:pPr lvl="1"/>
            <a:r>
              <a:rPr lang="lv-LV" sz="2200" b="1" dirty="0"/>
              <a:t>Liela daļa apzinās nepieciešamību pārbaudīt informāciju</a:t>
            </a:r>
            <a:r>
              <a:rPr lang="lv-LV" sz="2200" dirty="0"/>
              <a:t>, tomēr intervijas atklāj, ka </a:t>
            </a:r>
            <a:r>
              <a:rPr lang="lv-LV" sz="2600" b="1" dirty="0"/>
              <a:t>ir arī jaunāki bērni, kuri MI uztver kā uzticamu autoritāti</a:t>
            </a:r>
            <a:r>
              <a:rPr lang="lv-LV" sz="2200" b="1" dirty="0"/>
              <a:t>, piemēram, 12 gadus vecs bērns ir pārliecināts, ka MI nedos nepareizu atbildi. </a:t>
            </a:r>
          </a:p>
          <a:p>
            <a:pPr marL="0" indent="0">
              <a:buNone/>
            </a:pPr>
            <a:endParaRPr lang="lv-LV" dirty="0"/>
          </a:p>
        </p:txBody>
      </p:sp>
    </p:spTree>
    <p:extLst>
      <p:ext uri="{BB962C8B-B14F-4D97-AF65-F5344CB8AC3E}">
        <p14:creationId xmlns:p14="http://schemas.microsoft.com/office/powerpoint/2010/main" val="2693567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C5C7CBB8-EED9-8501-79C2-99CC278A1D53}"/>
              </a:ext>
            </a:extLst>
          </p:cNvPr>
          <p:cNvSpPr>
            <a:spLocks noGrp="1"/>
          </p:cNvSpPr>
          <p:nvPr>
            <p:ph type="sldNum" sz="quarter" idx="10"/>
          </p:nvPr>
        </p:nvSpPr>
        <p:spPr/>
        <p:txBody>
          <a:bodyPr/>
          <a:lstStyle/>
          <a:p>
            <a:fld id="{91D3A56C-CA3A-4E89-BC65-6580637F7A80}" type="slidenum">
              <a:rPr lang="lv-LV" smtClean="0"/>
              <a:pPr/>
              <a:t>58</a:t>
            </a:fld>
            <a:endParaRPr lang="lv-LV"/>
          </a:p>
        </p:txBody>
      </p:sp>
      <p:sp>
        <p:nvSpPr>
          <p:cNvPr id="3" name="Virsraksts 2">
            <a:extLst>
              <a:ext uri="{FF2B5EF4-FFF2-40B4-BE49-F238E27FC236}">
                <a16:creationId xmlns:a16="http://schemas.microsoft.com/office/drawing/2014/main" id="{92D3FB17-25C9-9EED-9D77-C81A7E8F00BF}"/>
              </a:ext>
            </a:extLst>
          </p:cNvPr>
          <p:cNvSpPr>
            <a:spLocks noGrp="1"/>
          </p:cNvSpPr>
          <p:nvPr>
            <p:ph type="title"/>
          </p:nvPr>
        </p:nvSpPr>
        <p:spPr/>
        <p:txBody>
          <a:bodyPr/>
          <a:lstStyle/>
          <a:p>
            <a:r>
              <a:rPr lang="lv-LV" dirty="0"/>
              <a:t>Vecumam pielāgota MI izglītība:</a:t>
            </a:r>
          </a:p>
        </p:txBody>
      </p:sp>
      <p:sp>
        <p:nvSpPr>
          <p:cNvPr id="4" name="Satura vietturis 3">
            <a:extLst>
              <a:ext uri="{FF2B5EF4-FFF2-40B4-BE49-F238E27FC236}">
                <a16:creationId xmlns:a16="http://schemas.microsoft.com/office/drawing/2014/main" id="{D08543A8-B0DE-A514-4561-8BA965283ED4}"/>
              </a:ext>
            </a:extLst>
          </p:cNvPr>
          <p:cNvSpPr>
            <a:spLocks noGrp="1"/>
          </p:cNvSpPr>
          <p:nvPr>
            <p:ph idx="1"/>
          </p:nvPr>
        </p:nvSpPr>
        <p:spPr>
          <a:xfrm>
            <a:off x="584200" y="1627187"/>
            <a:ext cx="11015133" cy="4476750"/>
          </a:xfrm>
        </p:spPr>
        <p:txBody>
          <a:bodyPr>
            <a:normAutofit/>
          </a:bodyPr>
          <a:lstStyle/>
          <a:p>
            <a:r>
              <a:rPr lang="lv-LV" sz="2200" b="1" dirty="0"/>
              <a:t>Bērniem akcentējot uzticēšanās un faktu pārbaudes jautājumus.</a:t>
            </a:r>
            <a:r>
              <a:rPr lang="lv-LV" sz="2200" dirty="0"/>
              <a:t> </a:t>
            </a:r>
          </a:p>
          <a:p>
            <a:r>
              <a:rPr lang="lv-LV" sz="2200" b="1" dirty="0"/>
              <a:t>Jauniešiem – ētisku un kritiski izvērtētu lietošanu mācībās, MI rīku apmācību un arvien jaunām iespējām, kas tiek izmantotas to radītā satura ietekmēšanai (piemēram, propagandas nolūkos).</a:t>
            </a:r>
          </a:p>
          <a:p>
            <a:pPr marL="0" indent="0">
              <a:buNone/>
            </a:pPr>
            <a:endParaRPr lang="lv-LV" sz="2200" dirty="0"/>
          </a:p>
          <a:p>
            <a:r>
              <a:rPr lang="lv-LV" sz="2200" dirty="0"/>
              <a:t>Vēl viens no diskusiju jautājumiem – par cilvēku atbildību MI laikmetā, kas pārvirza fokusu no MI kā drauda uz </a:t>
            </a:r>
            <a:r>
              <a:rPr lang="lv-LV" sz="2200" b="1" dirty="0"/>
              <a:t>cilvēka atbildību, ētikas un regulācijas jautājumiem</a:t>
            </a:r>
            <a:r>
              <a:rPr lang="lv-LV" sz="2200" dirty="0"/>
              <a:t>. </a:t>
            </a:r>
          </a:p>
          <a:p>
            <a:pPr marL="0" indent="0">
              <a:buNone/>
            </a:pPr>
            <a:endParaRPr lang="lv-LV" sz="2200" dirty="0"/>
          </a:p>
          <a:p>
            <a:r>
              <a:rPr lang="lv-LV" sz="2200" dirty="0"/>
              <a:t>55 gadus veca sieviete no Vidzemes pilsētas</a:t>
            </a:r>
            <a:r>
              <a:rPr lang="lv-LV" dirty="0"/>
              <a:t>: </a:t>
            </a:r>
            <a:r>
              <a:rPr lang="lv-LV" sz="2600" b="1" dirty="0"/>
              <a:t>“Kādi cilvēki viņu veido un kāpēc viņi veido – tas arī nosaka to, cik bīstams tas varētu būt sabiedrībai.”</a:t>
            </a:r>
            <a:endParaRPr lang="lv-LV" sz="2600" dirty="0"/>
          </a:p>
        </p:txBody>
      </p:sp>
    </p:spTree>
    <p:extLst>
      <p:ext uri="{BB962C8B-B14F-4D97-AF65-F5344CB8AC3E}">
        <p14:creationId xmlns:p14="http://schemas.microsoft.com/office/powerpoint/2010/main" val="26771675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1F5E0A8F-5FBB-2FEB-056A-61EED600C685}"/>
              </a:ext>
            </a:extLst>
          </p:cNvPr>
          <p:cNvSpPr>
            <a:spLocks noGrp="1"/>
          </p:cNvSpPr>
          <p:nvPr>
            <p:ph type="ctrTitle"/>
          </p:nvPr>
        </p:nvSpPr>
        <p:spPr>
          <a:xfrm>
            <a:off x="584201" y="2778549"/>
            <a:ext cx="6553199" cy="1534326"/>
          </a:xfrm>
        </p:spPr>
        <p:txBody>
          <a:bodyPr anchor="b">
            <a:normAutofit/>
          </a:bodyPr>
          <a:lstStyle/>
          <a:p>
            <a:r>
              <a:rPr lang="lv-LV"/>
              <a:t>Paldies par uzmanību!</a:t>
            </a:r>
            <a:br>
              <a:rPr lang="lv-LV" dirty="0"/>
            </a:br>
            <a:br>
              <a:rPr lang="lv-LV" dirty="0"/>
            </a:br>
            <a:endParaRPr lang="lv-LV"/>
          </a:p>
        </p:txBody>
      </p:sp>
      <p:sp>
        <p:nvSpPr>
          <p:cNvPr id="10" name="Subtitle 2">
            <a:extLst>
              <a:ext uri="{FF2B5EF4-FFF2-40B4-BE49-F238E27FC236}">
                <a16:creationId xmlns:a16="http://schemas.microsoft.com/office/drawing/2014/main" id="{1103B46D-41C0-67C1-98E6-419D06241194}"/>
              </a:ext>
            </a:extLst>
          </p:cNvPr>
          <p:cNvSpPr>
            <a:spLocks noGrp="1"/>
          </p:cNvSpPr>
          <p:nvPr>
            <p:ph type="subTitle" idx="1"/>
          </p:nvPr>
        </p:nvSpPr>
        <p:spPr>
          <a:xfrm>
            <a:off x="584201" y="3686580"/>
            <a:ext cx="6553199" cy="1019169"/>
          </a:xfrm>
        </p:spPr>
        <p:txBody>
          <a:bodyPr/>
          <a:lstStyle/>
          <a:p>
            <a:endParaRPr lang="en-US"/>
          </a:p>
        </p:txBody>
      </p:sp>
      <p:sp>
        <p:nvSpPr>
          <p:cNvPr id="2" name="Slaida numura vietturis 1" hidden="1">
            <a:extLst>
              <a:ext uri="{FF2B5EF4-FFF2-40B4-BE49-F238E27FC236}">
                <a16:creationId xmlns:a16="http://schemas.microsoft.com/office/drawing/2014/main" id="{952981B1-F68B-9BD2-99CA-98690CB50D86}"/>
              </a:ext>
            </a:extLst>
          </p:cNvPr>
          <p:cNvSpPr>
            <a:spLocks noGrp="1"/>
          </p:cNvSpPr>
          <p:nvPr>
            <p:ph type="sldNum" sz="quarter" idx="4294967295"/>
          </p:nvPr>
        </p:nvSpPr>
        <p:spPr>
          <a:xfrm>
            <a:off x="1524000" y="6413500"/>
            <a:ext cx="495300" cy="268288"/>
          </a:xfrm>
        </p:spPr>
        <p:txBody>
          <a:bodyPr/>
          <a:lstStyle/>
          <a:p>
            <a:pPr>
              <a:spcAft>
                <a:spcPts val="600"/>
              </a:spcAft>
            </a:pPr>
            <a:fld id="{91D3A56C-CA3A-4E89-BC65-6580637F7A80}" type="slidenum">
              <a:rPr lang="lv-LV" smtClean="0"/>
              <a:pPr>
                <a:spcAft>
                  <a:spcPts val="600"/>
                </a:spcAft>
              </a:pPr>
              <a:t>59</a:t>
            </a:fld>
            <a:endParaRPr lang="lv-LV"/>
          </a:p>
        </p:txBody>
      </p:sp>
    </p:spTree>
    <p:extLst>
      <p:ext uri="{BB962C8B-B14F-4D97-AF65-F5344CB8AC3E}">
        <p14:creationId xmlns:p14="http://schemas.microsoft.com/office/powerpoint/2010/main" val="3861080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atura vietturis 4">
            <a:extLst>
              <a:ext uri="{FF2B5EF4-FFF2-40B4-BE49-F238E27FC236}">
                <a16:creationId xmlns:a16="http://schemas.microsoft.com/office/drawing/2014/main" id="{21C5C736-1C88-287C-D515-BACAC81F5CC0}"/>
              </a:ext>
            </a:extLst>
          </p:cNvPr>
          <p:cNvSpPr>
            <a:spLocks noGrp="1"/>
          </p:cNvSpPr>
          <p:nvPr>
            <p:ph idx="1"/>
          </p:nvPr>
        </p:nvSpPr>
        <p:spPr>
          <a:xfrm>
            <a:off x="6864262" y="2521686"/>
            <a:ext cx="5131199" cy="4492889"/>
          </a:xfrm>
        </p:spPr>
        <p:txBody>
          <a:bodyPr>
            <a:normAutofit/>
          </a:bodyPr>
          <a:lstStyle/>
          <a:p>
            <a:pPr marL="171450" indent="-171450">
              <a:lnSpc>
                <a:spcPct val="120000"/>
              </a:lnSpc>
              <a:spcBef>
                <a:spcPts val="0"/>
              </a:spcBef>
              <a:buFont typeface="Wingdings" panose="05000000000000000000" pitchFamily="2" charset="2"/>
              <a:buChar char="ü"/>
            </a:pPr>
            <a:r>
              <a:rPr lang="lv-LV" sz="1800" b="1" dirty="0">
                <a:ea typeface="Times New Roman" panose="02020603050405020304" pitchFamily="18" charset="0"/>
              </a:rPr>
              <a:t>Uzlabojas informācijas tehnoloģiju rīku izmantošanas prasmes </a:t>
            </a:r>
            <a:r>
              <a:rPr lang="lv-LV" sz="1800" dirty="0">
                <a:ea typeface="Times New Roman" panose="02020603050405020304" pitchFamily="18" charset="0"/>
              </a:rPr>
              <a:t>– gandrīz visās pētījuma instrumentārija pozīcijās rezultāti ir paaugstinājušies. </a:t>
            </a:r>
          </a:p>
          <a:p>
            <a:pPr marL="171450" indent="-171450">
              <a:lnSpc>
                <a:spcPct val="120000"/>
              </a:lnSpc>
              <a:spcBef>
                <a:spcPts val="0"/>
              </a:spcBef>
              <a:buFont typeface="Wingdings" panose="05000000000000000000" pitchFamily="2" charset="2"/>
              <a:buChar char="ü"/>
            </a:pPr>
            <a:r>
              <a:rPr lang="lv-LV" sz="1800" dirty="0">
                <a:ea typeface="Times New Roman" panose="02020603050405020304" pitchFamily="18" charset="0"/>
              </a:rPr>
              <a:t>Jo gados jaunāki, finansiāli nodrošinātāki, ar augstāku izglītības līmeni ir iedzīvotāji, jo vērojamas augstākas Informācijas tehnoloģiju rīku izmantošanas prasmes.</a:t>
            </a:r>
          </a:p>
          <a:p>
            <a:pPr marL="171450" indent="-171450">
              <a:lnSpc>
                <a:spcPct val="120000"/>
              </a:lnSpc>
              <a:spcBef>
                <a:spcPts val="0"/>
              </a:spcBef>
              <a:buFont typeface="Wingdings" panose="05000000000000000000" pitchFamily="2" charset="2"/>
              <a:buChar char="ü"/>
            </a:pPr>
            <a:r>
              <a:rPr lang="lv-LV" sz="1800" dirty="0">
                <a:ea typeface="Times New Roman" panose="02020603050405020304" pitchFamily="18" charset="0"/>
              </a:rPr>
              <a:t> </a:t>
            </a:r>
            <a:r>
              <a:rPr lang="lv-LV" sz="1800" b="1" dirty="0">
                <a:ea typeface="Times New Roman" panose="02020603050405020304" pitchFamily="18" charset="0"/>
              </a:rPr>
              <a:t>Augstākas prasmes vērojamas arī pilsētās dzīvojošo vidū, jo īpaši, Rīgas </a:t>
            </a:r>
            <a:r>
              <a:rPr lang="lv-LV" sz="1800" dirty="0">
                <a:ea typeface="Times New Roman" panose="02020603050405020304" pitchFamily="18" charset="0"/>
              </a:rPr>
              <a:t>iedzīvotāju vidū. </a:t>
            </a:r>
          </a:p>
          <a:p>
            <a:pPr>
              <a:spcBef>
                <a:spcPts val="0"/>
              </a:spcBef>
            </a:pPr>
            <a:endParaRPr lang="lv-LV" sz="1800" dirty="0"/>
          </a:p>
        </p:txBody>
      </p:sp>
      <p:sp>
        <p:nvSpPr>
          <p:cNvPr id="6" name="Rectangle 4">
            <a:extLst>
              <a:ext uri="{FF2B5EF4-FFF2-40B4-BE49-F238E27FC236}">
                <a16:creationId xmlns:a16="http://schemas.microsoft.com/office/drawing/2014/main" id="{96E25552-9F69-0E1F-515E-015BC8A3E209}"/>
              </a:ext>
            </a:extLst>
          </p:cNvPr>
          <p:cNvSpPr/>
          <p:nvPr/>
        </p:nvSpPr>
        <p:spPr>
          <a:xfrm>
            <a:off x="6890681" y="550515"/>
            <a:ext cx="4872187" cy="1680012"/>
          </a:xfrm>
          <a:prstGeom prst="rect">
            <a:avLst/>
          </a:prstGeom>
        </p:spPr>
        <p:txBody>
          <a:bodyPr wrap="square">
            <a:spAutoFit/>
          </a:bodyPr>
          <a:lstStyle/>
          <a:p>
            <a:pPr lvl="0">
              <a:lnSpc>
                <a:spcPct val="120000"/>
              </a:lnSpc>
            </a:pPr>
            <a:r>
              <a:rPr lang="lv-LV" sz="2200" b="1" dirty="0">
                <a:solidFill>
                  <a:schemeClr val="accent1">
                    <a:lumMod val="50000"/>
                  </a:schemeClr>
                </a:solidFill>
                <a:cs typeface="Arial" panose="020B0604020202020204" pitchFamily="34" charset="0"/>
              </a:rPr>
              <a:t>Novērtējiet savu prasmi veikt minētās darbības, izmantojot informācijas tehnoloģiju rīkus. Protu bez citu palīdzības …</a:t>
            </a:r>
          </a:p>
        </p:txBody>
      </p:sp>
      <p:pic>
        <p:nvPicPr>
          <p:cNvPr id="7" name="Picture 7">
            <a:extLst>
              <a:ext uri="{FF2B5EF4-FFF2-40B4-BE49-F238E27FC236}">
                <a16:creationId xmlns:a16="http://schemas.microsoft.com/office/drawing/2014/main" id="{27C7C735-2705-879F-E908-B55442404001}"/>
              </a:ext>
            </a:extLst>
          </p:cNvPr>
          <p:cNvPicPr>
            <a:picLocks noChangeAspect="1"/>
          </p:cNvPicPr>
          <p:nvPr/>
        </p:nvPicPr>
        <p:blipFill>
          <a:blip r:embed="rId2"/>
          <a:stretch>
            <a:fillRect/>
          </a:stretch>
        </p:blipFill>
        <p:spPr>
          <a:xfrm>
            <a:off x="196538" y="265852"/>
            <a:ext cx="6367099" cy="6592148"/>
          </a:xfrm>
          <a:prstGeom prst="rect">
            <a:avLst/>
          </a:prstGeom>
        </p:spPr>
      </p:pic>
      <p:sp>
        <p:nvSpPr>
          <p:cNvPr id="8" name="Rectangle 9">
            <a:extLst>
              <a:ext uri="{FF2B5EF4-FFF2-40B4-BE49-F238E27FC236}">
                <a16:creationId xmlns:a16="http://schemas.microsoft.com/office/drawing/2014/main" id="{DBF042F0-2DDB-FEEB-C6E8-986136E8EE9A}"/>
              </a:ext>
            </a:extLst>
          </p:cNvPr>
          <p:cNvSpPr/>
          <p:nvPr/>
        </p:nvSpPr>
        <p:spPr>
          <a:xfrm>
            <a:off x="3770980" y="-10955"/>
            <a:ext cx="1774893" cy="27680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Visi aptaujas dalībnieki</a:t>
            </a:r>
          </a:p>
        </p:txBody>
      </p:sp>
      <p:cxnSp>
        <p:nvCxnSpPr>
          <p:cNvPr id="59" name="Straight Arrow Connector 18">
            <a:extLst>
              <a:ext uri="{FF2B5EF4-FFF2-40B4-BE49-F238E27FC236}">
                <a16:creationId xmlns:a16="http://schemas.microsoft.com/office/drawing/2014/main" id="{F3A58B1A-1101-A453-63F4-E8519B3193B9}"/>
              </a:ext>
            </a:extLst>
          </p:cNvPr>
          <p:cNvCxnSpPr>
            <a:cxnSpLocks/>
          </p:cNvCxnSpPr>
          <p:nvPr/>
        </p:nvCxnSpPr>
        <p:spPr>
          <a:xfrm flipV="1">
            <a:off x="6199551" y="1398690"/>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18">
            <a:extLst>
              <a:ext uri="{FF2B5EF4-FFF2-40B4-BE49-F238E27FC236}">
                <a16:creationId xmlns:a16="http://schemas.microsoft.com/office/drawing/2014/main" id="{B2C13DE9-E669-9D74-F973-F5A104372DA7}"/>
              </a:ext>
            </a:extLst>
          </p:cNvPr>
          <p:cNvCxnSpPr>
            <a:cxnSpLocks/>
          </p:cNvCxnSpPr>
          <p:nvPr/>
        </p:nvCxnSpPr>
        <p:spPr>
          <a:xfrm flipV="1">
            <a:off x="5800806" y="3475861"/>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18">
            <a:extLst>
              <a:ext uri="{FF2B5EF4-FFF2-40B4-BE49-F238E27FC236}">
                <a16:creationId xmlns:a16="http://schemas.microsoft.com/office/drawing/2014/main" id="{5BCA292B-289B-37E1-4EC3-4C08305BD208}"/>
              </a:ext>
            </a:extLst>
          </p:cNvPr>
          <p:cNvCxnSpPr>
            <a:cxnSpLocks/>
          </p:cNvCxnSpPr>
          <p:nvPr/>
        </p:nvCxnSpPr>
        <p:spPr>
          <a:xfrm flipV="1">
            <a:off x="6462036" y="524811"/>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18">
            <a:extLst>
              <a:ext uri="{FF2B5EF4-FFF2-40B4-BE49-F238E27FC236}">
                <a16:creationId xmlns:a16="http://schemas.microsoft.com/office/drawing/2014/main" id="{FE6289AF-CB72-1AA0-BFFB-0A92DAAD5F60}"/>
              </a:ext>
            </a:extLst>
          </p:cNvPr>
          <p:cNvCxnSpPr>
            <a:cxnSpLocks/>
          </p:cNvCxnSpPr>
          <p:nvPr/>
        </p:nvCxnSpPr>
        <p:spPr>
          <a:xfrm flipV="1">
            <a:off x="6362386" y="987239"/>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18">
            <a:extLst>
              <a:ext uri="{FF2B5EF4-FFF2-40B4-BE49-F238E27FC236}">
                <a16:creationId xmlns:a16="http://schemas.microsoft.com/office/drawing/2014/main" id="{D9C45E59-8D35-6D53-D540-ACCB2B7544E2}"/>
              </a:ext>
            </a:extLst>
          </p:cNvPr>
          <p:cNvCxnSpPr>
            <a:cxnSpLocks/>
          </p:cNvCxnSpPr>
          <p:nvPr/>
        </p:nvCxnSpPr>
        <p:spPr>
          <a:xfrm flipV="1">
            <a:off x="4408329" y="5886110"/>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18">
            <a:extLst>
              <a:ext uri="{FF2B5EF4-FFF2-40B4-BE49-F238E27FC236}">
                <a16:creationId xmlns:a16="http://schemas.microsoft.com/office/drawing/2014/main" id="{A0BAB9CA-C2CD-333C-DD20-E6D459658694}"/>
              </a:ext>
            </a:extLst>
          </p:cNvPr>
          <p:cNvCxnSpPr>
            <a:cxnSpLocks/>
          </p:cNvCxnSpPr>
          <p:nvPr/>
        </p:nvCxnSpPr>
        <p:spPr>
          <a:xfrm flipV="1">
            <a:off x="6260785" y="1847627"/>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18">
            <a:extLst>
              <a:ext uri="{FF2B5EF4-FFF2-40B4-BE49-F238E27FC236}">
                <a16:creationId xmlns:a16="http://schemas.microsoft.com/office/drawing/2014/main" id="{D532ACA1-9CC7-63D0-485C-5BA2C79D4B07}"/>
              </a:ext>
            </a:extLst>
          </p:cNvPr>
          <p:cNvCxnSpPr>
            <a:cxnSpLocks/>
          </p:cNvCxnSpPr>
          <p:nvPr/>
        </p:nvCxnSpPr>
        <p:spPr>
          <a:xfrm flipV="1">
            <a:off x="6159184" y="2521686"/>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18">
            <a:extLst>
              <a:ext uri="{FF2B5EF4-FFF2-40B4-BE49-F238E27FC236}">
                <a16:creationId xmlns:a16="http://schemas.microsoft.com/office/drawing/2014/main" id="{5FD61E0A-D2C3-FBAB-6780-BB6D352BD1B6}"/>
              </a:ext>
            </a:extLst>
          </p:cNvPr>
          <p:cNvCxnSpPr>
            <a:cxnSpLocks/>
          </p:cNvCxnSpPr>
          <p:nvPr/>
        </p:nvCxnSpPr>
        <p:spPr>
          <a:xfrm flipV="1">
            <a:off x="5088910" y="3878782"/>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18">
            <a:extLst>
              <a:ext uri="{FF2B5EF4-FFF2-40B4-BE49-F238E27FC236}">
                <a16:creationId xmlns:a16="http://schemas.microsoft.com/office/drawing/2014/main" id="{5F3B8193-1138-B033-90CB-0416B2E2CBD8}"/>
              </a:ext>
            </a:extLst>
          </p:cNvPr>
          <p:cNvCxnSpPr>
            <a:cxnSpLocks/>
          </p:cNvCxnSpPr>
          <p:nvPr/>
        </p:nvCxnSpPr>
        <p:spPr>
          <a:xfrm flipV="1">
            <a:off x="5190511" y="4241654"/>
            <a:ext cx="101601" cy="172130"/>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753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475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2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DCF8F2B2-EA11-92E8-4FE1-7BAA44FB15D2}"/>
              </a:ext>
            </a:extLst>
          </p:cNvPr>
          <p:cNvSpPr>
            <a:spLocks noGrp="1"/>
          </p:cNvSpPr>
          <p:nvPr>
            <p:ph type="sldNum" sz="quarter" idx="10"/>
          </p:nvPr>
        </p:nvSpPr>
        <p:spPr/>
        <p:txBody>
          <a:bodyPr/>
          <a:lstStyle/>
          <a:p>
            <a:fld id="{91D3A56C-CA3A-4E89-BC65-6580637F7A80}" type="slidenum">
              <a:rPr lang="lv-LV" smtClean="0"/>
              <a:pPr/>
              <a:t>7</a:t>
            </a:fld>
            <a:endParaRPr lang="lv-LV"/>
          </a:p>
        </p:txBody>
      </p:sp>
      <p:pic>
        <p:nvPicPr>
          <p:cNvPr id="5" name="Picture 12">
            <a:extLst>
              <a:ext uri="{FF2B5EF4-FFF2-40B4-BE49-F238E27FC236}">
                <a16:creationId xmlns:a16="http://schemas.microsoft.com/office/drawing/2014/main" id="{E3648EA2-E867-C151-481C-8ABE67BC6119}"/>
              </a:ext>
            </a:extLst>
          </p:cNvPr>
          <p:cNvPicPr>
            <a:picLocks noChangeAspect="1"/>
          </p:cNvPicPr>
          <p:nvPr/>
        </p:nvPicPr>
        <p:blipFill>
          <a:blip r:embed="rId2"/>
          <a:stretch>
            <a:fillRect/>
          </a:stretch>
        </p:blipFill>
        <p:spPr>
          <a:xfrm>
            <a:off x="528399" y="350731"/>
            <a:ext cx="6332732" cy="6331056"/>
          </a:xfrm>
          <a:prstGeom prst="rect">
            <a:avLst/>
          </a:prstGeom>
        </p:spPr>
      </p:pic>
      <p:sp>
        <p:nvSpPr>
          <p:cNvPr id="6" name="Rectangle 14">
            <a:extLst>
              <a:ext uri="{FF2B5EF4-FFF2-40B4-BE49-F238E27FC236}">
                <a16:creationId xmlns:a16="http://schemas.microsoft.com/office/drawing/2014/main" id="{34546727-E6C3-E13A-1F54-EA1521D06086}"/>
              </a:ext>
            </a:extLst>
          </p:cNvPr>
          <p:cNvSpPr/>
          <p:nvPr/>
        </p:nvSpPr>
        <p:spPr>
          <a:xfrm>
            <a:off x="7114783" y="476063"/>
            <a:ext cx="4077538" cy="427746"/>
          </a:xfrm>
          <a:prstGeom prst="rect">
            <a:avLst/>
          </a:prstGeom>
          <a:noFill/>
        </p:spPr>
        <p:txBody>
          <a:bodyPr wrap="square">
            <a:spAutoFit/>
          </a:bodyPr>
          <a:lstStyle/>
          <a:p>
            <a:pPr lvl="0">
              <a:lnSpc>
                <a:spcPct val="120000"/>
              </a:lnSpc>
            </a:pPr>
            <a:r>
              <a:rPr lang="lv-LV" sz="2000" b="1" dirty="0">
                <a:solidFill>
                  <a:schemeClr val="accent1">
                    <a:lumMod val="50000"/>
                  </a:schemeClr>
                </a:solidFill>
                <a:cs typeface="Arial" panose="020B0604020202020204" pitchFamily="34" charset="0"/>
              </a:rPr>
              <a:t>Mērķa grupa: seniori (65+ gadi)</a:t>
            </a:r>
          </a:p>
        </p:txBody>
      </p:sp>
      <p:sp>
        <p:nvSpPr>
          <p:cNvPr id="7" name="Rectangle 17">
            <a:extLst>
              <a:ext uri="{FF2B5EF4-FFF2-40B4-BE49-F238E27FC236}">
                <a16:creationId xmlns:a16="http://schemas.microsoft.com/office/drawing/2014/main" id="{8256E15A-B697-0D7F-CF64-4D70F1E6CA5A}"/>
              </a:ext>
            </a:extLst>
          </p:cNvPr>
          <p:cNvSpPr/>
          <p:nvPr/>
        </p:nvSpPr>
        <p:spPr>
          <a:xfrm>
            <a:off x="528398" y="372390"/>
            <a:ext cx="6586385" cy="3279162"/>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9" name="TextBox 8">
            <a:extLst>
              <a:ext uri="{FF2B5EF4-FFF2-40B4-BE49-F238E27FC236}">
                <a16:creationId xmlns:a16="http://schemas.microsoft.com/office/drawing/2014/main" id="{2324427A-D1FD-1A47-8B0E-6010F680DCBA}"/>
              </a:ext>
            </a:extLst>
          </p:cNvPr>
          <p:cNvSpPr txBox="1"/>
          <p:nvPr/>
        </p:nvSpPr>
        <p:spPr>
          <a:xfrm>
            <a:off x="7114783" y="1169480"/>
            <a:ext cx="4939430" cy="5081327"/>
          </a:xfrm>
          <a:prstGeom prst="rect">
            <a:avLst/>
          </a:prstGeom>
          <a:noFill/>
        </p:spPr>
        <p:txBody>
          <a:bodyPr wrap="square">
            <a:spAutoFit/>
          </a:bodyPr>
          <a:lstStyle/>
          <a:p>
            <a:pPr marL="171450" indent="-171450">
              <a:lnSpc>
                <a:spcPct val="120000"/>
              </a:lnSpc>
              <a:buFont typeface="Wingdings" panose="05000000000000000000" pitchFamily="2" charset="2"/>
              <a:buChar char="ü"/>
            </a:pPr>
            <a:r>
              <a:rPr lang="lv-LV" sz="2000" dirty="0">
                <a:effectLst/>
                <a:ea typeface="Times New Roman" panose="02020603050405020304" pitchFamily="18" charset="0"/>
              </a:rPr>
              <a:t>Salīdzinājumā ar 2024. gada aptaujas rezultātiem </a:t>
            </a:r>
            <a:r>
              <a:rPr lang="lv-LV" sz="2000" b="1" dirty="0">
                <a:effectLst/>
                <a:ea typeface="Times New Roman" panose="02020603050405020304" pitchFamily="18" charset="0"/>
              </a:rPr>
              <a:t>informācijas tehnoloģiju rīku izmantošanas prasmes būtiski paaugstinājušās </a:t>
            </a:r>
            <a:r>
              <a:rPr lang="lv-LV" sz="2500" b="1" dirty="0">
                <a:effectLst/>
                <a:ea typeface="Times New Roman" panose="02020603050405020304" pitchFamily="18" charset="0"/>
              </a:rPr>
              <a:t>senioru auditorijā</a:t>
            </a:r>
            <a:r>
              <a:rPr lang="lv-LV" sz="2500" dirty="0">
                <a:effectLst/>
                <a:ea typeface="Times New Roman" panose="02020603050405020304" pitchFamily="18" charset="0"/>
              </a:rPr>
              <a:t>. </a:t>
            </a:r>
          </a:p>
          <a:p>
            <a:pPr>
              <a:lnSpc>
                <a:spcPct val="120000"/>
              </a:lnSpc>
            </a:pPr>
            <a:endParaRPr lang="lv-LV" sz="2000" dirty="0">
              <a:effectLst/>
              <a:ea typeface="Times New Roman" panose="02020603050405020304" pitchFamily="18" charset="0"/>
            </a:endParaRPr>
          </a:p>
          <a:p>
            <a:pPr marL="171450" indent="-171450">
              <a:lnSpc>
                <a:spcPct val="120000"/>
              </a:lnSpc>
              <a:buFont typeface="Wingdings" panose="05000000000000000000" pitchFamily="2" charset="2"/>
              <a:buChar char="ü"/>
            </a:pPr>
            <a:r>
              <a:rPr lang="lv-LV" sz="2400" b="1" dirty="0">
                <a:ea typeface="Times New Roman" panose="02020603050405020304" pitchFamily="18" charset="0"/>
              </a:rPr>
              <a:t>P</a:t>
            </a:r>
            <a:r>
              <a:rPr lang="lv-LV" sz="2400" b="1" dirty="0">
                <a:effectLst/>
                <a:ea typeface="Times New Roman" panose="02020603050405020304" pitchFamily="18" charset="0"/>
              </a:rPr>
              <a:t>ar vairāk nekā 25% pieaudzis </a:t>
            </a:r>
            <a:r>
              <a:rPr lang="lv-LV" sz="2000" dirty="0">
                <a:effectLst/>
                <a:ea typeface="Times New Roman" panose="02020603050405020304" pitchFamily="18" charset="0"/>
              </a:rPr>
              <a:t>respondentu skaits, kuri prot uzņemt un pārsūtīt attēlus un video, uzrakstīt e-pastu, atrast informāciju, izmantojot interneta meklētāju, lejupielādēt lietotni (aplikāciju) </a:t>
            </a:r>
            <a:r>
              <a:rPr lang="lv-LV" sz="2000" dirty="0" err="1">
                <a:effectLst/>
                <a:ea typeface="Times New Roman" panose="02020603050405020304" pitchFamily="18" charset="0"/>
              </a:rPr>
              <a:t>viedtelefonā</a:t>
            </a:r>
            <a:r>
              <a:rPr lang="lv-LV" sz="2000" dirty="0">
                <a:effectLst/>
                <a:ea typeface="Times New Roman" panose="02020603050405020304" pitchFamily="18" charset="0"/>
              </a:rPr>
              <a:t> vai planšetdatorā.</a:t>
            </a:r>
          </a:p>
        </p:txBody>
      </p:sp>
    </p:spTree>
    <p:extLst>
      <p:ext uri="{BB962C8B-B14F-4D97-AF65-F5344CB8AC3E}">
        <p14:creationId xmlns:p14="http://schemas.microsoft.com/office/powerpoint/2010/main" val="180830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2ABB8112-5564-DBD4-DBC3-7D83EB0DF23B}"/>
              </a:ext>
            </a:extLst>
          </p:cNvPr>
          <p:cNvSpPr>
            <a:spLocks noGrp="1"/>
          </p:cNvSpPr>
          <p:nvPr>
            <p:ph type="sldNum" sz="quarter" idx="10"/>
          </p:nvPr>
        </p:nvSpPr>
        <p:spPr/>
        <p:txBody>
          <a:bodyPr/>
          <a:lstStyle/>
          <a:p>
            <a:fld id="{91D3A56C-CA3A-4E89-BC65-6580637F7A80}" type="slidenum">
              <a:rPr lang="lv-LV" smtClean="0"/>
              <a:pPr/>
              <a:t>8</a:t>
            </a:fld>
            <a:endParaRPr lang="lv-LV"/>
          </a:p>
        </p:txBody>
      </p:sp>
      <p:sp>
        <p:nvSpPr>
          <p:cNvPr id="5" name="Rectangle 3">
            <a:extLst>
              <a:ext uri="{FF2B5EF4-FFF2-40B4-BE49-F238E27FC236}">
                <a16:creationId xmlns:a16="http://schemas.microsoft.com/office/drawing/2014/main" id="{EC975261-6841-24B9-4229-8AFF9A956CD1}"/>
              </a:ext>
            </a:extLst>
          </p:cNvPr>
          <p:cNvSpPr/>
          <p:nvPr/>
        </p:nvSpPr>
        <p:spPr>
          <a:xfrm>
            <a:off x="471817" y="345399"/>
            <a:ext cx="9657954" cy="427746"/>
          </a:xfrm>
          <a:prstGeom prst="rect">
            <a:avLst/>
          </a:prstGeom>
        </p:spPr>
        <p:txBody>
          <a:bodyPr wrap="square">
            <a:spAutoFit/>
          </a:bodyPr>
          <a:lstStyle/>
          <a:p>
            <a:pPr lvl="0">
              <a:lnSpc>
                <a:spcPct val="120000"/>
              </a:lnSpc>
            </a:pPr>
            <a:r>
              <a:rPr lang="lv-LV" sz="2000" b="1" dirty="0">
                <a:solidFill>
                  <a:schemeClr val="accent1">
                    <a:lumMod val="50000"/>
                  </a:schemeClr>
                </a:solidFill>
                <a:cs typeface="Arial" panose="020B0604020202020204" pitchFamily="34" charset="0"/>
              </a:rPr>
              <a:t>Kuras no minētajām aktivitātēm pēdējā gada laikā esat veicis/-</a:t>
            </a:r>
            <a:r>
              <a:rPr lang="lv-LV" sz="2000" b="1" dirty="0" err="1">
                <a:solidFill>
                  <a:schemeClr val="accent1">
                    <a:lumMod val="50000"/>
                  </a:schemeClr>
                </a:solidFill>
                <a:cs typeface="Arial" panose="020B0604020202020204" pitchFamily="34" charset="0"/>
              </a:rPr>
              <a:t>usi</a:t>
            </a:r>
            <a:r>
              <a:rPr lang="lv-LV" sz="2000" b="1" dirty="0">
                <a:solidFill>
                  <a:schemeClr val="accent1">
                    <a:lumMod val="50000"/>
                  </a:schemeClr>
                </a:solidFill>
                <a:cs typeface="Arial" panose="020B0604020202020204" pitchFamily="34" charset="0"/>
              </a:rPr>
              <a:t> tiešsaistē?</a:t>
            </a:r>
          </a:p>
        </p:txBody>
      </p:sp>
      <p:sp>
        <p:nvSpPr>
          <p:cNvPr id="6" name="Rectangle 8">
            <a:extLst>
              <a:ext uri="{FF2B5EF4-FFF2-40B4-BE49-F238E27FC236}">
                <a16:creationId xmlns:a16="http://schemas.microsoft.com/office/drawing/2014/main" id="{9609B006-D363-B146-E3A4-7A6E9798FC16}"/>
              </a:ext>
            </a:extLst>
          </p:cNvPr>
          <p:cNvSpPr/>
          <p:nvPr/>
        </p:nvSpPr>
        <p:spPr>
          <a:xfrm>
            <a:off x="2361672" y="948035"/>
            <a:ext cx="326251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Izlase: respondenti, kuri lieto internetu</a:t>
            </a:r>
          </a:p>
        </p:txBody>
      </p:sp>
      <p:sp>
        <p:nvSpPr>
          <p:cNvPr id="8" name="TextBox 7">
            <a:extLst>
              <a:ext uri="{FF2B5EF4-FFF2-40B4-BE49-F238E27FC236}">
                <a16:creationId xmlns:a16="http://schemas.microsoft.com/office/drawing/2014/main" id="{7813F7DC-D664-E953-8943-A25163BF1588}"/>
              </a:ext>
            </a:extLst>
          </p:cNvPr>
          <p:cNvSpPr txBox="1"/>
          <p:nvPr/>
        </p:nvSpPr>
        <p:spPr>
          <a:xfrm>
            <a:off x="6764766" y="1099735"/>
            <a:ext cx="5027088" cy="4930132"/>
          </a:xfrm>
          <a:prstGeom prst="rect">
            <a:avLst/>
          </a:prstGeom>
          <a:noFill/>
        </p:spPr>
        <p:txBody>
          <a:bodyPr wrap="square" rtlCol="0">
            <a:spAutoFit/>
          </a:bodyPr>
          <a:lstStyle/>
          <a:p>
            <a:pPr>
              <a:lnSpc>
                <a:spcPct val="120000"/>
              </a:lnSpc>
            </a:pPr>
            <a:r>
              <a:rPr lang="lv-LV" sz="2200" b="1" dirty="0">
                <a:ea typeface="Times New Roman" panose="02020603050405020304" pitchFamily="18" charset="0"/>
              </a:rPr>
              <a:t>P</a:t>
            </a:r>
            <a:r>
              <a:rPr lang="lv-LV" sz="2200" b="1" dirty="0">
                <a:effectLst/>
                <a:ea typeface="Times New Roman" panose="02020603050405020304" pitchFamily="18" charset="0"/>
              </a:rPr>
              <a:t>aplašinās interneta izmantošanas mērķi un veidi. Būtiski ir pieaudzis respondentu skaits, kuri tiešsaistē ir veikuši šādas darbības:</a:t>
            </a:r>
          </a:p>
          <a:p>
            <a:pPr>
              <a:lnSpc>
                <a:spcPct val="120000"/>
              </a:lnSpc>
            </a:pPr>
            <a:endParaRPr lang="lv-LV" sz="2200" b="1" dirty="0">
              <a:effectLst/>
              <a:ea typeface="Times New Roman" panose="02020603050405020304" pitchFamily="18" charset="0"/>
            </a:endParaRPr>
          </a:p>
          <a:p>
            <a:pPr marL="171450" indent="-171450">
              <a:lnSpc>
                <a:spcPct val="120000"/>
              </a:lnSpc>
              <a:buFont typeface="Wingdings" panose="05000000000000000000" pitchFamily="2" charset="2"/>
              <a:buChar char="ü"/>
            </a:pPr>
            <a:r>
              <a:rPr lang="lv-LV" sz="2200" b="1" dirty="0">
                <a:effectLst/>
                <a:ea typeface="Times New Roman" panose="02020603050405020304" pitchFamily="18" charset="0"/>
              </a:rPr>
              <a:t>Izmantoja e-parakstu </a:t>
            </a:r>
            <a:r>
              <a:rPr lang="lv-LV" sz="2200" dirty="0">
                <a:effectLst/>
                <a:ea typeface="Times New Roman" panose="02020603050405020304" pitchFamily="18" charset="0"/>
              </a:rPr>
              <a:t>vai citus personas apliecināšanas rīkus (50%; +15% salīdzinājumā ar 2024.g.);</a:t>
            </a:r>
          </a:p>
          <a:p>
            <a:pPr>
              <a:lnSpc>
                <a:spcPct val="120000"/>
              </a:lnSpc>
            </a:pPr>
            <a:endParaRPr lang="lv-LV" sz="2200" dirty="0">
              <a:effectLst/>
              <a:ea typeface="Times New Roman" panose="02020603050405020304" pitchFamily="18" charset="0"/>
            </a:endParaRPr>
          </a:p>
          <a:p>
            <a:pPr marL="171450" indent="-171450">
              <a:lnSpc>
                <a:spcPct val="120000"/>
              </a:lnSpc>
              <a:buFont typeface="Wingdings" panose="05000000000000000000" pitchFamily="2" charset="2"/>
              <a:buChar char="ü"/>
            </a:pPr>
            <a:r>
              <a:rPr lang="lv-LV" sz="2200" b="1" dirty="0">
                <a:effectLst/>
                <a:ea typeface="Times New Roman" panose="02020603050405020304" pitchFamily="18" charset="0"/>
              </a:rPr>
              <a:t>Izmantoja mākslīgā intelekta rīkus </a:t>
            </a:r>
            <a:r>
              <a:rPr lang="lv-LV" sz="2200" dirty="0">
                <a:effectLst/>
                <a:ea typeface="Times New Roman" panose="02020603050405020304" pitchFamily="18" charset="0"/>
              </a:rPr>
              <a:t>(29%; +10% salīdzinājumā ar 2024.g.).</a:t>
            </a:r>
          </a:p>
        </p:txBody>
      </p:sp>
      <p:pic>
        <p:nvPicPr>
          <p:cNvPr id="9" name="Picture 14">
            <a:extLst>
              <a:ext uri="{FF2B5EF4-FFF2-40B4-BE49-F238E27FC236}">
                <a16:creationId xmlns:a16="http://schemas.microsoft.com/office/drawing/2014/main" id="{41286001-1F11-4B34-84E9-6AE114D48883}"/>
              </a:ext>
            </a:extLst>
          </p:cNvPr>
          <p:cNvPicPr>
            <a:picLocks noChangeAspect="1"/>
          </p:cNvPicPr>
          <p:nvPr/>
        </p:nvPicPr>
        <p:blipFill>
          <a:blip r:embed="rId2"/>
          <a:stretch>
            <a:fillRect/>
          </a:stretch>
        </p:blipFill>
        <p:spPr>
          <a:xfrm>
            <a:off x="785899" y="1285303"/>
            <a:ext cx="5027088" cy="5027088"/>
          </a:xfrm>
          <a:prstGeom prst="rect">
            <a:avLst/>
          </a:prstGeom>
        </p:spPr>
      </p:pic>
      <p:cxnSp>
        <p:nvCxnSpPr>
          <p:cNvPr id="10" name="Straight Arrow Connector 6">
            <a:extLst>
              <a:ext uri="{FF2B5EF4-FFF2-40B4-BE49-F238E27FC236}">
                <a16:creationId xmlns:a16="http://schemas.microsoft.com/office/drawing/2014/main" id="{3BCF51A2-C3F5-475C-7014-861AA8F8D01F}"/>
              </a:ext>
            </a:extLst>
          </p:cNvPr>
          <p:cNvCxnSpPr>
            <a:cxnSpLocks/>
          </p:cNvCxnSpPr>
          <p:nvPr/>
        </p:nvCxnSpPr>
        <p:spPr>
          <a:xfrm flipV="1">
            <a:off x="5433506" y="2034040"/>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7">
            <a:extLst>
              <a:ext uri="{FF2B5EF4-FFF2-40B4-BE49-F238E27FC236}">
                <a16:creationId xmlns:a16="http://schemas.microsoft.com/office/drawing/2014/main" id="{6548D9C2-F607-1B73-7123-C05D67F4922F}"/>
              </a:ext>
            </a:extLst>
          </p:cNvPr>
          <p:cNvCxnSpPr>
            <a:cxnSpLocks/>
          </p:cNvCxnSpPr>
          <p:nvPr/>
        </p:nvCxnSpPr>
        <p:spPr>
          <a:xfrm flipV="1">
            <a:off x="5300794" y="2639688"/>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0">
            <a:extLst>
              <a:ext uri="{FF2B5EF4-FFF2-40B4-BE49-F238E27FC236}">
                <a16:creationId xmlns:a16="http://schemas.microsoft.com/office/drawing/2014/main" id="{C2FF0F54-69F8-73FF-3B28-BED68C94E1BA}"/>
              </a:ext>
            </a:extLst>
          </p:cNvPr>
          <p:cNvCxnSpPr>
            <a:cxnSpLocks/>
          </p:cNvCxnSpPr>
          <p:nvPr/>
        </p:nvCxnSpPr>
        <p:spPr>
          <a:xfrm flipH="1" flipV="1">
            <a:off x="4987019" y="3585544"/>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1">
            <a:extLst>
              <a:ext uri="{FF2B5EF4-FFF2-40B4-BE49-F238E27FC236}">
                <a16:creationId xmlns:a16="http://schemas.microsoft.com/office/drawing/2014/main" id="{1CB6BD74-C4D3-54F5-3AB9-E4C6134986C1}"/>
              </a:ext>
            </a:extLst>
          </p:cNvPr>
          <p:cNvCxnSpPr>
            <a:cxnSpLocks/>
          </p:cNvCxnSpPr>
          <p:nvPr/>
        </p:nvCxnSpPr>
        <p:spPr>
          <a:xfrm flipH="1" flipV="1">
            <a:off x="5584810" y="2291723"/>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2">
            <a:extLst>
              <a:ext uri="{FF2B5EF4-FFF2-40B4-BE49-F238E27FC236}">
                <a16:creationId xmlns:a16="http://schemas.microsoft.com/office/drawing/2014/main" id="{F54A3381-6916-9F64-D158-81E50E1DE32B}"/>
              </a:ext>
            </a:extLst>
          </p:cNvPr>
          <p:cNvCxnSpPr>
            <a:cxnSpLocks/>
          </p:cNvCxnSpPr>
          <p:nvPr/>
        </p:nvCxnSpPr>
        <p:spPr>
          <a:xfrm flipH="1" flipV="1">
            <a:off x="4848724" y="4167196"/>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6">
            <a:extLst>
              <a:ext uri="{FF2B5EF4-FFF2-40B4-BE49-F238E27FC236}">
                <a16:creationId xmlns:a16="http://schemas.microsoft.com/office/drawing/2014/main" id="{643A8109-8A57-C64F-ECB8-499C2D1C21FA}"/>
              </a:ext>
            </a:extLst>
          </p:cNvPr>
          <p:cNvCxnSpPr>
            <a:cxnSpLocks/>
          </p:cNvCxnSpPr>
          <p:nvPr/>
        </p:nvCxnSpPr>
        <p:spPr>
          <a:xfrm flipV="1">
            <a:off x="4660944" y="3904117"/>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7">
            <a:extLst>
              <a:ext uri="{FF2B5EF4-FFF2-40B4-BE49-F238E27FC236}">
                <a16:creationId xmlns:a16="http://schemas.microsoft.com/office/drawing/2014/main" id="{13C934FF-C919-430E-6B26-840954DD3B21}"/>
              </a:ext>
            </a:extLst>
          </p:cNvPr>
          <p:cNvCxnSpPr>
            <a:cxnSpLocks/>
          </p:cNvCxnSpPr>
          <p:nvPr/>
        </p:nvCxnSpPr>
        <p:spPr>
          <a:xfrm flipV="1">
            <a:off x="4083671" y="4850844"/>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8">
            <a:extLst>
              <a:ext uri="{FF2B5EF4-FFF2-40B4-BE49-F238E27FC236}">
                <a16:creationId xmlns:a16="http://schemas.microsoft.com/office/drawing/2014/main" id="{6605ABC5-55DC-05F8-A34B-9DEBCDE2894E}"/>
              </a:ext>
            </a:extLst>
          </p:cNvPr>
          <p:cNvCxnSpPr>
            <a:cxnSpLocks/>
          </p:cNvCxnSpPr>
          <p:nvPr/>
        </p:nvCxnSpPr>
        <p:spPr>
          <a:xfrm flipH="1" flipV="1">
            <a:off x="4251222" y="5400251"/>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71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id="{12DF4D0E-448C-B267-8720-3BBD862AE013}"/>
              </a:ext>
            </a:extLst>
          </p:cNvPr>
          <p:cNvSpPr>
            <a:spLocks noGrp="1"/>
          </p:cNvSpPr>
          <p:nvPr>
            <p:ph type="sldNum" sz="quarter" idx="10"/>
          </p:nvPr>
        </p:nvSpPr>
        <p:spPr/>
        <p:txBody>
          <a:bodyPr/>
          <a:lstStyle/>
          <a:p>
            <a:fld id="{91D3A56C-CA3A-4E89-BC65-6580637F7A80}" type="slidenum">
              <a:rPr lang="lv-LV" smtClean="0"/>
              <a:pPr/>
              <a:t>9</a:t>
            </a:fld>
            <a:endParaRPr lang="lv-LV"/>
          </a:p>
        </p:txBody>
      </p:sp>
      <p:sp>
        <p:nvSpPr>
          <p:cNvPr id="5" name="Rectangle 3">
            <a:extLst>
              <a:ext uri="{FF2B5EF4-FFF2-40B4-BE49-F238E27FC236}">
                <a16:creationId xmlns:a16="http://schemas.microsoft.com/office/drawing/2014/main" id="{DD401292-6F2C-B039-9E2D-1A9EB3A6E5B4}"/>
              </a:ext>
            </a:extLst>
          </p:cNvPr>
          <p:cNvSpPr/>
          <p:nvPr/>
        </p:nvSpPr>
        <p:spPr>
          <a:xfrm>
            <a:off x="584200" y="307498"/>
            <a:ext cx="9657954" cy="427746"/>
          </a:xfrm>
          <a:prstGeom prst="rect">
            <a:avLst/>
          </a:prstGeom>
        </p:spPr>
        <p:txBody>
          <a:bodyPr wrap="square">
            <a:spAutoFit/>
          </a:bodyPr>
          <a:lstStyle/>
          <a:p>
            <a:pPr lvl="0">
              <a:lnSpc>
                <a:spcPct val="120000"/>
              </a:lnSpc>
            </a:pPr>
            <a:r>
              <a:rPr lang="lv-LV" sz="2000" b="1" dirty="0">
                <a:solidFill>
                  <a:schemeClr val="accent1">
                    <a:lumMod val="50000"/>
                  </a:schemeClr>
                </a:solidFill>
                <a:cs typeface="Arial" panose="020B0604020202020204" pitchFamily="34" charset="0"/>
              </a:rPr>
              <a:t>Kuras no minētajām aktivitātēm pēdējā gada laikā esat veicis/-</a:t>
            </a:r>
            <a:r>
              <a:rPr lang="lv-LV" sz="2000" b="1" dirty="0" err="1">
                <a:solidFill>
                  <a:schemeClr val="accent1">
                    <a:lumMod val="50000"/>
                  </a:schemeClr>
                </a:solidFill>
                <a:cs typeface="Arial" panose="020B0604020202020204" pitchFamily="34" charset="0"/>
              </a:rPr>
              <a:t>usi</a:t>
            </a:r>
            <a:r>
              <a:rPr lang="lv-LV" sz="2000" b="1" dirty="0">
                <a:solidFill>
                  <a:schemeClr val="accent1">
                    <a:lumMod val="50000"/>
                  </a:schemeClr>
                </a:solidFill>
                <a:cs typeface="Arial" panose="020B0604020202020204" pitchFamily="34" charset="0"/>
              </a:rPr>
              <a:t> tiešsaistē?</a:t>
            </a:r>
          </a:p>
        </p:txBody>
      </p:sp>
      <p:pic>
        <p:nvPicPr>
          <p:cNvPr id="6" name="Picture 10">
            <a:extLst>
              <a:ext uri="{FF2B5EF4-FFF2-40B4-BE49-F238E27FC236}">
                <a16:creationId xmlns:a16="http://schemas.microsoft.com/office/drawing/2014/main" id="{45A1F42D-36DA-0B02-E920-A4BE9CED0B03}"/>
              </a:ext>
            </a:extLst>
          </p:cNvPr>
          <p:cNvPicPr>
            <a:picLocks noChangeAspect="1"/>
          </p:cNvPicPr>
          <p:nvPr/>
        </p:nvPicPr>
        <p:blipFill>
          <a:blip r:embed="rId2"/>
          <a:stretch>
            <a:fillRect/>
          </a:stretch>
        </p:blipFill>
        <p:spPr>
          <a:xfrm>
            <a:off x="808862" y="1181099"/>
            <a:ext cx="5078775" cy="5078775"/>
          </a:xfrm>
          <a:prstGeom prst="rect">
            <a:avLst/>
          </a:prstGeom>
        </p:spPr>
      </p:pic>
      <p:pic>
        <p:nvPicPr>
          <p:cNvPr id="7" name="Picture 11">
            <a:extLst>
              <a:ext uri="{FF2B5EF4-FFF2-40B4-BE49-F238E27FC236}">
                <a16:creationId xmlns:a16="http://schemas.microsoft.com/office/drawing/2014/main" id="{0D730587-B780-8ED6-61C6-912F27E9D91F}"/>
              </a:ext>
            </a:extLst>
          </p:cNvPr>
          <p:cNvPicPr>
            <a:picLocks noChangeAspect="1"/>
          </p:cNvPicPr>
          <p:nvPr/>
        </p:nvPicPr>
        <p:blipFill>
          <a:blip r:embed="rId3"/>
          <a:stretch>
            <a:fillRect/>
          </a:stretch>
        </p:blipFill>
        <p:spPr>
          <a:xfrm>
            <a:off x="6704837" y="1188638"/>
            <a:ext cx="5078775" cy="5061741"/>
          </a:xfrm>
          <a:prstGeom prst="rect">
            <a:avLst/>
          </a:prstGeom>
        </p:spPr>
      </p:pic>
      <p:sp>
        <p:nvSpPr>
          <p:cNvPr id="8" name="Rectangle 12">
            <a:extLst>
              <a:ext uri="{FF2B5EF4-FFF2-40B4-BE49-F238E27FC236}">
                <a16:creationId xmlns:a16="http://schemas.microsoft.com/office/drawing/2014/main" id="{1557D867-A6EC-BDDF-E2B1-17B136E1ABEF}"/>
              </a:ext>
            </a:extLst>
          </p:cNvPr>
          <p:cNvSpPr/>
          <p:nvPr/>
        </p:nvSpPr>
        <p:spPr>
          <a:xfrm>
            <a:off x="3226490" y="937674"/>
            <a:ext cx="2961368" cy="27680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jaunieši (15-25 gadi)</a:t>
            </a:r>
          </a:p>
        </p:txBody>
      </p:sp>
      <p:sp>
        <p:nvSpPr>
          <p:cNvPr id="9" name="Rectangle 13">
            <a:extLst>
              <a:ext uri="{FF2B5EF4-FFF2-40B4-BE49-F238E27FC236}">
                <a16:creationId xmlns:a16="http://schemas.microsoft.com/office/drawing/2014/main" id="{4947C54D-6D7D-A0AD-87E5-791E1D69C2AC}"/>
              </a:ext>
            </a:extLst>
          </p:cNvPr>
          <p:cNvSpPr/>
          <p:nvPr/>
        </p:nvSpPr>
        <p:spPr>
          <a:xfrm>
            <a:off x="9104391" y="937673"/>
            <a:ext cx="2392284" cy="281937"/>
          </a:xfrm>
          <a:prstGeom prst="rect">
            <a:avLst/>
          </a:prstGeom>
          <a:noFill/>
        </p:spPr>
        <p:txBody>
          <a:bodyPr wrap="square">
            <a:spAutoFit/>
          </a:bodyPr>
          <a:lstStyle/>
          <a:p>
            <a:pPr lvl="0">
              <a:lnSpc>
                <a:spcPct val="120000"/>
              </a:lnSpc>
            </a:pPr>
            <a:r>
              <a:rPr lang="lv-LV" sz="1100" b="1" dirty="0">
                <a:solidFill>
                  <a:schemeClr val="accent1">
                    <a:lumMod val="50000"/>
                  </a:schemeClr>
                </a:solidFill>
                <a:cs typeface="Arial" panose="020B0604020202020204" pitchFamily="34" charset="0"/>
              </a:rPr>
              <a:t>Mērķa grupa: seniori (65+ gadi)</a:t>
            </a:r>
          </a:p>
        </p:txBody>
      </p:sp>
      <p:cxnSp>
        <p:nvCxnSpPr>
          <p:cNvPr id="10" name="Straight Arrow Connector 5">
            <a:extLst>
              <a:ext uri="{FF2B5EF4-FFF2-40B4-BE49-F238E27FC236}">
                <a16:creationId xmlns:a16="http://schemas.microsoft.com/office/drawing/2014/main" id="{A0B417E2-BAC3-F3D3-8C93-15AEE2E9899E}"/>
              </a:ext>
            </a:extLst>
          </p:cNvPr>
          <p:cNvCxnSpPr>
            <a:cxnSpLocks/>
          </p:cNvCxnSpPr>
          <p:nvPr/>
        </p:nvCxnSpPr>
        <p:spPr>
          <a:xfrm flipV="1">
            <a:off x="5788166" y="1310847"/>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6">
            <a:extLst>
              <a:ext uri="{FF2B5EF4-FFF2-40B4-BE49-F238E27FC236}">
                <a16:creationId xmlns:a16="http://schemas.microsoft.com/office/drawing/2014/main" id="{1F0D8214-72AC-0404-36C0-063CEDC4914A}"/>
              </a:ext>
            </a:extLst>
          </p:cNvPr>
          <p:cNvCxnSpPr>
            <a:cxnSpLocks/>
          </p:cNvCxnSpPr>
          <p:nvPr/>
        </p:nvCxnSpPr>
        <p:spPr>
          <a:xfrm flipV="1">
            <a:off x="5652565" y="2265719"/>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7">
            <a:extLst>
              <a:ext uri="{FF2B5EF4-FFF2-40B4-BE49-F238E27FC236}">
                <a16:creationId xmlns:a16="http://schemas.microsoft.com/office/drawing/2014/main" id="{F874A966-6CD6-B326-917F-DD1E1C981FDC}"/>
              </a:ext>
            </a:extLst>
          </p:cNvPr>
          <p:cNvCxnSpPr>
            <a:cxnSpLocks/>
          </p:cNvCxnSpPr>
          <p:nvPr/>
        </p:nvCxnSpPr>
        <p:spPr>
          <a:xfrm flipV="1">
            <a:off x="5037390" y="4495925"/>
            <a:ext cx="105617" cy="22325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9">
            <a:extLst>
              <a:ext uri="{FF2B5EF4-FFF2-40B4-BE49-F238E27FC236}">
                <a16:creationId xmlns:a16="http://schemas.microsoft.com/office/drawing/2014/main" id="{FA12AE63-2B3B-4D8F-3EF7-496B8B22F389}"/>
              </a:ext>
            </a:extLst>
          </p:cNvPr>
          <p:cNvCxnSpPr>
            <a:cxnSpLocks/>
          </p:cNvCxnSpPr>
          <p:nvPr/>
        </p:nvCxnSpPr>
        <p:spPr>
          <a:xfrm flipV="1">
            <a:off x="5143007" y="3830667"/>
            <a:ext cx="153782" cy="232598"/>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4">
            <a:extLst>
              <a:ext uri="{FF2B5EF4-FFF2-40B4-BE49-F238E27FC236}">
                <a16:creationId xmlns:a16="http://schemas.microsoft.com/office/drawing/2014/main" id="{B84DB98B-3271-7933-6539-188B69778231}"/>
              </a:ext>
            </a:extLst>
          </p:cNvPr>
          <p:cNvCxnSpPr>
            <a:cxnSpLocks/>
          </p:cNvCxnSpPr>
          <p:nvPr/>
        </p:nvCxnSpPr>
        <p:spPr>
          <a:xfrm flipV="1">
            <a:off x="5539366" y="2594619"/>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5">
            <a:extLst>
              <a:ext uri="{FF2B5EF4-FFF2-40B4-BE49-F238E27FC236}">
                <a16:creationId xmlns:a16="http://schemas.microsoft.com/office/drawing/2014/main" id="{2E6F3AE2-DF65-3D81-5EEB-C75D138DBD04}"/>
              </a:ext>
            </a:extLst>
          </p:cNvPr>
          <p:cNvCxnSpPr>
            <a:cxnSpLocks/>
          </p:cNvCxnSpPr>
          <p:nvPr/>
        </p:nvCxnSpPr>
        <p:spPr>
          <a:xfrm flipV="1">
            <a:off x="5334430" y="2856712"/>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6">
            <a:extLst>
              <a:ext uri="{FF2B5EF4-FFF2-40B4-BE49-F238E27FC236}">
                <a16:creationId xmlns:a16="http://schemas.microsoft.com/office/drawing/2014/main" id="{01BC4D3C-E418-E4E2-5AD8-0533063A40B2}"/>
              </a:ext>
            </a:extLst>
          </p:cNvPr>
          <p:cNvCxnSpPr>
            <a:cxnSpLocks/>
          </p:cNvCxnSpPr>
          <p:nvPr/>
        </p:nvCxnSpPr>
        <p:spPr>
          <a:xfrm flipH="1" flipV="1">
            <a:off x="5564303" y="3467730"/>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9">
            <a:extLst>
              <a:ext uri="{FF2B5EF4-FFF2-40B4-BE49-F238E27FC236}">
                <a16:creationId xmlns:a16="http://schemas.microsoft.com/office/drawing/2014/main" id="{D71CD3B0-4659-1A13-0043-2AC47C00724C}"/>
              </a:ext>
            </a:extLst>
          </p:cNvPr>
          <p:cNvCxnSpPr>
            <a:cxnSpLocks/>
          </p:cNvCxnSpPr>
          <p:nvPr/>
        </p:nvCxnSpPr>
        <p:spPr>
          <a:xfrm flipV="1">
            <a:off x="4838809" y="4823816"/>
            <a:ext cx="105617" cy="22325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20">
            <a:extLst>
              <a:ext uri="{FF2B5EF4-FFF2-40B4-BE49-F238E27FC236}">
                <a16:creationId xmlns:a16="http://schemas.microsoft.com/office/drawing/2014/main" id="{678EE17F-7BEF-586C-CD21-1BBAAC3697A5}"/>
              </a:ext>
            </a:extLst>
          </p:cNvPr>
          <p:cNvCxnSpPr>
            <a:cxnSpLocks/>
          </p:cNvCxnSpPr>
          <p:nvPr/>
        </p:nvCxnSpPr>
        <p:spPr>
          <a:xfrm flipV="1">
            <a:off x="4733192" y="5410652"/>
            <a:ext cx="105617" cy="22325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21">
            <a:extLst>
              <a:ext uri="{FF2B5EF4-FFF2-40B4-BE49-F238E27FC236}">
                <a16:creationId xmlns:a16="http://schemas.microsoft.com/office/drawing/2014/main" id="{C3579FE4-9DF2-49A4-25A7-3DDFC646F376}"/>
              </a:ext>
            </a:extLst>
          </p:cNvPr>
          <p:cNvCxnSpPr>
            <a:cxnSpLocks/>
          </p:cNvCxnSpPr>
          <p:nvPr/>
        </p:nvCxnSpPr>
        <p:spPr>
          <a:xfrm flipV="1">
            <a:off x="4053717" y="5716281"/>
            <a:ext cx="105617" cy="22325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2">
            <a:extLst>
              <a:ext uri="{FF2B5EF4-FFF2-40B4-BE49-F238E27FC236}">
                <a16:creationId xmlns:a16="http://schemas.microsoft.com/office/drawing/2014/main" id="{8832962E-5CAB-72EE-6E2D-379D5F25C476}"/>
              </a:ext>
            </a:extLst>
          </p:cNvPr>
          <p:cNvCxnSpPr>
            <a:cxnSpLocks/>
          </p:cNvCxnSpPr>
          <p:nvPr/>
        </p:nvCxnSpPr>
        <p:spPr>
          <a:xfrm flipV="1">
            <a:off x="11496675" y="1310186"/>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3">
            <a:extLst>
              <a:ext uri="{FF2B5EF4-FFF2-40B4-BE49-F238E27FC236}">
                <a16:creationId xmlns:a16="http://schemas.microsoft.com/office/drawing/2014/main" id="{195E1E36-8CB8-394F-3CBC-09897EE5A0F7}"/>
              </a:ext>
            </a:extLst>
          </p:cNvPr>
          <p:cNvCxnSpPr>
            <a:cxnSpLocks/>
          </p:cNvCxnSpPr>
          <p:nvPr/>
        </p:nvCxnSpPr>
        <p:spPr>
          <a:xfrm flipV="1">
            <a:off x="11440075" y="1634089"/>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4">
            <a:extLst>
              <a:ext uri="{FF2B5EF4-FFF2-40B4-BE49-F238E27FC236}">
                <a16:creationId xmlns:a16="http://schemas.microsoft.com/office/drawing/2014/main" id="{3D092BD6-309A-D32F-B80A-F82BD4A2F1C4}"/>
              </a:ext>
            </a:extLst>
          </p:cNvPr>
          <p:cNvCxnSpPr>
            <a:cxnSpLocks/>
          </p:cNvCxnSpPr>
          <p:nvPr/>
        </p:nvCxnSpPr>
        <p:spPr>
          <a:xfrm flipV="1">
            <a:off x="9943258" y="4468236"/>
            <a:ext cx="105617" cy="22325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5">
            <a:extLst>
              <a:ext uri="{FF2B5EF4-FFF2-40B4-BE49-F238E27FC236}">
                <a16:creationId xmlns:a16="http://schemas.microsoft.com/office/drawing/2014/main" id="{CECDF053-D521-BD3B-9829-03374DB175D6}"/>
              </a:ext>
            </a:extLst>
          </p:cNvPr>
          <p:cNvCxnSpPr>
            <a:cxnSpLocks/>
          </p:cNvCxnSpPr>
          <p:nvPr/>
        </p:nvCxnSpPr>
        <p:spPr>
          <a:xfrm flipH="1" flipV="1">
            <a:off x="10377424" y="4159251"/>
            <a:ext cx="135625" cy="231871"/>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6">
            <a:extLst>
              <a:ext uri="{FF2B5EF4-FFF2-40B4-BE49-F238E27FC236}">
                <a16:creationId xmlns:a16="http://schemas.microsoft.com/office/drawing/2014/main" id="{73C6B932-688D-9EE1-D5BE-637C3345685D}"/>
              </a:ext>
            </a:extLst>
          </p:cNvPr>
          <p:cNvCxnSpPr>
            <a:cxnSpLocks/>
          </p:cNvCxnSpPr>
          <p:nvPr/>
        </p:nvCxnSpPr>
        <p:spPr>
          <a:xfrm flipV="1">
            <a:off x="10223642" y="3851584"/>
            <a:ext cx="153782" cy="232598"/>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7">
            <a:extLst>
              <a:ext uri="{FF2B5EF4-FFF2-40B4-BE49-F238E27FC236}">
                <a16:creationId xmlns:a16="http://schemas.microsoft.com/office/drawing/2014/main" id="{42283928-B064-5A66-D5ED-E090963AAAFC}"/>
              </a:ext>
            </a:extLst>
          </p:cNvPr>
          <p:cNvCxnSpPr>
            <a:cxnSpLocks/>
          </p:cNvCxnSpPr>
          <p:nvPr/>
        </p:nvCxnSpPr>
        <p:spPr>
          <a:xfrm flipV="1">
            <a:off x="11426868" y="1920535"/>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8">
            <a:extLst>
              <a:ext uri="{FF2B5EF4-FFF2-40B4-BE49-F238E27FC236}">
                <a16:creationId xmlns:a16="http://schemas.microsoft.com/office/drawing/2014/main" id="{B22E223C-21B4-DDE5-3E3A-A2C5D2216238}"/>
              </a:ext>
            </a:extLst>
          </p:cNvPr>
          <p:cNvCxnSpPr>
            <a:cxnSpLocks/>
          </p:cNvCxnSpPr>
          <p:nvPr/>
        </p:nvCxnSpPr>
        <p:spPr>
          <a:xfrm flipV="1">
            <a:off x="10476385" y="3190632"/>
            <a:ext cx="113199" cy="23332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30">
            <a:extLst>
              <a:ext uri="{FF2B5EF4-FFF2-40B4-BE49-F238E27FC236}">
                <a16:creationId xmlns:a16="http://schemas.microsoft.com/office/drawing/2014/main" id="{B3A5CAB7-A7B3-02F0-2E9D-E9968F4403B0}"/>
              </a:ext>
            </a:extLst>
          </p:cNvPr>
          <p:cNvCxnSpPr>
            <a:cxnSpLocks/>
          </p:cNvCxnSpPr>
          <p:nvPr/>
        </p:nvCxnSpPr>
        <p:spPr>
          <a:xfrm flipV="1">
            <a:off x="9661549" y="4777034"/>
            <a:ext cx="105617" cy="223257"/>
          </a:xfrm>
          <a:prstGeom prst="straightConnector1">
            <a:avLst/>
          </a:prstGeom>
          <a:ln w="9525">
            <a:solidFill>
              <a:srgbClr val="99003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Taisnstūris 27">
            <a:extLst>
              <a:ext uri="{FF2B5EF4-FFF2-40B4-BE49-F238E27FC236}">
                <a16:creationId xmlns:a16="http://schemas.microsoft.com/office/drawing/2014/main" id="{111CA06D-A717-B57F-CBD4-A4CE43A87B16}"/>
              </a:ext>
            </a:extLst>
          </p:cNvPr>
          <p:cNvSpPr/>
          <p:nvPr/>
        </p:nvSpPr>
        <p:spPr>
          <a:xfrm>
            <a:off x="701457" y="4391121"/>
            <a:ext cx="5288925" cy="128577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Taisnstūris 30">
            <a:extLst>
              <a:ext uri="{FF2B5EF4-FFF2-40B4-BE49-F238E27FC236}">
                <a16:creationId xmlns:a16="http://schemas.microsoft.com/office/drawing/2014/main" id="{DAB47850-633E-AC8B-1D2B-F86B45446E9E}"/>
              </a:ext>
            </a:extLst>
          </p:cNvPr>
          <p:cNvSpPr/>
          <p:nvPr/>
        </p:nvSpPr>
        <p:spPr>
          <a:xfrm>
            <a:off x="6691109" y="3117017"/>
            <a:ext cx="4732816" cy="34114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Taisnstūris 31">
            <a:extLst>
              <a:ext uri="{FF2B5EF4-FFF2-40B4-BE49-F238E27FC236}">
                <a16:creationId xmlns:a16="http://schemas.microsoft.com/office/drawing/2014/main" id="{B28B072C-B1BD-5D10-3088-D37A9D45AD17}"/>
              </a:ext>
            </a:extLst>
          </p:cNvPr>
          <p:cNvSpPr/>
          <p:nvPr/>
        </p:nvSpPr>
        <p:spPr>
          <a:xfrm>
            <a:off x="6691109" y="3768619"/>
            <a:ext cx="4732816" cy="34114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178250010"/>
      </p:ext>
    </p:extLst>
  </p:cSld>
  <p:clrMapOvr>
    <a:masterClrMapping/>
  </p:clrMapOvr>
</p:sld>
</file>

<file path=ppt/theme/theme1.xml><?xml version="1.0" encoding="utf-8"?>
<a:theme xmlns:a="http://schemas.openxmlformats.org/drawingml/2006/main" name="NEPLP-PPT_sagatave">
  <a:themeElements>
    <a:clrScheme name="Pielāgots 2">
      <a:dk1>
        <a:srgbClr val="2B388D"/>
      </a:dk1>
      <a:lt1>
        <a:srgbClr val="FFFFFF"/>
      </a:lt1>
      <a:dk2>
        <a:srgbClr val="4456A6"/>
      </a:dk2>
      <a:lt2>
        <a:srgbClr val="89A9D8"/>
      </a:lt2>
      <a:accent1>
        <a:srgbClr val="2B388D"/>
      </a:accent1>
      <a:accent2>
        <a:srgbClr val="89A9D8"/>
      </a:accent2>
      <a:accent3>
        <a:srgbClr val="EBE0CA"/>
      </a:accent3>
      <a:accent4>
        <a:srgbClr val="D41633"/>
      </a:accent4>
      <a:accent5>
        <a:srgbClr val="C0C0C0"/>
      </a:accent5>
      <a:accent6>
        <a:srgbClr val="545454"/>
      </a:accent6>
      <a:hlink>
        <a:srgbClr val="89A9D8"/>
      </a:hlink>
      <a:folHlink>
        <a:srgbClr val="89A9D8"/>
      </a:folHlink>
    </a:clrScheme>
    <a:fontScheme name="NEPL Padome">
      <a:majorFont>
        <a:latin typeface="Arial Bold"/>
        <a:ea typeface="ＭＳ Ｐゴシック"/>
        <a:cs typeface=""/>
      </a:majorFont>
      <a:minorFont>
        <a:latin typeface="Arial"/>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LP-PPT_sagatave" id="{E728F6DA-A2B4-4C4D-9687-A3B26B7E1A6B}" vid="{BCAC6D40-DCC6-47BF-915B-0AB02300D05E}"/>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5740</TotalTime>
  <Words>4608</Words>
  <Application>Microsoft Office PowerPoint</Application>
  <PresentationFormat>Platekrāna</PresentationFormat>
  <Paragraphs>316</Paragraphs>
  <Slides>61</Slides>
  <Notes>3</Notes>
  <HiddenSlides>1</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61</vt:i4>
      </vt:variant>
    </vt:vector>
  </HeadingPairs>
  <TitlesOfParts>
    <vt:vector size="68" baseType="lpstr">
      <vt:lpstr>Aptos</vt:lpstr>
      <vt:lpstr>Arial</vt:lpstr>
      <vt:lpstr>Arial Bold</vt:lpstr>
      <vt:lpstr>Calibri</vt:lpstr>
      <vt:lpstr>Times New Roman</vt:lpstr>
      <vt:lpstr>Wingdings</vt:lpstr>
      <vt:lpstr>NEPLP-PPT_sagatave</vt:lpstr>
      <vt:lpstr>PowerPoint prezentācija</vt:lpstr>
      <vt:lpstr>PowerPoint prezentācija</vt:lpstr>
      <vt:lpstr>   Aptaujā piedalījās 1537 Latvijas Republikas pastāvīgie iedzīvotāji vecumā no 15 gadiem  Daļēji strukturētajās intervijās – 71 dalībnieks no 9 gadu vecuma  2025. gada aprīlis–jūnijs   Tirgus un sociālo pētījumu aģentūra “Latvijas Fakti”</vt:lpstr>
      <vt:lpstr>Prezentācijā fokuss uz:    </vt:lpstr>
      <vt:lpstr>Tehnoloģiskās prasmes un spēja piekļūt informācijai</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Tendences, kas parādās intervijās</vt:lpstr>
      <vt:lpstr>Tendences, kas parādās intervijās II</vt:lpstr>
      <vt:lpstr>PowerPoint prezentācija</vt:lpstr>
      <vt:lpstr>PowerPoint prezentācija</vt:lpstr>
      <vt:lpstr>PowerPoint prezentācija</vt:lpstr>
      <vt:lpstr>PowerPoint prezentācija</vt:lpstr>
      <vt:lpstr>PowerPoint prezentācija</vt:lpstr>
      <vt:lpstr>Daļēji strukturēto interviju (71) rezultāti</vt:lpstr>
      <vt:lpstr>Mediju lietošana pirms naktsmiera</vt:lpstr>
      <vt:lpstr>Mediju lietošana pirms miega ir plaši izplatīta un kļuvusi par ikdienas rutīnu: miega higiēnas, digitālā līdzsvara un pašregulācijas problēmas </vt:lpstr>
      <vt:lpstr>Pretruna starp zināšanām un rīcību</vt:lpstr>
      <vt:lpstr>Pašvērtējums par digitālās uzvedības paradumiem un atkarību no sociālajiem medijiem </vt:lpstr>
      <vt:lpstr> </vt:lpstr>
      <vt:lpstr>PowerPoint prezentācija</vt:lpstr>
      <vt:lpstr>Kompulsīva uzvedība digitālā vidē</vt:lpstr>
      <vt:lpstr>PowerPoint prezentācija</vt:lpstr>
      <vt:lpstr>PowerPoint prezentācija</vt:lpstr>
      <vt:lpstr>Medijpratības izglītībā </vt:lpstr>
      <vt:lpstr>Aizsardzības ministrijas “Facebook” profila autentiskuma izvērtēšana</vt:lpstr>
      <vt:lpstr>PowerPoint prezentācija</vt:lpstr>
      <vt:lpstr>PowerPoint prezentācija</vt:lpstr>
      <vt:lpstr>Izpratne par influenceru veidotu saturu</vt:lpstr>
      <vt:lpstr>Digitālais briedums attīstās dažādos tempos un ne vienmēr sakrīt ar hronoloģisko vecumu</vt:lpstr>
      <vt:lpstr>Intervētie par influenceru satura izvērtēšanu</vt:lpstr>
      <vt:lpstr>Daži intervētie sasaista influenceru saturu ar propagandas vai politiskas ietekmes risku</vt:lpstr>
      <vt:lpstr>2024</vt:lpstr>
      <vt:lpstr>Konkrēta influenceres “Instagram” ieraksta izvērtēšana</vt:lpstr>
      <vt:lpstr>PowerPoint prezentācija</vt:lpstr>
      <vt:lpstr>Atbildes atklāj plašu uztveres amplitūdu – no tūlītējas reklāmas atpazīšanas līdz pilnīgai neizpratnei</vt:lpstr>
      <vt:lpstr>Rūpes par drošību sociālajos medijos</vt:lpstr>
      <vt:lpstr>2024</vt:lpstr>
      <vt:lpstr>Pieaugušo un senioru atbildēs </vt:lpstr>
      <vt:lpstr>PowerPoint prezentācija</vt:lpstr>
      <vt:lpstr>Izpratne par “Google” meklētājprogrammas darbību</vt:lpstr>
      <vt:lpstr>Progress</vt:lpstr>
      <vt:lpstr>  Attieksme un individuālā pieredze mākslīgā intelekta (MI) rīku izmantošanā</vt:lpstr>
      <vt:lpstr>PowerPoint prezentācija</vt:lpstr>
      <vt:lpstr>MI rīki skolās un augstskolās</vt:lpstr>
      <vt:lpstr>Vecumam pielāgota MI izglītība:</vt:lpstr>
      <vt:lpstr>Paldies par uzmanību!  </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Kārlis Luste</dc:creator>
  <cp:lastModifiedBy>Klinta Ločmele</cp:lastModifiedBy>
  <cp:revision>78</cp:revision>
  <dcterms:created xsi:type="dcterms:W3CDTF">2022-04-27T12:19:12Z</dcterms:created>
  <dcterms:modified xsi:type="dcterms:W3CDTF">2025-10-30T05:37:36Z</dcterms:modified>
</cp:coreProperties>
</file>