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98" r:id="rId2"/>
    <p:sldId id="297" r:id="rId3"/>
    <p:sldId id="299" r:id="rId4"/>
    <p:sldId id="304" r:id="rId5"/>
    <p:sldId id="347" r:id="rId6"/>
    <p:sldId id="318" r:id="rId7"/>
    <p:sldId id="322" r:id="rId8"/>
    <p:sldId id="323" r:id="rId9"/>
    <p:sldId id="326" r:id="rId10"/>
    <p:sldId id="327" r:id="rId11"/>
    <p:sldId id="348" r:id="rId12"/>
    <p:sldId id="336" r:id="rId13"/>
    <p:sldId id="337" r:id="rId14"/>
    <p:sldId id="338" r:id="rId15"/>
    <p:sldId id="339" r:id="rId16"/>
    <p:sldId id="353" r:id="rId17"/>
    <p:sldId id="352" r:id="rId18"/>
    <p:sldId id="355" r:id="rId19"/>
    <p:sldId id="357" r:id="rId20"/>
    <p:sldId id="360" r:id="rId21"/>
    <p:sldId id="361" r:id="rId22"/>
    <p:sldId id="362" r:id="rId23"/>
    <p:sldId id="364" r:id="rId24"/>
    <p:sldId id="350" r:id="rId25"/>
    <p:sldId id="312" r:id="rId26"/>
    <p:sldId id="335" r:id="rId27"/>
    <p:sldId id="367" r:id="rId28"/>
    <p:sldId id="349" r:id="rId29"/>
    <p:sldId id="331" r:id="rId30"/>
    <p:sldId id="369" r:id="rId31"/>
    <p:sldId id="368" r:id="rId32"/>
    <p:sldId id="332" r:id="rId33"/>
    <p:sldId id="371" r:id="rId34"/>
    <p:sldId id="373" r:id="rId35"/>
    <p:sldId id="351" r:id="rId36"/>
    <p:sldId id="328" r:id="rId37"/>
    <p:sldId id="329" r:id="rId38"/>
    <p:sldId id="330" r:id="rId39"/>
    <p:sldId id="374" r:id="rId40"/>
    <p:sldId id="378" r:id="rId41"/>
    <p:sldId id="375" r:id="rId42"/>
    <p:sldId id="342" r:id="rId43"/>
    <p:sldId id="343" r:id="rId44"/>
    <p:sldId id="376" r:id="rId45"/>
    <p:sldId id="377" r:id="rId46"/>
    <p:sldId id="325" r:id="rId47"/>
    <p:sldId id="356" r:id="rId48"/>
    <p:sldId id="307" r:id="rId49"/>
    <p:sldId id="300"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asākuma titulslaids" id="{01443677-D611-42D5-9DF9-5340B728FD9D}">
          <p14:sldIdLst>
            <p14:sldId id="298"/>
            <p14:sldId id="297"/>
            <p14:sldId id="299"/>
          </p14:sldIdLst>
        </p14:section>
        <p14:section name="Pētījuma sadaļas slaids" id="{30CD00DD-2049-418B-8D7D-E1649388462F}">
          <p14:sldIdLst/>
        </p14:section>
        <p14:section name="Prezentācijas slaidu izkārtojumi" id="{20948CCB-5308-4514-A5DB-BB50FF02E235}">
          <p14:sldIdLst>
            <p14:sldId id="304"/>
            <p14:sldId id="347"/>
            <p14:sldId id="318"/>
            <p14:sldId id="322"/>
            <p14:sldId id="323"/>
            <p14:sldId id="326"/>
            <p14:sldId id="327"/>
            <p14:sldId id="348"/>
            <p14:sldId id="336"/>
            <p14:sldId id="337"/>
            <p14:sldId id="338"/>
            <p14:sldId id="339"/>
            <p14:sldId id="353"/>
            <p14:sldId id="352"/>
            <p14:sldId id="355"/>
            <p14:sldId id="357"/>
            <p14:sldId id="360"/>
            <p14:sldId id="361"/>
            <p14:sldId id="362"/>
            <p14:sldId id="364"/>
            <p14:sldId id="350"/>
            <p14:sldId id="312"/>
            <p14:sldId id="335"/>
            <p14:sldId id="367"/>
            <p14:sldId id="349"/>
            <p14:sldId id="331"/>
            <p14:sldId id="369"/>
            <p14:sldId id="368"/>
            <p14:sldId id="332"/>
            <p14:sldId id="371"/>
            <p14:sldId id="373"/>
            <p14:sldId id="351"/>
            <p14:sldId id="328"/>
            <p14:sldId id="329"/>
            <p14:sldId id="330"/>
            <p14:sldId id="374"/>
            <p14:sldId id="378"/>
            <p14:sldId id="375"/>
            <p14:sldId id="342"/>
            <p14:sldId id="343"/>
            <p14:sldId id="376"/>
            <p14:sldId id="377"/>
            <p14:sldId id="325"/>
            <p14:sldId id="356"/>
            <p14:sldId id="307"/>
          </p14:sldIdLst>
        </p14:section>
        <p14:section name="Diskusijas sadaļas slaids" id="{553AB320-8D05-4A51-8D52-A0B0588B3AF2}">
          <p14:sldIdLst>
            <p14:sldId id="300"/>
          </p14:sldIdLst>
        </p14:section>
        <p14:section name="Darba kārtība" id="{A0E3EABE-AE3E-4F7E-961B-EF79709AA36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E8EE"/>
    <a:srgbClr val="CED5DF"/>
    <a:srgbClr val="A7ADB9"/>
    <a:srgbClr val="DADFE7"/>
    <a:srgbClr val="DADEE7"/>
    <a:srgbClr val="B8CBE8"/>
    <a:srgbClr val="D9E0E8"/>
    <a:srgbClr val="D8DFE7"/>
    <a:srgbClr val="D9DE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06" autoAdjust="0"/>
    <p:restoredTop sz="95706" autoAdjust="0"/>
  </p:normalViewPr>
  <p:slideViewPr>
    <p:cSldViewPr snapToGrid="0" showGuides="1">
      <p:cViewPr varScale="1">
        <p:scale>
          <a:sx n="65" d="100"/>
          <a:sy n="65" d="100"/>
        </p:scale>
        <p:origin x="420"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7741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F2492-FF44-F710-7078-9C59052FF1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E71F7-30DC-BB56-A8F4-F87FB5DDFCA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57B7628C-AC20-BB41-C8EC-792A191D5171}"/>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898314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6DFE8-EA65-8406-3DBB-5B1700F87A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AD439B-ABD6-3214-4867-0E52BD1CF31D}"/>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19B1B74-B634-A5B3-F0D2-8FE3D79FDF6B}"/>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4272319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90976-8AFF-9DDD-150A-AC284087E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5CECD9-223D-94DB-B6B4-76202B469F5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46C1FC5F-AFC2-1A6F-558D-6C903344C260}"/>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6209824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BCCCA-8F0A-40D4-1EA9-84F558002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DC5FE1-C84B-1520-1591-E2FCD43D476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0D9A8E4-380B-3A76-DEAA-ED3C2C130490}"/>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638333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iezīmju vietturis 2"/>
          <p:cNvSpPr>
            <a:spLocks noGrp="1"/>
          </p:cNvSpPr>
          <p:nvPr>
            <p:ph type="body" idx="1"/>
          </p:nvPr>
        </p:nvSpPr>
        <p:spPr>
          <a:xfrm>
            <a:off x="685800" y="4400550"/>
            <a:ext cx="5486400" cy="3600450"/>
          </a:xfrm>
          <a:prstGeom prst="rect">
            <a:avLst/>
          </a:prstGeom>
        </p:spPr>
        <p:txBody>
          <a:bodyPr/>
          <a:lstStyle/>
          <a:p>
            <a:endParaRPr lang="lv-LV" dirty="0"/>
          </a:p>
        </p:txBody>
      </p:sp>
    </p:spTree>
    <p:extLst>
      <p:ext uri="{BB962C8B-B14F-4D97-AF65-F5344CB8AC3E}">
        <p14:creationId xmlns:p14="http://schemas.microsoft.com/office/powerpoint/2010/main" val="2990511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a attēla vietturis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iezīmju vietturis 2"/>
          <p:cNvSpPr>
            <a:spLocks noGrp="1"/>
          </p:cNvSpPr>
          <p:nvPr>
            <p:ph type="body" idx="1"/>
          </p:nvPr>
        </p:nvSpPr>
        <p:spPr>
          <a:xfrm>
            <a:off x="685800" y="4400550"/>
            <a:ext cx="5486400" cy="3600450"/>
          </a:xfrm>
          <a:prstGeom prst="rect">
            <a:avLst/>
          </a:prstGeom>
        </p:spPr>
        <p:txBody>
          <a:bodyPr/>
          <a:lstStyle/>
          <a:p>
            <a:endParaRPr lang="lv-LV" dirty="0"/>
          </a:p>
        </p:txBody>
      </p:sp>
    </p:spTree>
    <p:extLst>
      <p:ext uri="{BB962C8B-B14F-4D97-AF65-F5344CB8AC3E}">
        <p14:creationId xmlns:p14="http://schemas.microsoft.com/office/powerpoint/2010/main" val="1495508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D21EB-2B0B-7476-C457-375D50B6C3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DEAB7B-2A99-864A-1359-B82341CCCDA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B1AAAC3-A7EF-FE48-0B47-BCD572ABC3AD}"/>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329706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79BBC-930A-0D66-4AED-B3B36C22EC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79C604-A9D9-A96F-0752-FFCD3A4814E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6202378-BEDE-5A30-85E5-9FA0264C2B1A}"/>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1348655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FF399-5DE2-E31D-7B76-3C0E820BD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75D5C-84AD-B414-F19A-66AE10E8CAD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1599C442-2AF4-0FB6-E29D-2A59616D7326}"/>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4435662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C6F6C-CB1B-415E-C2CE-75FF1C07F7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CDF8FB-7B64-5CFE-2224-1A48A2623AFB}"/>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D84CBDD3-3AF2-153E-56F5-5E7C31E0278C}"/>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809580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4DEE9-D290-EF4B-8259-35145A6E5B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CEFB49-C92E-27EA-3AB9-131125A393A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FA123EB-D8D2-66EC-E86C-325D713B88E5}"/>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687089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B2ADA-8983-0F9F-E6AB-E18284DB3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A39370-7858-4502-0ED3-BBE9C71B92EF}"/>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1C8B5DFD-A4A6-42DE-3BDA-944CD65F7AA6}"/>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918109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FC48E-50FA-C91A-1712-BF137EBBE2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FD75D7-388D-17E2-B847-FF5A8301080F}"/>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13A46FAE-F66F-78C7-0A4A-23A600C188D4}"/>
              </a:ext>
            </a:extLst>
          </p:cNvPr>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8487688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4FB2-AD0E-7674-721B-EBAAEABCA19A}"/>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7925019-ED2D-EA02-E44E-70A66FA8152B}"/>
              </a:ext>
            </a:extLst>
          </p:cNvPr>
          <p:cNvSpPr>
            <a:spLocks noGrp="1"/>
          </p:cNvSpPr>
          <p:nvPr>
            <p:ph type="sldNum" sz="quarter" idx="10"/>
          </p:nvPr>
        </p:nvSpPr>
        <p:spPr/>
        <p:txBody>
          <a:bodyPr/>
          <a:lstStyle/>
          <a:p>
            <a:fld id="{91D3A56C-CA3A-4E89-BC65-6580637F7A80}" type="slidenum">
              <a:rPr lang="lv-LV" smtClean="0"/>
              <a:pPr/>
              <a:t>‹#›</a:t>
            </a:fld>
            <a:endParaRPr lang="lv-LV"/>
          </a:p>
        </p:txBody>
      </p:sp>
      <p:pic>
        <p:nvPicPr>
          <p:cNvPr id="5" name="Attēls 5" descr="Attēls, kurā ir fonts, grafika, ekrānuzņēmums, logotips&#10;&#10;Apraksts ģenerēts automātiski">
            <a:extLst>
              <a:ext uri="{FF2B5EF4-FFF2-40B4-BE49-F238E27FC236}">
                <a16:creationId xmlns:a16="http://schemas.microsoft.com/office/drawing/2014/main" id="{A7853CFE-D3B7-3978-E268-1A4DDF4B15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2169" y="6083653"/>
            <a:ext cx="2627163" cy="488950"/>
          </a:xfrm>
          <a:prstGeom prst="rect">
            <a:avLst/>
          </a:prstGeom>
        </p:spPr>
      </p:pic>
    </p:spTree>
    <p:extLst>
      <p:ext uri="{BB962C8B-B14F-4D97-AF65-F5344CB8AC3E}">
        <p14:creationId xmlns:p14="http://schemas.microsoft.com/office/powerpoint/2010/main" val="199295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irsraksts_tek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4FB2-AD0E-7674-721B-EBAAEABCA19A}"/>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7925019-ED2D-EA02-E44E-70A66FA8152B}"/>
              </a:ext>
            </a:extLst>
          </p:cNvPr>
          <p:cNvSpPr>
            <a:spLocks noGrp="1"/>
          </p:cNvSpPr>
          <p:nvPr>
            <p:ph type="sldNum" sz="quarter" idx="10"/>
          </p:nvPr>
        </p:nvSpPr>
        <p:spPr/>
        <p:txBody>
          <a:bodyPr/>
          <a:lstStyle/>
          <a:p>
            <a:fld id="{91D3A56C-CA3A-4E89-BC65-6580637F7A80}" type="slidenum">
              <a:rPr lang="lv-LV" smtClean="0"/>
              <a:pPr/>
              <a:t>‹#›</a:t>
            </a:fld>
            <a:endParaRPr lang="lv-LV"/>
          </a:p>
        </p:txBody>
      </p:sp>
    </p:spTree>
    <p:extLst>
      <p:ext uri="{BB962C8B-B14F-4D97-AF65-F5344CB8AC3E}">
        <p14:creationId xmlns:p14="http://schemas.microsoft.com/office/powerpoint/2010/main" val="37523945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Virsraksts_tek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4FB2-AD0E-7674-721B-EBAAEABCA19A}"/>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7925019-ED2D-EA02-E44E-70A66FA8152B}"/>
              </a:ext>
            </a:extLst>
          </p:cNvPr>
          <p:cNvSpPr>
            <a:spLocks noGrp="1"/>
          </p:cNvSpPr>
          <p:nvPr>
            <p:ph type="sldNum" sz="quarter" idx="10"/>
          </p:nvPr>
        </p:nvSpPr>
        <p:spPr/>
        <p:txBody>
          <a:bodyPr/>
          <a:lstStyle/>
          <a:p>
            <a:fld id="{91D3A56C-CA3A-4E89-BC65-6580637F7A80}" type="slidenum">
              <a:rPr lang="lv-LV" smtClean="0"/>
              <a:pPr/>
              <a:t>‹#›</a:t>
            </a:fld>
            <a:endParaRPr lang="lv-LV"/>
          </a:p>
        </p:txBody>
      </p:sp>
      <p:sp>
        <p:nvSpPr>
          <p:cNvPr id="4" name="Content Placeholder 2">
            <a:extLst>
              <a:ext uri="{FF2B5EF4-FFF2-40B4-BE49-F238E27FC236}">
                <a16:creationId xmlns:a16="http://schemas.microsoft.com/office/drawing/2014/main" id="{EC30CE06-243C-229F-D3DF-6DCF02D9A194}"/>
              </a:ext>
            </a:extLst>
          </p:cNvPr>
          <p:cNvSpPr>
            <a:spLocks noGrp="1"/>
          </p:cNvSpPr>
          <p:nvPr>
            <p:ph idx="1" hasCustomPrompt="1"/>
          </p:nvPr>
        </p:nvSpPr>
        <p:spPr>
          <a:xfrm>
            <a:off x="584200" y="1495425"/>
            <a:ext cx="11015133" cy="4476750"/>
          </a:xfrm>
          <a:prstGeom prst="rect">
            <a:avLst/>
          </a:prstGeom>
        </p:spPr>
        <p:txBody>
          <a:bodyPr/>
          <a:lstStyle>
            <a:lvl1pPr>
              <a:buSzPct val="110000"/>
              <a:defRPr sz="2000"/>
            </a:lvl1pPr>
            <a:lvl2pPr>
              <a:buSzPct val="110000"/>
              <a:defRPr sz="1800"/>
            </a:lvl2pPr>
            <a:lvl3pPr>
              <a:buSzPct val="110000"/>
              <a:defRPr sz="1800"/>
            </a:lvl3pPr>
            <a:lvl4pPr>
              <a:buSzPct val="110000"/>
              <a:defRPr sz="1600"/>
            </a:lvl4pPr>
            <a:lvl5pPr>
              <a:buSzPct val="110000"/>
              <a:defRPr sz="1600"/>
            </a:lvl5pPr>
          </a:lstStyle>
          <a:p>
            <a:pPr lvl="0"/>
            <a:r>
              <a:rPr lang="lv-LV">
                <a:latin typeface="Arial" panose="020B0604020202020204" pitchFamily="34" charset="0"/>
                <a:cs typeface="Arial" panose="020B0604020202020204" pitchFamily="34" charset="0"/>
              </a:rPr>
              <a:t>Teksts vai uzskaitījums</a:t>
            </a:r>
            <a:endParaRPr lang="en-US"/>
          </a:p>
          <a:p>
            <a:pPr lvl="1"/>
            <a:r>
              <a:rPr lang="lv-LV">
                <a:latin typeface="Arial" panose="020B0604020202020204" pitchFamily="34" charset="0"/>
                <a:cs typeface="Arial" panose="020B0604020202020204" pitchFamily="34" charset="0"/>
              </a:rPr>
              <a:t>Otrās pakāpes uzskaitījums</a:t>
            </a:r>
          </a:p>
          <a:p>
            <a:pPr lvl="2"/>
            <a:r>
              <a:rPr lang="lv-LV"/>
              <a:t>Trešās</a:t>
            </a:r>
            <a:r>
              <a:rPr lang="en-US"/>
              <a:t> pakāpes uzskaitījums</a:t>
            </a:r>
          </a:p>
        </p:txBody>
      </p:sp>
    </p:spTree>
    <p:extLst>
      <p:ext uri="{BB962C8B-B14F-4D97-AF65-F5344CB8AC3E}">
        <p14:creationId xmlns:p14="http://schemas.microsoft.com/office/powerpoint/2010/main" val="1100601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Virsraksts_tek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4FB2-AD0E-7674-721B-EBAAEABCA19A}"/>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7925019-ED2D-EA02-E44E-70A66FA8152B}"/>
              </a:ext>
            </a:extLst>
          </p:cNvPr>
          <p:cNvSpPr>
            <a:spLocks noGrp="1"/>
          </p:cNvSpPr>
          <p:nvPr>
            <p:ph type="sldNum" sz="quarter" idx="10"/>
          </p:nvPr>
        </p:nvSpPr>
        <p:spPr/>
        <p:txBody>
          <a:bodyPr/>
          <a:lstStyle/>
          <a:p>
            <a:fld id="{91D3A56C-CA3A-4E89-BC65-6580637F7A80}" type="slidenum">
              <a:rPr lang="lv-LV" smtClean="0"/>
              <a:pPr/>
              <a:t>‹#›</a:t>
            </a:fld>
            <a:endParaRPr lang="lv-LV"/>
          </a:p>
        </p:txBody>
      </p:sp>
      <p:sp>
        <p:nvSpPr>
          <p:cNvPr id="5" name="Content Placeholder 2">
            <a:extLst>
              <a:ext uri="{FF2B5EF4-FFF2-40B4-BE49-F238E27FC236}">
                <a16:creationId xmlns:a16="http://schemas.microsoft.com/office/drawing/2014/main" id="{9EBB4580-9748-ED4F-BC1C-42FD62CF1D4C}"/>
              </a:ext>
            </a:extLst>
          </p:cNvPr>
          <p:cNvSpPr>
            <a:spLocks noGrp="1"/>
          </p:cNvSpPr>
          <p:nvPr>
            <p:ph sz="half" idx="1" hasCustomPrompt="1"/>
          </p:nvPr>
        </p:nvSpPr>
        <p:spPr>
          <a:xfrm>
            <a:off x="584200" y="1495426"/>
            <a:ext cx="5511800" cy="4476751"/>
          </a:xfrm>
          <a:prstGeom prst="rect">
            <a:avLst/>
          </a:prstGeom>
        </p:spPr>
        <p:txBody>
          <a:bodyPr/>
          <a:lstStyle>
            <a:lvl1pPr indent="-182880">
              <a:lnSpc>
                <a:spcPct val="100000"/>
              </a:lnSpc>
              <a:buSzPct val="110000"/>
              <a:defRPr sz="2000"/>
            </a:lvl1pPr>
            <a:lvl2pPr indent="-182880">
              <a:lnSpc>
                <a:spcPct val="100000"/>
              </a:lnSpc>
              <a:buSzPct val="110000"/>
              <a:defRPr sz="1800"/>
            </a:lvl2pPr>
            <a:lvl3pPr indent="-182880">
              <a:lnSpc>
                <a:spcPct val="100000"/>
              </a:lnSpc>
              <a:buSzPct val="110000"/>
              <a:defRPr sz="1800"/>
            </a:lvl3pPr>
            <a:lvl4pPr>
              <a:defRPr sz="1600"/>
            </a:lvl4pPr>
            <a:lvl5pPr>
              <a:defRPr sz="1600"/>
            </a:lvl5pPr>
          </a:lstStyle>
          <a:p>
            <a:pPr lvl="0"/>
            <a:r>
              <a:rPr lang="lv-LV" dirty="0">
                <a:latin typeface="Arial" panose="020B0604020202020204" pitchFamily="34" charset="0"/>
                <a:cs typeface="Arial" panose="020B0604020202020204" pitchFamily="34" charset="0"/>
              </a:rPr>
              <a:t>Teksts vai uzskaitījums</a:t>
            </a:r>
            <a:endParaRPr lang="en-US" dirty="0"/>
          </a:p>
          <a:p>
            <a:pPr lvl="1"/>
            <a:r>
              <a:rPr lang="lv-LV" dirty="0">
                <a:latin typeface="Arial" panose="020B0604020202020204" pitchFamily="34" charset="0"/>
                <a:cs typeface="Arial" panose="020B0604020202020204" pitchFamily="34" charset="0"/>
              </a:rPr>
              <a:t>Otrās pakāpes uzskaitījums</a:t>
            </a:r>
          </a:p>
          <a:p>
            <a:pPr lvl="2"/>
            <a:r>
              <a:rPr lang="lv-LV" dirty="0"/>
              <a:t>Trešās</a:t>
            </a:r>
            <a:r>
              <a:rPr lang="en-US" dirty="0"/>
              <a:t> </a:t>
            </a:r>
            <a:r>
              <a:rPr lang="en-US" dirty="0" err="1"/>
              <a:t>pakāpes</a:t>
            </a:r>
            <a:r>
              <a:rPr lang="en-US" dirty="0"/>
              <a:t> </a:t>
            </a:r>
            <a:r>
              <a:rPr lang="en-US" dirty="0" err="1"/>
              <a:t>uzskaitījums</a:t>
            </a:r>
            <a:endParaRPr lang="en-US" dirty="0"/>
          </a:p>
        </p:txBody>
      </p:sp>
      <p:sp>
        <p:nvSpPr>
          <p:cNvPr id="6" name="Content Placeholder 3">
            <a:extLst>
              <a:ext uri="{FF2B5EF4-FFF2-40B4-BE49-F238E27FC236}">
                <a16:creationId xmlns:a16="http://schemas.microsoft.com/office/drawing/2014/main" id="{F5B7D1C0-09B5-27BE-4BE2-CEC9368B9636}"/>
              </a:ext>
            </a:extLst>
          </p:cNvPr>
          <p:cNvSpPr>
            <a:spLocks noGrp="1"/>
          </p:cNvSpPr>
          <p:nvPr>
            <p:ph sz="half" idx="2" hasCustomPrompt="1"/>
          </p:nvPr>
        </p:nvSpPr>
        <p:spPr>
          <a:xfrm>
            <a:off x="6096000" y="1495424"/>
            <a:ext cx="5511800" cy="4476751"/>
          </a:xfrm>
          <a:prstGeom prst="rect">
            <a:avLst/>
          </a:prstGeom>
        </p:spPr>
        <p:txBody>
          <a:bodyPr/>
          <a:lstStyle>
            <a:lvl1pPr indent="-182880">
              <a:lnSpc>
                <a:spcPct val="100000"/>
              </a:lnSpc>
              <a:buSzPct val="110000"/>
              <a:defRPr sz="2000"/>
            </a:lvl1pPr>
            <a:lvl2pPr indent="-182880">
              <a:lnSpc>
                <a:spcPct val="100000"/>
              </a:lnSpc>
              <a:buSzPct val="110000"/>
              <a:defRPr sz="1800"/>
            </a:lvl2pPr>
            <a:lvl3pPr indent="-182880">
              <a:lnSpc>
                <a:spcPct val="100000"/>
              </a:lnSpc>
              <a:buSzPct val="110000"/>
              <a:defRPr sz="1800"/>
            </a:lvl3pPr>
            <a:lvl4pPr>
              <a:defRPr sz="1600"/>
            </a:lvl4pPr>
            <a:lvl5pPr>
              <a:defRPr sz="1600"/>
            </a:lvl5pPr>
          </a:lstStyle>
          <a:p>
            <a:pPr lvl="0"/>
            <a:r>
              <a:rPr lang="lv-LV">
                <a:latin typeface="Arial" panose="020B0604020202020204" pitchFamily="34" charset="0"/>
                <a:cs typeface="Arial" panose="020B0604020202020204" pitchFamily="34" charset="0"/>
              </a:rPr>
              <a:t>Teksts vai uzskaitījums</a:t>
            </a:r>
            <a:endParaRPr lang="en-US"/>
          </a:p>
          <a:p>
            <a:pPr lvl="1"/>
            <a:r>
              <a:rPr lang="lv-LV">
                <a:latin typeface="Arial" panose="020B0604020202020204" pitchFamily="34" charset="0"/>
                <a:cs typeface="Arial" panose="020B0604020202020204" pitchFamily="34" charset="0"/>
              </a:rPr>
              <a:t>Otrās pakāpes uzskaitījums</a:t>
            </a:r>
          </a:p>
          <a:p>
            <a:pPr lvl="2"/>
            <a:r>
              <a:rPr lang="lv-LV"/>
              <a:t>Trešās</a:t>
            </a:r>
            <a:r>
              <a:rPr lang="en-US"/>
              <a:t> pakāpes uzskaitījums</a:t>
            </a:r>
          </a:p>
        </p:txBody>
      </p:sp>
    </p:spTree>
    <p:extLst>
      <p:ext uri="{BB962C8B-B14F-4D97-AF65-F5344CB8AC3E}">
        <p14:creationId xmlns:p14="http://schemas.microsoft.com/office/powerpoint/2010/main" val="243449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Virsraksts_tek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4FB2-AD0E-7674-721B-EBAAEABCA19A}"/>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07925019-ED2D-EA02-E44E-70A66FA8152B}"/>
              </a:ext>
            </a:extLst>
          </p:cNvPr>
          <p:cNvSpPr>
            <a:spLocks noGrp="1"/>
          </p:cNvSpPr>
          <p:nvPr>
            <p:ph type="sldNum" sz="quarter" idx="10"/>
          </p:nvPr>
        </p:nvSpPr>
        <p:spPr/>
        <p:txBody>
          <a:bodyPr/>
          <a:lstStyle/>
          <a:p>
            <a:fld id="{91D3A56C-CA3A-4E89-BC65-6580637F7A80}" type="slidenum">
              <a:rPr lang="lv-LV" smtClean="0"/>
              <a:pPr/>
              <a:t>‹#›</a:t>
            </a:fld>
            <a:endParaRPr lang="lv-LV"/>
          </a:p>
        </p:txBody>
      </p:sp>
      <p:sp>
        <p:nvSpPr>
          <p:cNvPr id="4" name="Text Placeholder 2">
            <a:extLst>
              <a:ext uri="{FF2B5EF4-FFF2-40B4-BE49-F238E27FC236}">
                <a16:creationId xmlns:a16="http://schemas.microsoft.com/office/drawing/2014/main" id="{1B3B8EB6-5440-6A58-1889-7B14A50CD28C}"/>
              </a:ext>
            </a:extLst>
          </p:cNvPr>
          <p:cNvSpPr>
            <a:spLocks noGrp="1"/>
          </p:cNvSpPr>
          <p:nvPr>
            <p:ph type="body" idx="1" hasCustomPrompt="1"/>
          </p:nvPr>
        </p:nvSpPr>
        <p:spPr>
          <a:xfrm>
            <a:off x="584200" y="1495425"/>
            <a:ext cx="5511800" cy="485775"/>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Apakšvirsraksts</a:t>
            </a:r>
            <a:endParaRPr lang="en-US"/>
          </a:p>
        </p:txBody>
      </p:sp>
      <p:sp>
        <p:nvSpPr>
          <p:cNvPr id="7" name="Content Placeholder 3">
            <a:extLst>
              <a:ext uri="{FF2B5EF4-FFF2-40B4-BE49-F238E27FC236}">
                <a16:creationId xmlns:a16="http://schemas.microsoft.com/office/drawing/2014/main" id="{FEEDBBC4-C42B-13F3-61CF-3CE933D714CC}"/>
              </a:ext>
            </a:extLst>
          </p:cNvPr>
          <p:cNvSpPr>
            <a:spLocks noGrp="1"/>
          </p:cNvSpPr>
          <p:nvPr>
            <p:ph sz="half" idx="2" hasCustomPrompt="1"/>
          </p:nvPr>
        </p:nvSpPr>
        <p:spPr>
          <a:xfrm>
            <a:off x="584200" y="2200275"/>
            <a:ext cx="5511800" cy="3771900"/>
          </a:xfrm>
          <a:prstGeom prst="rect">
            <a:avLst/>
          </a:prstGeom>
        </p:spPr>
        <p:txBody>
          <a:bodyPr/>
          <a:lstStyle>
            <a:lvl1pPr marL="182880" indent="-182880">
              <a:lnSpc>
                <a:spcPct val="100000"/>
              </a:lnSpc>
              <a:buSzPct val="110000"/>
              <a:defRPr sz="2000"/>
            </a:lvl1pPr>
            <a:lvl2pPr indent="-182880">
              <a:lnSpc>
                <a:spcPct val="100000"/>
              </a:lnSpc>
              <a:buSzPct val="110000"/>
              <a:defRPr sz="2000"/>
            </a:lvl2pPr>
            <a:lvl3pPr indent="-182880">
              <a:lnSpc>
                <a:spcPct val="100000"/>
              </a:lnSpc>
              <a:buSzPct val="110000"/>
              <a:defRPr sz="1800"/>
            </a:lvl3pPr>
            <a:lvl5pPr>
              <a:defRPr sz="1600"/>
            </a:lvl5pPr>
          </a:lstStyle>
          <a:p>
            <a:pPr lvl="0"/>
            <a:r>
              <a:rPr lang="lv-LV">
                <a:latin typeface="Arial" panose="020B0604020202020204" pitchFamily="34" charset="0"/>
                <a:cs typeface="Arial" panose="020B0604020202020204" pitchFamily="34" charset="0"/>
              </a:rPr>
              <a:t>Teksts vai uzskaitījums</a:t>
            </a:r>
            <a:endParaRPr lang="en-US"/>
          </a:p>
          <a:p>
            <a:pPr lvl="1"/>
            <a:r>
              <a:rPr lang="lv-LV">
                <a:latin typeface="Arial" panose="020B0604020202020204" pitchFamily="34" charset="0"/>
                <a:cs typeface="Arial" panose="020B0604020202020204" pitchFamily="34" charset="0"/>
              </a:rPr>
              <a:t>Otrās pakāpes uzskaitījums</a:t>
            </a:r>
          </a:p>
          <a:p>
            <a:pPr lvl="2"/>
            <a:r>
              <a:rPr lang="lv-LV"/>
              <a:t>Trešās</a:t>
            </a:r>
            <a:r>
              <a:rPr lang="en-US"/>
              <a:t> pakāpes uzskaitījums</a:t>
            </a:r>
          </a:p>
        </p:txBody>
      </p:sp>
      <p:sp>
        <p:nvSpPr>
          <p:cNvPr id="8" name="Text Placeholder 2">
            <a:extLst>
              <a:ext uri="{FF2B5EF4-FFF2-40B4-BE49-F238E27FC236}">
                <a16:creationId xmlns:a16="http://schemas.microsoft.com/office/drawing/2014/main" id="{193F535A-8A31-5FF7-AB97-8CA7D40CC6D4}"/>
              </a:ext>
            </a:extLst>
          </p:cNvPr>
          <p:cNvSpPr>
            <a:spLocks noGrp="1"/>
          </p:cNvSpPr>
          <p:nvPr>
            <p:ph type="body" idx="13" hasCustomPrompt="1"/>
          </p:nvPr>
        </p:nvSpPr>
        <p:spPr>
          <a:xfrm>
            <a:off x="6096000" y="1495425"/>
            <a:ext cx="5503331" cy="479160"/>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Apakšvirsraksts</a:t>
            </a:r>
            <a:r>
              <a:rPr lang="lv-LV"/>
              <a:t> 2</a:t>
            </a:r>
            <a:endParaRPr lang="en-US"/>
          </a:p>
        </p:txBody>
      </p:sp>
      <p:sp>
        <p:nvSpPr>
          <p:cNvPr id="9" name="Content Placeholder 3">
            <a:extLst>
              <a:ext uri="{FF2B5EF4-FFF2-40B4-BE49-F238E27FC236}">
                <a16:creationId xmlns:a16="http://schemas.microsoft.com/office/drawing/2014/main" id="{97854BF1-E344-3A6B-40C7-8A795B28A8F0}"/>
              </a:ext>
            </a:extLst>
          </p:cNvPr>
          <p:cNvSpPr>
            <a:spLocks noGrp="1"/>
          </p:cNvSpPr>
          <p:nvPr>
            <p:ph sz="half" idx="14" hasCustomPrompt="1"/>
          </p:nvPr>
        </p:nvSpPr>
        <p:spPr>
          <a:xfrm>
            <a:off x="6096000" y="2200275"/>
            <a:ext cx="5503331" cy="3771900"/>
          </a:xfrm>
          <a:prstGeom prst="rect">
            <a:avLst/>
          </a:prstGeom>
        </p:spPr>
        <p:txBody>
          <a:bodyPr/>
          <a:lstStyle>
            <a:lvl1pPr indent="-182880">
              <a:lnSpc>
                <a:spcPct val="100000"/>
              </a:lnSpc>
              <a:buSzPct val="110000"/>
              <a:defRPr sz="2000"/>
            </a:lvl1pPr>
            <a:lvl2pPr indent="-182880">
              <a:lnSpc>
                <a:spcPct val="100000"/>
              </a:lnSpc>
              <a:buSzPct val="110000"/>
              <a:defRPr sz="2000"/>
            </a:lvl2pPr>
            <a:lvl3pPr indent="-182880">
              <a:lnSpc>
                <a:spcPct val="100000"/>
              </a:lnSpc>
              <a:buSzPct val="110000"/>
              <a:defRPr sz="1800"/>
            </a:lvl3pPr>
            <a:lvl5pPr>
              <a:defRPr sz="1600"/>
            </a:lvl5pPr>
          </a:lstStyle>
          <a:p>
            <a:pPr lvl="0"/>
            <a:r>
              <a:rPr lang="lv-LV">
                <a:latin typeface="Arial" panose="020B0604020202020204" pitchFamily="34" charset="0"/>
                <a:cs typeface="Arial" panose="020B0604020202020204" pitchFamily="34" charset="0"/>
              </a:rPr>
              <a:t>Teksts vai uzskaitījums</a:t>
            </a:r>
            <a:endParaRPr lang="en-US"/>
          </a:p>
          <a:p>
            <a:pPr lvl="1"/>
            <a:r>
              <a:rPr lang="lv-LV">
                <a:latin typeface="Arial" panose="020B0604020202020204" pitchFamily="34" charset="0"/>
                <a:cs typeface="Arial" panose="020B0604020202020204" pitchFamily="34" charset="0"/>
              </a:rPr>
              <a:t>Otrās pakāpes uzskaitījums</a:t>
            </a:r>
          </a:p>
          <a:p>
            <a:pPr lvl="2"/>
            <a:r>
              <a:rPr lang="lv-LV"/>
              <a:t>Trešās</a:t>
            </a:r>
            <a:r>
              <a:rPr lang="en-US"/>
              <a:t> pakāpes uzskaitījums</a:t>
            </a:r>
          </a:p>
        </p:txBody>
      </p:sp>
    </p:spTree>
    <p:extLst>
      <p:ext uri="{BB962C8B-B14F-4D97-AF65-F5344CB8AC3E}">
        <p14:creationId xmlns:p14="http://schemas.microsoft.com/office/powerpoint/2010/main" val="3852390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98868-EBD6-11F7-4A68-6957995D7446}"/>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E405EB57-FB28-FEAD-506D-35EDA6D4463B}"/>
              </a:ext>
            </a:extLst>
          </p:cNvPr>
          <p:cNvSpPr>
            <a:spLocks noGrp="1"/>
          </p:cNvSpPr>
          <p:nvPr>
            <p:ph type="sldNum" sz="quarter" idx="10"/>
          </p:nvPr>
        </p:nvSpPr>
        <p:spPr/>
        <p:txBody>
          <a:bodyPr/>
          <a:lstStyle/>
          <a:p>
            <a:fld id="{91D3A56C-CA3A-4E89-BC65-6580637F7A80}" type="slidenum">
              <a:rPr lang="lv-LV" smtClean="0"/>
              <a:pPr/>
              <a:t>‹#›</a:t>
            </a:fld>
            <a:endParaRPr lang="lv-LV"/>
          </a:p>
        </p:txBody>
      </p:sp>
      <p:sp>
        <p:nvSpPr>
          <p:cNvPr id="4" name="Picture Placeholder 2">
            <a:extLst>
              <a:ext uri="{FF2B5EF4-FFF2-40B4-BE49-F238E27FC236}">
                <a16:creationId xmlns:a16="http://schemas.microsoft.com/office/drawing/2014/main" id="{50DD4FC6-A169-1D4C-828B-2E4EF25F5C66}"/>
              </a:ext>
            </a:extLst>
          </p:cNvPr>
          <p:cNvSpPr>
            <a:spLocks noGrp="1" noChangeAspect="1"/>
          </p:cNvSpPr>
          <p:nvPr>
            <p:ph type="pic" idx="13" hasCustomPrompt="1"/>
          </p:nvPr>
        </p:nvSpPr>
        <p:spPr>
          <a:xfrm>
            <a:off x="5260622" y="1495424"/>
            <a:ext cx="6347177" cy="4476751"/>
          </a:xfrm>
          <a:prstGeom prst="rect">
            <a:avLst/>
          </a:prstGeom>
        </p:spPr>
        <p:txBody>
          <a:bodyPr anchor="t">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a:t>Noklikšķiniet uz ikonas, lai pievienotu attēlu</a:t>
            </a:r>
            <a:endParaRPr lang="en-US" dirty="0"/>
          </a:p>
        </p:txBody>
      </p:sp>
      <p:sp>
        <p:nvSpPr>
          <p:cNvPr id="5" name="Text Placeholder 3">
            <a:extLst>
              <a:ext uri="{FF2B5EF4-FFF2-40B4-BE49-F238E27FC236}">
                <a16:creationId xmlns:a16="http://schemas.microsoft.com/office/drawing/2014/main" id="{85822A67-BBA6-2967-5B58-2FB35ADB70A9}"/>
              </a:ext>
            </a:extLst>
          </p:cNvPr>
          <p:cNvSpPr>
            <a:spLocks noGrp="1"/>
          </p:cNvSpPr>
          <p:nvPr>
            <p:ph type="body" sz="half" idx="2" hasCustomPrompt="1"/>
          </p:nvPr>
        </p:nvSpPr>
        <p:spPr>
          <a:xfrm>
            <a:off x="584201" y="1495424"/>
            <a:ext cx="4445000" cy="4476751"/>
          </a:xfrm>
          <a:prstGeom prst="rect">
            <a:avLst/>
          </a:prstGeom>
        </p:spPr>
        <p:txBody>
          <a:bodyPr/>
          <a:lstStyle>
            <a:lvl1pPr marL="182880" indent="-182880">
              <a:buFont typeface="Arial" panose="020B0604020202020204" pitchFamily="34" charset="0"/>
              <a:buChar char="•"/>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lv-LV"/>
              <a:t>Teksta lauks</a:t>
            </a:r>
          </a:p>
          <a:p>
            <a:endParaRPr lang="lv-LV"/>
          </a:p>
        </p:txBody>
      </p:sp>
    </p:spTree>
    <p:extLst>
      <p:ext uri="{BB962C8B-B14F-4D97-AF65-F5344CB8AC3E}">
        <p14:creationId xmlns:p14="http://schemas.microsoft.com/office/powerpoint/2010/main" val="2412973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F7840-7DED-5855-9673-6FD2A83C60B1}"/>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5A519C8-190C-0B58-45B3-F4C0BC96FE08}"/>
              </a:ext>
            </a:extLst>
          </p:cNvPr>
          <p:cNvSpPr>
            <a:spLocks noGrp="1"/>
          </p:cNvSpPr>
          <p:nvPr>
            <p:ph type="sldNum" sz="quarter" idx="10"/>
          </p:nvPr>
        </p:nvSpPr>
        <p:spPr/>
        <p:txBody>
          <a:bodyPr/>
          <a:lstStyle/>
          <a:p>
            <a:fld id="{91D3A56C-CA3A-4E89-BC65-6580637F7A80}" type="slidenum">
              <a:rPr lang="lv-LV" smtClean="0"/>
              <a:pPr/>
              <a:t>‹#›</a:t>
            </a:fld>
            <a:endParaRPr lang="lv-LV"/>
          </a:p>
        </p:txBody>
      </p:sp>
      <p:sp>
        <p:nvSpPr>
          <p:cNvPr id="4" name="Picture Placeholder 2">
            <a:extLst>
              <a:ext uri="{FF2B5EF4-FFF2-40B4-BE49-F238E27FC236}">
                <a16:creationId xmlns:a16="http://schemas.microsoft.com/office/drawing/2014/main" id="{BFDCAADA-CACC-6580-B2AF-5E3885B02BF5}"/>
              </a:ext>
            </a:extLst>
          </p:cNvPr>
          <p:cNvSpPr>
            <a:spLocks noGrp="1" noChangeAspect="1"/>
          </p:cNvSpPr>
          <p:nvPr>
            <p:ph type="pic" idx="13" hasCustomPrompt="1"/>
          </p:nvPr>
        </p:nvSpPr>
        <p:spPr>
          <a:xfrm>
            <a:off x="584201" y="1495425"/>
            <a:ext cx="6426199" cy="4476749"/>
          </a:xfrm>
          <a:prstGeom prst="rect">
            <a:avLst/>
          </a:prstGeom>
        </p:spPr>
        <p:txBody>
          <a:bodyPr anchor="t">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a:t>Noklikšķiniet uz ikonas, lai pievienotu attēlu</a:t>
            </a:r>
            <a:endParaRPr lang="en-US" dirty="0"/>
          </a:p>
        </p:txBody>
      </p:sp>
      <p:sp>
        <p:nvSpPr>
          <p:cNvPr id="5" name="Text Placeholder 3">
            <a:extLst>
              <a:ext uri="{FF2B5EF4-FFF2-40B4-BE49-F238E27FC236}">
                <a16:creationId xmlns:a16="http://schemas.microsoft.com/office/drawing/2014/main" id="{3853C08A-05A0-9CA8-39EE-454163CB00D8}"/>
              </a:ext>
            </a:extLst>
          </p:cNvPr>
          <p:cNvSpPr>
            <a:spLocks noGrp="1"/>
          </p:cNvSpPr>
          <p:nvPr>
            <p:ph type="body" sz="half" idx="2" hasCustomPrompt="1"/>
          </p:nvPr>
        </p:nvSpPr>
        <p:spPr>
          <a:xfrm>
            <a:off x="7215716" y="1495425"/>
            <a:ext cx="4383616" cy="4476748"/>
          </a:xfrm>
          <a:prstGeom prst="rect">
            <a:avLst/>
          </a:prstGeom>
        </p:spPr>
        <p:txBody>
          <a:bodyPr/>
          <a:lstStyle>
            <a:lvl1pPr marL="182880" indent="-182880">
              <a:buFont typeface="Arial" panose="020B0604020202020204" pitchFamily="34" charset="0"/>
              <a:buChar char="•"/>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lv-LV"/>
              <a:t>Teksta lauks</a:t>
            </a:r>
          </a:p>
        </p:txBody>
      </p:sp>
    </p:spTree>
    <p:extLst>
      <p:ext uri="{BB962C8B-B14F-4D97-AF65-F5344CB8AC3E}">
        <p14:creationId xmlns:p14="http://schemas.microsoft.com/office/powerpoint/2010/main" val="3537334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F7840-7DED-5855-9673-6FD2A83C60B1}"/>
              </a:ext>
            </a:extLst>
          </p:cNvPr>
          <p:cNvSpPr>
            <a:spLocks noGrp="1"/>
          </p:cNvSpPr>
          <p:nvPr>
            <p:ph type="title" hasCustomPrompt="1"/>
          </p:nvPr>
        </p:nvSpPr>
        <p:spPr>
          <a:xfrm>
            <a:off x="592667" y="2399030"/>
            <a:ext cx="11015133" cy="879474"/>
          </a:xfrm>
        </p:spPr>
        <p:txBody>
          <a:bodyPr/>
          <a:lstStyle>
            <a:lvl1pPr>
              <a:defRPr/>
            </a:lvl1pPr>
          </a:lstStyle>
          <a:p>
            <a:r>
              <a:rPr lang="lv-LV" dirty="0" err="1"/>
              <a:t>Apakštēma</a:t>
            </a:r>
            <a:endParaRPr lang="en-US" dirty="0"/>
          </a:p>
        </p:txBody>
      </p:sp>
      <p:sp>
        <p:nvSpPr>
          <p:cNvPr id="3" name="Slide Number Placeholder 2">
            <a:extLst>
              <a:ext uri="{FF2B5EF4-FFF2-40B4-BE49-F238E27FC236}">
                <a16:creationId xmlns:a16="http://schemas.microsoft.com/office/drawing/2014/main" id="{25A519C8-190C-0B58-45B3-F4C0BC96FE08}"/>
              </a:ext>
            </a:extLst>
          </p:cNvPr>
          <p:cNvSpPr>
            <a:spLocks noGrp="1"/>
          </p:cNvSpPr>
          <p:nvPr>
            <p:ph type="sldNum" sz="quarter" idx="10"/>
          </p:nvPr>
        </p:nvSpPr>
        <p:spPr/>
        <p:txBody>
          <a:bodyPr/>
          <a:lstStyle/>
          <a:p>
            <a:fld id="{91D3A56C-CA3A-4E89-BC65-6580637F7A80}" type="slidenum">
              <a:rPr lang="lv-LV" smtClean="0"/>
              <a:pPr/>
              <a:t>‹#›</a:t>
            </a:fld>
            <a:endParaRPr lang="lv-LV"/>
          </a:p>
        </p:txBody>
      </p:sp>
      <p:sp>
        <p:nvSpPr>
          <p:cNvPr id="7" name="Text Placeholder 6">
            <a:extLst>
              <a:ext uri="{FF2B5EF4-FFF2-40B4-BE49-F238E27FC236}">
                <a16:creationId xmlns:a16="http://schemas.microsoft.com/office/drawing/2014/main" id="{1498970A-7D4E-A288-F742-2A13E1E23FA0}"/>
              </a:ext>
            </a:extLst>
          </p:cNvPr>
          <p:cNvSpPr>
            <a:spLocks noGrp="1"/>
          </p:cNvSpPr>
          <p:nvPr>
            <p:ph type="body" sz="quarter" idx="11"/>
          </p:nvPr>
        </p:nvSpPr>
        <p:spPr>
          <a:xfrm>
            <a:off x="592667" y="3433763"/>
            <a:ext cx="4708525" cy="863600"/>
          </a:xfrm>
        </p:spPr>
        <p:txBody>
          <a:bodyPr/>
          <a:lstStyle>
            <a:lvl1pPr>
              <a:buNone/>
              <a:defRPr/>
            </a:lvl1pPr>
          </a:lstStyle>
          <a:p>
            <a:pPr lvl="0"/>
            <a:r>
              <a:rPr lang="en-US" dirty="0"/>
              <a:t>Click to edit Master text styles</a:t>
            </a:r>
          </a:p>
        </p:txBody>
      </p:sp>
    </p:spTree>
    <p:extLst>
      <p:ext uri="{BB962C8B-B14F-4D97-AF65-F5344CB8AC3E}">
        <p14:creationId xmlns:p14="http://schemas.microsoft.com/office/powerpoint/2010/main" val="81538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357B3B1-407C-773E-D8D5-6880B3BA2335}"/>
              </a:ext>
            </a:extLst>
          </p:cNvPr>
          <p:cNvSpPr>
            <a:spLocks noGrp="1"/>
          </p:cNvSpPr>
          <p:nvPr>
            <p:ph type="sldNum" sz="quarter" idx="10"/>
          </p:nvPr>
        </p:nvSpPr>
        <p:spPr/>
        <p:txBody>
          <a:bodyPr/>
          <a:lstStyle/>
          <a:p>
            <a:fld id="{91D3A56C-CA3A-4E89-BC65-6580637F7A80}" type="slidenum">
              <a:rPr lang="lv-LV" smtClean="0"/>
              <a:pPr/>
              <a:t>‹#›</a:t>
            </a:fld>
            <a:endParaRPr lang="lv-LV"/>
          </a:p>
        </p:txBody>
      </p:sp>
      <p:sp>
        <p:nvSpPr>
          <p:cNvPr id="4" name="Title 1">
            <a:extLst>
              <a:ext uri="{FF2B5EF4-FFF2-40B4-BE49-F238E27FC236}">
                <a16:creationId xmlns:a16="http://schemas.microsoft.com/office/drawing/2014/main" id="{22CF6590-46BF-CD4A-8E05-ED1328B5488D}"/>
              </a:ext>
            </a:extLst>
          </p:cNvPr>
          <p:cNvSpPr>
            <a:spLocks noGrp="1"/>
          </p:cNvSpPr>
          <p:nvPr>
            <p:ph type="ctrTitle" hasCustomPrompt="1"/>
          </p:nvPr>
        </p:nvSpPr>
        <p:spPr>
          <a:xfrm>
            <a:off x="584199" y="676145"/>
            <a:ext cx="6553199" cy="1534326"/>
          </a:xfrm>
        </p:spPr>
        <p:txBody>
          <a:bodyPr anchor="b">
            <a:normAutofit/>
          </a:bodyPr>
          <a:lstStyle>
            <a:lvl1pPr algn="l">
              <a:defRPr sz="3200">
                <a:solidFill>
                  <a:schemeClr val="tx1"/>
                </a:solidFill>
              </a:defRPr>
            </a:lvl1pPr>
          </a:lstStyle>
          <a:p>
            <a:r>
              <a:rPr lang="lv-LV" dirty="0" err="1"/>
              <a:t>Apakštēma</a:t>
            </a:r>
            <a:endParaRPr lang="en-US" dirty="0"/>
          </a:p>
        </p:txBody>
      </p:sp>
      <p:sp>
        <p:nvSpPr>
          <p:cNvPr id="5" name="Subtitle 2">
            <a:extLst>
              <a:ext uri="{FF2B5EF4-FFF2-40B4-BE49-F238E27FC236}">
                <a16:creationId xmlns:a16="http://schemas.microsoft.com/office/drawing/2014/main" id="{5FB8D273-C905-8791-B378-3A3431A9E6CC}"/>
              </a:ext>
            </a:extLst>
          </p:cNvPr>
          <p:cNvSpPr>
            <a:spLocks noGrp="1"/>
          </p:cNvSpPr>
          <p:nvPr>
            <p:ph type="subTitle" idx="1" hasCustomPrompt="1"/>
          </p:nvPr>
        </p:nvSpPr>
        <p:spPr>
          <a:xfrm>
            <a:off x="584199" y="2537049"/>
            <a:ext cx="6553199" cy="3644807"/>
          </a:xfrm>
          <a:prstGeom prst="rect">
            <a:avLst/>
          </a:prstGeom>
        </p:spPr>
        <p:txBody>
          <a:bodyPr>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dirty="0"/>
              <a:t>Teksta lauks</a:t>
            </a:r>
          </a:p>
        </p:txBody>
      </p:sp>
    </p:spTree>
    <p:extLst>
      <p:ext uri="{BB962C8B-B14F-4D97-AF65-F5344CB8AC3E}">
        <p14:creationId xmlns:p14="http://schemas.microsoft.com/office/powerpoint/2010/main" val="663774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rsraksts, saturs un noskaņas attēls_1">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727701" y="438151"/>
            <a:ext cx="5880100" cy="1593850"/>
          </a:xfrm>
        </p:spPr>
        <p:txBody>
          <a:bodyPr anchor="b">
            <a:normAutofit/>
          </a:bodyPr>
          <a:lstStyle>
            <a:lvl1pPr>
              <a:defRPr sz="2800"/>
            </a:lvl1pPr>
          </a:lstStyle>
          <a:p>
            <a:r>
              <a:rPr lang="lv-LV"/>
              <a:t>Virsraksts</a:t>
            </a:r>
            <a:endParaRPr lang="en-US" dirty="0"/>
          </a:p>
        </p:txBody>
      </p:sp>
      <p:sp>
        <p:nvSpPr>
          <p:cNvPr id="4" name="Text Placeholder 3"/>
          <p:cNvSpPr>
            <a:spLocks noGrp="1"/>
          </p:cNvSpPr>
          <p:nvPr>
            <p:ph type="body" sz="half" idx="2" hasCustomPrompt="1"/>
          </p:nvPr>
        </p:nvSpPr>
        <p:spPr>
          <a:xfrm>
            <a:off x="5727701" y="2200276"/>
            <a:ext cx="5880100" cy="3771899"/>
          </a:xfrm>
          <a:prstGeom prst="rect">
            <a:avLst/>
          </a:prstGeom>
        </p:spPr>
        <p:txBody>
          <a:bodyPr/>
          <a:lstStyle>
            <a:lvl1pPr marL="182880" indent="-182880">
              <a:spcBef>
                <a:spcPts val="1200"/>
              </a:spcBef>
              <a:buFont typeface="Arial" panose="020B0604020202020204" pitchFamily="34" charset="0"/>
              <a:buChar char="•"/>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lv-LV"/>
              <a:t>Teksta lauks</a:t>
            </a:r>
          </a:p>
        </p:txBody>
      </p:sp>
      <p:sp>
        <p:nvSpPr>
          <p:cNvPr id="7" name="Slide Number Placeholder 6"/>
          <p:cNvSpPr>
            <a:spLocks noGrp="1"/>
          </p:cNvSpPr>
          <p:nvPr>
            <p:ph type="sldNum" sz="quarter" idx="12"/>
          </p:nvPr>
        </p:nvSpPr>
        <p:spPr/>
        <p:txBody>
          <a:bodyPr/>
          <a:lstStyle/>
          <a:p>
            <a:fld id="{91D3A56C-CA3A-4E89-BC65-6580637F7A80}" type="slidenum">
              <a:rPr lang="lv-LV" smtClean="0"/>
              <a:t>‹#›</a:t>
            </a:fld>
            <a:endParaRPr lang="lv-LV"/>
          </a:p>
        </p:txBody>
      </p:sp>
      <p:sp>
        <p:nvSpPr>
          <p:cNvPr id="6" name="Picture Placeholder 5">
            <a:extLst>
              <a:ext uri="{FF2B5EF4-FFF2-40B4-BE49-F238E27FC236}">
                <a16:creationId xmlns:a16="http://schemas.microsoft.com/office/drawing/2014/main" id="{D5F3F403-4C67-4614-7023-2932890D7893}"/>
              </a:ext>
            </a:extLst>
          </p:cNvPr>
          <p:cNvSpPr>
            <a:spLocks noGrp="1" noChangeAspect="1"/>
          </p:cNvSpPr>
          <p:nvPr>
            <p:ph type="pic" sz="quarter" idx="14"/>
          </p:nvPr>
        </p:nvSpPr>
        <p:spPr>
          <a:xfrm>
            <a:off x="584200" y="438150"/>
            <a:ext cx="4740275" cy="5534025"/>
          </a:xfrm>
        </p:spPr>
        <p:txBody>
          <a:bodyPr/>
          <a:lstStyle/>
          <a:p>
            <a:endParaRPr lang="en-US"/>
          </a:p>
        </p:txBody>
      </p:sp>
    </p:spTree>
    <p:extLst>
      <p:ext uri="{BB962C8B-B14F-4D97-AF65-F5344CB8AC3E}">
        <p14:creationId xmlns:p14="http://schemas.microsoft.com/office/powerpoint/2010/main" val="110775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Tukšs slaids">
    <p:bg>
      <p:bgPr>
        <a:solidFill>
          <a:schemeClr val="bg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1D3A56C-CA3A-4E89-BC65-6580637F7A80}" type="slidenum">
              <a:rPr lang="lv-LV" smtClean="0"/>
              <a:t>‹#›</a:t>
            </a:fld>
            <a:endParaRPr lang="lv-LV"/>
          </a:p>
        </p:txBody>
      </p:sp>
      <p:pic>
        <p:nvPicPr>
          <p:cNvPr id="2" name="Attēls 1" descr="Attēls, kurā ir fonts, grafika, ekrānuzņēmums, logotips&#10;&#10;Apraksts ģenerēts automātiski">
            <a:extLst>
              <a:ext uri="{FF2B5EF4-FFF2-40B4-BE49-F238E27FC236}">
                <a16:creationId xmlns:a16="http://schemas.microsoft.com/office/drawing/2014/main" id="{6EEA5A1E-4E21-72D8-7490-9D2F4986BB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72169" y="6083653"/>
            <a:ext cx="2627163" cy="488950"/>
          </a:xfrm>
          <a:prstGeom prst="rect">
            <a:avLst/>
          </a:prstGeom>
        </p:spPr>
      </p:pic>
    </p:spTree>
    <p:extLst>
      <p:ext uri="{BB962C8B-B14F-4D97-AF65-F5344CB8AC3E}">
        <p14:creationId xmlns:p14="http://schemas.microsoft.com/office/powerpoint/2010/main" val="166731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ukšs slaids bez logo">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1005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4200" y="438150"/>
            <a:ext cx="11015133" cy="879474"/>
          </a:xfrm>
          <a:prstGeom prst="rect">
            <a:avLst/>
          </a:prstGeom>
        </p:spPr>
        <p:txBody>
          <a:bodyPr vert="horz" lIns="91440" tIns="45720" rIns="91440" bIns="45720" rtlCol="0" anchor="ctr">
            <a:normAutofit/>
          </a:bodyPr>
          <a:lstStyle/>
          <a:p>
            <a:r>
              <a:rPr lang="lv-LV"/>
              <a:t>Virsraksts</a:t>
            </a:r>
            <a:endParaRPr lang="en-US" dirty="0"/>
          </a:p>
        </p:txBody>
      </p:sp>
      <p:sp>
        <p:nvSpPr>
          <p:cNvPr id="3" name="Text Placeholder 2"/>
          <p:cNvSpPr>
            <a:spLocks noGrp="1"/>
          </p:cNvSpPr>
          <p:nvPr>
            <p:ph type="body" idx="1"/>
          </p:nvPr>
        </p:nvSpPr>
        <p:spPr>
          <a:xfrm>
            <a:off x="584200" y="1495425"/>
            <a:ext cx="11015133" cy="4476749"/>
          </a:xfrm>
          <a:prstGeom prst="rect">
            <a:avLst/>
          </a:prstGeom>
        </p:spPr>
        <p:txBody>
          <a:bodyPr vert="horz" lIns="91440" tIns="45720" rIns="91440" bIns="45720" rtlCol="0">
            <a:normAutofit/>
          </a:bodyPr>
          <a:lstStyle/>
          <a:p>
            <a:pPr lvl="0"/>
            <a:r>
              <a:rPr lang="lv-LV">
                <a:latin typeface="Arial" panose="020B0604020202020204" pitchFamily="34" charset="0"/>
                <a:cs typeface="Arial" panose="020B0604020202020204" pitchFamily="34" charset="0"/>
              </a:rPr>
              <a:t>Teksts vai uzskaitījums</a:t>
            </a:r>
            <a:endParaRPr lang="en-US"/>
          </a:p>
          <a:p>
            <a:pPr lvl="1"/>
            <a:r>
              <a:rPr lang="lv-LV">
                <a:latin typeface="Arial" panose="020B0604020202020204" pitchFamily="34" charset="0"/>
                <a:cs typeface="Arial" panose="020B0604020202020204" pitchFamily="34" charset="0"/>
              </a:rPr>
              <a:t>Otrās pakāpes uzskaitījums</a:t>
            </a:r>
          </a:p>
          <a:p>
            <a:pPr lvl="2"/>
            <a:r>
              <a:rPr lang="lv-LV"/>
              <a:t>Trešās</a:t>
            </a:r>
            <a:r>
              <a:rPr lang="en-US"/>
              <a:t> pakāpes uzskaitījums</a:t>
            </a:r>
          </a:p>
        </p:txBody>
      </p:sp>
      <p:sp>
        <p:nvSpPr>
          <p:cNvPr id="6" name="Slide Number Placeholder 5"/>
          <p:cNvSpPr>
            <a:spLocks noGrp="1"/>
          </p:cNvSpPr>
          <p:nvPr>
            <p:ph type="sldNum" sz="quarter" idx="4"/>
          </p:nvPr>
        </p:nvSpPr>
        <p:spPr>
          <a:xfrm>
            <a:off x="254000" y="6413500"/>
            <a:ext cx="660400" cy="268286"/>
          </a:xfrm>
          <a:prstGeom prst="rect">
            <a:avLst/>
          </a:prstGeom>
        </p:spPr>
        <p:txBody>
          <a:bodyPr vert="horz" lIns="91440" tIns="45720" rIns="91440" bIns="45720" rtlCol="0" anchor="ctr"/>
          <a:lstStyle>
            <a:lvl1pPr algn="ctr">
              <a:defRPr sz="1200">
                <a:solidFill>
                  <a:schemeClr val="bg2"/>
                </a:solidFill>
              </a:defRPr>
            </a:lvl1pPr>
          </a:lstStyle>
          <a:p>
            <a:fld id="{91D3A56C-CA3A-4E89-BC65-6580637F7A80}" type="slidenum">
              <a:rPr lang="lv-LV" smtClean="0"/>
              <a:pPr/>
              <a:t>‹#›</a:t>
            </a:fld>
            <a:endParaRPr lang="lv-LV"/>
          </a:p>
        </p:txBody>
      </p:sp>
    </p:spTree>
    <p:extLst>
      <p:ext uri="{BB962C8B-B14F-4D97-AF65-F5344CB8AC3E}">
        <p14:creationId xmlns:p14="http://schemas.microsoft.com/office/powerpoint/2010/main" val="157071991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90" r:id="rId5"/>
    <p:sldLayoutId id="2147483686" r:id="rId6"/>
    <p:sldLayoutId id="2147483687" r:id="rId7"/>
    <p:sldLayoutId id="2147483688" r:id="rId8"/>
    <p:sldLayoutId id="2147483689" r:id="rId9"/>
    <p:sldLayoutId id="2147483673" r:id="rId10"/>
    <p:sldLayoutId id="2147483667" r:id="rId11"/>
    <p:sldLayoutId id="2147483680" r:id="rId12"/>
  </p:sldLayoutIdLs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2"/>
        </a:buClr>
        <a:buSzPct val="110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bg2"/>
        </a:buClr>
        <a:buSzPct val="110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2"/>
        </a:buClr>
        <a:buSzPct val="110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68" userDrawn="1">
          <p15:clr>
            <a:srgbClr val="F26B43"/>
          </p15:clr>
        </p15:guide>
        <p15:guide id="2" pos="7307" userDrawn="1">
          <p15:clr>
            <a:srgbClr val="F26B43"/>
          </p15:clr>
        </p15:guide>
        <p15:guide id="4" orient="horz" pos="4040" userDrawn="1">
          <p15:clr>
            <a:srgbClr val="F26B43"/>
          </p15:clr>
        </p15:guide>
        <p15:guide id="5" orient="horz" pos="554" userDrawn="1">
          <p15:clr>
            <a:srgbClr val="F26B43"/>
          </p15:clr>
        </p15:guide>
        <p15:guide id="6" orient="horz" pos="3762" userDrawn="1">
          <p15:clr>
            <a:srgbClr val="F26B43"/>
          </p15:clr>
        </p15:guide>
        <p15:guide id="13" orient="horz" pos="27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C062E-13AD-9816-BEB9-08099A275B2E}"/>
            </a:ext>
          </a:extLst>
        </p:cNvPr>
        <p:cNvGrpSpPr/>
        <p:nvPr/>
      </p:nvGrpSpPr>
      <p:grpSpPr>
        <a:xfrm>
          <a:off x="0" y="0"/>
          <a:ext cx="0" cy="0"/>
          <a:chOff x="0" y="0"/>
          <a:chExt cx="0" cy="0"/>
        </a:xfrm>
      </p:grpSpPr>
      <p:pic>
        <p:nvPicPr>
          <p:cNvPr id="44" name="Picture 43" descr="White abstract square pattern on wall">
            <a:extLst>
              <a:ext uri="{FF2B5EF4-FFF2-40B4-BE49-F238E27FC236}">
                <a16:creationId xmlns:a16="http://schemas.microsoft.com/office/drawing/2014/main" id="{CDECE095-0C4A-7AD6-1B81-06DB3B0F186A}"/>
              </a:ext>
            </a:extLst>
          </p:cNvPr>
          <p:cNvPicPr>
            <a:picLocks noChangeAspect="1"/>
          </p:cNvPicPr>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t="16841" r="14219" b="10782"/>
          <a:stretch>
            <a:fillRect/>
          </a:stretch>
        </p:blipFill>
        <p:spPr>
          <a:xfrm>
            <a:off x="0" y="0"/>
            <a:ext cx="12192001" cy="6858000"/>
          </a:xfrm>
          <a:prstGeom prst="rect">
            <a:avLst/>
          </a:prstGeom>
        </p:spPr>
      </p:pic>
      <p:sp>
        <p:nvSpPr>
          <p:cNvPr id="82" name="Rectangle 81">
            <a:extLst>
              <a:ext uri="{FF2B5EF4-FFF2-40B4-BE49-F238E27FC236}">
                <a16:creationId xmlns:a16="http://schemas.microsoft.com/office/drawing/2014/main" id="{DBFE5929-1EC7-02EC-FAF0-861FEBB8FED2}"/>
              </a:ext>
            </a:extLst>
          </p:cNvPr>
          <p:cNvSpPr/>
          <p:nvPr/>
        </p:nvSpPr>
        <p:spPr>
          <a:xfrm>
            <a:off x="3040009" y="1415298"/>
            <a:ext cx="985453" cy="2013701"/>
          </a:xfrm>
          <a:prstGeom prst="rect">
            <a:avLst/>
          </a:prstGeom>
          <a:solidFill>
            <a:srgbClr val="E4E8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ttēls 5" descr="Attēls, kurā ir fonts, grafika, ekrānuzņēmums, logotips&#10;&#10;Apraksts ģenerēts automātiski">
            <a:extLst>
              <a:ext uri="{FF2B5EF4-FFF2-40B4-BE49-F238E27FC236}">
                <a16:creationId xmlns:a16="http://schemas.microsoft.com/office/drawing/2014/main" id="{D94A8270-FB6B-DDC9-C146-ABAFF8BF3D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425" y="441583"/>
            <a:ext cx="1971200" cy="488950"/>
          </a:xfrm>
          <a:prstGeom prst="rect">
            <a:avLst/>
          </a:prstGeom>
        </p:spPr>
      </p:pic>
      <p:sp>
        <p:nvSpPr>
          <p:cNvPr id="56" name="Oval 55">
            <a:extLst>
              <a:ext uri="{FF2B5EF4-FFF2-40B4-BE49-F238E27FC236}">
                <a16:creationId xmlns:a16="http://schemas.microsoft.com/office/drawing/2014/main" id="{69B659E4-E813-C173-B1B2-069E22246B3D}"/>
              </a:ext>
            </a:extLst>
          </p:cNvPr>
          <p:cNvSpPr/>
          <p:nvPr/>
        </p:nvSpPr>
        <p:spPr>
          <a:xfrm>
            <a:off x="11853599" y="1484372"/>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EB227939-1F7D-FDDF-027F-2509F2CA90E3}"/>
              </a:ext>
            </a:extLst>
          </p:cNvPr>
          <p:cNvSpPr/>
          <p:nvPr/>
        </p:nvSpPr>
        <p:spPr>
          <a:xfrm>
            <a:off x="11961599" y="159237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CAE70DA-EE9D-0180-2AB2-56026A6FD2DF}"/>
              </a:ext>
            </a:extLst>
          </p:cNvPr>
          <p:cNvSpPr>
            <a:spLocks noChangeAspect="1"/>
          </p:cNvSpPr>
          <p:nvPr/>
        </p:nvSpPr>
        <p:spPr>
          <a:xfrm>
            <a:off x="8661489" y="705188"/>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8" name="Group 77">
            <a:extLst>
              <a:ext uri="{FF2B5EF4-FFF2-40B4-BE49-F238E27FC236}">
                <a16:creationId xmlns:a16="http://schemas.microsoft.com/office/drawing/2014/main" id="{954C6F2D-5971-208C-ED75-254F56E66931}"/>
              </a:ext>
            </a:extLst>
          </p:cNvPr>
          <p:cNvGrpSpPr/>
          <p:nvPr/>
        </p:nvGrpSpPr>
        <p:grpSpPr>
          <a:xfrm>
            <a:off x="11025599" y="2951459"/>
            <a:ext cx="936000" cy="936000"/>
            <a:chOff x="10919991" y="2991625"/>
            <a:chExt cx="936000" cy="936000"/>
          </a:xfrm>
        </p:grpSpPr>
        <p:sp>
          <p:nvSpPr>
            <p:cNvPr id="39" name="Oval 38">
              <a:extLst>
                <a:ext uri="{FF2B5EF4-FFF2-40B4-BE49-F238E27FC236}">
                  <a16:creationId xmlns:a16="http://schemas.microsoft.com/office/drawing/2014/main" id="{14F96842-058A-AB66-C90C-BED289FEC352}"/>
                </a:ext>
              </a:extLst>
            </p:cNvPr>
            <p:cNvSpPr/>
            <p:nvPr/>
          </p:nvSpPr>
          <p:spPr>
            <a:xfrm>
              <a:off x="10919991" y="2991625"/>
              <a:ext cx="936000" cy="9360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A796058F-1FF9-8706-1F6B-F4BC79C0C661}"/>
                </a:ext>
              </a:extLst>
            </p:cNvPr>
            <p:cNvSpPr/>
            <p:nvPr/>
          </p:nvSpPr>
          <p:spPr>
            <a:xfrm>
              <a:off x="11076591" y="3148225"/>
              <a:ext cx="622800" cy="622800"/>
            </a:xfrm>
            <a:prstGeom prst="ellipse">
              <a:avLst/>
            </a:prstGeom>
            <a:solidFill>
              <a:schemeClr val="accent1">
                <a:lumMod val="40000"/>
                <a:lumOff val="60000"/>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CF7AF11B-8E36-FE32-6720-845B75C84BC9}"/>
                </a:ext>
              </a:extLst>
            </p:cNvPr>
            <p:cNvSpPr/>
            <p:nvPr/>
          </p:nvSpPr>
          <p:spPr>
            <a:xfrm>
              <a:off x="11175554" y="3247188"/>
              <a:ext cx="424875" cy="4248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Oval 7">
            <a:extLst>
              <a:ext uri="{FF2B5EF4-FFF2-40B4-BE49-F238E27FC236}">
                <a16:creationId xmlns:a16="http://schemas.microsoft.com/office/drawing/2014/main" id="{85733D1C-906E-4848-0854-05E8155A7B21}"/>
              </a:ext>
            </a:extLst>
          </p:cNvPr>
          <p:cNvSpPr/>
          <p:nvPr/>
        </p:nvSpPr>
        <p:spPr>
          <a:xfrm>
            <a:off x="12069762" y="1700535"/>
            <a:ext cx="244475" cy="2444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99859E9B-7288-B181-4353-C6762D40152A}"/>
              </a:ext>
            </a:extLst>
          </p:cNvPr>
          <p:cNvGrpSpPr/>
          <p:nvPr/>
        </p:nvGrpSpPr>
        <p:grpSpPr>
          <a:xfrm>
            <a:off x="8775543" y="819242"/>
            <a:ext cx="460800" cy="460800"/>
            <a:chOff x="8775543" y="819242"/>
            <a:chExt cx="460800" cy="460800"/>
          </a:xfrm>
        </p:grpSpPr>
        <p:sp>
          <p:nvSpPr>
            <p:cNvPr id="30" name="Oval 29">
              <a:extLst>
                <a:ext uri="{FF2B5EF4-FFF2-40B4-BE49-F238E27FC236}">
                  <a16:creationId xmlns:a16="http://schemas.microsoft.com/office/drawing/2014/main" id="{CCF6A127-A566-473F-9032-97372FE21AFF}"/>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A73966BE-A212-65D9-3A2C-B771BDFC5F62}"/>
                </a:ext>
              </a:extLst>
            </p:cNvPr>
            <p:cNvSpPr/>
            <p:nvPr/>
          </p:nvSpPr>
          <p:spPr>
            <a:xfrm>
              <a:off x="8883706" y="927405"/>
              <a:ext cx="244475" cy="2444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73">
            <a:extLst>
              <a:ext uri="{FF2B5EF4-FFF2-40B4-BE49-F238E27FC236}">
                <a16:creationId xmlns:a16="http://schemas.microsoft.com/office/drawing/2014/main" id="{1B168B8F-04E5-F425-F69F-88FA5017DC12}"/>
              </a:ext>
            </a:extLst>
          </p:cNvPr>
          <p:cNvGrpSpPr/>
          <p:nvPr/>
        </p:nvGrpSpPr>
        <p:grpSpPr>
          <a:xfrm>
            <a:off x="10303508" y="-18998"/>
            <a:ext cx="676800" cy="676800"/>
            <a:chOff x="10303508" y="-18998"/>
            <a:chExt cx="676800" cy="676800"/>
          </a:xfrm>
        </p:grpSpPr>
        <p:sp>
          <p:nvSpPr>
            <p:cNvPr id="59" name="Oval 58">
              <a:extLst>
                <a:ext uri="{FF2B5EF4-FFF2-40B4-BE49-F238E27FC236}">
                  <a16:creationId xmlns:a16="http://schemas.microsoft.com/office/drawing/2014/main" id="{B3393C7B-2E86-3876-3DBA-C75E9E452E76}"/>
                </a:ext>
              </a:extLst>
            </p:cNvPr>
            <p:cNvSpPr/>
            <p:nvPr/>
          </p:nvSpPr>
          <p:spPr>
            <a:xfrm>
              <a:off x="10303508" y="-18998"/>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a16="http://schemas.microsoft.com/office/drawing/2014/main" id="{0271A1BA-EDA8-3558-5BFE-4984A503DE91}"/>
                </a:ext>
              </a:extLst>
            </p:cNvPr>
            <p:cNvGrpSpPr/>
            <p:nvPr/>
          </p:nvGrpSpPr>
          <p:grpSpPr>
            <a:xfrm>
              <a:off x="10411508" y="89002"/>
              <a:ext cx="460800" cy="460800"/>
              <a:chOff x="10410082" y="87577"/>
              <a:chExt cx="425254" cy="425252"/>
            </a:xfrm>
          </p:grpSpPr>
          <p:sp>
            <p:nvSpPr>
              <p:cNvPr id="60" name="Oval 59">
                <a:extLst>
                  <a:ext uri="{FF2B5EF4-FFF2-40B4-BE49-F238E27FC236}">
                    <a16:creationId xmlns:a16="http://schemas.microsoft.com/office/drawing/2014/main" id="{76CD3902-CE29-BEB1-1987-FDBC04C9D758}"/>
                  </a:ext>
                </a:extLst>
              </p:cNvPr>
              <p:cNvSpPr/>
              <p:nvPr/>
            </p:nvSpPr>
            <p:spPr>
              <a:xfrm>
                <a:off x="10410082" y="87577"/>
                <a:ext cx="425254" cy="425252"/>
              </a:xfrm>
              <a:prstGeom prst="ellipse">
                <a:avLst/>
              </a:prstGeom>
              <a:solidFill>
                <a:schemeClr val="accent2">
                  <a:lumMod val="60000"/>
                  <a:lumOff val="40000"/>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3703C239-042C-9559-8815-612820EC28E3}"/>
                  </a:ext>
                </a:extLst>
              </p:cNvPr>
              <p:cNvSpPr/>
              <p:nvPr/>
            </p:nvSpPr>
            <p:spPr>
              <a:xfrm>
                <a:off x="10500472" y="177966"/>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3" name="Oval 52">
            <a:extLst>
              <a:ext uri="{FF2B5EF4-FFF2-40B4-BE49-F238E27FC236}">
                <a16:creationId xmlns:a16="http://schemas.microsoft.com/office/drawing/2014/main" id="{376E80B6-47BE-E359-03E1-A545CC97B569}"/>
              </a:ext>
            </a:extLst>
          </p:cNvPr>
          <p:cNvSpPr/>
          <p:nvPr/>
        </p:nvSpPr>
        <p:spPr>
          <a:xfrm>
            <a:off x="11755657" y="75320"/>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19BE2997-5CEA-E18C-44FB-BB3A2B3FBEB6}"/>
              </a:ext>
            </a:extLst>
          </p:cNvPr>
          <p:cNvSpPr/>
          <p:nvPr/>
        </p:nvSpPr>
        <p:spPr>
          <a:xfrm>
            <a:off x="11863657" y="183320"/>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76B9EB5A-1B63-3747-6EE0-BC50B47EC8C6}"/>
              </a:ext>
            </a:extLst>
          </p:cNvPr>
          <p:cNvSpPr/>
          <p:nvPr/>
        </p:nvSpPr>
        <p:spPr>
          <a:xfrm>
            <a:off x="11971820" y="291483"/>
            <a:ext cx="244475" cy="2444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56188D4-2995-35A4-EF77-A09004A74974}"/>
              </a:ext>
            </a:extLst>
          </p:cNvPr>
          <p:cNvSpPr/>
          <p:nvPr/>
        </p:nvSpPr>
        <p:spPr>
          <a:xfrm>
            <a:off x="10955564" y="578218"/>
            <a:ext cx="937147" cy="93714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4D8B3E95-1772-4560-2AC1-9B7DB5992BA8}"/>
              </a:ext>
            </a:extLst>
          </p:cNvPr>
          <p:cNvSpPr/>
          <p:nvPr/>
        </p:nvSpPr>
        <p:spPr>
          <a:xfrm>
            <a:off x="11112010" y="734664"/>
            <a:ext cx="624254" cy="624254"/>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A0E44CB-D608-B4D2-AC4C-281D1FF22BFA}"/>
              </a:ext>
            </a:extLst>
          </p:cNvPr>
          <p:cNvCxnSpPr>
            <a:cxnSpLocks/>
          </p:cNvCxnSpPr>
          <p:nvPr/>
        </p:nvCxnSpPr>
        <p:spPr>
          <a:xfrm flipV="1">
            <a:off x="9118845" y="1059100"/>
            <a:ext cx="3367694" cy="1"/>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1A4A81B4-ECA6-C627-5F8F-4F34E8489D0C}"/>
              </a:ext>
            </a:extLst>
          </p:cNvPr>
          <p:cNvGrpSpPr/>
          <p:nvPr/>
        </p:nvGrpSpPr>
        <p:grpSpPr>
          <a:xfrm>
            <a:off x="10291921" y="1484372"/>
            <a:ext cx="676800" cy="676797"/>
            <a:chOff x="10291921" y="1484372"/>
            <a:chExt cx="676800" cy="676797"/>
          </a:xfrm>
        </p:grpSpPr>
        <p:sp>
          <p:nvSpPr>
            <p:cNvPr id="62" name="Oval 61">
              <a:extLst>
                <a:ext uri="{FF2B5EF4-FFF2-40B4-BE49-F238E27FC236}">
                  <a16:creationId xmlns:a16="http://schemas.microsoft.com/office/drawing/2014/main" id="{9FA43D23-5B7E-64B6-BD64-3AED0EDA6CF0}"/>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75CBE1C1-16A2-0AFC-CE9E-2F2036C95922}"/>
                </a:ext>
              </a:extLst>
            </p:cNvPr>
            <p:cNvSpPr/>
            <p:nvPr/>
          </p:nvSpPr>
          <p:spPr>
            <a:xfrm>
              <a:off x="10399921" y="1592370"/>
              <a:ext cx="460800" cy="460800"/>
            </a:xfrm>
            <a:prstGeom prst="ellipse">
              <a:avLst/>
            </a:prstGeom>
            <a:solidFill>
              <a:schemeClr val="accent2">
                <a:lumMod val="60000"/>
                <a:lumOff val="40000"/>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B1DF8402-1507-2B5C-7E72-F3688B389462}"/>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Straight Connector 8">
            <a:extLst>
              <a:ext uri="{FF2B5EF4-FFF2-40B4-BE49-F238E27FC236}">
                <a16:creationId xmlns:a16="http://schemas.microsoft.com/office/drawing/2014/main" id="{9466B4EC-E9EE-AD5E-AC26-7CDFCEE078EB}"/>
              </a:ext>
            </a:extLst>
          </p:cNvPr>
          <p:cNvCxnSpPr>
            <a:cxnSpLocks/>
          </p:cNvCxnSpPr>
          <p:nvPr/>
        </p:nvCxnSpPr>
        <p:spPr>
          <a:xfrm>
            <a:off x="11374867" y="-962337"/>
            <a:ext cx="88456" cy="43000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8EFC8F6-0D5E-4970-FE21-0BC66481A866}"/>
              </a:ext>
            </a:extLst>
          </p:cNvPr>
          <p:cNvCxnSpPr>
            <a:cxnSpLocks/>
            <a:stCxn id="31" idx="5"/>
            <a:endCxn id="8" idx="1"/>
          </p:cNvCxnSpPr>
          <p:nvPr/>
        </p:nvCxnSpPr>
        <p:spPr>
          <a:xfrm>
            <a:off x="10735568" y="413063"/>
            <a:ext cx="1369997" cy="13232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F9BB258-EC77-81C5-B073-515A88DBEB23}"/>
              </a:ext>
            </a:extLst>
          </p:cNvPr>
          <p:cNvCxnSpPr>
            <a:cxnSpLocks/>
            <a:stCxn id="4" idx="7"/>
            <a:endCxn id="33" idx="3"/>
          </p:cNvCxnSpPr>
          <p:nvPr/>
        </p:nvCxnSpPr>
        <p:spPr>
          <a:xfrm flipV="1">
            <a:off x="10716756" y="500155"/>
            <a:ext cx="1290867" cy="123618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49D4EAF6-DCE2-90E6-2EBC-04B574C5C642}"/>
              </a:ext>
            </a:extLst>
          </p:cNvPr>
          <p:cNvSpPr/>
          <p:nvPr/>
        </p:nvSpPr>
        <p:spPr>
          <a:xfrm>
            <a:off x="11211700" y="834354"/>
            <a:ext cx="424875" cy="4248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3D4F2C18-9595-F927-6F11-E82DA4A363EB}"/>
              </a:ext>
            </a:extLst>
          </p:cNvPr>
          <p:cNvSpPr/>
          <p:nvPr/>
        </p:nvSpPr>
        <p:spPr>
          <a:xfrm>
            <a:off x="5358800" y="3108059"/>
            <a:ext cx="985453" cy="2013701"/>
          </a:xfrm>
          <a:prstGeom prst="rect">
            <a:avLst/>
          </a:prstGeom>
          <a:solidFill>
            <a:srgbClr val="E4E8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BED51EC3-233B-F759-2814-219497FD5E65}"/>
              </a:ext>
            </a:extLst>
          </p:cNvPr>
          <p:cNvGrpSpPr/>
          <p:nvPr/>
        </p:nvGrpSpPr>
        <p:grpSpPr>
          <a:xfrm>
            <a:off x="558678" y="1885053"/>
            <a:ext cx="7653343" cy="3138519"/>
            <a:chOff x="558678" y="2053170"/>
            <a:chExt cx="7653343" cy="3138519"/>
          </a:xfrm>
        </p:grpSpPr>
        <p:sp>
          <p:nvSpPr>
            <p:cNvPr id="87" name="Rectangle 86">
              <a:extLst>
                <a:ext uri="{FF2B5EF4-FFF2-40B4-BE49-F238E27FC236}">
                  <a16:creationId xmlns:a16="http://schemas.microsoft.com/office/drawing/2014/main" id="{7F01B570-2185-231A-5068-9E46DCA0A12E}"/>
                </a:ext>
              </a:extLst>
            </p:cNvPr>
            <p:cNvSpPr/>
            <p:nvPr/>
          </p:nvSpPr>
          <p:spPr>
            <a:xfrm rot="5400000" flipH="1">
              <a:off x="2397558" y="2085617"/>
              <a:ext cx="28800" cy="365551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38A51466-9A23-0387-B654-448579B819D6}"/>
                </a:ext>
              </a:extLst>
            </p:cNvPr>
            <p:cNvSpPr txBox="1"/>
            <p:nvPr/>
          </p:nvSpPr>
          <p:spPr>
            <a:xfrm>
              <a:off x="558678" y="2053170"/>
              <a:ext cx="7653343" cy="1508105"/>
            </a:xfrm>
            <a:prstGeom prst="rect">
              <a:avLst/>
            </a:prstGeom>
            <a:noFill/>
          </p:spPr>
          <p:txBody>
            <a:bodyPr wrap="square" lIns="0" rtlCol="0">
              <a:spAutoFit/>
            </a:bodyPr>
            <a:lstStyle/>
            <a:p>
              <a:r>
                <a:rPr lang="lv-LV" sz="4600" b="1" dirty="0"/>
                <a:t>Pētījums par Latvijas iedzīvotāju </a:t>
              </a:r>
              <a:r>
                <a:rPr lang="lv-LV" sz="4600" b="1" dirty="0" err="1"/>
                <a:t>medijpratību</a:t>
              </a:r>
              <a:endParaRPr lang="lv-LV" sz="4600" b="1" dirty="0"/>
            </a:p>
          </p:txBody>
        </p:sp>
        <p:sp>
          <p:nvSpPr>
            <p:cNvPr id="34" name="TextBox 33">
              <a:extLst>
                <a:ext uri="{FF2B5EF4-FFF2-40B4-BE49-F238E27FC236}">
                  <a16:creationId xmlns:a16="http://schemas.microsoft.com/office/drawing/2014/main" id="{76D81226-B628-BBD1-6CC4-3114DE635EFD}"/>
                </a:ext>
              </a:extLst>
            </p:cNvPr>
            <p:cNvSpPr txBox="1"/>
            <p:nvPr/>
          </p:nvSpPr>
          <p:spPr>
            <a:xfrm>
              <a:off x="584200" y="4237582"/>
              <a:ext cx="7211262" cy="954107"/>
            </a:xfrm>
            <a:prstGeom prst="rect">
              <a:avLst/>
            </a:prstGeom>
            <a:noFill/>
          </p:spPr>
          <p:txBody>
            <a:bodyPr wrap="square" lIns="0" rtlCol="0">
              <a:spAutoFit/>
            </a:bodyPr>
            <a:lstStyle/>
            <a:p>
              <a:r>
                <a:rPr lang="lv-LV" sz="2800" dirty="0"/>
                <a:t>Diskusija «</a:t>
              </a:r>
              <a:r>
                <a:rPr lang="en-US" sz="2800" dirty="0" err="1"/>
                <a:t>Medijpratība</a:t>
              </a:r>
              <a:r>
                <a:rPr lang="en-US" sz="2800" dirty="0"/>
                <a:t> </a:t>
              </a:r>
              <a:r>
                <a:rPr lang="en-US" sz="2800" dirty="0" err="1"/>
                <a:t>Latvijā</a:t>
              </a:r>
              <a:r>
                <a:rPr lang="en-US" sz="2800" dirty="0"/>
                <a:t>: </a:t>
              </a:r>
              <a:endParaRPr lang="lv-LV" sz="2800" dirty="0"/>
            </a:p>
            <a:p>
              <a:r>
                <a:rPr lang="en-US" sz="2800" dirty="0"/>
                <a:t>no </a:t>
              </a:r>
              <a:r>
                <a:rPr lang="en-US" sz="2800" dirty="0" err="1"/>
                <a:t>secinājumiem</a:t>
              </a:r>
              <a:r>
                <a:rPr lang="en-US" sz="2800" dirty="0"/>
                <a:t> </a:t>
              </a:r>
              <a:r>
                <a:rPr lang="en-US" sz="2800" dirty="0" err="1"/>
                <a:t>uz</a:t>
              </a:r>
              <a:r>
                <a:rPr lang="en-US" sz="2800" dirty="0"/>
                <a:t> </a:t>
              </a:r>
              <a:r>
                <a:rPr lang="en-US" sz="2800" dirty="0" err="1"/>
                <a:t>kopīgu</a:t>
              </a:r>
              <a:r>
                <a:rPr lang="en-US" sz="2800" dirty="0"/>
                <a:t> </a:t>
              </a:r>
              <a:r>
                <a:rPr lang="en-US" sz="2800" dirty="0" err="1"/>
                <a:t>rīcību</a:t>
              </a:r>
              <a:r>
                <a:rPr lang="lv-LV" sz="2800" dirty="0"/>
                <a:t>»</a:t>
              </a:r>
              <a:endParaRPr lang="en-US" sz="2800" dirty="0"/>
            </a:p>
          </p:txBody>
        </p:sp>
      </p:grpSp>
      <p:sp>
        <p:nvSpPr>
          <p:cNvPr id="16" name="TextBox 15">
            <a:extLst>
              <a:ext uri="{FF2B5EF4-FFF2-40B4-BE49-F238E27FC236}">
                <a16:creationId xmlns:a16="http://schemas.microsoft.com/office/drawing/2014/main" id="{64199513-BBEE-672E-6BD7-4E040A531C4C}"/>
              </a:ext>
            </a:extLst>
          </p:cNvPr>
          <p:cNvSpPr txBox="1"/>
          <p:nvPr/>
        </p:nvSpPr>
        <p:spPr>
          <a:xfrm>
            <a:off x="582229" y="5699879"/>
            <a:ext cx="4746607" cy="369332"/>
          </a:xfrm>
          <a:prstGeom prst="rect">
            <a:avLst/>
          </a:prstGeom>
          <a:noFill/>
        </p:spPr>
        <p:txBody>
          <a:bodyPr wrap="square" lIns="0" rtlCol="0">
            <a:spAutoFit/>
          </a:bodyPr>
          <a:lstStyle/>
          <a:p>
            <a:r>
              <a:rPr lang="lv-LV" b="1" dirty="0">
                <a:solidFill>
                  <a:schemeClr val="accent1"/>
                </a:solidFill>
              </a:rPr>
              <a:t>2026. gada 27. oktobris</a:t>
            </a:r>
            <a:endParaRPr lang="en-US" b="1" dirty="0">
              <a:solidFill>
                <a:schemeClr val="accent1"/>
              </a:solidFill>
            </a:endParaRPr>
          </a:p>
        </p:txBody>
      </p:sp>
    </p:spTree>
    <p:extLst>
      <p:ext uri="{BB962C8B-B14F-4D97-AF65-F5344CB8AC3E}">
        <p14:creationId xmlns:p14="http://schemas.microsoft.com/office/powerpoint/2010/main" val="3155484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1FD87-E2D0-65A6-CE11-84AA4514ADB6}"/>
            </a:ext>
          </a:extLst>
        </p:cNvPr>
        <p:cNvGrpSpPr/>
        <p:nvPr/>
      </p:nvGrpSpPr>
      <p:grpSpPr>
        <a:xfrm>
          <a:off x="0" y="0"/>
          <a:ext cx="0" cy="0"/>
          <a:chOff x="0" y="0"/>
          <a:chExt cx="0" cy="0"/>
        </a:xfrm>
      </p:grpSpPr>
      <p:pic>
        <p:nvPicPr>
          <p:cNvPr id="44" name="Picture 43" descr="White abstract square pattern on wall" hidden="1">
            <a:extLst>
              <a:ext uri="{FF2B5EF4-FFF2-40B4-BE49-F238E27FC236}">
                <a16:creationId xmlns:a16="http://schemas.microsoft.com/office/drawing/2014/main" id="{0D7CD017-C811-5172-592A-E1A4F125CC6B}"/>
              </a:ext>
            </a:extLst>
          </p:cNvPr>
          <p:cNvPicPr>
            <a:picLocks noGrp="1" noRot="1" noChangeAspect="1" noMove="1" noResize="1" noEditPoints="1" noAdjustHandles="1" noChangeArrowheads="1" noChangeShapeType="1" noCrop="1"/>
          </p:cNvPicPr>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t="16841" r="14219" b="10782"/>
          <a:stretch>
            <a:fillRect/>
          </a:stretch>
        </p:blipFill>
        <p:spPr>
          <a:xfrm>
            <a:off x="0" y="0"/>
            <a:ext cx="12192001" cy="6858000"/>
          </a:xfrm>
          <a:prstGeom prst="rect">
            <a:avLst/>
          </a:prstGeom>
        </p:spPr>
      </p:pic>
      <p:sp>
        <p:nvSpPr>
          <p:cNvPr id="20" name="Rectangle 19">
            <a:extLst>
              <a:ext uri="{FF2B5EF4-FFF2-40B4-BE49-F238E27FC236}">
                <a16:creationId xmlns:a16="http://schemas.microsoft.com/office/drawing/2014/main" id="{16B8DCF3-1A78-2F32-1E80-D7823B94D7A6}"/>
              </a:ext>
            </a:extLst>
          </p:cNvPr>
          <p:cNvSpPr/>
          <p:nvPr/>
        </p:nvSpPr>
        <p:spPr>
          <a:xfrm>
            <a:off x="0" y="1710710"/>
            <a:ext cx="2340864" cy="40011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4350D5A-8F49-402C-856B-F98FB3FC5147}"/>
              </a:ext>
            </a:extLst>
          </p:cNvPr>
          <p:cNvSpPr txBox="1"/>
          <p:nvPr/>
        </p:nvSpPr>
        <p:spPr>
          <a:xfrm>
            <a:off x="460309" y="285989"/>
            <a:ext cx="9404115" cy="769441"/>
          </a:xfrm>
          <a:prstGeom prst="rect">
            <a:avLst/>
          </a:prstGeom>
          <a:noFill/>
        </p:spPr>
        <p:txBody>
          <a:bodyPr wrap="square" rtlCol="0">
            <a:spAutoFit/>
          </a:bodyPr>
          <a:lstStyle/>
          <a:p>
            <a:r>
              <a:rPr lang="lv-LV" sz="4400" b="1" dirty="0"/>
              <a:t>Latvijas iedzīvotāju </a:t>
            </a:r>
            <a:r>
              <a:rPr lang="lv-LV" sz="4400" b="1" dirty="0" err="1"/>
              <a:t>medijpratība</a:t>
            </a:r>
            <a:r>
              <a:rPr lang="lv-LV" sz="4400" b="1" dirty="0"/>
              <a:t> </a:t>
            </a:r>
          </a:p>
        </p:txBody>
      </p:sp>
      <p:sp>
        <p:nvSpPr>
          <p:cNvPr id="34" name="TextBox 33">
            <a:extLst>
              <a:ext uri="{FF2B5EF4-FFF2-40B4-BE49-F238E27FC236}">
                <a16:creationId xmlns:a16="http://schemas.microsoft.com/office/drawing/2014/main" id="{7327CF87-0221-7A71-8CD4-5EE370D9C583}"/>
              </a:ext>
            </a:extLst>
          </p:cNvPr>
          <p:cNvSpPr txBox="1"/>
          <p:nvPr/>
        </p:nvSpPr>
        <p:spPr>
          <a:xfrm>
            <a:off x="494003" y="1008719"/>
            <a:ext cx="6539723" cy="400110"/>
          </a:xfrm>
          <a:prstGeom prst="rect">
            <a:avLst/>
          </a:prstGeom>
          <a:noFill/>
        </p:spPr>
        <p:txBody>
          <a:bodyPr wrap="square" rtlCol="0">
            <a:spAutoFit/>
          </a:bodyPr>
          <a:lstStyle/>
          <a:p>
            <a:r>
              <a:rPr lang="lv-LV" sz="2000" dirty="0"/>
              <a:t>ikgadējā pētījuma rezultātu prezentācija un diskusija</a:t>
            </a:r>
            <a:endParaRPr lang="en-US" sz="2000" dirty="0"/>
          </a:p>
        </p:txBody>
      </p:sp>
      <p:sp>
        <p:nvSpPr>
          <p:cNvPr id="11" name="TextBox 10">
            <a:extLst>
              <a:ext uri="{FF2B5EF4-FFF2-40B4-BE49-F238E27FC236}">
                <a16:creationId xmlns:a16="http://schemas.microsoft.com/office/drawing/2014/main" id="{9E5BF962-5E75-8702-A6B8-06B35323C66F}"/>
              </a:ext>
            </a:extLst>
          </p:cNvPr>
          <p:cNvSpPr txBox="1"/>
          <p:nvPr/>
        </p:nvSpPr>
        <p:spPr>
          <a:xfrm>
            <a:off x="489339" y="1726725"/>
            <a:ext cx="1851525" cy="369332"/>
          </a:xfrm>
          <a:prstGeom prst="rect">
            <a:avLst/>
          </a:prstGeom>
          <a:noFill/>
        </p:spPr>
        <p:txBody>
          <a:bodyPr wrap="square" rtlCol="0">
            <a:spAutoFit/>
          </a:bodyPr>
          <a:lstStyle/>
          <a:p>
            <a:r>
              <a:rPr lang="lv-LV" b="1" dirty="0">
                <a:solidFill>
                  <a:schemeClr val="bg1"/>
                </a:solidFill>
              </a:rPr>
              <a:t>PROGRAMMA</a:t>
            </a:r>
            <a:endParaRPr lang="en-US" b="1" dirty="0">
              <a:solidFill>
                <a:schemeClr val="bg1"/>
              </a:solidFill>
            </a:endParaRPr>
          </a:p>
        </p:txBody>
      </p:sp>
      <p:grpSp>
        <p:nvGrpSpPr>
          <p:cNvPr id="6" name="Group 5">
            <a:extLst>
              <a:ext uri="{FF2B5EF4-FFF2-40B4-BE49-F238E27FC236}">
                <a16:creationId xmlns:a16="http://schemas.microsoft.com/office/drawing/2014/main" id="{E7C9C7AE-B1BC-6361-0856-456081EC2477}"/>
              </a:ext>
            </a:extLst>
          </p:cNvPr>
          <p:cNvGrpSpPr/>
          <p:nvPr/>
        </p:nvGrpSpPr>
        <p:grpSpPr>
          <a:xfrm>
            <a:off x="545325" y="2412702"/>
            <a:ext cx="6488401" cy="1007440"/>
            <a:chOff x="545325" y="2412702"/>
            <a:chExt cx="6488401" cy="1007440"/>
          </a:xfrm>
        </p:grpSpPr>
        <p:grpSp>
          <p:nvGrpSpPr>
            <p:cNvPr id="2" name="Group 1">
              <a:extLst>
                <a:ext uri="{FF2B5EF4-FFF2-40B4-BE49-F238E27FC236}">
                  <a16:creationId xmlns:a16="http://schemas.microsoft.com/office/drawing/2014/main" id="{CD997885-9480-D8B8-13E9-99AD2BD4CA11}"/>
                </a:ext>
              </a:extLst>
            </p:cNvPr>
            <p:cNvGrpSpPr/>
            <p:nvPr/>
          </p:nvGrpSpPr>
          <p:grpSpPr>
            <a:xfrm>
              <a:off x="545325" y="2412702"/>
              <a:ext cx="4629478" cy="400110"/>
              <a:chOff x="545325" y="2412702"/>
              <a:chExt cx="4629478" cy="400110"/>
            </a:xfrm>
          </p:grpSpPr>
          <p:sp>
            <p:nvSpPr>
              <p:cNvPr id="13" name="TextBox 12">
                <a:extLst>
                  <a:ext uri="{FF2B5EF4-FFF2-40B4-BE49-F238E27FC236}">
                    <a16:creationId xmlns:a16="http://schemas.microsoft.com/office/drawing/2014/main" id="{BF1F5AF1-A901-9448-35A5-D083598F5031}"/>
                  </a:ext>
                </a:extLst>
              </p:cNvPr>
              <p:cNvSpPr txBox="1"/>
              <p:nvPr/>
            </p:nvSpPr>
            <p:spPr>
              <a:xfrm>
                <a:off x="2486294" y="2412702"/>
                <a:ext cx="2688509" cy="400110"/>
              </a:xfrm>
              <a:prstGeom prst="rect">
                <a:avLst/>
              </a:prstGeom>
              <a:noFill/>
            </p:spPr>
            <p:txBody>
              <a:bodyPr wrap="square" lIns="0" rtlCol="0">
                <a:spAutoFit/>
              </a:bodyPr>
              <a:lstStyle/>
              <a:p>
                <a:r>
                  <a:rPr lang="lv-LV" sz="2000" b="1" noProof="0" dirty="0"/>
                  <a:t>Ievadvārdi</a:t>
                </a:r>
              </a:p>
            </p:txBody>
          </p:sp>
          <p:sp>
            <p:nvSpPr>
              <p:cNvPr id="10" name="TextBox 9">
                <a:extLst>
                  <a:ext uri="{FF2B5EF4-FFF2-40B4-BE49-F238E27FC236}">
                    <a16:creationId xmlns:a16="http://schemas.microsoft.com/office/drawing/2014/main" id="{E66F8C18-0169-FF7C-95AB-25E7A835CC30}"/>
                  </a:ext>
                </a:extLst>
              </p:cNvPr>
              <p:cNvSpPr txBox="1"/>
              <p:nvPr/>
            </p:nvSpPr>
            <p:spPr>
              <a:xfrm>
                <a:off x="545325" y="2412702"/>
                <a:ext cx="1943999" cy="369332"/>
              </a:xfrm>
              <a:prstGeom prst="rect">
                <a:avLst/>
              </a:prstGeom>
              <a:noFill/>
            </p:spPr>
            <p:txBody>
              <a:bodyPr wrap="square" lIns="0" rtlCol="0">
                <a:spAutoFit/>
              </a:bodyPr>
              <a:lstStyle/>
              <a:p>
                <a:r>
                  <a:rPr lang="lv-LV" noProof="0" dirty="0"/>
                  <a:t>11.00 – 11.10</a:t>
                </a:r>
              </a:p>
            </p:txBody>
          </p:sp>
        </p:grpSp>
        <p:sp>
          <p:nvSpPr>
            <p:cNvPr id="19" name="TextBox 18">
              <a:extLst>
                <a:ext uri="{FF2B5EF4-FFF2-40B4-BE49-F238E27FC236}">
                  <a16:creationId xmlns:a16="http://schemas.microsoft.com/office/drawing/2014/main" id="{484C566D-F3E2-F79F-484C-DA10D97CC979}"/>
                </a:ext>
              </a:extLst>
            </p:cNvPr>
            <p:cNvSpPr txBox="1"/>
            <p:nvPr/>
          </p:nvSpPr>
          <p:spPr>
            <a:xfrm>
              <a:off x="2406696" y="2835367"/>
              <a:ext cx="4627030" cy="584775"/>
            </a:xfrm>
            <a:prstGeom prst="rect">
              <a:avLst/>
            </a:prstGeom>
            <a:noFill/>
          </p:spPr>
          <p:txBody>
            <a:bodyPr wrap="square">
              <a:spAutoFit/>
            </a:bodyPr>
            <a:lstStyle/>
            <a:p>
              <a:r>
                <a:rPr lang="lv-LV" sz="1600" b="1" i="0" noProof="0" dirty="0" err="1">
                  <a:solidFill>
                    <a:schemeClr val="tx1"/>
                  </a:solidFill>
                  <a:effectLst/>
                  <a:latin typeface="+mn-lt"/>
                </a:rPr>
                <a:t>Dr.sc.comm</a:t>
              </a:r>
              <a:r>
                <a:rPr lang="lv-LV" sz="1600" b="1" i="0" noProof="0" dirty="0">
                  <a:solidFill>
                    <a:schemeClr val="tx1"/>
                  </a:solidFill>
                  <a:effectLst/>
                  <a:latin typeface="+mn-lt"/>
                </a:rPr>
                <a:t>. Aurēlija Ieva Druviete</a:t>
              </a:r>
              <a:r>
                <a:rPr lang="lv-LV" sz="1600" b="0" i="0" noProof="0" dirty="0">
                  <a:solidFill>
                    <a:schemeClr val="tx1"/>
                  </a:solidFill>
                  <a:effectLst/>
                  <a:latin typeface="+mn-lt"/>
                </a:rPr>
                <a:t>, </a:t>
              </a:r>
            </a:p>
            <a:p>
              <a:r>
                <a:rPr lang="lv-LV" sz="1600" b="0" i="0" noProof="0" dirty="0">
                  <a:solidFill>
                    <a:schemeClr val="tx1"/>
                  </a:solidFill>
                  <a:effectLst/>
                  <a:latin typeface="+mn-lt"/>
                </a:rPr>
                <a:t>NEPLP priekšsēdētāja</a:t>
              </a:r>
              <a:endParaRPr lang="lv-LV" sz="1600" noProof="0" dirty="0"/>
            </a:p>
          </p:txBody>
        </p:sp>
      </p:grpSp>
      <p:grpSp>
        <p:nvGrpSpPr>
          <p:cNvPr id="8" name="Group 7">
            <a:extLst>
              <a:ext uri="{FF2B5EF4-FFF2-40B4-BE49-F238E27FC236}">
                <a16:creationId xmlns:a16="http://schemas.microsoft.com/office/drawing/2014/main" id="{40D209B9-4D2A-E2B2-1FB9-6F6E2C91B17A}"/>
              </a:ext>
            </a:extLst>
          </p:cNvPr>
          <p:cNvGrpSpPr/>
          <p:nvPr/>
        </p:nvGrpSpPr>
        <p:grpSpPr>
          <a:xfrm>
            <a:off x="545325" y="3683353"/>
            <a:ext cx="11054538" cy="1039341"/>
            <a:chOff x="545325" y="3498290"/>
            <a:chExt cx="11054538" cy="1039341"/>
          </a:xfrm>
        </p:grpSpPr>
        <p:sp>
          <p:nvSpPr>
            <p:cNvPr id="15" name="TextBox 14">
              <a:extLst>
                <a:ext uri="{FF2B5EF4-FFF2-40B4-BE49-F238E27FC236}">
                  <a16:creationId xmlns:a16="http://schemas.microsoft.com/office/drawing/2014/main" id="{F246CA7E-C0D5-AB83-9DCE-8F4CED3A3A01}"/>
                </a:ext>
              </a:extLst>
            </p:cNvPr>
            <p:cNvSpPr txBox="1"/>
            <p:nvPr/>
          </p:nvSpPr>
          <p:spPr>
            <a:xfrm>
              <a:off x="2486294" y="3498290"/>
              <a:ext cx="8564660" cy="400110"/>
            </a:xfrm>
            <a:prstGeom prst="rect">
              <a:avLst/>
            </a:prstGeom>
            <a:noFill/>
          </p:spPr>
          <p:txBody>
            <a:bodyPr wrap="square" lIns="0" rtlCol="0">
              <a:spAutoFit/>
            </a:bodyPr>
            <a:lstStyle/>
            <a:p>
              <a:r>
                <a:rPr lang="lv-LV" sz="2000" b="1" noProof="0" dirty="0"/>
                <a:t>Galvenie pētījuma rezultāti, secinājumi un rekomendācijas </a:t>
              </a:r>
            </a:p>
          </p:txBody>
        </p:sp>
        <p:sp>
          <p:nvSpPr>
            <p:cNvPr id="16" name="TextBox 15">
              <a:extLst>
                <a:ext uri="{FF2B5EF4-FFF2-40B4-BE49-F238E27FC236}">
                  <a16:creationId xmlns:a16="http://schemas.microsoft.com/office/drawing/2014/main" id="{2AF2690D-6C67-9D24-E945-A283CA800418}"/>
                </a:ext>
              </a:extLst>
            </p:cNvPr>
            <p:cNvSpPr txBox="1"/>
            <p:nvPr/>
          </p:nvSpPr>
          <p:spPr>
            <a:xfrm>
              <a:off x="545325" y="3498290"/>
              <a:ext cx="1943999" cy="369332"/>
            </a:xfrm>
            <a:prstGeom prst="rect">
              <a:avLst/>
            </a:prstGeom>
            <a:noFill/>
          </p:spPr>
          <p:txBody>
            <a:bodyPr wrap="square" lIns="0" rtlCol="0">
              <a:spAutoFit/>
            </a:bodyPr>
            <a:lstStyle/>
            <a:p>
              <a:r>
                <a:rPr lang="lv-LV" noProof="0" dirty="0"/>
                <a:t>11.10 – 11.40</a:t>
              </a:r>
            </a:p>
          </p:txBody>
        </p:sp>
        <p:sp>
          <p:nvSpPr>
            <p:cNvPr id="28" name="TextBox 27">
              <a:extLst>
                <a:ext uri="{FF2B5EF4-FFF2-40B4-BE49-F238E27FC236}">
                  <a16:creationId xmlns:a16="http://schemas.microsoft.com/office/drawing/2014/main" id="{0D66344C-ABC2-FEA7-A551-5A48FF329C08}"/>
                </a:ext>
              </a:extLst>
            </p:cNvPr>
            <p:cNvSpPr txBox="1"/>
            <p:nvPr/>
          </p:nvSpPr>
          <p:spPr>
            <a:xfrm>
              <a:off x="2406696" y="3952856"/>
              <a:ext cx="9193167" cy="584775"/>
            </a:xfrm>
            <a:prstGeom prst="rect">
              <a:avLst/>
            </a:prstGeom>
            <a:noFill/>
          </p:spPr>
          <p:txBody>
            <a:bodyPr wrap="square">
              <a:spAutoFit/>
            </a:bodyPr>
            <a:lstStyle/>
            <a:p>
              <a:r>
                <a:rPr lang="lv-LV" sz="1600" b="1" noProof="0" dirty="0" err="1"/>
                <a:t>Dr.sc.comm</a:t>
              </a:r>
              <a:r>
                <a:rPr lang="lv-LV" sz="1600" b="1" noProof="0" dirty="0"/>
                <a:t>. Klinta Ločmele</a:t>
              </a:r>
              <a:r>
                <a:rPr lang="lv-LV" sz="1600" noProof="0" dirty="0"/>
                <a:t>, </a:t>
              </a:r>
            </a:p>
            <a:p>
              <a:r>
                <a:rPr lang="lv-LV" sz="1600" noProof="0" dirty="0" err="1"/>
                <a:t>medijpratības</a:t>
              </a:r>
              <a:r>
                <a:rPr lang="lv-LV" sz="1600" noProof="0" dirty="0"/>
                <a:t> eksperte un docente Latvijas Universitātes Komunikācijas studiju nodaļā</a:t>
              </a:r>
            </a:p>
          </p:txBody>
        </p:sp>
      </p:grpSp>
      <p:grpSp>
        <p:nvGrpSpPr>
          <p:cNvPr id="9" name="Group 8">
            <a:extLst>
              <a:ext uri="{FF2B5EF4-FFF2-40B4-BE49-F238E27FC236}">
                <a16:creationId xmlns:a16="http://schemas.microsoft.com/office/drawing/2014/main" id="{2C8207FC-0AF7-0704-4B48-C21C33A031ED}"/>
              </a:ext>
            </a:extLst>
          </p:cNvPr>
          <p:cNvGrpSpPr/>
          <p:nvPr/>
        </p:nvGrpSpPr>
        <p:grpSpPr>
          <a:xfrm>
            <a:off x="545325" y="4985905"/>
            <a:ext cx="10628521" cy="400110"/>
            <a:chOff x="545325" y="4747180"/>
            <a:chExt cx="10628521" cy="400110"/>
          </a:xfrm>
        </p:grpSpPr>
        <p:sp>
          <p:nvSpPr>
            <p:cNvPr id="29" name="TextBox 28">
              <a:extLst>
                <a:ext uri="{FF2B5EF4-FFF2-40B4-BE49-F238E27FC236}">
                  <a16:creationId xmlns:a16="http://schemas.microsoft.com/office/drawing/2014/main" id="{6842190B-7B1A-5BC9-580A-F973BDC91377}"/>
                </a:ext>
              </a:extLst>
            </p:cNvPr>
            <p:cNvSpPr txBox="1"/>
            <p:nvPr/>
          </p:nvSpPr>
          <p:spPr>
            <a:xfrm>
              <a:off x="2486293" y="4747180"/>
              <a:ext cx="8687553" cy="400110"/>
            </a:xfrm>
            <a:prstGeom prst="rect">
              <a:avLst/>
            </a:prstGeom>
            <a:noFill/>
          </p:spPr>
          <p:txBody>
            <a:bodyPr wrap="square" lIns="0" rtlCol="0">
              <a:spAutoFit/>
            </a:bodyPr>
            <a:lstStyle/>
            <a:p>
              <a:r>
                <a:rPr lang="lv-LV" sz="2000" b="1" noProof="0" dirty="0">
                  <a:solidFill>
                    <a:schemeClr val="accent1"/>
                  </a:solidFill>
                </a:rPr>
                <a:t>Diskusija “</a:t>
              </a:r>
              <a:r>
                <a:rPr lang="lv-LV" sz="2000" b="1" noProof="0" dirty="0" err="1">
                  <a:solidFill>
                    <a:schemeClr val="accent1"/>
                  </a:solidFill>
                </a:rPr>
                <a:t>Medijpratība</a:t>
              </a:r>
              <a:r>
                <a:rPr lang="lv-LV" sz="2000" b="1" noProof="0" dirty="0">
                  <a:solidFill>
                    <a:schemeClr val="accent1"/>
                  </a:solidFill>
                </a:rPr>
                <a:t> Latvijā: no secinājumiem uz kopīgu rīcību”</a:t>
              </a:r>
            </a:p>
          </p:txBody>
        </p:sp>
        <p:sp>
          <p:nvSpPr>
            <p:cNvPr id="32" name="TextBox 31">
              <a:extLst>
                <a:ext uri="{FF2B5EF4-FFF2-40B4-BE49-F238E27FC236}">
                  <a16:creationId xmlns:a16="http://schemas.microsoft.com/office/drawing/2014/main" id="{995F09CA-14D5-D55A-6603-AFC38D2C2810}"/>
                </a:ext>
              </a:extLst>
            </p:cNvPr>
            <p:cNvSpPr txBox="1"/>
            <p:nvPr/>
          </p:nvSpPr>
          <p:spPr>
            <a:xfrm>
              <a:off x="545325" y="4747180"/>
              <a:ext cx="1943999" cy="369332"/>
            </a:xfrm>
            <a:prstGeom prst="rect">
              <a:avLst/>
            </a:prstGeom>
            <a:noFill/>
          </p:spPr>
          <p:txBody>
            <a:bodyPr wrap="square" lIns="0" rtlCol="0">
              <a:spAutoFit/>
            </a:bodyPr>
            <a:lstStyle/>
            <a:p>
              <a:r>
                <a:rPr lang="lv-LV" noProof="0" dirty="0"/>
                <a:t>11.40 – 13.00</a:t>
              </a:r>
            </a:p>
          </p:txBody>
        </p:sp>
      </p:grpSp>
      <p:grpSp>
        <p:nvGrpSpPr>
          <p:cNvPr id="5" name="Group 4">
            <a:extLst>
              <a:ext uri="{FF2B5EF4-FFF2-40B4-BE49-F238E27FC236}">
                <a16:creationId xmlns:a16="http://schemas.microsoft.com/office/drawing/2014/main" id="{1041A50C-2B7F-77CB-9754-FA1B7B7068C2}"/>
              </a:ext>
            </a:extLst>
          </p:cNvPr>
          <p:cNvGrpSpPr/>
          <p:nvPr/>
        </p:nvGrpSpPr>
        <p:grpSpPr>
          <a:xfrm>
            <a:off x="545325" y="5649226"/>
            <a:ext cx="5988699" cy="400110"/>
            <a:chOff x="545325" y="5649226"/>
            <a:chExt cx="5988699" cy="400110"/>
          </a:xfrm>
        </p:grpSpPr>
        <p:sp>
          <p:nvSpPr>
            <p:cNvPr id="37" name="TextBox 36">
              <a:extLst>
                <a:ext uri="{FF2B5EF4-FFF2-40B4-BE49-F238E27FC236}">
                  <a16:creationId xmlns:a16="http://schemas.microsoft.com/office/drawing/2014/main" id="{C8B1B936-2D0F-5335-D6D5-56C320FE01E0}"/>
                </a:ext>
              </a:extLst>
            </p:cNvPr>
            <p:cNvSpPr txBox="1"/>
            <p:nvPr/>
          </p:nvSpPr>
          <p:spPr>
            <a:xfrm>
              <a:off x="2486294" y="5649226"/>
              <a:ext cx="4047730" cy="400110"/>
            </a:xfrm>
            <a:prstGeom prst="rect">
              <a:avLst/>
            </a:prstGeom>
            <a:noFill/>
          </p:spPr>
          <p:txBody>
            <a:bodyPr wrap="square" lIns="0" rtlCol="0">
              <a:spAutoFit/>
            </a:bodyPr>
            <a:lstStyle/>
            <a:p>
              <a:r>
                <a:rPr lang="lv-LV" sz="2000" b="1" noProof="0" dirty="0">
                  <a:solidFill>
                    <a:schemeClr val="accent1"/>
                  </a:solidFill>
                </a:rPr>
                <a:t>Sarunas pie kafijas tases</a:t>
              </a:r>
            </a:p>
          </p:txBody>
        </p:sp>
        <p:sp>
          <p:nvSpPr>
            <p:cNvPr id="40" name="TextBox 39">
              <a:extLst>
                <a:ext uri="{FF2B5EF4-FFF2-40B4-BE49-F238E27FC236}">
                  <a16:creationId xmlns:a16="http://schemas.microsoft.com/office/drawing/2014/main" id="{A42635C8-D92C-7C7F-74B0-95A29C47025C}"/>
                </a:ext>
              </a:extLst>
            </p:cNvPr>
            <p:cNvSpPr txBox="1"/>
            <p:nvPr/>
          </p:nvSpPr>
          <p:spPr>
            <a:xfrm>
              <a:off x="545325" y="5649226"/>
              <a:ext cx="1943999" cy="369332"/>
            </a:xfrm>
            <a:prstGeom prst="rect">
              <a:avLst/>
            </a:prstGeom>
            <a:noFill/>
          </p:spPr>
          <p:txBody>
            <a:bodyPr wrap="square" lIns="0" rtlCol="0">
              <a:spAutoFit/>
            </a:bodyPr>
            <a:lstStyle/>
            <a:p>
              <a:r>
                <a:rPr lang="lv-LV" noProof="0" dirty="0"/>
                <a:t>13.00 – 14.00</a:t>
              </a:r>
            </a:p>
          </p:txBody>
        </p:sp>
      </p:grpSp>
      <p:pic>
        <p:nvPicPr>
          <p:cNvPr id="61" name="Attēls 5" descr="Attēls, kurā ir fonts, grafika, ekrānuzņēmums, logotips&#10;&#10;Apraksts ģenerēts automātiski">
            <a:extLst>
              <a:ext uri="{FF2B5EF4-FFF2-40B4-BE49-F238E27FC236}">
                <a16:creationId xmlns:a16="http://schemas.microsoft.com/office/drawing/2014/main" id="{6E818D61-281D-6633-4D9F-F4B21A2061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8663" y="5996070"/>
            <a:ext cx="1971200" cy="488950"/>
          </a:xfrm>
          <a:prstGeom prst="rect">
            <a:avLst/>
          </a:prstGeom>
        </p:spPr>
      </p:pic>
      <p:grpSp>
        <p:nvGrpSpPr>
          <p:cNvPr id="64" name="Group 63">
            <a:extLst>
              <a:ext uri="{FF2B5EF4-FFF2-40B4-BE49-F238E27FC236}">
                <a16:creationId xmlns:a16="http://schemas.microsoft.com/office/drawing/2014/main" id="{E1C3CCBA-AD84-6C51-AAE0-0831866664F3}"/>
              </a:ext>
            </a:extLst>
          </p:cNvPr>
          <p:cNvGrpSpPr/>
          <p:nvPr/>
        </p:nvGrpSpPr>
        <p:grpSpPr>
          <a:xfrm>
            <a:off x="10807601" y="173668"/>
            <a:ext cx="1103570" cy="1039901"/>
            <a:chOff x="10825194" y="260350"/>
            <a:chExt cx="1103570" cy="1039901"/>
          </a:xfrm>
        </p:grpSpPr>
        <p:grpSp>
          <p:nvGrpSpPr>
            <p:cNvPr id="66" name="Group 65">
              <a:extLst>
                <a:ext uri="{FF2B5EF4-FFF2-40B4-BE49-F238E27FC236}">
                  <a16:creationId xmlns:a16="http://schemas.microsoft.com/office/drawing/2014/main" id="{11578A23-2600-88D1-48A4-1B157D08B0B1}"/>
                </a:ext>
              </a:extLst>
            </p:cNvPr>
            <p:cNvGrpSpPr/>
            <p:nvPr/>
          </p:nvGrpSpPr>
          <p:grpSpPr>
            <a:xfrm rot="16200000">
              <a:off x="11518185" y="1003307"/>
              <a:ext cx="304328" cy="289560"/>
              <a:chOff x="10031066" y="6942617"/>
              <a:chExt cx="956902" cy="910465"/>
            </a:xfrm>
          </p:grpSpPr>
          <p:sp>
            <p:nvSpPr>
              <p:cNvPr id="90" name="Oval 89">
                <a:extLst>
                  <a:ext uri="{FF2B5EF4-FFF2-40B4-BE49-F238E27FC236}">
                    <a16:creationId xmlns:a16="http://schemas.microsoft.com/office/drawing/2014/main" id="{85C2AAA1-E59A-826D-4005-C7C27C033583}"/>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Oval 90">
                <a:extLst>
                  <a:ext uri="{FF2B5EF4-FFF2-40B4-BE49-F238E27FC236}">
                    <a16:creationId xmlns:a16="http://schemas.microsoft.com/office/drawing/2014/main" id="{98C3EC5A-B0D1-13AD-4F63-F9414691F0FC}"/>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763FCA5B-B245-3D45-44D8-EFEDA4983E44}"/>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841A5162-0BC6-BF4E-7212-64A4C0FC87D3}"/>
                </a:ext>
              </a:extLst>
            </p:cNvPr>
            <p:cNvGrpSpPr/>
            <p:nvPr/>
          </p:nvGrpSpPr>
          <p:grpSpPr>
            <a:xfrm>
              <a:off x="10825194" y="260350"/>
              <a:ext cx="1103570" cy="912565"/>
              <a:chOff x="10825194" y="260350"/>
              <a:chExt cx="1103570" cy="912565"/>
            </a:xfrm>
          </p:grpSpPr>
          <p:grpSp>
            <p:nvGrpSpPr>
              <p:cNvPr id="68" name="Group 67">
                <a:extLst>
                  <a:ext uri="{FF2B5EF4-FFF2-40B4-BE49-F238E27FC236}">
                    <a16:creationId xmlns:a16="http://schemas.microsoft.com/office/drawing/2014/main" id="{1DC56F5E-6CCF-D7A6-444C-C8E7B8456318}"/>
                  </a:ext>
                </a:extLst>
              </p:cNvPr>
              <p:cNvGrpSpPr/>
              <p:nvPr/>
            </p:nvGrpSpPr>
            <p:grpSpPr>
              <a:xfrm>
                <a:off x="10901880" y="312835"/>
                <a:ext cx="289560" cy="304328"/>
                <a:chOff x="10077988" y="372016"/>
                <a:chExt cx="366249" cy="384929"/>
              </a:xfrm>
            </p:grpSpPr>
            <p:sp>
              <p:nvSpPr>
                <p:cNvPr id="86" name="Oval 85">
                  <a:extLst>
                    <a:ext uri="{FF2B5EF4-FFF2-40B4-BE49-F238E27FC236}">
                      <a16:creationId xmlns:a16="http://schemas.microsoft.com/office/drawing/2014/main" id="{971984A4-5238-E454-5EE2-9449CB5FD3B5}"/>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oup 86">
                  <a:extLst>
                    <a:ext uri="{FF2B5EF4-FFF2-40B4-BE49-F238E27FC236}">
                      <a16:creationId xmlns:a16="http://schemas.microsoft.com/office/drawing/2014/main" id="{85534A64-3766-D5F2-2FE4-563B97DBF0F5}"/>
                    </a:ext>
                  </a:extLst>
                </p:cNvPr>
                <p:cNvGrpSpPr/>
                <p:nvPr/>
              </p:nvGrpSpPr>
              <p:grpSpPr>
                <a:xfrm>
                  <a:off x="10134249" y="442264"/>
                  <a:ext cx="249361" cy="262079"/>
                  <a:chOff x="8775543" y="819242"/>
                  <a:chExt cx="460800" cy="460800"/>
                </a:xfrm>
              </p:grpSpPr>
              <p:sp>
                <p:nvSpPr>
                  <p:cNvPr id="88" name="Oval 87">
                    <a:extLst>
                      <a:ext uri="{FF2B5EF4-FFF2-40B4-BE49-F238E27FC236}">
                        <a16:creationId xmlns:a16="http://schemas.microsoft.com/office/drawing/2014/main" id="{55C2C48B-9406-8ED8-3F88-9F2BA5025E85}"/>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D217B107-FFBE-9A19-9EFE-61568855F50D}"/>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69" name="Straight Connector 68">
                <a:extLst>
                  <a:ext uri="{FF2B5EF4-FFF2-40B4-BE49-F238E27FC236}">
                    <a16:creationId xmlns:a16="http://schemas.microsoft.com/office/drawing/2014/main" id="{6F26EBCB-85BE-98FF-016B-41FF86A59729}"/>
                  </a:ext>
                </a:extLst>
              </p:cNvPr>
              <p:cNvCxnSpPr>
                <a:cxnSpLocks/>
                <a:stCxn id="89" idx="6"/>
                <a:endCxn id="80"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A6BD3096-7C9B-A40A-2026-D58BEBB16733}"/>
                  </a:ext>
                </a:extLst>
              </p:cNvPr>
              <p:cNvGrpSpPr/>
              <p:nvPr/>
            </p:nvGrpSpPr>
            <p:grpSpPr>
              <a:xfrm>
                <a:off x="10825194" y="868588"/>
                <a:ext cx="289560" cy="304327"/>
                <a:chOff x="10291921" y="1484372"/>
                <a:chExt cx="676800" cy="676797"/>
              </a:xfrm>
            </p:grpSpPr>
            <p:sp>
              <p:nvSpPr>
                <p:cNvPr id="81" name="Oval 80">
                  <a:extLst>
                    <a:ext uri="{FF2B5EF4-FFF2-40B4-BE49-F238E27FC236}">
                      <a16:creationId xmlns:a16="http://schemas.microsoft.com/office/drawing/2014/main" id="{384A417C-533A-6446-88F1-10A0BAA86FDB}"/>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3DB12247-74C2-2498-D46B-F1A9FF5FFC02}"/>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962B336D-3ECA-300B-932A-BC5D41C697D0}"/>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1" name="Straight Connector 70">
                <a:extLst>
                  <a:ext uri="{FF2B5EF4-FFF2-40B4-BE49-F238E27FC236}">
                    <a16:creationId xmlns:a16="http://schemas.microsoft.com/office/drawing/2014/main" id="{1BC66035-9D79-7E07-0874-F61E2C638A79}"/>
                  </a:ext>
                </a:extLst>
              </p:cNvPr>
              <p:cNvCxnSpPr>
                <a:cxnSpLocks/>
                <a:stCxn id="80" idx="4"/>
                <a:endCxn id="92"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874144E-B840-E76C-BCA9-DD0DE9F75E3E}"/>
                  </a:ext>
                </a:extLst>
              </p:cNvPr>
              <p:cNvCxnSpPr>
                <a:cxnSpLocks/>
                <a:stCxn id="81" idx="7"/>
                <a:endCxn id="80"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18B35423-C694-A787-CABD-93D88956C3DD}"/>
                  </a:ext>
                </a:extLst>
              </p:cNvPr>
              <p:cNvGrpSpPr/>
              <p:nvPr/>
            </p:nvGrpSpPr>
            <p:grpSpPr>
              <a:xfrm rot="16200000">
                <a:off x="11302558" y="275922"/>
                <a:ext cx="641778" cy="610634"/>
                <a:chOff x="10944148" y="5734536"/>
                <a:chExt cx="1324997" cy="1260697"/>
              </a:xfrm>
            </p:grpSpPr>
            <p:sp>
              <p:nvSpPr>
                <p:cNvPr id="77" name="Oval 76">
                  <a:extLst>
                    <a:ext uri="{FF2B5EF4-FFF2-40B4-BE49-F238E27FC236}">
                      <a16:creationId xmlns:a16="http://schemas.microsoft.com/office/drawing/2014/main" id="{7F2F4919-D08A-6A8E-9441-C7F94C700FA2}"/>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A8EBC01B-F254-3820-BA7C-C34158DAE5FB}"/>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59D85129-6AB6-5139-D9D8-2C98516EBA8B}"/>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1400895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E9759-CA12-36D7-DADB-49A362F2E89A}"/>
            </a:ext>
          </a:extLst>
        </p:cNvPr>
        <p:cNvGrpSpPr/>
        <p:nvPr/>
      </p:nvGrpSpPr>
      <p:grpSpPr>
        <a:xfrm>
          <a:off x="0" y="0"/>
          <a:ext cx="0" cy="0"/>
          <a:chOff x="0" y="0"/>
          <a:chExt cx="0" cy="0"/>
        </a:xfrm>
      </p:grpSpPr>
      <p:pic>
        <p:nvPicPr>
          <p:cNvPr id="44" name="Picture 43" descr="White abstract square pattern on wall">
            <a:extLst>
              <a:ext uri="{FF2B5EF4-FFF2-40B4-BE49-F238E27FC236}">
                <a16:creationId xmlns:a16="http://schemas.microsoft.com/office/drawing/2014/main" id="{5D19D90C-99CC-CCDC-7448-7B6F31E1E5A7}"/>
              </a:ext>
            </a:extLst>
          </p:cNvPr>
          <p:cNvPicPr>
            <a:picLocks noChangeAspect="1"/>
          </p:cNvPicPr>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t="16841" r="14219" b="10782"/>
          <a:stretch>
            <a:fillRect/>
          </a:stretch>
        </p:blipFill>
        <p:spPr>
          <a:xfrm>
            <a:off x="0" y="0"/>
            <a:ext cx="12192001" cy="6858000"/>
          </a:xfrm>
          <a:prstGeom prst="rect">
            <a:avLst/>
          </a:prstGeom>
        </p:spPr>
      </p:pic>
      <p:sp>
        <p:nvSpPr>
          <p:cNvPr id="82" name="Rectangle 81">
            <a:extLst>
              <a:ext uri="{FF2B5EF4-FFF2-40B4-BE49-F238E27FC236}">
                <a16:creationId xmlns:a16="http://schemas.microsoft.com/office/drawing/2014/main" id="{5D989482-60D3-4ABD-9290-F72C3E85D54E}"/>
              </a:ext>
            </a:extLst>
          </p:cNvPr>
          <p:cNvSpPr/>
          <p:nvPr/>
        </p:nvSpPr>
        <p:spPr>
          <a:xfrm>
            <a:off x="2931981" y="1305203"/>
            <a:ext cx="985453" cy="2013701"/>
          </a:xfrm>
          <a:prstGeom prst="rect">
            <a:avLst/>
          </a:prstGeom>
          <a:solidFill>
            <a:srgbClr val="E4E8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6469DD9C-70E7-67FF-BD08-CC62BF376AFA}"/>
              </a:ext>
            </a:extLst>
          </p:cNvPr>
          <p:cNvSpPr/>
          <p:nvPr/>
        </p:nvSpPr>
        <p:spPr>
          <a:xfrm>
            <a:off x="11853599" y="1484372"/>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E81F8587-5CB2-D462-572F-C81A99B75A2A}"/>
              </a:ext>
            </a:extLst>
          </p:cNvPr>
          <p:cNvSpPr/>
          <p:nvPr/>
        </p:nvSpPr>
        <p:spPr>
          <a:xfrm>
            <a:off x="11961599" y="159237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B3473A19-DBCB-4066-FEFE-FA115AF2C9EB}"/>
              </a:ext>
            </a:extLst>
          </p:cNvPr>
          <p:cNvSpPr>
            <a:spLocks noChangeAspect="1"/>
          </p:cNvSpPr>
          <p:nvPr/>
        </p:nvSpPr>
        <p:spPr>
          <a:xfrm>
            <a:off x="8661489" y="705188"/>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8" name="Group 77">
            <a:extLst>
              <a:ext uri="{FF2B5EF4-FFF2-40B4-BE49-F238E27FC236}">
                <a16:creationId xmlns:a16="http://schemas.microsoft.com/office/drawing/2014/main" id="{C20AFC8C-A6AA-278B-A885-E2DDED760886}"/>
              </a:ext>
            </a:extLst>
          </p:cNvPr>
          <p:cNvGrpSpPr/>
          <p:nvPr/>
        </p:nvGrpSpPr>
        <p:grpSpPr>
          <a:xfrm>
            <a:off x="11025599" y="2951459"/>
            <a:ext cx="936000" cy="936000"/>
            <a:chOff x="10919991" y="2991625"/>
            <a:chExt cx="936000" cy="936000"/>
          </a:xfrm>
        </p:grpSpPr>
        <p:sp>
          <p:nvSpPr>
            <p:cNvPr id="39" name="Oval 38">
              <a:extLst>
                <a:ext uri="{FF2B5EF4-FFF2-40B4-BE49-F238E27FC236}">
                  <a16:creationId xmlns:a16="http://schemas.microsoft.com/office/drawing/2014/main" id="{70A153CA-4A7C-AA4B-AEBA-C83226B5596D}"/>
                </a:ext>
              </a:extLst>
            </p:cNvPr>
            <p:cNvSpPr/>
            <p:nvPr/>
          </p:nvSpPr>
          <p:spPr>
            <a:xfrm>
              <a:off x="10919991" y="2991625"/>
              <a:ext cx="936000" cy="9360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AD8AB647-41CC-76C3-4828-D61DD7D59125}"/>
                </a:ext>
              </a:extLst>
            </p:cNvPr>
            <p:cNvSpPr/>
            <p:nvPr/>
          </p:nvSpPr>
          <p:spPr>
            <a:xfrm>
              <a:off x="11076591" y="3148225"/>
              <a:ext cx="622800" cy="622800"/>
            </a:xfrm>
            <a:prstGeom prst="ellipse">
              <a:avLst/>
            </a:prstGeom>
            <a:solidFill>
              <a:schemeClr val="accent1">
                <a:lumMod val="40000"/>
                <a:lumOff val="60000"/>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D2EA91A0-D043-1347-8FA7-E446D346B8F2}"/>
                </a:ext>
              </a:extLst>
            </p:cNvPr>
            <p:cNvSpPr/>
            <p:nvPr/>
          </p:nvSpPr>
          <p:spPr>
            <a:xfrm>
              <a:off x="11175554" y="3247188"/>
              <a:ext cx="424875" cy="4248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Oval 7">
            <a:extLst>
              <a:ext uri="{FF2B5EF4-FFF2-40B4-BE49-F238E27FC236}">
                <a16:creationId xmlns:a16="http://schemas.microsoft.com/office/drawing/2014/main" id="{7F7E21E6-8AF6-DEB0-1528-5C0CED05718D}"/>
              </a:ext>
            </a:extLst>
          </p:cNvPr>
          <p:cNvSpPr/>
          <p:nvPr/>
        </p:nvSpPr>
        <p:spPr>
          <a:xfrm>
            <a:off x="12069762" y="1700535"/>
            <a:ext cx="244475" cy="2444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18D7E395-51B9-96DF-C132-036524B9F480}"/>
              </a:ext>
            </a:extLst>
          </p:cNvPr>
          <p:cNvGrpSpPr/>
          <p:nvPr/>
        </p:nvGrpSpPr>
        <p:grpSpPr>
          <a:xfrm>
            <a:off x="8775543" y="819242"/>
            <a:ext cx="460800" cy="460800"/>
            <a:chOff x="8775543" y="819242"/>
            <a:chExt cx="460800" cy="460800"/>
          </a:xfrm>
        </p:grpSpPr>
        <p:sp>
          <p:nvSpPr>
            <p:cNvPr id="30" name="Oval 29">
              <a:extLst>
                <a:ext uri="{FF2B5EF4-FFF2-40B4-BE49-F238E27FC236}">
                  <a16:creationId xmlns:a16="http://schemas.microsoft.com/office/drawing/2014/main" id="{5816F1CE-D63E-6DCC-27AD-116A2E345285}"/>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0AA8A2E-D65B-0A14-F429-B09C07A08E1D}"/>
                </a:ext>
              </a:extLst>
            </p:cNvPr>
            <p:cNvSpPr/>
            <p:nvPr/>
          </p:nvSpPr>
          <p:spPr>
            <a:xfrm>
              <a:off x="8883706" y="927405"/>
              <a:ext cx="244475" cy="2444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73">
            <a:extLst>
              <a:ext uri="{FF2B5EF4-FFF2-40B4-BE49-F238E27FC236}">
                <a16:creationId xmlns:a16="http://schemas.microsoft.com/office/drawing/2014/main" id="{E4B97C61-4354-3A16-0D4F-DB25CC65C774}"/>
              </a:ext>
            </a:extLst>
          </p:cNvPr>
          <p:cNvGrpSpPr/>
          <p:nvPr/>
        </p:nvGrpSpPr>
        <p:grpSpPr>
          <a:xfrm>
            <a:off x="10303508" y="-18998"/>
            <a:ext cx="676800" cy="676800"/>
            <a:chOff x="10303508" y="-18998"/>
            <a:chExt cx="676800" cy="676800"/>
          </a:xfrm>
        </p:grpSpPr>
        <p:sp>
          <p:nvSpPr>
            <p:cNvPr id="59" name="Oval 58">
              <a:extLst>
                <a:ext uri="{FF2B5EF4-FFF2-40B4-BE49-F238E27FC236}">
                  <a16:creationId xmlns:a16="http://schemas.microsoft.com/office/drawing/2014/main" id="{7F52E1EE-C783-6A7F-E84D-03232EEFB00A}"/>
                </a:ext>
              </a:extLst>
            </p:cNvPr>
            <p:cNvSpPr/>
            <p:nvPr/>
          </p:nvSpPr>
          <p:spPr>
            <a:xfrm>
              <a:off x="10303508" y="-18998"/>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a16="http://schemas.microsoft.com/office/drawing/2014/main" id="{9B839569-A540-8316-343A-9CA915DCF5A0}"/>
                </a:ext>
              </a:extLst>
            </p:cNvPr>
            <p:cNvGrpSpPr/>
            <p:nvPr/>
          </p:nvGrpSpPr>
          <p:grpSpPr>
            <a:xfrm>
              <a:off x="10411508" y="89002"/>
              <a:ext cx="460800" cy="460800"/>
              <a:chOff x="10410082" y="87577"/>
              <a:chExt cx="425254" cy="425252"/>
            </a:xfrm>
          </p:grpSpPr>
          <p:sp>
            <p:nvSpPr>
              <p:cNvPr id="60" name="Oval 59">
                <a:extLst>
                  <a:ext uri="{FF2B5EF4-FFF2-40B4-BE49-F238E27FC236}">
                    <a16:creationId xmlns:a16="http://schemas.microsoft.com/office/drawing/2014/main" id="{FAC694C0-01DA-5198-9FA1-F125B4672E79}"/>
                  </a:ext>
                </a:extLst>
              </p:cNvPr>
              <p:cNvSpPr/>
              <p:nvPr/>
            </p:nvSpPr>
            <p:spPr>
              <a:xfrm>
                <a:off x="10410082" y="87577"/>
                <a:ext cx="425254" cy="425252"/>
              </a:xfrm>
              <a:prstGeom prst="ellipse">
                <a:avLst/>
              </a:prstGeom>
              <a:solidFill>
                <a:schemeClr val="accent2">
                  <a:lumMod val="60000"/>
                  <a:lumOff val="40000"/>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BF841567-E028-F776-9048-553C589D2847}"/>
                  </a:ext>
                </a:extLst>
              </p:cNvPr>
              <p:cNvSpPr/>
              <p:nvPr/>
            </p:nvSpPr>
            <p:spPr>
              <a:xfrm>
                <a:off x="10500472" y="177966"/>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3" name="Oval 52">
            <a:extLst>
              <a:ext uri="{FF2B5EF4-FFF2-40B4-BE49-F238E27FC236}">
                <a16:creationId xmlns:a16="http://schemas.microsoft.com/office/drawing/2014/main" id="{D031053F-3745-3611-A79A-C59A99018293}"/>
              </a:ext>
            </a:extLst>
          </p:cNvPr>
          <p:cNvSpPr/>
          <p:nvPr/>
        </p:nvSpPr>
        <p:spPr>
          <a:xfrm>
            <a:off x="11755657" y="75320"/>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4CD36024-1773-4007-9EF2-C60D6BFF0D11}"/>
              </a:ext>
            </a:extLst>
          </p:cNvPr>
          <p:cNvSpPr/>
          <p:nvPr/>
        </p:nvSpPr>
        <p:spPr>
          <a:xfrm>
            <a:off x="11863657" y="183320"/>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DF69184B-7F36-9EA9-030B-5336797E225F}"/>
              </a:ext>
            </a:extLst>
          </p:cNvPr>
          <p:cNvSpPr/>
          <p:nvPr/>
        </p:nvSpPr>
        <p:spPr>
          <a:xfrm>
            <a:off x="11971820" y="291483"/>
            <a:ext cx="244475" cy="2444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F8F88170-118B-87CC-6E08-D0DCBCF00395}"/>
              </a:ext>
            </a:extLst>
          </p:cNvPr>
          <p:cNvSpPr/>
          <p:nvPr/>
        </p:nvSpPr>
        <p:spPr>
          <a:xfrm>
            <a:off x="10955564" y="578218"/>
            <a:ext cx="937147" cy="93714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1DF81210-2581-0F4B-EB86-69A36626660B}"/>
              </a:ext>
            </a:extLst>
          </p:cNvPr>
          <p:cNvSpPr/>
          <p:nvPr/>
        </p:nvSpPr>
        <p:spPr>
          <a:xfrm>
            <a:off x="11112010" y="734664"/>
            <a:ext cx="624254" cy="624254"/>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DE7282B4-9050-2682-97BF-FC434E4CD16C}"/>
              </a:ext>
            </a:extLst>
          </p:cNvPr>
          <p:cNvCxnSpPr>
            <a:cxnSpLocks/>
          </p:cNvCxnSpPr>
          <p:nvPr/>
        </p:nvCxnSpPr>
        <p:spPr>
          <a:xfrm flipV="1">
            <a:off x="9118845" y="1059100"/>
            <a:ext cx="3367694" cy="1"/>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6D609688-5F5E-5896-424B-CD5E77B537F5}"/>
              </a:ext>
            </a:extLst>
          </p:cNvPr>
          <p:cNvGrpSpPr/>
          <p:nvPr/>
        </p:nvGrpSpPr>
        <p:grpSpPr>
          <a:xfrm>
            <a:off x="10291921" y="1484372"/>
            <a:ext cx="676800" cy="676797"/>
            <a:chOff x="10291921" y="1484372"/>
            <a:chExt cx="676800" cy="676797"/>
          </a:xfrm>
        </p:grpSpPr>
        <p:sp>
          <p:nvSpPr>
            <p:cNvPr id="62" name="Oval 61">
              <a:extLst>
                <a:ext uri="{FF2B5EF4-FFF2-40B4-BE49-F238E27FC236}">
                  <a16:creationId xmlns:a16="http://schemas.microsoft.com/office/drawing/2014/main" id="{7209ED1A-B571-C456-C387-766A9182A8DF}"/>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03488DD8-3166-6792-957F-608E6C3E2418}"/>
                </a:ext>
              </a:extLst>
            </p:cNvPr>
            <p:cNvSpPr/>
            <p:nvPr/>
          </p:nvSpPr>
          <p:spPr>
            <a:xfrm>
              <a:off x="10399921" y="1592370"/>
              <a:ext cx="460800" cy="460800"/>
            </a:xfrm>
            <a:prstGeom prst="ellipse">
              <a:avLst/>
            </a:prstGeom>
            <a:solidFill>
              <a:schemeClr val="accent2">
                <a:lumMod val="60000"/>
                <a:lumOff val="40000"/>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AAD372FF-4857-7CA8-8049-0F10582A5ED2}"/>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Straight Connector 8">
            <a:extLst>
              <a:ext uri="{FF2B5EF4-FFF2-40B4-BE49-F238E27FC236}">
                <a16:creationId xmlns:a16="http://schemas.microsoft.com/office/drawing/2014/main" id="{A82767B8-8CEB-FB04-5BFB-489775ABD0FE}"/>
              </a:ext>
            </a:extLst>
          </p:cNvPr>
          <p:cNvCxnSpPr>
            <a:cxnSpLocks/>
          </p:cNvCxnSpPr>
          <p:nvPr/>
        </p:nvCxnSpPr>
        <p:spPr>
          <a:xfrm>
            <a:off x="11374867" y="-962337"/>
            <a:ext cx="88456" cy="43000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10DF2A9-0EF0-0A7C-D047-14C586FD7A08}"/>
              </a:ext>
            </a:extLst>
          </p:cNvPr>
          <p:cNvCxnSpPr>
            <a:cxnSpLocks/>
            <a:stCxn id="31" idx="5"/>
            <a:endCxn id="8" idx="1"/>
          </p:cNvCxnSpPr>
          <p:nvPr/>
        </p:nvCxnSpPr>
        <p:spPr>
          <a:xfrm>
            <a:off x="10735568" y="413063"/>
            <a:ext cx="1369997" cy="13232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CADE545-A313-62EB-16D4-D703E0051260}"/>
              </a:ext>
            </a:extLst>
          </p:cNvPr>
          <p:cNvCxnSpPr>
            <a:cxnSpLocks/>
            <a:stCxn id="4" idx="7"/>
            <a:endCxn id="33" idx="3"/>
          </p:cNvCxnSpPr>
          <p:nvPr/>
        </p:nvCxnSpPr>
        <p:spPr>
          <a:xfrm flipV="1">
            <a:off x="10716756" y="500155"/>
            <a:ext cx="1290867" cy="123618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30E158C0-0AF5-9B28-8C11-BF845EA544F9}"/>
              </a:ext>
            </a:extLst>
          </p:cNvPr>
          <p:cNvSpPr/>
          <p:nvPr/>
        </p:nvSpPr>
        <p:spPr>
          <a:xfrm>
            <a:off x="11211700" y="834354"/>
            <a:ext cx="424875" cy="4248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ACC7AC09-C17F-D331-63C6-E0850FDE903D}"/>
              </a:ext>
            </a:extLst>
          </p:cNvPr>
          <p:cNvSpPr/>
          <p:nvPr/>
        </p:nvSpPr>
        <p:spPr>
          <a:xfrm>
            <a:off x="5358800" y="3108059"/>
            <a:ext cx="985453" cy="2013701"/>
          </a:xfrm>
          <a:prstGeom prst="rect">
            <a:avLst/>
          </a:prstGeom>
          <a:solidFill>
            <a:srgbClr val="E4E8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A83947EA-A013-A0ED-2446-3EE2602558D1}"/>
              </a:ext>
            </a:extLst>
          </p:cNvPr>
          <p:cNvGrpSpPr/>
          <p:nvPr/>
        </p:nvGrpSpPr>
        <p:grpSpPr>
          <a:xfrm>
            <a:off x="558678" y="1885053"/>
            <a:ext cx="7653343" cy="3087894"/>
            <a:chOff x="558678" y="2053170"/>
            <a:chExt cx="7653343" cy="3087894"/>
          </a:xfrm>
        </p:grpSpPr>
        <p:sp>
          <p:nvSpPr>
            <p:cNvPr id="87" name="Rectangle 86">
              <a:extLst>
                <a:ext uri="{FF2B5EF4-FFF2-40B4-BE49-F238E27FC236}">
                  <a16:creationId xmlns:a16="http://schemas.microsoft.com/office/drawing/2014/main" id="{93BCCDDD-E5A8-DC3D-FA57-492D51D3A6B3}"/>
                </a:ext>
              </a:extLst>
            </p:cNvPr>
            <p:cNvSpPr/>
            <p:nvPr/>
          </p:nvSpPr>
          <p:spPr>
            <a:xfrm rot="5400000" flipH="1">
              <a:off x="2397558" y="2068182"/>
              <a:ext cx="28800" cy="365551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FC5945C4-1F6F-171B-985E-A287C4ABFE5D}"/>
                </a:ext>
              </a:extLst>
            </p:cNvPr>
            <p:cNvSpPr txBox="1"/>
            <p:nvPr/>
          </p:nvSpPr>
          <p:spPr>
            <a:xfrm>
              <a:off x="558678" y="2053170"/>
              <a:ext cx="7653343" cy="1508105"/>
            </a:xfrm>
            <a:prstGeom prst="rect">
              <a:avLst/>
            </a:prstGeom>
            <a:noFill/>
          </p:spPr>
          <p:txBody>
            <a:bodyPr wrap="square" lIns="0" rtlCol="0">
              <a:spAutoFit/>
            </a:bodyPr>
            <a:lstStyle/>
            <a:p>
              <a:r>
                <a:rPr lang="lv-LV" sz="4600" b="1" dirty="0"/>
                <a:t>Pētījums par Latvijas iedzīvotāju </a:t>
              </a:r>
              <a:r>
                <a:rPr lang="lv-LV" sz="4600" b="1" dirty="0" err="1"/>
                <a:t>medijpratību</a:t>
              </a:r>
              <a:endParaRPr lang="lv-LV" sz="4600" b="1" dirty="0"/>
            </a:p>
          </p:txBody>
        </p:sp>
        <p:sp>
          <p:nvSpPr>
            <p:cNvPr id="34" name="TextBox 33">
              <a:extLst>
                <a:ext uri="{FF2B5EF4-FFF2-40B4-BE49-F238E27FC236}">
                  <a16:creationId xmlns:a16="http://schemas.microsoft.com/office/drawing/2014/main" id="{7AB8BBF6-6821-62CF-3E58-269057A8A916}"/>
                </a:ext>
              </a:extLst>
            </p:cNvPr>
            <p:cNvSpPr txBox="1"/>
            <p:nvPr/>
          </p:nvSpPr>
          <p:spPr>
            <a:xfrm>
              <a:off x="558678" y="4186957"/>
              <a:ext cx="7211262" cy="954107"/>
            </a:xfrm>
            <a:prstGeom prst="rect">
              <a:avLst/>
            </a:prstGeom>
            <a:noFill/>
          </p:spPr>
          <p:txBody>
            <a:bodyPr wrap="square" lIns="0" rtlCol="0">
              <a:spAutoFit/>
            </a:bodyPr>
            <a:lstStyle/>
            <a:p>
              <a:r>
                <a:rPr lang="lv-LV" sz="2800" dirty="0"/>
                <a:t>Galvenie pētījuma rezultāti, secinājumi un rekomendācijas </a:t>
              </a:r>
              <a:endParaRPr lang="en-US" sz="2800" dirty="0"/>
            </a:p>
          </p:txBody>
        </p:sp>
      </p:grpSp>
      <p:pic>
        <p:nvPicPr>
          <p:cNvPr id="10" name="Attēls 5" descr="Attēls, kurā ir fonts, grafika, ekrānuzņēmums, logotips&#10;&#10;Apraksts ģenerēts automātiski">
            <a:extLst>
              <a:ext uri="{FF2B5EF4-FFF2-40B4-BE49-F238E27FC236}">
                <a16:creationId xmlns:a16="http://schemas.microsoft.com/office/drawing/2014/main" id="{DF5770D6-6672-574B-4036-B60C7B71C2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425" y="441583"/>
            <a:ext cx="1971200" cy="488950"/>
          </a:xfrm>
          <a:prstGeom prst="rect">
            <a:avLst/>
          </a:prstGeom>
        </p:spPr>
      </p:pic>
      <p:sp>
        <p:nvSpPr>
          <p:cNvPr id="12" name="TextBox 11">
            <a:extLst>
              <a:ext uri="{FF2B5EF4-FFF2-40B4-BE49-F238E27FC236}">
                <a16:creationId xmlns:a16="http://schemas.microsoft.com/office/drawing/2014/main" id="{12969201-1B7D-F84D-E81C-9D03039142F0}"/>
              </a:ext>
            </a:extLst>
          </p:cNvPr>
          <p:cNvSpPr txBox="1"/>
          <p:nvPr/>
        </p:nvSpPr>
        <p:spPr>
          <a:xfrm>
            <a:off x="582229" y="5699879"/>
            <a:ext cx="4746607" cy="369332"/>
          </a:xfrm>
          <a:prstGeom prst="rect">
            <a:avLst/>
          </a:prstGeom>
          <a:noFill/>
        </p:spPr>
        <p:txBody>
          <a:bodyPr wrap="square" lIns="0" rtlCol="0">
            <a:spAutoFit/>
          </a:bodyPr>
          <a:lstStyle/>
          <a:p>
            <a:r>
              <a:rPr lang="lv-LV" b="1" dirty="0">
                <a:solidFill>
                  <a:schemeClr val="accent1"/>
                </a:solidFill>
              </a:rPr>
              <a:t>2026. gada 27. oktobris</a:t>
            </a:r>
            <a:endParaRPr lang="en-US" b="1" dirty="0">
              <a:solidFill>
                <a:schemeClr val="accent1"/>
              </a:solidFill>
            </a:endParaRPr>
          </a:p>
        </p:txBody>
      </p:sp>
    </p:spTree>
    <p:extLst>
      <p:ext uri="{BB962C8B-B14F-4D97-AF65-F5344CB8AC3E}">
        <p14:creationId xmlns:p14="http://schemas.microsoft.com/office/powerpoint/2010/main" val="3529560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9F5043F-56F3-8665-DFC6-6573D1CB8229}"/>
              </a:ext>
            </a:extLst>
          </p:cNvPr>
          <p:cNvSpPr>
            <a:spLocks noGrp="1"/>
          </p:cNvSpPr>
          <p:nvPr>
            <p:ph type="title"/>
          </p:nvPr>
        </p:nvSpPr>
        <p:spPr>
          <a:xfrm>
            <a:off x="570440" y="763315"/>
            <a:ext cx="11015133" cy="879474"/>
          </a:xfrm>
        </p:spPr>
        <p:txBody>
          <a:bodyPr/>
          <a:lstStyle/>
          <a:p>
            <a:r>
              <a:rPr lang="lv-LV" dirty="0"/>
              <a:t>SIA “Latvijas Fakti” veiktais pētījums</a:t>
            </a:r>
          </a:p>
        </p:txBody>
      </p:sp>
      <p:sp>
        <p:nvSpPr>
          <p:cNvPr id="3" name="Slide Number Placeholder 2">
            <a:extLst>
              <a:ext uri="{FF2B5EF4-FFF2-40B4-BE49-F238E27FC236}">
                <a16:creationId xmlns:a16="http://schemas.microsoft.com/office/drawing/2014/main" id="{7FC0334D-0FA5-D30E-6FD1-10EAF730DFC3}"/>
              </a:ext>
            </a:extLst>
          </p:cNvPr>
          <p:cNvSpPr>
            <a:spLocks noGrp="1"/>
          </p:cNvSpPr>
          <p:nvPr>
            <p:ph type="sldNum" sz="quarter" idx="10"/>
          </p:nvPr>
        </p:nvSpPr>
        <p:spPr/>
        <p:txBody>
          <a:bodyPr/>
          <a:lstStyle/>
          <a:p>
            <a:fld id="{91D3A56C-CA3A-4E89-BC65-6580637F7A80}" type="slidenum">
              <a:rPr lang="lv-LV" smtClean="0"/>
              <a:pPr/>
              <a:t>4</a:t>
            </a:fld>
            <a:endParaRPr lang="lv-LV"/>
          </a:p>
        </p:txBody>
      </p:sp>
      <p:sp>
        <p:nvSpPr>
          <p:cNvPr id="6" name="Text Placeholder 5">
            <a:extLst>
              <a:ext uri="{FF2B5EF4-FFF2-40B4-BE49-F238E27FC236}">
                <a16:creationId xmlns:a16="http://schemas.microsoft.com/office/drawing/2014/main" id="{8C63112A-3231-5EC2-99E9-B65B4A19DA5C}"/>
              </a:ext>
            </a:extLst>
          </p:cNvPr>
          <p:cNvSpPr>
            <a:spLocks noGrp="1"/>
          </p:cNvSpPr>
          <p:nvPr>
            <p:ph type="body" sz="half" idx="2"/>
          </p:nvPr>
        </p:nvSpPr>
        <p:spPr>
          <a:xfrm>
            <a:off x="584200" y="1943099"/>
            <a:ext cx="9024257" cy="4476751"/>
          </a:xfrm>
        </p:spPr>
        <p:txBody>
          <a:bodyPr>
            <a:normAutofit/>
          </a:bodyPr>
          <a:lstStyle/>
          <a:p>
            <a:pPr marL="0" indent="0">
              <a:buNone/>
            </a:pPr>
            <a:r>
              <a:rPr lang="lv-LV" sz="2600" dirty="0"/>
              <a:t>Latvijas pastāvīgo iedzīvotāju, sākot no 15 gadu vecuma, aptauja (N = 1525) </a:t>
            </a:r>
          </a:p>
          <a:p>
            <a:pPr marL="0" indent="0">
              <a:buNone/>
            </a:pPr>
            <a:endParaRPr lang="lv-LV" sz="2600" dirty="0"/>
          </a:p>
          <a:p>
            <a:pPr marL="0" indent="0">
              <a:buNone/>
            </a:pPr>
            <a:r>
              <a:rPr lang="lv-LV" sz="2600" dirty="0"/>
              <a:t>71 daļēji strukturēta intervija ar dalībniekiem no 9 gadu vecuma</a:t>
            </a:r>
          </a:p>
          <a:p>
            <a:endParaRPr lang="lv-LV" sz="2600" dirty="0"/>
          </a:p>
          <a:p>
            <a:pPr marL="0" indent="0">
              <a:buNone/>
            </a:pPr>
            <a:r>
              <a:rPr lang="lv-LV" sz="2600" dirty="0"/>
              <a:t>2026. gada maijs–jūlijs </a:t>
            </a:r>
          </a:p>
        </p:txBody>
      </p:sp>
      <p:grpSp>
        <p:nvGrpSpPr>
          <p:cNvPr id="81" name="Group 80">
            <a:extLst>
              <a:ext uri="{FF2B5EF4-FFF2-40B4-BE49-F238E27FC236}">
                <a16:creationId xmlns:a16="http://schemas.microsoft.com/office/drawing/2014/main" id="{FAA4B00C-5DD3-67C6-FD06-BBF97836F8F8}"/>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20D638A5-FC5B-A62D-F4BE-C2D4F5219713}"/>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1E38A461-9691-5243-CC67-E4A91C09EAEF}"/>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27867515-1738-67F7-EFC5-769017D9ECD6}"/>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F4932193-40C9-2C84-B6C6-BEDC622D5116}"/>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70CC3D8B-135E-3B1F-CC24-A84F8BC8E50E}"/>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77AB55EF-CC5E-4C10-5904-6062CE6B430F}"/>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92C63F42-1938-EEBF-03F5-25A42A0700BC}"/>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8880E580-EC1A-09BA-1FA2-2D9F0AFA5F2F}"/>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6FF20F82-1069-FBCF-58FF-2148D271019F}"/>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C1E6EA7D-497D-F9B8-A35D-7016DB168749}"/>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94B752E0-F8D4-A102-CC69-066C8DFD8161}"/>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394E9DFB-D969-E5B7-20DB-1A284EEC1854}"/>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7511818D-E217-67D9-F2DA-73047C2D3867}"/>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7B579154-8B50-57DA-E907-AD1BE7184F3A}"/>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47C0DA12-D1AF-F638-7761-D7CC75D199CA}"/>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A1ECE72B-8AA9-4C24-8068-4A0B7818C10F}"/>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9DBE059-2D7D-945A-2A55-69E6E7B0DFC4}"/>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F1EB20BF-1E72-02F2-60D2-5545DA6C17B3}"/>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29026B87-786D-A896-C2BE-67C413735065}"/>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2D0861F5-1A74-BA5F-88AE-3A92510FC055}"/>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8D5EF132-E398-3645-E980-2D3FF4302EF0}"/>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1409131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F7426-16AB-CD54-680B-27D9071F9CF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8DBFCF4-1244-5CB3-D05C-247B8BF6DF05}"/>
              </a:ext>
            </a:extLst>
          </p:cNvPr>
          <p:cNvSpPr>
            <a:spLocks noGrp="1"/>
          </p:cNvSpPr>
          <p:nvPr>
            <p:ph type="title"/>
          </p:nvPr>
        </p:nvSpPr>
        <p:spPr>
          <a:xfrm>
            <a:off x="521650" y="1043342"/>
            <a:ext cx="11015133" cy="879474"/>
          </a:xfrm>
        </p:spPr>
        <p:txBody>
          <a:bodyPr>
            <a:normAutofit/>
          </a:bodyPr>
          <a:lstStyle/>
          <a:p>
            <a:r>
              <a:rPr lang="lv-LV" sz="3300" dirty="0"/>
              <a:t>Latvijas iedzīvotāju vispārīgi mediju lietošanas rādītāji</a:t>
            </a:r>
          </a:p>
        </p:txBody>
      </p:sp>
      <p:sp>
        <p:nvSpPr>
          <p:cNvPr id="3" name="Slide Number Placeholder 2">
            <a:extLst>
              <a:ext uri="{FF2B5EF4-FFF2-40B4-BE49-F238E27FC236}">
                <a16:creationId xmlns:a16="http://schemas.microsoft.com/office/drawing/2014/main" id="{D59CCB82-3C99-A3CE-B2A8-AFCAF8E1881E}"/>
              </a:ext>
            </a:extLst>
          </p:cNvPr>
          <p:cNvSpPr>
            <a:spLocks noGrp="1"/>
          </p:cNvSpPr>
          <p:nvPr>
            <p:ph type="sldNum" sz="quarter" idx="10"/>
          </p:nvPr>
        </p:nvSpPr>
        <p:spPr/>
        <p:txBody>
          <a:bodyPr/>
          <a:lstStyle/>
          <a:p>
            <a:fld id="{91D3A56C-CA3A-4E89-BC65-6580637F7A80}" type="slidenum">
              <a:rPr lang="lv-LV" smtClean="0"/>
              <a:pPr/>
              <a:t>5</a:t>
            </a:fld>
            <a:endParaRPr lang="lv-LV"/>
          </a:p>
        </p:txBody>
      </p:sp>
      <p:grpSp>
        <p:nvGrpSpPr>
          <p:cNvPr id="81" name="Group 80">
            <a:extLst>
              <a:ext uri="{FF2B5EF4-FFF2-40B4-BE49-F238E27FC236}">
                <a16:creationId xmlns:a16="http://schemas.microsoft.com/office/drawing/2014/main" id="{AD96D9A9-DB33-8286-86BA-6185B3A91B5D}"/>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8FCD2396-AB80-E215-DCFD-F19514DB39AD}"/>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D1A069DC-0789-18E0-72C6-11DD545C9D15}"/>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3EC5E806-D723-340C-5C85-4B7A2FEEAF94}"/>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263B7490-14D7-9415-C783-A7FD0E61A2FF}"/>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45360CF0-B235-2FB7-960D-73165706134E}"/>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04EFB02E-0B0F-12BF-ED35-806A3931D6B3}"/>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C8E353A0-05DC-CA90-DBFD-EB9EAD230EF0}"/>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957E3208-B92A-3E9C-795B-7851BB9A878C}"/>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92F7B343-EC32-6EBA-73A5-D672FDA7EDE1}"/>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30252086-1A54-D3B6-7688-2FA2A5C8C54E}"/>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9B9DBDB9-55E8-529F-6CFF-E350885233D5}"/>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C7E400A5-9286-5D71-65B7-216D9B4D5EB9}"/>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FD30F0E4-0747-BC77-9CDB-866BEEC5EB3C}"/>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507F7315-57E9-D331-37B2-226207291AC0}"/>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3F81AE38-0FF5-6EFD-1780-C725A9435FD8}"/>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3955E731-7679-F951-28BD-EBDECAED5B69}"/>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B6DF0AA-70CC-6238-DD7E-FD68BE06B832}"/>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4B7BAB5D-3547-9895-00B3-212E0FB68C91}"/>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A7B95382-C1C0-380A-E0F7-C9316A2FD320}"/>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204223FD-82C4-884D-EDAC-CBE8EC6F4853}"/>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9A7728CC-4B0C-2B9E-E764-BB2D37246206}"/>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11" name="Attēls 10">
            <a:extLst>
              <a:ext uri="{FF2B5EF4-FFF2-40B4-BE49-F238E27FC236}">
                <a16:creationId xmlns:a16="http://schemas.microsoft.com/office/drawing/2014/main" id="{EAF3DE5F-3116-3304-E151-C1AA8E29DCFB}"/>
              </a:ext>
            </a:extLst>
          </p:cNvPr>
          <p:cNvPicPr>
            <a:picLocks noChangeAspect="1"/>
          </p:cNvPicPr>
          <p:nvPr/>
        </p:nvPicPr>
        <p:blipFill>
          <a:blip r:embed="rId2"/>
          <a:stretch/>
        </p:blipFill>
        <p:spPr>
          <a:xfrm>
            <a:off x="1513114" y="2501943"/>
            <a:ext cx="1262743" cy="1256828"/>
          </a:xfrm>
          <a:prstGeom prst="rect">
            <a:avLst/>
          </a:prstGeom>
        </p:spPr>
      </p:pic>
      <p:pic>
        <p:nvPicPr>
          <p:cNvPr id="13" name="Attēls 12">
            <a:extLst>
              <a:ext uri="{FF2B5EF4-FFF2-40B4-BE49-F238E27FC236}">
                <a16:creationId xmlns:a16="http://schemas.microsoft.com/office/drawing/2014/main" id="{881C2396-7AE6-D051-3A0B-CBCE8D2F13C3}"/>
              </a:ext>
            </a:extLst>
          </p:cNvPr>
          <p:cNvPicPr>
            <a:picLocks noChangeAspect="1"/>
          </p:cNvPicPr>
          <p:nvPr/>
        </p:nvPicPr>
        <p:blipFill>
          <a:blip r:embed="rId3"/>
          <a:stretch/>
        </p:blipFill>
        <p:spPr>
          <a:xfrm>
            <a:off x="5225044" y="2497614"/>
            <a:ext cx="1262743" cy="964704"/>
          </a:xfrm>
          <a:prstGeom prst="rect">
            <a:avLst/>
          </a:prstGeom>
        </p:spPr>
      </p:pic>
      <p:pic>
        <p:nvPicPr>
          <p:cNvPr id="15" name="Attēls 14">
            <a:extLst>
              <a:ext uri="{FF2B5EF4-FFF2-40B4-BE49-F238E27FC236}">
                <a16:creationId xmlns:a16="http://schemas.microsoft.com/office/drawing/2014/main" id="{87599F17-96F4-A300-FF41-567ECF9163FE}"/>
              </a:ext>
            </a:extLst>
          </p:cNvPr>
          <p:cNvPicPr>
            <a:picLocks noChangeAspect="1"/>
          </p:cNvPicPr>
          <p:nvPr/>
        </p:nvPicPr>
        <p:blipFill>
          <a:blip r:embed="rId4"/>
          <a:stretch/>
        </p:blipFill>
        <p:spPr>
          <a:xfrm>
            <a:off x="9142526" y="2405742"/>
            <a:ext cx="809897" cy="1262743"/>
          </a:xfrm>
          <a:prstGeom prst="rect">
            <a:avLst/>
          </a:prstGeom>
        </p:spPr>
      </p:pic>
      <p:sp>
        <p:nvSpPr>
          <p:cNvPr id="17" name="value-0">
            <a:extLst>
              <a:ext uri="{FF2B5EF4-FFF2-40B4-BE49-F238E27FC236}">
                <a16:creationId xmlns:a16="http://schemas.microsoft.com/office/drawing/2014/main" id="{BCDE5C57-B8BD-7270-05FB-0B31AE4A9716}"/>
              </a:ext>
            </a:extLst>
          </p:cNvPr>
          <p:cNvSpPr>
            <a:spLocks noGrp="1"/>
          </p:cNvSpPr>
          <p:nvPr/>
        </p:nvSpPr>
        <p:spPr>
          <a:xfrm>
            <a:off x="589230" y="4043897"/>
            <a:ext cx="3084836" cy="981684"/>
          </a:xfrm>
          <a:prstGeom prst="rect">
            <a:avLst/>
          </a:prstGeom>
          <a:noFill/>
          <a:ln w="0">
            <a:noFill/>
            <a:prstDash val="solid"/>
          </a:ln>
        </p:spPr>
        <p:txBody>
          <a:bodyPr lIns="0" tIns="0" rIns="0" bIns="0" anchor="t">
            <a:noAutofit/>
          </a:bodyPr>
          <a:lstStyle>
            <a:defPPr algn="ctr">
              <a:defRPr sz="7800" b="1">
                <a:solidFill>
                  <a:srgbClr val="303D96"/>
                </a:solidFill>
                <a:latin typeface="Nimbus Sans"/>
                <a:ea typeface="Nimbus Sans"/>
                <a:cs typeface="Nimbus Sans"/>
              </a:defRPr>
            </a:defPPr>
            <a:lvl1pPr algn="ctr">
              <a:defRPr sz="7800" b="1">
                <a:solidFill>
                  <a:srgbClr val="303D96"/>
                </a:solidFill>
                <a:latin typeface="Nimbus Sans"/>
                <a:ea typeface="Nimbus Sans"/>
                <a:cs typeface="Nimbus Sans"/>
              </a:defRPr>
            </a:lvl1pPr>
            <a:lvl2pPr algn="ctr">
              <a:defRPr sz="7800" b="1">
                <a:solidFill>
                  <a:srgbClr val="303D96"/>
                </a:solidFill>
                <a:latin typeface="Nimbus Sans"/>
                <a:ea typeface="Nimbus Sans"/>
                <a:cs typeface="Nimbus Sans"/>
              </a:defRPr>
            </a:lvl2pPr>
            <a:lvl3pPr algn="ctr">
              <a:defRPr sz="7800" b="1">
                <a:solidFill>
                  <a:srgbClr val="303D96"/>
                </a:solidFill>
                <a:latin typeface="Nimbus Sans"/>
                <a:ea typeface="Nimbus Sans"/>
                <a:cs typeface="Nimbus Sans"/>
              </a:defRPr>
            </a:lvl3pPr>
            <a:lvl4pPr algn="ctr">
              <a:defRPr sz="7800" b="1">
                <a:solidFill>
                  <a:srgbClr val="303D96"/>
                </a:solidFill>
                <a:latin typeface="Nimbus Sans"/>
                <a:ea typeface="Nimbus Sans"/>
                <a:cs typeface="Nimbus Sans"/>
              </a:defRPr>
            </a:lvl4pPr>
            <a:lvl5pPr algn="ctr">
              <a:defRPr sz="7800" b="1">
                <a:solidFill>
                  <a:srgbClr val="303D96"/>
                </a:solidFill>
                <a:latin typeface="Nimbus Sans"/>
                <a:ea typeface="Nimbus Sans"/>
                <a:cs typeface="Nimbus Sans"/>
              </a:defRPr>
            </a:lvl5pPr>
            <a:lvl6pPr algn="ctr">
              <a:defRPr sz="7800" b="1">
                <a:solidFill>
                  <a:srgbClr val="303D96"/>
                </a:solidFill>
                <a:latin typeface="Nimbus Sans"/>
                <a:ea typeface="Nimbus Sans"/>
                <a:cs typeface="Nimbus Sans"/>
              </a:defRPr>
            </a:lvl6pPr>
            <a:lvl7pPr algn="ctr">
              <a:defRPr sz="7800" b="1">
                <a:solidFill>
                  <a:srgbClr val="303D96"/>
                </a:solidFill>
                <a:latin typeface="Nimbus Sans"/>
                <a:ea typeface="Nimbus Sans"/>
                <a:cs typeface="Nimbus Sans"/>
              </a:defRPr>
            </a:lvl7pPr>
            <a:lvl8pPr algn="ctr">
              <a:defRPr sz="7800" b="1">
                <a:solidFill>
                  <a:srgbClr val="303D96"/>
                </a:solidFill>
                <a:latin typeface="Nimbus Sans"/>
                <a:ea typeface="Nimbus Sans"/>
                <a:cs typeface="Nimbus Sans"/>
              </a:defRPr>
            </a:lvl8pPr>
            <a:lvl9pPr algn="ctr">
              <a:defRPr sz="7800" b="1">
                <a:solidFill>
                  <a:srgbClr val="303D96"/>
                </a:solidFill>
                <a:latin typeface="Nimbus Sans"/>
                <a:ea typeface="Nimbus Sans"/>
                <a:cs typeface="Nimbus Sans"/>
              </a:defRPr>
            </a:lvl9pPr>
          </a:lstStyle>
          <a:p>
            <a:pPr algn="ctr">
              <a:defRPr sz="7800" b="1">
                <a:solidFill>
                  <a:srgbClr val="303D96"/>
                </a:solidFill>
                <a:latin typeface="Nimbus Sans"/>
                <a:ea typeface="Nimbus Sans"/>
                <a:cs typeface="Nimbus Sans"/>
              </a:defRPr>
            </a:pPr>
            <a:r>
              <a:rPr sz="5500" b="1" dirty="0">
                <a:solidFill>
                  <a:srgbClr val="303D96"/>
                </a:solidFill>
                <a:latin typeface="+mj-lt"/>
                <a:ea typeface="Nimbus Sans"/>
                <a:cs typeface="Nimbus Sans"/>
              </a:rPr>
              <a:t>98%</a:t>
            </a:r>
          </a:p>
        </p:txBody>
      </p:sp>
      <p:sp>
        <p:nvSpPr>
          <p:cNvPr id="19" name="label-0">
            <a:extLst>
              <a:ext uri="{FF2B5EF4-FFF2-40B4-BE49-F238E27FC236}">
                <a16:creationId xmlns:a16="http://schemas.microsoft.com/office/drawing/2014/main" id="{2C7B66AB-790C-91A4-BA3A-33824F38F9D4}"/>
              </a:ext>
            </a:extLst>
          </p:cNvPr>
          <p:cNvSpPr>
            <a:spLocks noGrp="1"/>
          </p:cNvSpPr>
          <p:nvPr/>
        </p:nvSpPr>
        <p:spPr>
          <a:xfrm>
            <a:off x="364857" y="5199708"/>
            <a:ext cx="3582857" cy="830656"/>
          </a:xfrm>
          <a:prstGeom prst="rect">
            <a:avLst/>
          </a:prstGeom>
          <a:noFill/>
          <a:ln w="0">
            <a:noFill/>
            <a:prstDash val="solid"/>
          </a:ln>
        </p:spPr>
        <p:txBody>
          <a:bodyPr lIns="0" tIns="0" rIns="0" bIns="0" anchor="t">
            <a:noAutofit/>
          </a:bodyPr>
          <a:lstStyle>
            <a:defPPr algn="ctr">
              <a:defRPr sz="2325" b="0">
                <a:solidFill>
                  <a:srgbClr val="303D96"/>
                </a:solidFill>
                <a:latin typeface="Nimbus Sans"/>
                <a:ea typeface="Nimbus Sans"/>
                <a:cs typeface="Nimbus Sans"/>
              </a:defRPr>
            </a:defPPr>
            <a:lvl1pPr algn="ctr">
              <a:defRPr sz="2325" b="0">
                <a:solidFill>
                  <a:srgbClr val="303D96"/>
                </a:solidFill>
                <a:latin typeface="Nimbus Sans"/>
                <a:ea typeface="Nimbus Sans"/>
                <a:cs typeface="Nimbus Sans"/>
              </a:defRPr>
            </a:lvl1pPr>
            <a:lvl2pPr algn="ctr">
              <a:defRPr sz="2325" b="0">
                <a:solidFill>
                  <a:srgbClr val="303D96"/>
                </a:solidFill>
                <a:latin typeface="Nimbus Sans"/>
                <a:ea typeface="Nimbus Sans"/>
                <a:cs typeface="Nimbus Sans"/>
              </a:defRPr>
            </a:lvl2pPr>
            <a:lvl3pPr algn="ctr">
              <a:defRPr sz="2325" b="0">
                <a:solidFill>
                  <a:srgbClr val="303D96"/>
                </a:solidFill>
                <a:latin typeface="Nimbus Sans"/>
                <a:ea typeface="Nimbus Sans"/>
                <a:cs typeface="Nimbus Sans"/>
              </a:defRPr>
            </a:lvl3pPr>
            <a:lvl4pPr algn="ctr">
              <a:defRPr sz="2325" b="0">
                <a:solidFill>
                  <a:srgbClr val="303D96"/>
                </a:solidFill>
                <a:latin typeface="Nimbus Sans"/>
                <a:ea typeface="Nimbus Sans"/>
                <a:cs typeface="Nimbus Sans"/>
              </a:defRPr>
            </a:lvl4pPr>
            <a:lvl5pPr algn="ctr">
              <a:defRPr sz="2325" b="0">
                <a:solidFill>
                  <a:srgbClr val="303D96"/>
                </a:solidFill>
                <a:latin typeface="Nimbus Sans"/>
                <a:ea typeface="Nimbus Sans"/>
                <a:cs typeface="Nimbus Sans"/>
              </a:defRPr>
            </a:lvl5pPr>
            <a:lvl6pPr algn="ctr">
              <a:defRPr sz="2325" b="0">
                <a:solidFill>
                  <a:srgbClr val="303D96"/>
                </a:solidFill>
                <a:latin typeface="Nimbus Sans"/>
                <a:ea typeface="Nimbus Sans"/>
                <a:cs typeface="Nimbus Sans"/>
              </a:defRPr>
            </a:lvl6pPr>
            <a:lvl7pPr algn="ctr">
              <a:defRPr sz="2325" b="0">
                <a:solidFill>
                  <a:srgbClr val="303D96"/>
                </a:solidFill>
                <a:latin typeface="Nimbus Sans"/>
                <a:ea typeface="Nimbus Sans"/>
                <a:cs typeface="Nimbus Sans"/>
              </a:defRPr>
            </a:lvl7pPr>
            <a:lvl8pPr algn="ctr">
              <a:defRPr sz="2325" b="0">
                <a:solidFill>
                  <a:srgbClr val="303D96"/>
                </a:solidFill>
                <a:latin typeface="Nimbus Sans"/>
                <a:ea typeface="Nimbus Sans"/>
                <a:cs typeface="Nimbus Sans"/>
              </a:defRPr>
            </a:lvl8pPr>
            <a:lvl9pPr algn="ctr">
              <a:defRPr sz="2325" b="0">
                <a:solidFill>
                  <a:srgbClr val="303D96"/>
                </a:solidFill>
                <a:latin typeface="Nimbus Sans"/>
                <a:ea typeface="Nimbus Sans"/>
                <a:cs typeface="Nimbus Sans"/>
              </a:defRPr>
            </a:lvl9pPr>
          </a:lstStyle>
          <a:p>
            <a:pPr algn="ctr">
              <a:defRPr sz="2325" b="0">
                <a:solidFill>
                  <a:srgbClr val="303D96"/>
                </a:solidFill>
                <a:latin typeface="Nimbus Sans"/>
                <a:ea typeface="Nimbus Sans"/>
                <a:cs typeface="Nimbus Sans"/>
              </a:defRPr>
            </a:pPr>
            <a:r>
              <a:rPr lang="lv-LV" sz="2500" dirty="0">
                <a:latin typeface="+mn-lt"/>
              </a:rPr>
              <a:t>l</a:t>
            </a:r>
            <a:r>
              <a:rPr sz="2500" b="0" dirty="0" err="1">
                <a:solidFill>
                  <a:srgbClr val="303D96"/>
                </a:solidFill>
                <a:latin typeface="+mn-lt"/>
                <a:ea typeface="Nimbus Sans"/>
                <a:cs typeface="Nimbus Sans"/>
              </a:rPr>
              <a:t>ieto</a:t>
            </a:r>
            <a:r>
              <a:rPr sz="2500" b="0" dirty="0">
                <a:solidFill>
                  <a:srgbClr val="303D96"/>
                </a:solidFill>
                <a:latin typeface="+mn-lt"/>
                <a:ea typeface="Nimbus Sans"/>
                <a:cs typeface="Nimbus Sans"/>
              </a:rPr>
              <a:t> </a:t>
            </a:r>
            <a:r>
              <a:rPr sz="2500" b="0" dirty="0" err="1">
                <a:solidFill>
                  <a:srgbClr val="303D96"/>
                </a:solidFill>
                <a:latin typeface="+mn-lt"/>
                <a:ea typeface="Nimbus Sans"/>
                <a:cs typeface="Nimbus Sans"/>
              </a:rPr>
              <a:t>internetu</a:t>
            </a:r>
            <a:endParaRPr sz="2500" b="0" dirty="0">
              <a:solidFill>
                <a:srgbClr val="303D96"/>
              </a:solidFill>
              <a:latin typeface="+mn-lt"/>
              <a:ea typeface="Nimbus Sans"/>
              <a:cs typeface="Nimbus Sans"/>
            </a:endParaRPr>
          </a:p>
        </p:txBody>
      </p:sp>
      <p:sp>
        <p:nvSpPr>
          <p:cNvPr id="21" name="value-1">
            <a:extLst>
              <a:ext uri="{FF2B5EF4-FFF2-40B4-BE49-F238E27FC236}">
                <a16:creationId xmlns:a16="http://schemas.microsoft.com/office/drawing/2014/main" id="{6D051731-FA84-89FD-DAC2-6F1EFA98A4AC}"/>
              </a:ext>
            </a:extLst>
          </p:cNvPr>
          <p:cNvSpPr>
            <a:spLocks noGrp="1"/>
          </p:cNvSpPr>
          <p:nvPr/>
        </p:nvSpPr>
        <p:spPr>
          <a:xfrm>
            <a:off x="4089352" y="4064213"/>
            <a:ext cx="3582857" cy="981684"/>
          </a:xfrm>
          <a:prstGeom prst="rect">
            <a:avLst/>
          </a:prstGeom>
          <a:noFill/>
          <a:ln w="0">
            <a:noFill/>
            <a:prstDash val="solid"/>
          </a:ln>
        </p:spPr>
        <p:txBody>
          <a:bodyPr lIns="0" tIns="0" rIns="0" bIns="0" anchor="t">
            <a:noAutofit/>
          </a:bodyPr>
          <a:lstStyle>
            <a:defPPr algn="ctr">
              <a:defRPr sz="7800" b="1">
                <a:solidFill>
                  <a:srgbClr val="303D96"/>
                </a:solidFill>
                <a:latin typeface="Nimbus Sans"/>
                <a:ea typeface="Nimbus Sans"/>
                <a:cs typeface="Nimbus Sans"/>
              </a:defRPr>
            </a:defPPr>
            <a:lvl1pPr algn="ctr">
              <a:defRPr sz="7800" b="1">
                <a:solidFill>
                  <a:srgbClr val="303D96"/>
                </a:solidFill>
                <a:latin typeface="Nimbus Sans"/>
                <a:ea typeface="Nimbus Sans"/>
                <a:cs typeface="Nimbus Sans"/>
              </a:defRPr>
            </a:lvl1pPr>
            <a:lvl2pPr algn="ctr">
              <a:defRPr sz="7800" b="1">
                <a:solidFill>
                  <a:srgbClr val="303D96"/>
                </a:solidFill>
                <a:latin typeface="Nimbus Sans"/>
                <a:ea typeface="Nimbus Sans"/>
                <a:cs typeface="Nimbus Sans"/>
              </a:defRPr>
            </a:lvl2pPr>
            <a:lvl3pPr algn="ctr">
              <a:defRPr sz="7800" b="1">
                <a:solidFill>
                  <a:srgbClr val="303D96"/>
                </a:solidFill>
                <a:latin typeface="Nimbus Sans"/>
                <a:ea typeface="Nimbus Sans"/>
                <a:cs typeface="Nimbus Sans"/>
              </a:defRPr>
            </a:lvl3pPr>
            <a:lvl4pPr algn="ctr">
              <a:defRPr sz="7800" b="1">
                <a:solidFill>
                  <a:srgbClr val="303D96"/>
                </a:solidFill>
                <a:latin typeface="Nimbus Sans"/>
                <a:ea typeface="Nimbus Sans"/>
                <a:cs typeface="Nimbus Sans"/>
              </a:defRPr>
            </a:lvl4pPr>
            <a:lvl5pPr algn="ctr">
              <a:defRPr sz="7800" b="1">
                <a:solidFill>
                  <a:srgbClr val="303D96"/>
                </a:solidFill>
                <a:latin typeface="Nimbus Sans"/>
                <a:ea typeface="Nimbus Sans"/>
                <a:cs typeface="Nimbus Sans"/>
              </a:defRPr>
            </a:lvl5pPr>
            <a:lvl6pPr algn="ctr">
              <a:defRPr sz="7800" b="1">
                <a:solidFill>
                  <a:srgbClr val="303D96"/>
                </a:solidFill>
                <a:latin typeface="Nimbus Sans"/>
                <a:ea typeface="Nimbus Sans"/>
                <a:cs typeface="Nimbus Sans"/>
              </a:defRPr>
            </a:lvl6pPr>
            <a:lvl7pPr algn="ctr">
              <a:defRPr sz="7800" b="1">
                <a:solidFill>
                  <a:srgbClr val="303D96"/>
                </a:solidFill>
                <a:latin typeface="Nimbus Sans"/>
                <a:ea typeface="Nimbus Sans"/>
                <a:cs typeface="Nimbus Sans"/>
              </a:defRPr>
            </a:lvl7pPr>
            <a:lvl8pPr algn="ctr">
              <a:defRPr sz="7800" b="1">
                <a:solidFill>
                  <a:srgbClr val="303D96"/>
                </a:solidFill>
                <a:latin typeface="Nimbus Sans"/>
                <a:ea typeface="Nimbus Sans"/>
                <a:cs typeface="Nimbus Sans"/>
              </a:defRPr>
            </a:lvl8pPr>
            <a:lvl9pPr algn="ctr">
              <a:defRPr sz="7800" b="1">
                <a:solidFill>
                  <a:srgbClr val="303D96"/>
                </a:solidFill>
                <a:latin typeface="Nimbus Sans"/>
                <a:ea typeface="Nimbus Sans"/>
                <a:cs typeface="Nimbus Sans"/>
              </a:defRPr>
            </a:lvl9pPr>
          </a:lstStyle>
          <a:p>
            <a:pPr algn="ctr">
              <a:defRPr sz="7800" b="1">
                <a:solidFill>
                  <a:srgbClr val="303D96"/>
                </a:solidFill>
                <a:latin typeface="Nimbus Sans"/>
                <a:ea typeface="Nimbus Sans"/>
                <a:cs typeface="Nimbus Sans"/>
              </a:defRPr>
            </a:pPr>
            <a:r>
              <a:rPr sz="5500" dirty="0">
                <a:latin typeface="+mj-lt"/>
              </a:rPr>
              <a:t>97%</a:t>
            </a:r>
          </a:p>
        </p:txBody>
      </p:sp>
      <p:sp>
        <p:nvSpPr>
          <p:cNvPr id="23" name="label-1">
            <a:extLst>
              <a:ext uri="{FF2B5EF4-FFF2-40B4-BE49-F238E27FC236}">
                <a16:creationId xmlns:a16="http://schemas.microsoft.com/office/drawing/2014/main" id="{6C1B85DA-9387-950B-CD5A-0FAA0CD7794D}"/>
              </a:ext>
            </a:extLst>
          </p:cNvPr>
          <p:cNvSpPr>
            <a:spLocks noGrp="1"/>
          </p:cNvSpPr>
          <p:nvPr/>
        </p:nvSpPr>
        <p:spPr>
          <a:xfrm>
            <a:off x="4191866" y="5199708"/>
            <a:ext cx="3582857" cy="830656"/>
          </a:xfrm>
          <a:prstGeom prst="rect">
            <a:avLst/>
          </a:prstGeom>
          <a:noFill/>
          <a:ln w="0">
            <a:noFill/>
            <a:prstDash val="solid"/>
          </a:ln>
        </p:spPr>
        <p:txBody>
          <a:bodyPr lIns="0" tIns="0" rIns="0" bIns="0" anchor="t">
            <a:noAutofit/>
          </a:bodyPr>
          <a:lstStyle>
            <a:defPPr algn="ctr">
              <a:defRPr sz="2325" b="0">
                <a:solidFill>
                  <a:srgbClr val="303D96"/>
                </a:solidFill>
                <a:latin typeface="Nimbus Sans"/>
                <a:ea typeface="Nimbus Sans"/>
                <a:cs typeface="Nimbus Sans"/>
              </a:defRPr>
            </a:defPPr>
            <a:lvl1pPr algn="ctr">
              <a:defRPr sz="2325" b="0">
                <a:solidFill>
                  <a:srgbClr val="303D96"/>
                </a:solidFill>
                <a:latin typeface="Nimbus Sans"/>
                <a:ea typeface="Nimbus Sans"/>
                <a:cs typeface="Nimbus Sans"/>
              </a:defRPr>
            </a:lvl1pPr>
            <a:lvl2pPr algn="ctr">
              <a:defRPr sz="2325" b="0">
                <a:solidFill>
                  <a:srgbClr val="303D96"/>
                </a:solidFill>
                <a:latin typeface="Nimbus Sans"/>
                <a:ea typeface="Nimbus Sans"/>
                <a:cs typeface="Nimbus Sans"/>
              </a:defRPr>
            </a:lvl2pPr>
            <a:lvl3pPr algn="ctr">
              <a:defRPr sz="2325" b="0">
                <a:solidFill>
                  <a:srgbClr val="303D96"/>
                </a:solidFill>
                <a:latin typeface="Nimbus Sans"/>
                <a:ea typeface="Nimbus Sans"/>
                <a:cs typeface="Nimbus Sans"/>
              </a:defRPr>
            </a:lvl3pPr>
            <a:lvl4pPr algn="ctr">
              <a:defRPr sz="2325" b="0">
                <a:solidFill>
                  <a:srgbClr val="303D96"/>
                </a:solidFill>
                <a:latin typeface="Nimbus Sans"/>
                <a:ea typeface="Nimbus Sans"/>
                <a:cs typeface="Nimbus Sans"/>
              </a:defRPr>
            </a:lvl4pPr>
            <a:lvl5pPr algn="ctr">
              <a:defRPr sz="2325" b="0">
                <a:solidFill>
                  <a:srgbClr val="303D96"/>
                </a:solidFill>
                <a:latin typeface="Nimbus Sans"/>
                <a:ea typeface="Nimbus Sans"/>
                <a:cs typeface="Nimbus Sans"/>
              </a:defRPr>
            </a:lvl5pPr>
            <a:lvl6pPr algn="ctr">
              <a:defRPr sz="2325" b="0">
                <a:solidFill>
                  <a:srgbClr val="303D96"/>
                </a:solidFill>
                <a:latin typeface="Nimbus Sans"/>
                <a:ea typeface="Nimbus Sans"/>
                <a:cs typeface="Nimbus Sans"/>
              </a:defRPr>
            </a:lvl6pPr>
            <a:lvl7pPr algn="ctr">
              <a:defRPr sz="2325" b="0">
                <a:solidFill>
                  <a:srgbClr val="303D96"/>
                </a:solidFill>
                <a:latin typeface="Nimbus Sans"/>
                <a:ea typeface="Nimbus Sans"/>
                <a:cs typeface="Nimbus Sans"/>
              </a:defRPr>
            </a:lvl7pPr>
            <a:lvl8pPr algn="ctr">
              <a:defRPr sz="2325" b="0">
                <a:solidFill>
                  <a:srgbClr val="303D96"/>
                </a:solidFill>
                <a:latin typeface="Nimbus Sans"/>
                <a:ea typeface="Nimbus Sans"/>
                <a:cs typeface="Nimbus Sans"/>
              </a:defRPr>
            </a:lvl8pPr>
            <a:lvl9pPr algn="ctr">
              <a:defRPr sz="2325" b="0">
                <a:solidFill>
                  <a:srgbClr val="303D96"/>
                </a:solidFill>
                <a:latin typeface="Nimbus Sans"/>
                <a:ea typeface="Nimbus Sans"/>
                <a:cs typeface="Nimbus Sans"/>
              </a:defRPr>
            </a:lvl9pPr>
          </a:lstStyle>
          <a:p>
            <a:pPr algn="ctr">
              <a:defRPr sz="2325" b="0">
                <a:solidFill>
                  <a:srgbClr val="303D96"/>
                </a:solidFill>
                <a:latin typeface="Nimbus Sans"/>
                <a:ea typeface="Nimbus Sans"/>
                <a:cs typeface="Nimbus Sans"/>
              </a:defRPr>
            </a:pPr>
            <a:r>
              <a:rPr lang="lv-LV" sz="2500" dirty="0">
                <a:latin typeface="+mn-lt"/>
              </a:rPr>
              <a:t>l</a:t>
            </a:r>
            <a:r>
              <a:rPr sz="2500" b="0" dirty="0" err="1">
                <a:solidFill>
                  <a:srgbClr val="303D96"/>
                </a:solidFill>
                <a:latin typeface="+mn-lt"/>
                <a:ea typeface="Nimbus Sans"/>
                <a:cs typeface="Nimbus Sans"/>
              </a:rPr>
              <a:t>ieto</a:t>
            </a:r>
            <a:r>
              <a:rPr sz="2500" b="0" dirty="0">
                <a:solidFill>
                  <a:srgbClr val="303D96"/>
                </a:solidFill>
                <a:latin typeface="+mn-lt"/>
                <a:ea typeface="Nimbus Sans"/>
                <a:cs typeface="Nimbus Sans"/>
              </a:rPr>
              <a:t> </a:t>
            </a:r>
            <a:r>
              <a:rPr sz="2500" b="0" dirty="0" err="1">
                <a:solidFill>
                  <a:srgbClr val="303D96"/>
                </a:solidFill>
                <a:latin typeface="+mn-lt"/>
                <a:ea typeface="Nimbus Sans"/>
                <a:cs typeface="Nimbus Sans"/>
              </a:rPr>
              <a:t>sociālos</a:t>
            </a:r>
            <a:r>
              <a:rPr sz="2500" b="0" dirty="0">
                <a:solidFill>
                  <a:srgbClr val="303D96"/>
                </a:solidFill>
                <a:latin typeface="+mn-lt"/>
                <a:ea typeface="Nimbus Sans"/>
                <a:cs typeface="Nimbus Sans"/>
              </a:rPr>
              <a:t> </a:t>
            </a:r>
            <a:r>
              <a:rPr sz="2500" b="0" dirty="0" err="1">
                <a:solidFill>
                  <a:srgbClr val="303D96"/>
                </a:solidFill>
                <a:latin typeface="+mn-lt"/>
                <a:ea typeface="Nimbus Sans"/>
                <a:cs typeface="Nimbus Sans"/>
              </a:rPr>
              <a:t>medijus</a:t>
            </a:r>
            <a:endParaRPr sz="2500" b="0" dirty="0">
              <a:solidFill>
                <a:srgbClr val="303D96"/>
              </a:solidFill>
              <a:latin typeface="+mn-lt"/>
              <a:ea typeface="Nimbus Sans"/>
              <a:cs typeface="Nimbus Sans"/>
            </a:endParaRPr>
          </a:p>
        </p:txBody>
      </p:sp>
      <p:sp>
        <p:nvSpPr>
          <p:cNvPr id="25" name="value-2">
            <a:extLst>
              <a:ext uri="{FF2B5EF4-FFF2-40B4-BE49-F238E27FC236}">
                <a16:creationId xmlns:a16="http://schemas.microsoft.com/office/drawing/2014/main" id="{896434E6-28FD-F523-048B-5D08013FE8B5}"/>
              </a:ext>
            </a:extLst>
          </p:cNvPr>
          <p:cNvSpPr>
            <a:spLocks noGrp="1"/>
          </p:cNvSpPr>
          <p:nvPr/>
        </p:nvSpPr>
        <p:spPr>
          <a:xfrm>
            <a:off x="7784914" y="4043897"/>
            <a:ext cx="3582857" cy="981684"/>
          </a:xfrm>
          <a:prstGeom prst="rect">
            <a:avLst/>
          </a:prstGeom>
          <a:noFill/>
          <a:ln w="0">
            <a:noFill/>
            <a:prstDash val="solid"/>
          </a:ln>
        </p:spPr>
        <p:txBody>
          <a:bodyPr lIns="0" tIns="0" rIns="0" bIns="0" anchor="t">
            <a:noAutofit/>
          </a:bodyPr>
          <a:lstStyle>
            <a:defPPr algn="ctr">
              <a:defRPr sz="7800" b="1">
                <a:solidFill>
                  <a:srgbClr val="303D96"/>
                </a:solidFill>
                <a:latin typeface="Nimbus Sans"/>
                <a:ea typeface="Nimbus Sans"/>
                <a:cs typeface="Nimbus Sans"/>
              </a:defRPr>
            </a:defPPr>
            <a:lvl1pPr algn="ctr">
              <a:defRPr sz="7800" b="1">
                <a:solidFill>
                  <a:srgbClr val="303D96"/>
                </a:solidFill>
                <a:latin typeface="Nimbus Sans"/>
                <a:ea typeface="Nimbus Sans"/>
                <a:cs typeface="Nimbus Sans"/>
              </a:defRPr>
            </a:lvl1pPr>
            <a:lvl2pPr algn="ctr">
              <a:defRPr sz="7800" b="1">
                <a:solidFill>
                  <a:srgbClr val="303D96"/>
                </a:solidFill>
                <a:latin typeface="Nimbus Sans"/>
                <a:ea typeface="Nimbus Sans"/>
                <a:cs typeface="Nimbus Sans"/>
              </a:defRPr>
            </a:lvl2pPr>
            <a:lvl3pPr algn="ctr">
              <a:defRPr sz="7800" b="1">
                <a:solidFill>
                  <a:srgbClr val="303D96"/>
                </a:solidFill>
                <a:latin typeface="Nimbus Sans"/>
                <a:ea typeface="Nimbus Sans"/>
                <a:cs typeface="Nimbus Sans"/>
              </a:defRPr>
            </a:lvl3pPr>
            <a:lvl4pPr algn="ctr">
              <a:defRPr sz="7800" b="1">
                <a:solidFill>
                  <a:srgbClr val="303D96"/>
                </a:solidFill>
                <a:latin typeface="Nimbus Sans"/>
                <a:ea typeface="Nimbus Sans"/>
                <a:cs typeface="Nimbus Sans"/>
              </a:defRPr>
            </a:lvl4pPr>
            <a:lvl5pPr algn="ctr">
              <a:defRPr sz="7800" b="1">
                <a:solidFill>
                  <a:srgbClr val="303D96"/>
                </a:solidFill>
                <a:latin typeface="Nimbus Sans"/>
                <a:ea typeface="Nimbus Sans"/>
                <a:cs typeface="Nimbus Sans"/>
              </a:defRPr>
            </a:lvl5pPr>
            <a:lvl6pPr algn="ctr">
              <a:defRPr sz="7800" b="1">
                <a:solidFill>
                  <a:srgbClr val="303D96"/>
                </a:solidFill>
                <a:latin typeface="Nimbus Sans"/>
                <a:ea typeface="Nimbus Sans"/>
                <a:cs typeface="Nimbus Sans"/>
              </a:defRPr>
            </a:lvl6pPr>
            <a:lvl7pPr algn="ctr">
              <a:defRPr sz="7800" b="1">
                <a:solidFill>
                  <a:srgbClr val="303D96"/>
                </a:solidFill>
                <a:latin typeface="Nimbus Sans"/>
                <a:ea typeface="Nimbus Sans"/>
                <a:cs typeface="Nimbus Sans"/>
              </a:defRPr>
            </a:lvl7pPr>
            <a:lvl8pPr algn="ctr">
              <a:defRPr sz="7800" b="1">
                <a:solidFill>
                  <a:srgbClr val="303D96"/>
                </a:solidFill>
                <a:latin typeface="Nimbus Sans"/>
                <a:ea typeface="Nimbus Sans"/>
                <a:cs typeface="Nimbus Sans"/>
              </a:defRPr>
            </a:lvl8pPr>
            <a:lvl9pPr algn="ctr">
              <a:defRPr sz="7800" b="1">
                <a:solidFill>
                  <a:srgbClr val="303D96"/>
                </a:solidFill>
                <a:latin typeface="Nimbus Sans"/>
                <a:ea typeface="Nimbus Sans"/>
                <a:cs typeface="Nimbus Sans"/>
              </a:defRPr>
            </a:lvl9pPr>
          </a:lstStyle>
          <a:p>
            <a:pPr algn="ctr">
              <a:defRPr sz="7800" b="1">
                <a:solidFill>
                  <a:srgbClr val="303D96"/>
                </a:solidFill>
                <a:latin typeface="Nimbus Sans"/>
                <a:ea typeface="Nimbus Sans"/>
                <a:cs typeface="Nimbus Sans"/>
              </a:defRPr>
            </a:pPr>
            <a:r>
              <a:rPr sz="5500" dirty="0">
                <a:latin typeface="+mj-lt"/>
              </a:rPr>
              <a:t>94%</a:t>
            </a:r>
          </a:p>
        </p:txBody>
      </p:sp>
      <p:sp>
        <p:nvSpPr>
          <p:cNvPr id="27" name="label-2">
            <a:extLst>
              <a:ext uri="{FF2B5EF4-FFF2-40B4-BE49-F238E27FC236}">
                <a16:creationId xmlns:a16="http://schemas.microsoft.com/office/drawing/2014/main" id="{FEAD7B28-E520-BC65-E26D-4FCFD1ABD4BE}"/>
              </a:ext>
            </a:extLst>
          </p:cNvPr>
          <p:cNvSpPr>
            <a:spLocks noGrp="1"/>
          </p:cNvSpPr>
          <p:nvPr/>
        </p:nvSpPr>
        <p:spPr>
          <a:xfrm>
            <a:off x="7672209" y="5199708"/>
            <a:ext cx="3885435" cy="830656"/>
          </a:xfrm>
          <a:prstGeom prst="rect">
            <a:avLst/>
          </a:prstGeom>
          <a:noFill/>
          <a:ln w="0">
            <a:noFill/>
            <a:prstDash val="solid"/>
          </a:ln>
        </p:spPr>
        <p:txBody>
          <a:bodyPr lIns="0" tIns="0" rIns="0" bIns="0" anchor="t">
            <a:noAutofit/>
          </a:bodyPr>
          <a:lstStyle>
            <a:defPPr algn="ctr">
              <a:defRPr sz="2325" b="0">
                <a:solidFill>
                  <a:srgbClr val="303D96"/>
                </a:solidFill>
                <a:latin typeface="Nimbus Sans"/>
                <a:ea typeface="Nimbus Sans"/>
                <a:cs typeface="Nimbus Sans"/>
              </a:defRPr>
            </a:defPPr>
            <a:lvl1pPr algn="ctr">
              <a:defRPr sz="2325" b="0">
                <a:solidFill>
                  <a:srgbClr val="303D96"/>
                </a:solidFill>
                <a:latin typeface="Nimbus Sans"/>
                <a:ea typeface="Nimbus Sans"/>
                <a:cs typeface="Nimbus Sans"/>
              </a:defRPr>
            </a:lvl1pPr>
            <a:lvl2pPr algn="ctr">
              <a:defRPr sz="2325" b="0">
                <a:solidFill>
                  <a:srgbClr val="303D96"/>
                </a:solidFill>
                <a:latin typeface="Nimbus Sans"/>
                <a:ea typeface="Nimbus Sans"/>
                <a:cs typeface="Nimbus Sans"/>
              </a:defRPr>
            </a:lvl2pPr>
            <a:lvl3pPr algn="ctr">
              <a:defRPr sz="2325" b="0">
                <a:solidFill>
                  <a:srgbClr val="303D96"/>
                </a:solidFill>
                <a:latin typeface="Nimbus Sans"/>
                <a:ea typeface="Nimbus Sans"/>
                <a:cs typeface="Nimbus Sans"/>
              </a:defRPr>
            </a:lvl3pPr>
            <a:lvl4pPr algn="ctr">
              <a:defRPr sz="2325" b="0">
                <a:solidFill>
                  <a:srgbClr val="303D96"/>
                </a:solidFill>
                <a:latin typeface="Nimbus Sans"/>
                <a:ea typeface="Nimbus Sans"/>
                <a:cs typeface="Nimbus Sans"/>
              </a:defRPr>
            </a:lvl4pPr>
            <a:lvl5pPr algn="ctr">
              <a:defRPr sz="2325" b="0">
                <a:solidFill>
                  <a:srgbClr val="303D96"/>
                </a:solidFill>
                <a:latin typeface="Nimbus Sans"/>
                <a:ea typeface="Nimbus Sans"/>
                <a:cs typeface="Nimbus Sans"/>
              </a:defRPr>
            </a:lvl5pPr>
            <a:lvl6pPr algn="ctr">
              <a:defRPr sz="2325" b="0">
                <a:solidFill>
                  <a:srgbClr val="303D96"/>
                </a:solidFill>
                <a:latin typeface="Nimbus Sans"/>
                <a:ea typeface="Nimbus Sans"/>
                <a:cs typeface="Nimbus Sans"/>
              </a:defRPr>
            </a:lvl6pPr>
            <a:lvl7pPr algn="ctr">
              <a:defRPr sz="2325" b="0">
                <a:solidFill>
                  <a:srgbClr val="303D96"/>
                </a:solidFill>
                <a:latin typeface="Nimbus Sans"/>
                <a:ea typeface="Nimbus Sans"/>
                <a:cs typeface="Nimbus Sans"/>
              </a:defRPr>
            </a:lvl7pPr>
            <a:lvl8pPr algn="ctr">
              <a:defRPr sz="2325" b="0">
                <a:solidFill>
                  <a:srgbClr val="303D96"/>
                </a:solidFill>
                <a:latin typeface="Nimbus Sans"/>
                <a:ea typeface="Nimbus Sans"/>
                <a:cs typeface="Nimbus Sans"/>
              </a:defRPr>
            </a:lvl8pPr>
            <a:lvl9pPr algn="ctr">
              <a:defRPr sz="2325" b="0">
                <a:solidFill>
                  <a:srgbClr val="303D96"/>
                </a:solidFill>
                <a:latin typeface="Nimbus Sans"/>
                <a:ea typeface="Nimbus Sans"/>
                <a:cs typeface="Nimbus Sans"/>
              </a:defRPr>
            </a:lvl9pPr>
          </a:lstStyle>
          <a:p>
            <a:pPr algn="ctr">
              <a:defRPr sz="2325" b="0">
                <a:solidFill>
                  <a:srgbClr val="303D96"/>
                </a:solidFill>
                <a:latin typeface="Nimbus Sans"/>
                <a:ea typeface="Nimbus Sans"/>
                <a:cs typeface="Nimbus Sans"/>
              </a:defRPr>
            </a:pPr>
            <a:r>
              <a:rPr lang="lv-LV" sz="2500" dirty="0">
                <a:latin typeface="+mn-lt"/>
              </a:rPr>
              <a:t>i</a:t>
            </a:r>
            <a:r>
              <a:rPr sz="2500" b="0" dirty="0" err="1">
                <a:solidFill>
                  <a:srgbClr val="303D96"/>
                </a:solidFill>
                <a:latin typeface="+mn-lt"/>
                <a:ea typeface="Nimbus Sans"/>
                <a:cs typeface="Nimbus Sans"/>
              </a:rPr>
              <a:t>nformācijas</a:t>
            </a:r>
            <a:r>
              <a:rPr sz="2500" b="0" dirty="0">
                <a:solidFill>
                  <a:srgbClr val="303D96"/>
                </a:solidFill>
                <a:latin typeface="+mn-lt"/>
                <a:ea typeface="Nimbus Sans"/>
                <a:cs typeface="Nimbus Sans"/>
              </a:rPr>
              <a:t> </a:t>
            </a:r>
            <a:r>
              <a:rPr sz="2500" b="0" dirty="0" err="1">
                <a:solidFill>
                  <a:srgbClr val="303D96"/>
                </a:solidFill>
                <a:latin typeface="+mn-lt"/>
                <a:ea typeface="Nimbus Sans"/>
                <a:cs typeface="Nimbus Sans"/>
              </a:rPr>
              <a:t>gūšanai</a:t>
            </a:r>
            <a:r>
              <a:rPr sz="2500" b="0" dirty="0">
                <a:solidFill>
                  <a:srgbClr val="303D96"/>
                </a:solidFill>
                <a:latin typeface="+mn-lt"/>
                <a:ea typeface="Nimbus Sans"/>
                <a:cs typeface="Nimbus Sans"/>
              </a:rPr>
              <a:t> </a:t>
            </a:r>
            <a:r>
              <a:rPr sz="2500" b="0" dirty="0" err="1">
                <a:solidFill>
                  <a:srgbClr val="303D96"/>
                </a:solidFill>
                <a:latin typeface="+mn-lt"/>
                <a:ea typeface="Nimbus Sans"/>
                <a:cs typeface="Nimbus Sans"/>
              </a:rPr>
              <a:t>internetā</a:t>
            </a:r>
            <a:endParaRPr sz="2500" b="0" dirty="0">
              <a:solidFill>
                <a:srgbClr val="303D96"/>
              </a:solidFill>
              <a:latin typeface="+mn-lt"/>
              <a:ea typeface="Nimbus Sans"/>
              <a:cs typeface="Nimbus Sans"/>
            </a:endParaRPr>
          </a:p>
          <a:p>
            <a:pPr algn="ctr">
              <a:defRPr sz="2325" b="0">
                <a:solidFill>
                  <a:srgbClr val="303D96"/>
                </a:solidFill>
                <a:latin typeface="Nimbus Sans"/>
                <a:ea typeface="Nimbus Sans"/>
                <a:cs typeface="Nimbus Sans"/>
              </a:defRPr>
            </a:pPr>
            <a:r>
              <a:rPr sz="2500" b="0" dirty="0" err="1">
                <a:solidFill>
                  <a:srgbClr val="303D96"/>
                </a:solidFill>
                <a:latin typeface="+mn-lt"/>
                <a:ea typeface="Nimbus Sans"/>
                <a:cs typeface="Nimbus Sans"/>
              </a:rPr>
              <a:t>izmanto</a:t>
            </a:r>
            <a:r>
              <a:rPr sz="2500" b="0" dirty="0">
                <a:solidFill>
                  <a:srgbClr val="303D96"/>
                </a:solidFill>
                <a:latin typeface="+mn-lt"/>
                <a:ea typeface="Nimbus Sans"/>
                <a:cs typeface="Nimbus Sans"/>
              </a:rPr>
              <a:t> </a:t>
            </a:r>
            <a:r>
              <a:rPr sz="2500" b="0" dirty="0" err="1">
                <a:solidFill>
                  <a:srgbClr val="303D96"/>
                </a:solidFill>
                <a:latin typeface="+mn-lt"/>
                <a:ea typeface="Nimbus Sans"/>
                <a:cs typeface="Nimbus Sans"/>
              </a:rPr>
              <a:t>viedtālruni</a:t>
            </a:r>
            <a:endParaRPr sz="2500" b="0" dirty="0">
              <a:solidFill>
                <a:srgbClr val="303D96"/>
              </a:solidFill>
              <a:latin typeface="+mn-lt"/>
              <a:ea typeface="Nimbus Sans"/>
              <a:cs typeface="Nimbus Sans"/>
            </a:endParaRPr>
          </a:p>
        </p:txBody>
      </p:sp>
    </p:spTree>
    <p:extLst>
      <p:ext uri="{BB962C8B-B14F-4D97-AF65-F5344CB8AC3E}">
        <p14:creationId xmlns:p14="http://schemas.microsoft.com/office/powerpoint/2010/main" val="1880781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BEC8579-F9A0-B9A3-096E-C90FE253938E}"/>
              </a:ext>
            </a:extLst>
          </p:cNvPr>
          <p:cNvSpPr>
            <a:spLocks noGrp="1"/>
          </p:cNvSpPr>
          <p:nvPr>
            <p:ph type="title"/>
          </p:nvPr>
        </p:nvSpPr>
        <p:spPr>
          <a:xfrm>
            <a:off x="683179" y="3537856"/>
            <a:ext cx="3876288" cy="1358444"/>
          </a:xfrm>
        </p:spPr>
        <p:txBody>
          <a:bodyPr>
            <a:normAutofit fontScale="90000"/>
          </a:bodyPr>
          <a:lstStyle/>
          <a:p>
            <a:r>
              <a:rPr lang="lv-LV" b="1" i="1" dirty="0">
                <a:ea typeface="Times New Roman" panose="02020603050405020304" pitchFamily="18" charset="0"/>
              </a:rPr>
              <a:t>Novērtējiet savu prasmi veikt minētās darbības, izmantojot informācijas tehnoloģiju rīkus. Protu bez citu palīdzības…</a:t>
            </a:r>
            <a:br>
              <a:rPr lang="lv-LV" b="1" i="1" dirty="0">
                <a:ea typeface="Times New Roman" panose="02020603050405020304" pitchFamily="18" charset="0"/>
              </a:rPr>
            </a:br>
            <a:br>
              <a:rPr lang="lv-LV" b="1" i="1" dirty="0">
                <a:ea typeface="Times New Roman" panose="02020603050405020304" pitchFamily="18" charset="0"/>
              </a:rPr>
            </a:br>
            <a:r>
              <a:rPr lang="lv-LV" sz="2000" dirty="0">
                <a:latin typeface="+mn-lt"/>
                <a:ea typeface="+mn-ea"/>
                <a:cs typeface="+mn-cs"/>
              </a:rPr>
              <a:t>Izlase – visi aptaujas dalībnieki</a:t>
            </a:r>
            <a:br>
              <a:rPr lang="lv-LV" sz="1800" dirty="0">
                <a:latin typeface="+mn-lt"/>
                <a:ea typeface="+mn-ea"/>
                <a:cs typeface="+mn-cs"/>
              </a:rPr>
            </a:br>
            <a:endParaRPr lang="lv-LV" sz="1800" dirty="0">
              <a:latin typeface="+mn-lt"/>
              <a:ea typeface="+mn-ea"/>
              <a:cs typeface="+mn-cs"/>
            </a:endParaRPr>
          </a:p>
        </p:txBody>
      </p:sp>
      <p:sp>
        <p:nvSpPr>
          <p:cNvPr id="3" name="Slaida numura vietturis 2">
            <a:extLst>
              <a:ext uri="{FF2B5EF4-FFF2-40B4-BE49-F238E27FC236}">
                <a16:creationId xmlns:a16="http://schemas.microsoft.com/office/drawing/2014/main" id="{A97C1015-0F1E-4A19-CF4A-28052833806C}"/>
              </a:ext>
            </a:extLst>
          </p:cNvPr>
          <p:cNvSpPr>
            <a:spLocks noGrp="1"/>
          </p:cNvSpPr>
          <p:nvPr>
            <p:ph type="sldNum" sz="quarter" idx="10"/>
          </p:nvPr>
        </p:nvSpPr>
        <p:spPr/>
        <p:txBody>
          <a:bodyPr/>
          <a:lstStyle/>
          <a:p>
            <a:fld id="{91D3A56C-CA3A-4E89-BC65-6580637F7A80}" type="slidenum">
              <a:rPr lang="lv-LV" smtClean="0"/>
              <a:pPr/>
              <a:t>6</a:t>
            </a:fld>
            <a:endParaRPr lang="lv-LV"/>
          </a:p>
        </p:txBody>
      </p:sp>
      <p:pic>
        <p:nvPicPr>
          <p:cNvPr id="8" name="Picture 14">
            <a:extLst>
              <a:ext uri="{FF2B5EF4-FFF2-40B4-BE49-F238E27FC236}">
                <a16:creationId xmlns:a16="http://schemas.microsoft.com/office/drawing/2014/main" id="{BD9613D9-69B8-D275-57B2-13E6806FCDA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60622" y="100012"/>
            <a:ext cx="5905500" cy="6657975"/>
          </a:xfrm>
          <a:prstGeom prst="rect">
            <a:avLst/>
          </a:prstGeom>
          <a:noFill/>
          <a:ln>
            <a:noFill/>
          </a:ln>
        </p:spPr>
      </p:pic>
      <p:sp>
        <p:nvSpPr>
          <p:cNvPr id="10" name="Taisnstūris 9">
            <a:extLst>
              <a:ext uri="{FF2B5EF4-FFF2-40B4-BE49-F238E27FC236}">
                <a16:creationId xmlns:a16="http://schemas.microsoft.com/office/drawing/2014/main" id="{F2C782B5-D0D2-517D-C336-9501087A5168}"/>
              </a:ext>
            </a:extLst>
          </p:cNvPr>
          <p:cNvSpPr/>
          <p:nvPr/>
        </p:nvSpPr>
        <p:spPr>
          <a:xfrm>
            <a:off x="5490196" y="4330739"/>
            <a:ext cx="4974771" cy="415432"/>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908883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DE81377-63FF-2E49-9FFE-3B3D976396DE}"/>
              </a:ext>
            </a:extLst>
          </p:cNvPr>
          <p:cNvSpPr>
            <a:spLocks noGrp="1"/>
          </p:cNvSpPr>
          <p:nvPr>
            <p:ph type="title"/>
          </p:nvPr>
        </p:nvSpPr>
        <p:spPr>
          <a:xfrm>
            <a:off x="476956" y="4850737"/>
            <a:ext cx="5032829" cy="879474"/>
          </a:xfrm>
        </p:spPr>
        <p:txBody>
          <a:bodyPr>
            <a:normAutofit fontScale="90000"/>
          </a:bodyPr>
          <a:lstStyle/>
          <a:p>
            <a:r>
              <a:rPr lang="lv-LV" sz="2400" dirty="0"/>
              <a:t>Jauniešu vidū (15–25 gadi) sarucis ziņu portālu lasītāju īpatsvars!</a:t>
            </a:r>
            <a:endParaRPr lang="lv-LV" sz="2700" dirty="0"/>
          </a:p>
        </p:txBody>
      </p:sp>
      <p:sp>
        <p:nvSpPr>
          <p:cNvPr id="3" name="Slaida numura vietturis 2">
            <a:extLst>
              <a:ext uri="{FF2B5EF4-FFF2-40B4-BE49-F238E27FC236}">
                <a16:creationId xmlns:a16="http://schemas.microsoft.com/office/drawing/2014/main" id="{09C0C1C5-28EB-8DFC-D5E2-8EFF17F0860D}"/>
              </a:ext>
            </a:extLst>
          </p:cNvPr>
          <p:cNvSpPr>
            <a:spLocks noGrp="1"/>
          </p:cNvSpPr>
          <p:nvPr>
            <p:ph type="sldNum" sz="quarter" idx="10"/>
          </p:nvPr>
        </p:nvSpPr>
        <p:spPr/>
        <p:txBody>
          <a:bodyPr/>
          <a:lstStyle/>
          <a:p>
            <a:fld id="{91D3A56C-CA3A-4E89-BC65-6580637F7A80}" type="slidenum">
              <a:rPr lang="lv-LV" smtClean="0"/>
              <a:pPr/>
              <a:t>7</a:t>
            </a:fld>
            <a:endParaRPr lang="lv-LV"/>
          </a:p>
        </p:txBody>
      </p:sp>
      <p:sp>
        <p:nvSpPr>
          <p:cNvPr id="5" name="Teksta vietturis 4">
            <a:extLst>
              <a:ext uri="{FF2B5EF4-FFF2-40B4-BE49-F238E27FC236}">
                <a16:creationId xmlns:a16="http://schemas.microsoft.com/office/drawing/2014/main" id="{0EFF6515-0E58-7D35-236B-CCE426A8F783}"/>
              </a:ext>
            </a:extLst>
          </p:cNvPr>
          <p:cNvSpPr>
            <a:spLocks noGrp="1"/>
          </p:cNvSpPr>
          <p:nvPr>
            <p:ph type="body" sz="half" idx="2"/>
          </p:nvPr>
        </p:nvSpPr>
        <p:spPr>
          <a:xfrm>
            <a:off x="584200" y="1127789"/>
            <a:ext cx="4445000" cy="3378897"/>
          </a:xfrm>
        </p:spPr>
        <p:txBody>
          <a:bodyPr/>
          <a:lstStyle/>
          <a:p>
            <a:pPr marL="0" indent="0">
              <a:buNone/>
            </a:pPr>
            <a:endParaRPr lang="lv-LV" sz="2700" dirty="0"/>
          </a:p>
          <a:p>
            <a:pPr marL="0" indent="0">
              <a:buNone/>
            </a:pPr>
            <a:r>
              <a:rPr lang="lv-LV" sz="2700" b="1" i="1" dirty="0"/>
              <a:t>Kuru no minētajām aktivitātēm pēdējā gada laikā esat veicis/-</a:t>
            </a:r>
            <a:r>
              <a:rPr lang="lv-LV" sz="2700" b="1" i="1" dirty="0" err="1"/>
              <a:t>usi</a:t>
            </a:r>
            <a:r>
              <a:rPr lang="lv-LV" sz="2700" b="1" i="1" dirty="0"/>
              <a:t> tiešsaistē?</a:t>
            </a:r>
            <a:endParaRPr lang="lv-LV" sz="1000" b="1" i="1" dirty="0"/>
          </a:p>
          <a:p>
            <a:pPr marL="0" indent="0">
              <a:buNone/>
            </a:pPr>
            <a:endParaRPr lang="lv-LV" sz="1000" dirty="0"/>
          </a:p>
          <a:p>
            <a:pPr marL="0" indent="0">
              <a:buNone/>
            </a:pPr>
            <a:r>
              <a:rPr lang="lv-LV" sz="1800" dirty="0"/>
              <a:t>Izlase – respondenti, kuri lieto internetu</a:t>
            </a:r>
          </a:p>
        </p:txBody>
      </p:sp>
      <p:pic>
        <p:nvPicPr>
          <p:cNvPr id="6" name="Picture 27">
            <a:extLst>
              <a:ext uri="{FF2B5EF4-FFF2-40B4-BE49-F238E27FC236}">
                <a16:creationId xmlns:a16="http://schemas.microsoft.com/office/drawing/2014/main" id="{E6AE1D1A-F9B7-D34B-C108-15D32485581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177776" y="82854"/>
            <a:ext cx="5537268" cy="6787618"/>
          </a:xfrm>
          <a:prstGeom prst="rect">
            <a:avLst/>
          </a:prstGeom>
          <a:noFill/>
          <a:ln>
            <a:noFill/>
          </a:ln>
        </p:spPr>
      </p:pic>
      <p:sp>
        <p:nvSpPr>
          <p:cNvPr id="7" name="Taisnstūris 6">
            <a:extLst>
              <a:ext uri="{FF2B5EF4-FFF2-40B4-BE49-F238E27FC236}">
                <a16:creationId xmlns:a16="http://schemas.microsoft.com/office/drawing/2014/main" id="{F3F5BB8F-C20F-FD8F-9FA9-AF0AB29AD613}"/>
              </a:ext>
            </a:extLst>
          </p:cNvPr>
          <p:cNvSpPr/>
          <p:nvPr/>
        </p:nvSpPr>
        <p:spPr>
          <a:xfrm>
            <a:off x="6096000" y="1888295"/>
            <a:ext cx="5359567" cy="87947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1" name="Taisnstūris 10">
            <a:extLst>
              <a:ext uri="{FF2B5EF4-FFF2-40B4-BE49-F238E27FC236}">
                <a16:creationId xmlns:a16="http://schemas.microsoft.com/office/drawing/2014/main" id="{94A83F5A-95E0-DFFE-FABB-085BCB611966}"/>
              </a:ext>
            </a:extLst>
          </p:cNvPr>
          <p:cNvSpPr/>
          <p:nvPr/>
        </p:nvSpPr>
        <p:spPr>
          <a:xfrm>
            <a:off x="6459024" y="3525196"/>
            <a:ext cx="4974771" cy="87947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3" name="Taisnstūris 12">
            <a:extLst>
              <a:ext uri="{FF2B5EF4-FFF2-40B4-BE49-F238E27FC236}">
                <a16:creationId xmlns:a16="http://schemas.microsoft.com/office/drawing/2014/main" id="{476110BD-433A-7DB5-2B65-E90C9F5DDE83}"/>
              </a:ext>
            </a:extLst>
          </p:cNvPr>
          <p:cNvSpPr/>
          <p:nvPr/>
        </p:nvSpPr>
        <p:spPr>
          <a:xfrm>
            <a:off x="6669150" y="6041571"/>
            <a:ext cx="4764645" cy="570671"/>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15" name="Attēls 14">
            <a:extLst>
              <a:ext uri="{FF2B5EF4-FFF2-40B4-BE49-F238E27FC236}">
                <a16:creationId xmlns:a16="http://schemas.microsoft.com/office/drawing/2014/main" id="{691A84C4-CAC2-6516-6269-D60D119B890F}"/>
              </a:ext>
            </a:extLst>
          </p:cNvPr>
          <p:cNvPicPr>
            <a:picLocks noChangeAspect="1"/>
          </p:cNvPicPr>
          <p:nvPr/>
        </p:nvPicPr>
        <p:blipFill>
          <a:blip r:embed="rId3"/>
          <a:stretch>
            <a:fillRect/>
          </a:stretch>
        </p:blipFill>
        <p:spPr>
          <a:xfrm>
            <a:off x="381000" y="5816306"/>
            <a:ext cx="6154784" cy="606684"/>
          </a:xfrm>
          <a:prstGeom prst="rect">
            <a:avLst/>
          </a:prstGeom>
        </p:spPr>
      </p:pic>
    </p:spTree>
    <p:extLst>
      <p:ext uri="{BB962C8B-B14F-4D97-AF65-F5344CB8AC3E}">
        <p14:creationId xmlns:p14="http://schemas.microsoft.com/office/powerpoint/2010/main" val="188780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D4202E42-6EAD-E1E7-006C-CA039F445E79}"/>
              </a:ext>
            </a:extLst>
          </p:cNvPr>
          <p:cNvSpPr>
            <a:spLocks noGrp="1"/>
          </p:cNvSpPr>
          <p:nvPr>
            <p:ph type="title"/>
          </p:nvPr>
        </p:nvSpPr>
        <p:spPr/>
        <p:txBody>
          <a:bodyPr>
            <a:normAutofit/>
          </a:bodyPr>
          <a:lstStyle/>
          <a:p>
            <a:r>
              <a:rPr lang="lv-LV" sz="3600" dirty="0"/>
              <a:t>Seniori</a:t>
            </a:r>
          </a:p>
        </p:txBody>
      </p:sp>
      <p:sp>
        <p:nvSpPr>
          <p:cNvPr id="3" name="Slaida numura vietturis 2">
            <a:extLst>
              <a:ext uri="{FF2B5EF4-FFF2-40B4-BE49-F238E27FC236}">
                <a16:creationId xmlns:a16="http://schemas.microsoft.com/office/drawing/2014/main" id="{E18EC307-F991-00EF-F429-AE2E3C1F03DD}"/>
              </a:ext>
            </a:extLst>
          </p:cNvPr>
          <p:cNvSpPr>
            <a:spLocks noGrp="1"/>
          </p:cNvSpPr>
          <p:nvPr>
            <p:ph type="sldNum" sz="quarter" idx="10"/>
          </p:nvPr>
        </p:nvSpPr>
        <p:spPr/>
        <p:txBody>
          <a:bodyPr/>
          <a:lstStyle/>
          <a:p>
            <a:fld id="{91D3A56C-CA3A-4E89-BC65-6580637F7A80}" type="slidenum">
              <a:rPr lang="lv-LV" smtClean="0"/>
              <a:pPr/>
              <a:t>8</a:t>
            </a:fld>
            <a:endParaRPr lang="lv-LV"/>
          </a:p>
        </p:txBody>
      </p:sp>
      <p:sp>
        <p:nvSpPr>
          <p:cNvPr id="5" name="Teksta vietturis 4">
            <a:extLst>
              <a:ext uri="{FF2B5EF4-FFF2-40B4-BE49-F238E27FC236}">
                <a16:creationId xmlns:a16="http://schemas.microsoft.com/office/drawing/2014/main" id="{F6C861B8-3E92-82C3-F0EC-204956BE5814}"/>
              </a:ext>
            </a:extLst>
          </p:cNvPr>
          <p:cNvSpPr>
            <a:spLocks noGrp="1"/>
          </p:cNvSpPr>
          <p:nvPr>
            <p:ph type="body" sz="half" idx="2"/>
          </p:nvPr>
        </p:nvSpPr>
        <p:spPr/>
        <p:txBody>
          <a:bodyPr/>
          <a:lstStyle/>
          <a:p>
            <a:endParaRPr lang="lv-LV" dirty="0"/>
          </a:p>
          <a:p>
            <a:endParaRPr lang="lv-LV" dirty="0"/>
          </a:p>
          <a:p>
            <a:pPr marL="0" marR="0" lvl="0" indent="0" algn="l" defTabSz="914400" rtl="0" eaLnBrk="1" fontAlgn="auto" latinLnBrk="0" hangingPunct="1">
              <a:lnSpc>
                <a:spcPct val="90000"/>
              </a:lnSpc>
              <a:spcBef>
                <a:spcPts val="1000"/>
              </a:spcBef>
              <a:spcAft>
                <a:spcPts val="0"/>
              </a:spcAft>
              <a:buClr>
                <a:srgbClr val="89A9D8"/>
              </a:buClr>
              <a:buSzPct val="110000"/>
              <a:buFont typeface="Arial" panose="020B0604020202020204" pitchFamily="34" charset="0"/>
              <a:buNone/>
              <a:tabLst/>
              <a:defRPr/>
            </a:pPr>
            <a:r>
              <a:rPr kumimoji="0" lang="lv-LV" sz="2700" b="1" i="1" u="none" strike="noStrike" kern="1200" cap="none" spc="0" normalizeH="0" baseline="0" noProof="0" dirty="0">
                <a:ln>
                  <a:noFill/>
                </a:ln>
                <a:solidFill>
                  <a:srgbClr val="2B388D"/>
                </a:solidFill>
                <a:effectLst/>
                <a:uLnTx/>
                <a:uFillTx/>
                <a:latin typeface="Arial"/>
                <a:ea typeface="ＭＳ Ｐゴシック"/>
                <a:cs typeface="+mn-cs"/>
              </a:rPr>
              <a:t>Kuru no minētajām aktivitātēm pēdējā gada laikā esat veicis/-</a:t>
            </a:r>
            <a:r>
              <a:rPr kumimoji="0" lang="lv-LV" sz="2700" b="1" i="1" u="none" strike="noStrike" kern="1200" cap="none" spc="0" normalizeH="0" baseline="0" noProof="0" dirty="0" err="1">
                <a:ln>
                  <a:noFill/>
                </a:ln>
                <a:solidFill>
                  <a:srgbClr val="2B388D"/>
                </a:solidFill>
                <a:effectLst/>
                <a:uLnTx/>
                <a:uFillTx/>
                <a:latin typeface="Arial"/>
                <a:ea typeface="ＭＳ Ｐゴシック"/>
                <a:cs typeface="+mn-cs"/>
              </a:rPr>
              <a:t>usi</a:t>
            </a:r>
            <a:r>
              <a:rPr kumimoji="0" lang="lv-LV" sz="2700" b="1" i="1" u="none" strike="noStrike" kern="1200" cap="none" spc="0" normalizeH="0" baseline="0" noProof="0" dirty="0">
                <a:ln>
                  <a:noFill/>
                </a:ln>
                <a:solidFill>
                  <a:srgbClr val="2B388D"/>
                </a:solidFill>
                <a:effectLst/>
                <a:uLnTx/>
                <a:uFillTx/>
                <a:latin typeface="Arial"/>
                <a:ea typeface="ＭＳ Ｐゴシック"/>
                <a:cs typeface="+mn-cs"/>
              </a:rPr>
              <a:t> tiešsaistē?</a:t>
            </a:r>
          </a:p>
          <a:p>
            <a:endParaRPr lang="lv-LV" dirty="0"/>
          </a:p>
          <a:p>
            <a:pPr marL="0" indent="0">
              <a:buNone/>
            </a:pPr>
            <a:r>
              <a:rPr lang="lv-LV" sz="1800" dirty="0"/>
              <a:t>Izlase – seniori vecumā no 65 gadiem, kuri lieto internetu</a:t>
            </a:r>
          </a:p>
        </p:txBody>
      </p:sp>
      <p:pic>
        <p:nvPicPr>
          <p:cNvPr id="6" name="Picture 30">
            <a:extLst>
              <a:ext uri="{FF2B5EF4-FFF2-40B4-BE49-F238E27FC236}">
                <a16:creationId xmlns:a16="http://schemas.microsoft.com/office/drawing/2014/main" id="{2BD59DFB-610F-2D02-39BB-7AB83FEFB0B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339518" y="192900"/>
            <a:ext cx="5375525" cy="6589353"/>
          </a:xfrm>
          <a:prstGeom prst="rect">
            <a:avLst/>
          </a:prstGeom>
          <a:noFill/>
          <a:ln>
            <a:noFill/>
          </a:ln>
        </p:spPr>
      </p:pic>
      <p:sp>
        <p:nvSpPr>
          <p:cNvPr id="8" name="Taisnstūris 7">
            <a:extLst>
              <a:ext uri="{FF2B5EF4-FFF2-40B4-BE49-F238E27FC236}">
                <a16:creationId xmlns:a16="http://schemas.microsoft.com/office/drawing/2014/main" id="{BCBA4988-2B40-FBBE-1FB8-BBD67EB3B4CB}"/>
              </a:ext>
            </a:extLst>
          </p:cNvPr>
          <p:cNvSpPr/>
          <p:nvPr/>
        </p:nvSpPr>
        <p:spPr>
          <a:xfrm>
            <a:off x="6241310" y="2284225"/>
            <a:ext cx="4974771" cy="87947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0" name="Taisnstūris 9">
            <a:extLst>
              <a:ext uri="{FF2B5EF4-FFF2-40B4-BE49-F238E27FC236}">
                <a16:creationId xmlns:a16="http://schemas.microsoft.com/office/drawing/2014/main" id="{CC94FCDA-0697-B675-F776-F9090FEA2829}"/>
              </a:ext>
            </a:extLst>
          </p:cNvPr>
          <p:cNvSpPr/>
          <p:nvPr/>
        </p:nvSpPr>
        <p:spPr>
          <a:xfrm>
            <a:off x="6241309" y="1495423"/>
            <a:ext cx="4974771" cy="50718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Taisnstūris 11">
            <a:extLst>
              <a:ext uri="{FF2B5EF4-FFF2-40B4-BE49-F238E27FC236}">
                <a16:creationId xmlns:a16="http://schemas.microsoft.com/office/drawing/2014/main" id="{40CD5F7E-F724-EDC4-742B-755692B28160}"/>
              </a:ext>
            </a:extLst>
          </p:cNvPr>
          <p:cNvSpPr/>
          <p:nvPr/>
        </p:nvSpPr>
        <p:spPr>
          <a:xfrm>
            <a:off x="6241308" y="3542751"/>
            <a:ext cx="4974771" cy="430535"/>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4" name="Taisnstūris 13">
            <a:extLst>
              <a:ext uri="{FF2B5EF4-FFF2-40B4-BE49-F238E27FC236}">
                <a16:creationId xmlns:a16="http://schemas.microsoft.com/office/drawing/2014/main" id="{5B6875EB-1196-28C1-4808-5ACD2694BF01}"/>
              </a:ext>
            </a:extLst>
          </p:cNvPr>
          <p:cNvSpPr/>
          <p:nvPr/>
        </p:nvSpPr>
        <p:spPr>
          <a:xfrm>
            <a:off x="6241307" y="4352338"/>
            <a:ext cx="4974771" cy="879474"/>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716792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DD7C680A-1D40-041B-FFAC-5294704C0D2F}"/>
              </a:ext>
            </a:extLst>
          </p:cNvPr>
          <p:cNvSpPr>
            <a:spLocks noGrp="1"/>
          </p:cNvSpPr>
          <p:nvPr>
            <p:ph type="sldNum" sz="quarter" idx="10"/>
          </p:nvPr>
        </p:nvSpPr>
        <p:spPr/>
        <p:txBody>
          <a:bodyPr/>
          <a:lstStyle/>
          <a:p>
            <a:fld id="{91D3A56C-CA3A-4E89-BC65-6580637F7A80}" type="slidenum">
              <a:rPr lang="lv-LV" smtClean="0"/>
              <a:pPr/>
              <a:t>9</a:t>
            </a:fld>
            <a:endParaRPr lang="lv-LV"/>
          </a:p>
        </p:txBody>
      </p:sp>
      <p:sp>
        <p:nvSpPr>
          <p:cNvPr id="4" name="Attēla vietturis 3">
            <a:extLst>
              <a:ext uri="{FF2B5EF4-FFF2-40B4-BE49-F238E27FC236}">
                <a16:creationId xmlns:a16="http://schemas.microsoft.com/office/drawing/2014/main" id="{BD3FBE88-C09F-5504-B7AD-293F397EC5A4}"/>
              </a:ext>
            </a:extLst>
          </p:cNvPr>
          <p:cNvSpPr>
            <a:spLocks noGrp="1" noChangeAspect="1"/>
          </p:cNvSpPr>
          <p:nvPr>
            <p:ph type="pic" idx="13"/>
          </p:nvPr>
        </p:nvSpPr>
        <p:spPr/>
        <p:txBody>
          <a:bodyPr/>
          <a:lstStyle/>
          <a:p>
            <a:endParaRPr lang="lv-LV"/>
          </a:p>
        </p:txBody>
      </p:sp>
      <p:pic>
        <p:nvPicPr>
          <p:cNvPr id="7" name="Attēls 6">
            <a:extLst>
              <a:ext uri="{FF2B5EF4-FFF2-40B4-BE49-F238E27FC236}">
                <a16:creationId xmlns:a16="http://schemas.microsoft.com/office/drawing/2014/main" id="{1E710809-4E88-37C5-929C-0FE5B330C567}"/>
              </a:ext>
            </a:extLst>
          </p:cNvPr>
          <p:cNvPicPr>
            <a:picLocks noChangeAspect="1"/>
          </p:cNvPicPr>
          <p:nvPr/>
        </p:nvPicPr>
        <p:blipFill>
          <a:blip r:embed="rId2"/>
          <a:stretch>
            <a:fillRect/>
          </a:stretch>
        </p:blipFill>
        <p:spPr>
          <a:xfrm>
            <a:off x="2454857" y="137624"/>
            <a:ext cx="9612562" cy="6582751"/>
          </a:xfrm>
          <a:prstGeom prst="rect">
            <a:avLst/>
          </a:prstGeom>
        </p:spPr>
      </p:pic>
      <p:sp>
        <p:nvSpPr>
          <p:cNvPr id="2" name="Virsraksts 1">
            <a:extLst>
              <a:ext uri="{FF2B5EF4-FFF2-40B4-BE49-F238E27FC236}">
                <a16:creationId xmlns:a16="http://schemas.microsoft.com/office/drawing/2014/main" id="{72836EB2-0CDD-E79B-7BBD-5DF30BB00744}"/>
              </a:ext>
            </a:extLst>
          </p:cNvPr>
          <p:cNvSpPr>
            <a:spLocks noGrp="1"/>
          </p:cNvSpPr>
          <p:nvPr>
            <p:ph type="title"/>
          </p:nvPr>
        </p:nvSpPr>
        <p:spPr>
          <a:xfrm>
            <a:off x="362857" y="5310415"/>
            <a:ext cx="3280229" cy="879474"/>
          </a:xfrm>
        </p:spPr>
        <p:txBody>
          <a:bodyPr>
            <a:noAutofit/>
          </a:bodyPr>
          <a:lstStyle/>
          <a:p>
            <a:r>
              <a:rPr lang="lv-LV" sz="3000" dirty="0"/>
              <a:t>Informācijas meklēšanas paradumi</a:t>
            </a:r>
          </a:p>
        </p:txBody>
      </p:sp>
      <p:sp>
        <p:nvSpPr>
          <p:cNvPr id="9" name="Taisnstūris 8">
            <a:extLst>
              <a:ext uri="{FF2B5EF4-FFF2-40B4-BE49-F238E27FC236}">
                <a16:creationId xmlns:a16="http://schemas.microsoft.com/office/drawing/2014/main" id="{F862A84F-C799-537F-8324-269B0E9A7E0B}"/>
              </a:ext>
            </a:extLst>
          </p:cNvPr>
          <p:cNvSpPr/>
          <p:nvPr/>
        </p:nvSpPr>
        <p:spPr>
          <a:xfrm>
            <a:off x="2242457" y="21545"/>
            <a:ext cx="1306286" cy="511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687745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25733913-A76F-F1CD-E30B-F5284F27E44C}"/>
              </a:ext>
            </a:extLst>
          </p:cNvPr>
          <p:cNvSpPr>
            <a:spLocks noGrp="1"/>
          </p:cNvSpPr>
          <p:nvPr>
            <p:ph type="sldNum" sz="quarter" idx="10"/>
          </p:nvPr>
        </p:nvSpPr>
        <p:spPr/>
        <p:txBody>
          <a:bodyPr/>
          <a:lstStyle/>
          <a:p>
            <a:fld id="{91D3A56C-CA3A-4E89-BC65-6580637F7A80}" type="slidenum">
              <a:rPr lang="lv-LV" smtClean="0"/>
              <a:pPr/>
              <a:t>10</a:t>
            </a:fld>
            <a:endParaRPr lang="lv-LV"/>
          </a:p>
        </p:txBody>
      </p:sp>
      <p:sp>
        <p:nvSpPr>
          <p:cNvPr id="4" name="Attēla vietturis 3">
            <a:extLst>
              <a:ext uri="{FF2B5EF4-FFF2-40B4-BE49-F238E27FC236}">
                <a16:creationId xmlns:a16="http://schemas.microsoft.com/office/drawing/2014/main" id="{38AC28B6-69F7-20F6-591A-0D20BCB7F369}"/>
              </a:ext>
            </a:extLst>
          </p:cNvPr>
          <p:cNvSpPr>
            <a:spLocks noGrp="1" noChangeAspect="1"/>
          </p:cNvSpPr>
          <p:nvPr>
            <p:ph type="pic" idx="13"/>
          </p:nvPr>
        </p:nvSpPr>
        <p:spPr/>
        <p:txBody>
          <a:bodyPr/>
          <a:lstStyle/>
          <a:p>
            <a:endParaRPr lang="lv-LV"/>
          </a:p>
        </p:txBody>
      </p:sp>
      <p:pic>
        <p:nvPicPr>
          <p:cNvPr id="7" name="Attēls 6">
            <a:extLst>
              <a:ext uri="{FF2B5EF4-FFF2-40B4-BE49-F238E27FC236}">
                <a16:creationId xmlns:a16="http://schemas.microsoft.com/office/drawing/2014/main" id="{98FA5BE8-8888-7E6A-D513-689F8F12C2E9}"/>
              </a:ext>
            </a:extLst>
          </p:cNvPr>
          <p:cNvPicPr>
            <a:picLocks noChangeAspect="1"/>
          </p:cNvPicPr>
          <p:nvPr/>
        </p:nvPicPr>
        <p:blipFill>
          <a:blip r:embed="rId2"/>
          <a:stretch>
            <a:fillRect/>
          </a:stretch>
        </p:blipFill>
        <p:spPr>
          <a:xfrm>
            <a:off x="2317721" y="386443"/>
            <a:ext cx="9690159" cy="5701393"/>
          </a:xfrm>
          <a:prstGeom prst="rect">
            <a:avLst/>
          </a:prstGeom>
        </p:spPr>
      </p:pic>
      <p:sp>
        <p:nvSpPr>
          <p:cNvPr id="2" name="Virsraksts 1">
            <a:extLst>
              <a:ext uri="{FF2B5EF4-FFF2-40B4-BE49-F238E27FC236}">
                <a16:creationId xmlns:a16="http://schemas.microsoft.com/office/drawing/2014/main" id="{124F3841-EEA7-1438-F948-1C823046ECB1}"/>
              </a:ext>
            </a:extLst>
          </p:cNvPr>
          <p:cNvSpPr>
            <a:spLocks noGrp="1"/>
          </p:cNvSpPr>
          <p:nvPr>
            <p:ph type="title"/>
          </p:nvPr>
        </p:nvSpPr>
        <p:spPr>
          <a:xfrm>
            <a:off x="453571" y="3156856"/>
            <a:ext cx="2380343" cy="991052"/>
          </a:xfrm>
        </p:spPr>
        <p:txBody>
          <a:bodyPr>
            <a:normAutofit fontScale="90000"/>
          </a:bodyPr>
          <a:lstStyle/>
          <a:p>
            <a:r>
              <a:rPr lang="lv-LV" dirty="0"/>
              <a:t>Sociālie mediji kā vieta, kur meklēt informāciju par veselību</a:t>
            </a:r>
          </a:p>
        </p:txBody>
      </p:sp>
      <p:sp>
        <p:nvSpPr>
          <p:cNvPr id="9" name="Taisnstūris 8">
            <a:extLst>
              <a:ext uri="{FF2B5EF4-FFF2-40B4-BE49-F238E27FC236}">
                <a16:creationId xmlns:a16="http://schemas.microsoft.com/office/drawing/2014/main" id="{1CD4060A-AB32-7355-6BAD-37FE695EC8C9}"/>
              </a:ext>
            </a:extLst>
          </p:cNvPr>
          <p:cNvSpPr/>
          <p:nvPr/>
        </p:nvSpPr>
        <p:spPr>
          <a:xfrm>
            <a:off x="2180771" y="375557"/>
            <a:ext cx="1357086" cy="511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055265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17E66-277B-946A-89C2-0E2BC015F2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5DC647A-F789-EB31-7261-F891F213EB24}"/>
              </a:ext>
            </a:extLst>
          </p:cNvPr>
          <p:cNvSpPr>
            <a:spLocks noGrp="1"/>
          </p:cNvSpPr>
          <p:nvPr>
            <p:ph type="title"/>
          </p:nvPr>
        </p:nvSpPr>
        <p:spPr>
          <a:xfrm>
            <a:off x="602919" y="2839019"/>
            <a:ext cx="11015133" cy="879474"/>
          </a:xfrm>
        </p:spPr>
        <p:txBody>
          <a:bodyPr>
            <a:noAutofit/>
          </a:bodyPr>
          <a:lstStyle/>
          <a:p>
            <a:r>
              <a:rPr lang="lv-LV" sz="3600" dirty="0"/>
              <a:t>Sociālo mediju popularitāte un </a:t>
            </a:r>
            <a:br>
              <a:rPr lang="lv-LV" sz="3600" dirty="0"/>
            </a:br>
            <a:r>
              <a:rPr lang="lv-LV" sz="3600" dirty="0"/>
              <a:t>lietošanas paradumi</a:t>
            </a:r>
          </a:p>
        </p:txBody>
      </p:sp>
      <p:sp>
        <p:nvSpPr>
          <p:cNvPr id="3" name="Slide Number Placeholder 2">
            <a:extLst>
              <a:ext uri="{FF2B5EF4-FFF2-40B4-BE49-F238E27FC236}">
                <a16:creationId xmlns:a16="http://schemas.microsoft.com/office/drawing/2014/main" id="{BF4B73DF-2A75-4B04-A3B0-43FD78AA6A1C}"/>
              </a:ext>
            </a:extLst>
          </p:cNvPr>
          <p:cNvSpPr>
            <a:spLocks noGrp="1"/>
          </p:cNvSpPr>
          <p:nvPr>
            <p:ph type="sldNum" sz="quarter" idx="10"/>
          </p:nvPr>
        </p:nvSpPr>
        <p:spPr/>
        <p:txBody>
          <a:bodyPr/>
          <a:lstStyle/>
          <a:p>
            <a:fld id="{91D3A56C-CA3A-4E89-BC65-6580637F7A80}" type="slidenum">
              <a:rPr lang="lv-LV" smtClean="0"/>
              <a:pPr/>
              <a:t>11</a:t>
            </a:fld>
            <a:endParaRPr lang="lv-LV"/>
          </a:p>
        </p:txBody>
      </p:sp>
      <p:grpSp>
        <p:nvGrpSpPr>
          <p:cNvPr id="81" name="Group 80">
            <a:extLst>
              <a:ext uri="{FF2B5EF4-FFF2-40B4-BE49-F238E27FC236}">
                <a16:creationId xmlns:a16="http://schemas.microsoft.com/office/drawing/2014/main" id="{5365A9D4-8444-94B1-4D28-96B258C72D32}"/>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BBE22F3B-A9A1-CC96-1EA3-A6977C18BD0B}"/>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63732EB4-AA86-B6E7-18BA-761AE477DE70}"/>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22FE7616-5FAB-A0CA-9A0B-3375F6A44ACE}"/>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31A59F79-B0CF-6A25-6898-E31842D39B23}"/>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E2FE1AD9-3E0A-BB4E-0AC4-61970979CC2D}"/>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04A8F216-8B3E-97D6-9AAE-763CE5AC7734}"/>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417D560B-1A9C-B8DF-2832-8157E1358240}"/>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90F2E750-CD35-512E-E8B6-4783EEF98C71}"/>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C8B861BB-9AE2-9DD7-B2FE-D1BC1A0FA283}"/>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66C7FE17-B444-CC4A-3601-3F792778CACA}"/>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9C44B552-D42A-EDAD-6579-88A9F547EB30}"/>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73D739F1-F08C-AF0A-E344-7A97C5841815}"/>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5BD17229-2BFA-E20A-4C37-0FABEED644D9}"/>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54FC4BAC-6FD4-9680-5F48-EC71B1AB6246}"/>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595E1797-C028-920E-372E-DC32437E3F2B}"/>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6C503E8A-399D-630F-AE34-A10E7EE55555}"/>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DA0AF06-8591-E794-0051-B5182033AFDA}"/>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E8D4CBA4-5E02-C383-29EE-E998D832BD42}"/>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7A3AD809-AB52-DBFB-AA27-09BFFA678D57}"/>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E891678C-03ED-AF91-6245-8CF63DBEC851}"/>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216E5368-0685-D163-377E-6DEAD1EBFDC6}"/>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1936531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9DAE807E-5E03-7997-25EC-DD180CD8F100}"/>
              </a:ext>
            </a:extLst>
          </p:cNvPr>
          <p:cNvSpPr>
            <a:spLocks noGrp="1"/>
          </p:cNvSpPr>
          <p:nvPr>
            <p:ph type="sldNum" sz="quarter" idx="10"/>
          </p:nvPr>
        </p:nvSpPr>
        <p:spPr/>
        <p:txBody>
          <a:bodyPr/>
          <a:lstStyle/>
          <a:p>
            <a:fld id="{91D3A56C-CA3A-4E89-BC65-6580637F7A80}" type="slidenum">
              <a:rPr lang="lv-LV" smtClean="0"/>
              <a:pPr/>
              <a:t>12</a:t>
            </a:fld>
            <a:endParaRPr lang="lv-LV"/>
          </a:p>
        </p:txBody>
      </p:sp>
      <p:sp>
        <p:nvSpPr>
          <p:cNvPr id="4" name="Teksta vietturis 3">
            <a:extLst>
              <a:ext uri="{FF2B5EF4-FFF2-40B4-BE49-F238E27FC236}">
                <a16:creationId xmlns:a16="http://schemas.microsoft.com/office/drawing/2014/main" id="{0B07D90D-2FC9-7512-5601-1F91420ED714}"/>
              </a:ext>
            </a:extLst>
          </p:cNvPr>
          <p:cNvSpPr>
            <a:spLocks noGrp="1"/>
          </p:cNvSpPr>
          <p:nvPr>
            <p:ph type="body" sz="quarter" idx="11"/>
          </p:nvPr>
        </p:nvSpPr>
        <p:spPr>
          <a:xfrm>
            <a:off x="584200" y="4186692"/>
            <a:ext cx="4153504" cy="2226808"/>
          </a:xfrm>
        </p:spPr>
        <p:txBody>
          <a:bodyPr>
            <a:normAutofit fontScale="85000" lnSpcReduction="20000"/>
          </a:bodyPr>
          <a:lstStyle/>
          <a:p>
            <a:r>
              <a:rPr lang="lv-LV" b="1" i="1" dirty="0"/>
              <a:t>	</a:t>
            </a:r>
            <a:r>
              <a:rPr lang="lv-LV" sz="3000" b="1" i="1" dirty="0"/>
              <a:t>Kādus sociālos medijus esat izmantojis/-</a:t>
            </a:r>
            <a:r>
              <a:rPr lang="lv-LV" sz="3000" b="1" i="1" dirty="0" err="1"/>
              <a:t>usi</a:t>
            </a:r>
            <a:r>
              <a:rPr lang="lv-LV" sz="3000" b="1" i="1" dirty="0"/>
              <a:t> pēdējo trīs mēnešu laikā?</a:t>
            </a:r>
          </a:p>
          <a:p>
            <a:endParaRPr lang="lv-LV" dirty="0"/>
          </a:p>
          <a:p>
            <a:r>
              <a:rPr lang="lv-LV" dirty="0"/>
              <a:t>	Izlase – visi aptaujas dalībnieki</a:t>
            </a:r>
          </a:p>
          <a:p>
            <a:r>
              <a:rPr lang="lv-LV" dirty="0"/>
              <a:t> </a:t>
            </a:r>
          </a:p>
          <a:p>
            <a:endParaRPr lang="lv-LV" dirty="0"/>
          </a:p>
        </p:txBody>
      </p:sp>
      <p:pic>
        <p:nvPicPr>
          <p:cNvPr id="5" name="Picture 36">
            <a:extLst>
              <a:ext uri="{FF2B5EF4-FFF2-40B4-BE49-F238E27FC236}">
                <a16:creationId xmlns:a16="http://schemas.microsoft.com/office/drawing/2014/main" id="{2AB02B8D-6C4D-3CFD-F4BE-498DC7FDE84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01884" y="76961"/>
            <a:ext cx="7166429" cy="6704078"/>
          </a:xfrm>
          <a:prstGeom prst="rect">
            <a:avLst/>
          </a:prstGeom>
          <a:noFill/>
          <a:ln>
            <a:noFill/>
          </a:ln>
        </p:spPr>
      </p:pic>
      <p:sp>
        <p:nvSpPr>
          <p:cNvPr id="6" name="Bultiņa: pa labi 5">
            <a:extLst>
              <a:ext uri="{FF2B5EF4-FFF2-40B4-BE49-F238E27FC236}">
                <a16:creationId xmlns:a16="http://schemas.microsoft.com/office/drawing/2014/main" id="{C44B3EFE-45DF-4B0F-EF08-6D99746FC424}"/>
              </a:ext>
            </a:extLst>
          </p:cNvPr>
          <p:cNvSpPr/>
          <p:nvPr/>
        </p:nvSpPr>
        <p:spPr>
          <a:xfrm rot="16200000">
            <a:off x="9535884" y="1001485"/>
            <a:ext cx="195943" cy="21219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 name="Bultiņa: pa labi 7">
            <a:extLst>
              <a:ext uri="{FF2B5EF4-FFF2-40B4-BE49-F238E27FC236}">
                <a16:creationId xmlns:a16="http://schemas.microsoft.com/office/drawing/2014/main" id="{95D23925-C275-F4B3-DE28-78980ED0FBF1}"/>
              </a:ext>
            </a:extLst>
          </p:cNvPr>
          <p:cNvSpPr/>
          <p:nvPr/>
        </p:nvSpPr>
        <p:spPr>
          <a:xfrm rot="16200000">
            <a:off x="9323694" y="1436913"/>
            <a:ext cx="195943" cy="21219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0" name="TextBox 9">
            <a:extLst>
              <a:ext uri="{FF2B5EF4-FFF2-40B4-BE49-F238E27FC236}">
                <a16:creationId xmlns:a16="http://schemas.microsoft.com/office/drawing/2014/main" id="{5C39044D-9C47-63E9-A5E1-E19529B55822}"/>
              </a:ext>
            </a:extLst>
          </p:cNvPr>
          <p:cNvSpPr txBox="1"/>
          <p:nvPr/>
        </p:nvSpPr>
        <p:spPr>
          <a:xfrm>
            <a:off x="823687" y="584711"/>
            <a:ext cx="4153504" cy="2923877"/>
          </a:xfrm>
          <a:prstGeom prst="rect">
            <a:avLst/>
          </a:prstGeom>
          <a:noFill/>
        </p:spPr>
        <p:txBody>
          <a:bodyPr wrap="square">
            <a:spAutoFit/>
          </a:bodyPr>
          <a:lstStyle/>
          <a:p>
            <a:pPr lvl="0" algn="just">
              <a:lnSpc>
                <a:spcPct val="100000"/>
              </a:lnSpc>
              <a:spcAft>
                <a:spcPts val="800"/>
              </a:spcAft>
              <a:buSzPts val="1000"/>
              <a:tabLst>
                <a:tab pos="457200" algn="l"/>
              </a:tabLst>
            </a:pPr>
            <a:r>
              <a:rPr lang="lv-LV" kern="100" dirty="0">
                <a:effectLst/>
                <a:latin typeface="+mn-lt"/>
                <a:ea typeface="Aptos" panose="020B0004020202020204" pitchFamily="34" charset="0"/>
                <a:cs typeface="Times New Roman" panose="02020603050405020304" pitchFamily="18" charset="0"/>
              </a:rPr>
              <a:t>Visās pētījuma mērķa grupās (cittautieši, jaunieši, seniori) </a:t>
            </a:r>
            <a:r>
              <a:rPr lang="lv-LV" b="1" kern="100" dirty="0">
                <a:effectLst/>
                <a:latin typeface="+mn-lt"/>
                <a:ea typeface="Aptos" panose="020B0004020202020204" pitchFamily="34" charset="0"/>
                <a:cs typeface="Times New Roman" panose="02020603050405020304" pitchFamily="18" charset="0"/>
              </a:rPr>
              <a:t>“</a:t>
            </a:r>
            <a:r>
              <a:rPr lang="lv-LV" b="1" kern="100" dirty="0" err="1">
                <a:effectLst/>
                <a:latin typeface="+mn-lt"/>
                <a:ea typeface="Aptos" panose="020B0004020202020204" pitchFamily="34" charset="0"/>
                <a:cs typeface="Times New Roman" panose="02020603050405020304" pitchFamily="18" charset="0"/>
              </a:rPr>
              <a:t>YouTube</a:t>
            </a:r>
            <a:r>
              <a:rPr lang="lv-LV" b="1" kern="100" dirty="0">
                <a:effectLst/>
                <a:latin typeface="+mn-lt"/>
                <a:ea typeface="Aptos" panose="020B0004020202020204" pitchFamily="34" charset="0"/>
                <a:cs typeface="Times New Roman" panose="02020603050405020304" pitchFamily="18" charset="0"/>
              </a:rPr>
              <a:t>” izmanto vairāk </a:t>
            </a:r>
            <a:r>
              <a:rPr lang="lv-LV" b="1" kern="100" dirty="0">
                <a:ea typeface="Aptos" panose="020B0004020202020204" pitchFamily="34" charset="0"/>
                <a:cs typeface="Times New Roman" panose="02020603050405020304" pitchFamily="18" charset="0"/>
              </a:rPr>
              <a:t>nekā</a:t>
            </a:r>
            <a:r>
              <a:rPr lang="lv-LV" b="1" kern="100" dirty="0">
                <a:effectLst/>
                <a:latin typeface="+mn-lt"/>
                <a:ea typeface="Aptos" panose="020B0004020202020204" pitchFamily="34" charset="0"/>
                <a:cs typeface="Times New Roman" panose="02020603050405020304" pitchFamily="18" charset="0"/>
              </a:rPr>
              <a:t> 80% respondentu</a:t>
            </a:r>
            <a:r>
              <a:rPr lang="lv-LV" kern="100" dirty="0">
                <a:ea typeface="Aptos" panose="020B0004020202020204" pitchFamily="34" charset="0"/>
                <a:cs typeface="Times New Roman" panose="02020603050405020304" pitchFamily="18" charset="0"/>
              </a:rPr>
              <a:t>.</a:t>
            </a:r>
            <a:endParaRPr lang="lv-LV" kern="100" dirty="0">
              <a:effectLst/>
              <a:latin typeface="+mn-lt"/>
              <a:ea typeface="Aptos" panose="020B0004020202020204" pitchFamily="34" charset="0"/>
              <a:cs typeface="Times New Roman" panose="02020603050405020304" pitchFamily="18" charset="0"/>
            </a:endParaRPr>
          </a:p>
          <a:p>
            <a:pPr lvl="0" algn="just">
              <a:lnSpc>
                <a:spcPct val="100000"/>
              </a:lnSpc>
              <a:spcAft>
                <a:spcPts val="800"/>
              </a:spcAft>
              <a:buSzPts val="1000"/>
              <a:tabLst>
                <a:tab pos="457200" algn="l"/>
              </a:tabLst>
            </a:pPr>
            <a:endParaRPr lang="lv-LV" kern="100" dirty="0">
              <a:ea typeface="Aptos" panose="020B0004020202020204" pitchFamily="34" charset="0"/>
              <a:cs typeface="Times New Roman" panose="02020603050405020304" pitchFamily="18" charset="0"/>
            </a:endParaRPr>
          </a:p>
          <a:p>
            <a:pPr algn="just">
              <a:spcAft>
                <a:spcPts val="800"/>
              </a:spcAft>
              <a:buSzPts val="1000"/>
              <a:tabLst>
                <a:tab pos="457200" algn="l"/>
              </a:tabLst>
            </a:pPr>
            <a:r>
              <a:rPr lang="lv-LV" dirty="0"/>
              <a:t>Visās pētījuma mērķa grupās </a:t>
            </a:r>
            <a:r>
              <a:rPr lang="lv-LV" b="1" dirty="0"/>
              <a:t>“</a:t>
            </a:r>
            <a:r>
              <a:rPr lang="lv-LV" b="1" dirty="0" err="1"/>
              <a:t>Facebook</a:t>
            </a:r>
            <a:r>
              <a:rPr lang="lv-LV" b="1" dirty="0"/>
              <a:t>” lieto vairāk nekā 70% respondentu.</a:t>
            </a:r>
          </a:p>
          <a:p>
            <a:pPr lvl="0" algn="just">
              <a:lnSpc>
                <a:spcPct val="100000"/>
              </a:lnSpc>
              <a:spcAft>
                <a:spcPts val="800"/>
              </a:spcAft>
              <a:buSzPts val="1000"/>
              <a:tabLst>
                <a:tab pos="457200" algn="l"/>
              </a:tabLst>
            </a:pPr>
            <a:endParaRPr lang="lv-LV"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3029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007ACF43-E52C-B00C-F804-138663E4B139}"/>
              </a:ext>
            </a:extLst>
          </p:cNvPr>
          <p:cNvSpPr>
            <a:spLocks noGrp="1"/>
          </p:cNvSpPr>
          <p:nvPr>
            <p:ph type="sldNum" sz="quarter" idx="10"/>
          </p:nvPr>
        </p:nvSpPr>
        <p:spPr/>
        <p:txBody>
          <a:bodyPr/>
          <a:lstStyle/>
          <a:p>
            <a:fld id="{91D3A56C-CA3A-4E89-BC65-6580637F7A80}" type="slidenum">
              <a:rPr lang="lv-LV" smtClean="0"/>
              <a:pPr/>
              <a:t>13</a:t>
            </a:fld>
            <a:endParaRPr lang="lv-LV"/>
          </a:p>
        </p:txBody>
      </p:sp>
      <p:pic>
        <p:nvPicPr>
          <p:cNvPr id="5" name="Picture 38">
            <a:extLst>
              <a:ext uri="{FF2B5EF4-FFF2-40B4-BE49-F238E27FC236}">
                <a16:creationId xmlns:a16="http://schemas.microsoft.com/office/drawing/2014/main" id="{70645CF8-03E5-5B02-B959-D08D2FCCC55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0486" y="119564"/>
            <a:ext cx="7075344" cy="6618870"/>
          </a:xfrm>
          <a:prstGeom prst="rect">
            <a:avLst/>
          </a:prstGeom>
          <a:noFill/>
          <a:ln>
            <a:noFill/>
          </a:ln>
        </p:spPr>
      </p:pic>
      <p:sp>
        <p:nvSpPr>
          <p:cNvPr id="10" name="Teksta vietturis 3">
            <a:extLst>
              <a:ext uri="{FF2B5EF4-FFF2-40B4-BE49-F238E27FC236}">
                <a16:creationId xmlns:a16="http://schemas.microsoft.com/office/drawing/2014/main" id="{9222F265-4180-F016-E993-4C30DBCEAFF6}"/>
              </a:ext>
            </a:extLst>
          </p:cNvPr>
          <p:cNvSpPr txBox="1">
            <a:spLocks/>
          </p:cNvSpPr>
          <p:nvPr/>
        </p:nvSpPr>
        <p:spPr>
          <a:xfrm>
            <a:off x="481391" y="3428999"/>
            <a:ext cx="4153504" cy="277585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Clr>
                <a:schemeClr val="bg2"/>
              </a:buClr>
              <a:buSzPct val="110000"/>
              <a:buFont typeface="Arial" panose="020B0604020202020204" pitchFamily="34" charset="0"/>
              <a:buNone/>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bg2"/>
              </a:buClr>
              <a:buSzPct val="110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2"/>
              </a:buClr>
              <a:buSzPct val="110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v-LV" b="1" i="1" dirty="0"/>
              <a:t>	</a:t>
            </a:r>
            <a:r>
              <a:rPr lang="lv-LV" sz="3000" b="1" i="1" dirty="0"/>
              <a:t>Kādus sociālos medijus esat izmantojis/-</a:t>
            </a:r>
            <a:r>
              <a:rPr lang="lv-LV" sz="3000" b="1" i="1" dirty="0" err="1"/>
              <a:t>usi</a:t>
            </a:r>
            <a:r>
              <a:rPr lang="lv-LV" sz="3000" b="1" i="1" dirty="0"/>
              <a:t> pēdējo trīs mēnešu laikā?</a:t>
            </a:r>
          </a:p>
          <a:p>
            <a:endParaRPr lang="lv-LV" dirty="0"/>
          </a:p>
          <a:p>
            <a:r>
              <a:rPr lang="lv-LV" dirty="0"/>
              <a:t>	Izlase –</a:t>
            </a:r>
            <a:r>
              <a:rPr lang="lv-LV" sz="2700" b="1" dirty="0"/>
              <a:t> jaunieši </a:t>
            </a:r>
            <a:r>
              <a:rPr lang="lv-LV" dirty="0"/>
              <a:t>vecumā no 15 līdz 25 gadiem</a:t>
            </a:r>
          </a:p>
          <a:p>
            <a:r>
              <a:rPr lang="lv-LV" dirty="0"/>
              <a:t> </a:t>
            </a:r>
          </a:p>
          <a:p>
            <a:endParaRPr lang="lv-LV" dirty="0"/>
          </a:p>
        </p:txBody>
      </p:sp>
      <p:sp>
        <p:nvSpPr>
          <p:cNvPr id="12" name="Bultiņa: pa labi 11">
            <a:extLst>
              <a:ext uri="{FF2B5EF4-FFF2-40B4-BE49-F238E27FC236}">
                <a16:creationId xmlns:a16="http://schemas.microsoft.com/office/drawing/2014/main" id="{CC26B190-BD74-3411-D207-726BFA5C4D7F}"/>
              </a:ext>
            </a:extLst>
          </p:cNvPr>
          <p:cNvSpPr/>
          <p:nvPr/>
        </p:nvSpPr>
        <p:spPr>
          <a:xfrm rot="5400000">
            <a:off x="10836809" y="1110342"/>
            <a:ext cx="195943" cy="21219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4" name="Bultiņa: pa labi 13">
            <a:extLst>
              <a:ext uri="{FF2B5EF4-FFF2-40B4-BE49-F238E27FC236}">
                <a16:creationId xmlns:a16="http://schemas.microsoft.com/office/drawing/2014/main" id="{B9BE0956-8EF3-1816-08A1-B990D08536A5}"/>
              </a:ext>
            </a:extLst>
          </p:cNvPr>
          <p:cNvSpPr/>
          <p:nvPr/>
        </p:nvSpPr>
        <p:spPr>
          <a:xfrm rot="5400000">
            <a:off x="10836808" y="1415143"/>
            <a:ext cx="195943" cy="21219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6" name="Bultiņa: pa labi 15">
            <a:extLst>
              <a:ext uri="{FF2B5EF4-FFF2-40B4-BE49-F238E27FC236}">
                <a16:creationId xmlns:a16="http://schemas.microsoft.com/office/drawing/2014/main" id="{906E54EF-9330-EACB-8D61-50E56A0D3D63}"/>
              </a:ext>
            </a:extLst>
          </p:cNvPr>
          <p:cNvSpPr/>
          <p:nvPr/>
        </p:nvSpPr>
        <p:spPr>
          <a:xfrm rot="5400000">
            <a:off x="9149523" y="2253343"/>
            <a:ext cx="195943" cy="21219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8" name="Bultiņa: pa labi 17">
            <a:extLst>
              <a:ext uri="{FF2B5EF4-FFF2-40B4-BE49-F238E27FC236}">
                <a16:creationId xmlns:a16="http://schemas.microsoft.com/office/drawing/2014/main" id="{C7B80C67-9384-81E2-B2DB-4345EFE8DACF}"/>
              </a:ext>
            </a:extLst>
          </p:cNvPr>
          <p:cNvSpPr/>
          <p:nvPr/>
        </p:nvSpPr>
        <p:spPr>
          <a:xfrm rot="16200000">
            <a:off x="8053009" y="3820885"/>
            <a:ext cx="195943" cy="21219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0" name="Bultiņa: pa labi 19">
            <a:extLst>
              <a:ext uri="{FF2B5EF4-FFF2-40B4-BE49-F238E27FC236}">
                <a16:creationId xmlns:a16="http://schemas.microsoft.com/office/drawing/2014/main" id="{95351747-35DA-24A4-BF47-6A3BE8FDD03D}"/>
              </a:ext>
            </a:extLst>
          </p:cNvPr>
          <p:cNvSpPr/>
          <p:nvPr/>
        </p:nvSpPr>
        <p:spPr>
          <a:xfrm rot="16200000">
            <a:off x="8053009" y="4278086"/>
            <a:ext cx="195943" cy="212190"/>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890386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6B18F470-5938-D047-D889-209C8CDF9744}"/>
              </a:ext>
            </a:extLst>
          </p:cNvPr>
          <p:cNvSpPr>
            <a:spLocks noGrp="1"/>
          </p:cNvSpPr>
          <p:nvPr>
            <p:ph type="sldNum" sz="quarter" idx="10"/>
          </p:nvPr>
        </p:nvSpPr>
        <p:spPr/>
        <p:txBody>
          <a:bodyPr/>
          <a:lstStyle/>
          <a:p>
            <a:fld id="{91D3A56C-CA3A-4E89-BC65-6580637F7A80}" type="slidenum">
              <a:rPr lang="lv-LV" smtClean="0"/>
              <a:pPr/>
              <a:t>14</a:t>
            </a:fld>
            <a:endParaRPr lang="lv-LV"/>
          </a:p>
        </p:txBody>
      </p:sp>
      <p:sp>
        <p:nvSpPr>
          <p:cNvPr id="4" name="Teksta vietturis 3">
            <a:extLst>
              <a:ext uri="{FF2B5EF4-FFF2-40B4-BE49-F238E27FC236}">
                <a16:creationId xmlns:a16="http://schemas.microsoft.com/office/drawing/2014/main" id="{B34A2DCF-4038-4A58-FF30-966E8524F678}"/>
              </a:ext>
            </a:extLst>
          </p:cNvPr>
          <p:cNvSpPr>
            <a:spLocks noGrp="1"/>
          </p:cNvSpPr>
          <p:nvPr>
            <p:ph type="body" sz="quarter" idx="11"/>
          </p:nvPr>
        </p:nvSpPr>
        <p:spPr>
          <a:xfrm>
            <a:off x="8149772" y="3890962"/>
            <a:ext cx="3892247" cy="2357437"/>
          </a:xfrm>
        </p:spPr>
        <p:txBody>
          <a:bodyPr>
            <a:normAutofit fontScale="85000" lnSpcReduction="10000"/>
          </a:bodyPr>
          <a:lstStyle/>
          <a:p>
            <a:r>
              <a:rPr lang="lv-LV" sz="3000" b="1" dirty="0"/>
              <a:t>	</a:t>
            </a:r>
            <a:r>
              <a:rPr lang="lv-LV" sz="3000" b="1" i="1" dirty="0"/>
              <a:t>Kādus sociālos medijus esat izmantojis/-</a:t>
            </a:r>
            <a:r>
              <a:rPr lang="lv-LV" sz="3000" b="1" i="1" dirty="0" err="1"/>
              <a:t>usi</a:t>
            </a:r>
            <a:r>
              <a:rPr lang="lv-LV" sz="3000" b="1" i="1" dirty="0"/>
              <a:t> pēdējo trīs mēnešu laikā?</a:t>
            </a:r>
          </a:p>
          <a:p>
            <a:endParaRPr lang="lv-LV" i="1" dirty="0"/>
          </a:p>
          <a:p>
            <a:r>
              <a:rPr lang="lv-LV" dirty="0"/>
              <a:t>	Izlase – </a:t>
            </a:r>
            <a:r>
              <a:rPr lang="lv-LV" sz="2600" b="1" u="sng" dirty="0"/>
              <a:t>seniori</a:t>
            </a:r>
            <a:r>
              <a:rPr lang="lv-LV" dirty="0"/>
              <a:t> vecumā no 65 gadiem </a:t>
            </a:r>
          </a:p>
          <a:p>
            <a:endParaRPr lang="lv-LV" dirty="0"/>
          </a:p>
        </p:txBody>
      </p:sp>
      <p:pic>
        <p:nvPicPr>
          <p:cNvPr id="5" name="Picture 39">
            <a:extLst>
              <a:ext uri="{FF2B5EF4-FFF2-40B4-BE49-F238E27FC236}">
                <a16:creationId xmlns:a16="http://schemas.microsoft.com/office/drawing/2014/main" id="{E09CDC4C-12E9-97C2-24EE-89118C0864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96543" y="300183"/>
            <a:ext cx="6821714" cy="6381603"/>
          </a:xfrm>
          <a:prstGeom prst="rect">
            <a:avLst/>
          </a:prstGeom>
          <a:noFill/>
          <a:ln>
            <a:noFill/>
          </a:ln>
        </p:spPr>
      </p:pic>
      <p:sp>
        <p:nvSpPr>
          <p:cNvPr id="7" name="Taisnstūris 6">
            <a:extLst>
              <a:ext uri="{FF2B5EF4-FFF2-40B4-BE49-F238E27FC236}">
                <a16:creationId xmlns:a16="http://schemas.microsoft.com/office/drawing/2014/main" id="{04D70AE2-B995-9873-EF2A-ED84A1B1813B}"/>
              </a:ext>
            </a:extLst>
          </p:cNvPr>
          <p:cNvSpPr/>
          <p:nvPr/>
        </p:nvSpPr>
        <p:spPr>
          <a:xfrm>
            <a:off x="6183086" y="1158952"/>
            <a:ext cx="5359567" cy="387287"/>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9" name="Attēls 8">
            <a:extLst>
              <a:ext uri="{FF2B5EF4-FFF2-40B4-BE49-F238E27FC236}">
                <a16:creationId xmlns:a16="http://schemas.microsoft.com/office/drawing/2014/main" id="{F6217E8E-B84A-52A0-C53D-9F956F05EDCC}"/>
              </a:ext>
            </a:extLst>
          </p:cNvPr>
          <p:cNvPicPr>
            <a:picLocks noChangeAspect="1"/>
          </p:cNvPicPr>
          <p:nvPr/>
        </p:nvPicPr>
        <p:blipFill>
          <a:blip r:embed="rId3"/>
          <a:stretch>
            <a:fillRect/>
          </a:stretch>
        </p:blipFill>
        <p:spPr>
          <a:xfrm>
            <a:off x="9361033" y="1263234"/>
            <a:ext cx="219075" cy="200025"/>
          </a:xfrm>
          <a:prstGeom prst="rect">
            <a:avLst/>
          </a:prstGeom>
        </p:spPr>
      </p:pic>
      <p:sp>
        <p:nvSpPr>
          <p:cNvPr id="11" name="TextBox 10">
            <a:extLst>
              <a:ext uri="{FF2B5EF4-FFF2-40B4-BE49-F238E27FC236}">
                <a16:creationId xmlns:a16="http://schemas.microsoft.com/office/drawing/2014/main" id="{8D93D872-7080-A47A-6808-3F573E3852EC}"/>
              </a:ext>
            </a:extLst>
          </p:cNvPr>
          <p:cNvSpPr txBox="1"/>
          <p:nvPr/>
        </p:nvSpPr>
        <p:spPr>
          <a:xfrm>
            <a:off x="286657" y="278487"/>
            <a:ext cx="6114143" cy="677108"/>
          </a:xfrm>
          <a:prstGeom prst="rect">
            <a:avLst/>
          </a:prstGeom>
          <a:noFill/>
        </p:spPr>
        <p:txBody>
          <a:bodyPr wrap="square">
            <a:spAutoFit/>
          </a:bodyPr>
          <a:lstStyle/>
          <a:p>
            <a:r>
              <a:rPr lang="lv-LV" sz="1900" b="1" kern="100" dirty="0">
                <a:ea typeface="Aptos" panose="020B0004020202020204" pitchFamily="34" charset="0"/>
                <a:cs typeface="Times New Roman" panose="02020603050405020304" pitchFamily="18" charset="0"/>
              </a:rPr>
              <a:t>Seniori </a:t>
            </a:r>
            <a:r>
              <a:rPr lang="lv-LV" sz="1900" b="1" i="1" kern="100" dirty="0">
                <a:ea typeface="Aptos" panose="020B0004020202020204" pitchFamily="34" charset="0"/>
                <a:cs typeface="Times New Roman" panose="02020603050405020304" pitchFamily="18" charset="0"/>
              </a:rPr>
              <a:t>“</a:t>
            </a:r>
            <a:r>
              <a:rPr lang="lv-LV" sz="1900" b="1" dirty="0" err="1">
                <a:effectLst/>
                <a:ea typeface="Aptos" panose="020B0004020202020204" pitchFamily="34" charset="0"/>
                <a:cs typeface="Times New Roman" panose="02020603050405020304" pitchFamily="18" charset="0"/>
              </a:rPr>
              <a:t>TikTok</a:t>
            </a:r>
            <a:r>
              <a:rPr lang="lv-LV" sz="1900" b="1" i="1" kern="100" dirty="0">
                <a:ea typeface="Aptos" panose="020B0004020202020204" pitchFamily="34" charset="0"/>
                <a:cs typeface="Times New Roman" panose="02020603050405020304" pitchFamily="18" charset="0"/>
              </a:rPr>
              <a:t>”</a:t>
            </a:r>
            <a:r>
              <a:rPr lang="lv-LV" sz="1900" b="1" dirty="0">
                <a:effectLst/>
                <a:ea typeface="Aptos" panose="020B0004020202020204" pitchFamily="34" charset="0"/>
                <a:cs typeface="Times New Roman" panose="02020603050405020304" pitchFamily="18" charset="0"/>
              </a:rPr>
              <a:t> seko līdzi ģimenes locekļu ikdienai, izklaidējas un gūst praktiskus ieteikumus.</a:t>
            </a:r>
            <a:endParaRPr lang="lv-LV" sz="1900" b="1" dirty="0"/>
          </a:p>
        </p:txBody>
      </p:sp>
      <p:sp>
        <p:nvSpPr>
          <p:cNvPr id="13" name="TextBox 12">
            <a:extLst>
              <a:ext uri="{FF2B5EF4-FFF2-40B4-BE49-F238E27FC236}">
                <a16:creationId xmlns:a16="http://schemas.microsoft.com/office/drawing/2014/main" id="{6B79D912-C587-1674-5EF3-E3B1BAFDD8C6}"/>
              </a:ext>
            </a:extLst>
          </p:cNvPr>
          <p:cNvSpPr txBox="1"/>
          <p:nvPr/>
        </p:nvSpPr>
        <p:spPr>
          <a:xfrm>
            <a:off x="269723" y="1201817"/>
            <a:ext cx="5637759" cy="4934684"/>
          </a:xfrm>
          <a:prstGeom prst="rect">
            <a:avLst/>
          </a:prstGeom>
          <a:noFill/>
        </p:spPr>
        <p:txBody>
          <a:bodyPr wrap="square">
            <a:spAutoFit/>
          </a:bodyPr>
          <a:lstStyle/>
          <a:p>
            <a:pPr algn="just">
              <a:lnSpc>
                <a:spcPct val="100000"/>
              </a:lnSpc>
              <a:spcAft>
                <a:spcPts val="800"/>
              </a:spcAft>
              <a:buNone/>
            </a:pPr>
            <a:r>
              <a:rPr lang="lv-LV" sz="1800" b="1" i="1" kern="100" dirty="0">
                <a:solidFill>
                  <a:schemeClr val="tx1"/>
                </a:solidFill>
                <a:effectLst/>
                <a:latin typeface="+mn-lt"/>
                <a:ea typeface="Aptos" panose="020B0004020202020204" pitchFamily="34" charset="0"/>
                <a:cs typeface="Times New Roman" panose="02020603050405020304" pitchFamily="18" charset="0"/>
              </a:rPr>
              <a:t>Sieviete, 70: </a:t>
            </a:r>
            <a:r>
              <a:rPr lang="lv-LV" sz="1800" i="1" kern="100" dirty="0">
                <a:solidFill>
                  <a:schemeClr val="tx1"/>
                </a:solidFill>
                <a:effectLst/>
                <a:latin typeface="+mn-lt"/>
                <a:ea typeface="Aptos" panose="020B0004020202020204" pitchFamily="34" charset="0"/>
                <a:cs typeface="Times New Roman" panose="02020603050405020304" pitchFamily="18" charset="0"/>
              </a:rPr>
              <a:t>“[Google, </a:t>
            </a:r>
            <a:r>
              <a:rPr lang="lv-LV" sz="1800" i="1" kern="100" dirty="0" err="1">
                <a:solidFill>
                  <a:schemeClr val="tx1"/>
                </a:solidFill>
                <a:effectLst/>
                <a:latin typeface="+mn-lt"/>
                <a:ea typeface="Aptos" panose="020B0004020202020204" pitchFamily="34" charset="0"/>
                <a:cs typeface="Times New Roman" panose="02020603050405020304" pitchFamily="18" charset="0"/>
              </a:rPr>
              <a:t>TikTok</a:t>
            </a:r>
            <a:r>
              <a:rPr lang="lv-LV" sz="1800" i="1" kern="100" dirty="0">
                <a:solidFill>
                  <a:schemeClr val="tx1"/>
                </a:solidFill>
                <a:effectLst/>
                <a:latin typeface="+mn-lt"/>
                <a:ea typeface="Aptos" panose="020B0004020202020204" pitchFamily="34" charset="0"/>
                <a:cs typeface="Times New Roman" panose="02020603050405020304" pitchFamily="18" charset="0"/>
              </a:rPr>
              <a:t>, </a:t>
            </a:r>
            <a:r>
              <a:rPr lang="lv-LV" sz="1800" i="1" kern="100" dirty="0" err="1">
                <a:solidFill>
                  <a:schemeClr val="tx1"/>
                </a:solidFill>
                <a:effectLst/>
                <a:latin typeface="+mn-lt"/>
                <a:ea typeface="Aptos" panose="020B0004020202020204" pitchFamily="34" charset="0"/>
                <a:cs typeface="Times New Roman" panose="02020603050405020304" pitchFamily="18" charset="0"/>
              </a:rPr>
              <a:t>Instagram</a:t>
            </a:r>
            <a:r>
              <a:rPr lang="lv-LV" sz="1800" i="1" kern="100" dirty="0">
                <a:solidFill>
                  <a:schemeClr val="tx1"/>
                </a:solidFill>
                <a:effectLst/>
                <a:latin typeface="+mn-lt"/>
                <a:ea typeface="Aptos" panose="020B0004020202020204" pitchFamily="34" charset="0"/>
                <a:cs typeface="Times New Roman" panose="02020603050405020304" pitchFamily="18" charset="0"/>
              </a:rPr>
              <a:t>] Nē. Vienkārši to, kas nāk, to skatos, un sekoju mazbērniem līdzi. Dēls tur liek iekšā visu laiku, kā viņš tur vingro un sporto ar savu meitiņu. </a:t>
            </a:r>
            <a:r>
              <a:rPr lang="lv-LV" i="1" kern="100" dirty="0">
                <a:ea typeface="Aptos" panose="020B0004020202020204" pitchFamily="34" charset="0"/>
                <a:cs typeface="Times New Roman" panose="02020603050405020304" pitchFamily="18" charset="0"/>
              </a:rPr>
              <a:t>[..] </a:t>
            </a:r>
            <a:r>
              <a:rPr lang="lv-LV" sz="1800" i="1" kern="100" dirty="0">
                <a:solidFill>
                  <a:schemeClr val="tx1"/>
                </a:solidFill>
                <a:effectLst/>
                <a:latin typeface="+mn-lt"/>
                <a:ea typeface="Aptos" panose="020B0004020202020204" pitchFamily="34" charset="0"/>
                <a:cs typeface="Times New Roman" panose="02020603050405020304" pitchFamily="18" charset="0"/>
              </a:rPr>
              <a:t>Un tad tā interesanti paskatīties. </a:t>
            </a:r>
            <a:r>
              <a:rPr lang="lv-LV" sz="1800" i="1" kern="100" dirty="0" err="1">
                <a:solidFill>
                  <a:schemeClr val="tx1"/>
                </a:solidFill>
                <a:effectLst/>
                <a:latin typeface="+mn-lt"/>
                <a:ea typeface="Aptos" panose="020B0004020202020204" pitchFamily="34" charset="0"/>
                <a:cs typeface="Times New Roman" panose="02020603050405020304" pitchFamily="18" charset="0"/>
              </a:rPr>
              <a:t>TikTok</a:t>
            </a:r>
            <a:r>
              <a:rPr lang="lv-LV" sz="1800" i="1" kern="100" dirty="0">
                <a:solidFill>
                  <a:schemeClr val="tx1"/>
                </a:solidFill>
                <a:effectLst/>
                <a:latin typeface="+mn-lt"/>
                <a:ea typeface="Aptos" panose="020B0004020202020204" pitchFamily="34" charset="0"/>
                <a:cs typeface="Times New Roman" panose="02020603050405020304" pitchFamily="18" charset="0"/>
              </a:rPr>
              <a:t> visādas arī reizēm muļķības. Bet tas nekas. Var pasmaidīt. Nu jā, man patīk.” </a:t>
            </a:r>
          </a:p>
          <a:p>
            <a:pPr algn="just">
              <a:lnSpc>
                <a:spcPct val="100000"/>
              </a:lnSpc>
              <a:spcAft>
                <a:spcPts val="800"/>
              </a:spcAft>
              <a:buNone/>
            </a:pPr>
            <a:endParaRPr lang="lv-LV" sz="1400" kern="100" dirty="0">
              <a:effectLst/>
              <a:latin typeface="+mn-lt"/>
              <a:ea typeface="Aptos" panose="020B0004020202020204" pitchFamily="34" charset="0"/>
              <a:cs typeface="Times New Roman" panose="02020603050405020304" pitchFamily="18" charset="0"/>
            </a:endParaRPr>
          </a:p>
          <a:p>
            <a:pPr algn="just">
              <a:lnSpc>
                <a:spcPct val="100000"/>
              </a:lnSpc>
              <a:spcAft>
                <a:spcPts val="800"/>
              </a:spcAft>
              <a:buNone/>
            </a:pPr>
            <a:r>
              <a:rPr lang="lv-LV" sz="1800" b="1" i="1" kern="100" dirty="0">
                <a:solidFill>
                  <a:schemeClr val="tx1"/>
                </a:solidFill>
                <a:effectLst/>
                <a:latin typeface="+mn-lt"/>
                <a:ea typeface="Aptos" panose="020B0004020202020204" pitchFamily="34" charset="0"/>
                <a:cs typeface="Times New Roman" panose="02020603050405020304" pitchFamily="18" charset="0"/>
              </a:rPr>
              <a:t>Vīrietis, 67: </a:t>
            </a:r>
            <a:r>
              <a:rPr lang="lv-LV" sz="1800" i="1" kern="100" dirty="0">
                <a:solidFill>
                  <a:schemeClr val="tx1"/>
                </a:solidFill>
                <a:effectLst/>
                <a:latin typeface="+mn-lt"/>
                <a:ea typeface="Aptos" panose="020B0004020202020204" pitchFamily="34" charset="0"/>
                <a:cs typeface="Times New Roman" panose="02020603050405020304" pitchFamily="18" charset="0"/>
              </a:rPr>
              <a:t>“</a:t>
            </a:r>
            <a:r>
              <a:rPr lang="lv-LV" i="1" kern="100" dirty="0">
                <a:ea typeface="Aptos" panose="020B0004020202020204" pitchFamily="34" charset="0"/>
                <a:cs typeface="Times New Roman" panose="02020603050405020304" pitchFamily="18" charset="0"/>
              </a:rPr>
              <a:t>Esmu </a:t>
            </a:r>
            <a:r>
              <a:rPr lang="lv-LV" sz="1800" i="1" kern="100" dirty="0" err="1">
                <a:solidFill>
                  <a:schemeClr val="tx1"/>
                </a:solidFill>
                <a:effectLst/>
                <a:latin typeface="+mn-lt"/>
                <a:ea typeface="Aptos" panose="020B0004020202020204" pitchFamily="34" charset="0"/>
                <a:cs typeface="Times New Roman" panose="02020603050405020304" pitchFamily="18" charset="0"/>
              </a:rPr>
              <a:t>Instagram</a:t>
            </a:r>
            <a:r>
              <a:rPr lang="lv-LV" sz="1800" i="1" kern="100" dirty="0">
                <a:solidFill>
                  <a:schemeClr val="tx1"/>
                </a:solidFill>
                <a:effectLst/>
                <a:latin typeface="+mn-lt"/>
                <a:ea typeface="Aptos" panose="020B0004020202020204" pitchFamily="34" charset="0"/>
                <a:cs typeface="Times New Roman" panose="02020603050405020304" pitchFamily="18" charset="0"/>
              </a:rPr>
              <a:t>, </a:t>
            </a:r>
            <a:r>
              <a:rPr lang="lv-LV" sz="1800" i="1" kern="100" dirty="0" err="1">
                <a:solidFill>
                  <a:schemeClr val="tx1"/>
                </a:solidFill>
                <a:effectLst/>
                <a:latin typeface="+mn-lt"/>
                <a:ea typeface="Aptos" panose="020B0004020202020204" pitchFamily="34" charset="0"/>
                <a:cs typeface="Times New Roman" panose="02020603050405020304" pitchFamily="18" charset="0"/>
              </a:rPr>
              <a:t>Facebook</a:t>
            </a:r>
            <a:r>
              <a:rPr lang="lv-LV" sz="1800" i="1" kern="100" dirty="0">
                <a:solidFill>
                  <a:schemeClr val="tx1"/>
                </a:solidFill>
                <a:effectLst/>
                <a:latin typeface="+mn-lt"/>
                <a:ea typeface="Aptos" panose="020B0004020202020204" pitchFamily="34" charset="0"/>
                <a:cs typeface="Times New Roman" panose="02020603050405020304" pitchFamily="18" charset="0"/>
              </a:rPr>
              <a:t>, </a:t>
            </a:r>
            <a:r>
              <a:rPr lang="lv-LV" sz="1800" i="1" kern="100" dirty="0" err="1">
                <a:solidFill>
                  <a:schemeClr val="tx1"/>
                </a:solidFill>
                <a:effectLst/>
                <a:latin typeface="+mn-lt"/>
                <a:ea typeface="Aptos" panose="020B0004020202020204" pitchFamily="34" charset="0"/>
                <a:cs typeface="Times New Roman" panose="02020603050405020304" pitchFamily="18" charset="0"/>
              </a:rPr>
              <a:t>TikTok</a:t>
            </a:r>
            <a:r>
              <a:rPr lang="lv-LV" sz="1800" i="1" kern="100" dirty="0">
                <a:solidFill>
                  <a:schemeClr val="tx1"/>
                </a:solidFill>
                <a:effectLst/>
                <a:latin typeface="+mn-lt"/>
                <a:ea typeface="Aptos" panose="020B0004020202020204" pitchFamily="34" charset="0"/>
                <a:cs typeface="Times New Roman" panose="02020603050405020304" pitchFamily="18" charset="0"/>
              </a:rPr>
              <a:t>. Pa lielam arī viss. Publicēju video </a:t>
            </a:r>
            <a:r>
              <a:rPr lang="lv-LV" sz="1800" i="1" kern="100" dirty="0" err="1">
                <a:solidFill>
                  <a:schemeClr val="tx1"/>
                </a:solidFill>
                <a:effectLst/>
                <a:latin typeface="+mn-lt"/>
                <a:ea typeface="Aptos" panose="020B0004020202020204" pitchFamily="34" charset="0"/>
                <a:cs typeface="Times New Roman" panose="02020603050405020304" pitchFamily="18" charset="0"/>
              </a:rPr>
              <a:t>TikTok</a:t>
            </a:r>
            <a:r>
              <a:rPr lang="lv-LV" sz="1800" i="1" kern="100" dirty="0">
                <a:solidFill>
                  <a:schemeClr val="tx1"/>
                </a:solidFill>
                <a:effectLst/>
                <a:latin typeface="+mn-lt"/>
                <a:ea typeface="Aptos" panose="020B0004020202020204" pitchFamily="34" charset="0"/>
                <a:cs typeface="Times New Roman" panose="02020603050405020304" pitchFamily="18" charset="0"/>
              </a:rPr>
              <a:t>.”</a:t>
            </a:r>
            <a:endParaRPr lang="lv-LV" i="1" kern="100" dirty="0">
              <a:ea typeface="Aptos" panose="020B0004020202020204" pitchFamily="34" charset="0"/>
              <a:cs typeface="Times New Roman" panose="02020603050405020304" pitchFamily="18" charset="0"/>
            </a:endParaRPr>
          </a:p>
          <a:p>
            <a:pPr algn="just">
              <a:lnSpc>
                <a:spcPct val="100000"/>
              </a:lnSpc>
              <a:spcAft>
                <a:spcPts val="800"/>
              </a:spcAft>
              <a:buNone/>
            </a:pPr>
            <a:endParaRPr lang="lv-LV" sz="1400" kern="100" dirty="0">
              <a:effectLst/>
              <a:latin typeface="+mn-lt"/>
              <a:ea typeface="Aptos" panose="020B0004020202020204" pitchFamily="34" charset="0"/>
              <a:cs typeface="Times New Roman" panose="02020603050405020304" pitchFamily="18" charset="0"/>
            </a:endParaRPr>
          </a:p>
          <a:p>
            <a:pPr algn="just">
              <a:lnSpc>
                <a:spcPct val="100000"/>
              </a:lnSpc>
              <a:spcAft>
                <a:spcPts val="800"/>
              </a:spcAft>
              <a:buNone/>
            </a:pPr>
            <a:r>
              <a:rPr lang="lv-LV" sz="1800" b="1" i="1" kern="100" dirty="0">
                <a:solidFill>
                  <a:schemeClr val="tx1"/>
                </a:solidFill>
                <a:effectLst/>
                <a:latin typeface="+mn-lt"/>
                <a:ea typeface="Aptos" panose="020B0004020202020204" pitchFamily="34" charset="0"/>
                <a:cs typeface="Times New Roman" panose="02020603050405020304" pitchFamily="18" charset="0"/>
              </a:rPr>
              <a:t>Sieviete, 71: </a:t>
            </a:r>
            <a:r>
              <a:rPr lang="lv-LV" sz="1800" i="1" kern="100" dirty="0">
                <a:solidFill>
                  <a:schemeClr val="tx1"/>
                </a:solidFill>
                <a:effectLst/>
                <a:latin typeface="+mn-lt"/>
                <a:ea typeface="Aptos" panose="020B0004020202020204" pitchFamily="34" charset="0"/>
                <a:cs typeface="Times New Roman" panose="02020603050405020304" pitchFamily="18" charset="0"/>
              </a:rPr>
              <a:t>“Google. Un tad nu arī vēl kaut ko tajā jaunajā </a:t>
            </a:r>
            <a:r>
              <a:rPr lang="lv-LV" sz="1800" i="1" kern="100" dirty="0" err="1">
                <a:solidFill>
                  <a:schemeClr val="tx1"/>
                </a:solidFill>
                <a:effectLst/>
                <a:latin typeface="+mn-lt"/>
                <a:ea typeface="Aptos" panose="020B0004020202020204" pitchFamily="34" charset="0"/>
                <a:cs typeface="Times New Roman" panose="02020603050405020304" pitchFamily="18" charset="0"/>
              </a:rPr>
              <a:t>ChatGPT</a:t>
            </a:r>
            <a:r>
              <a:rPr lang="lv-LV" sz="1800" i="1" kern="100" dirty="0">
                <a:solidFill>
                  <a:schemeClr val="tx1"/>
                </a:solidFill>
                <a:effectLst/>
                <a:latin typeface="+mn-lt"/>
                <a:ea typeface="Aptos" panose="020B0004020202020204" pitchFamily="34" charset="0"/>
                <a:cs typeface="Times New Roman" panose="02020603050405020304" pitchFamily="18" charset="0"/>
              </a:rPr>
              <a:t>. Nu, un reizēm arī kaut ko </a:t>
            </a:r>
            <a:r>
              <a:rPr lang="lv-LV" sz="1800" i="1" kern="100" dirty="0" err="1">
                <a:solidFill>
                  <a:schemeClr val="tx1"/>
                </a:solidFill>
                <a:effectLst/>
                <a:latin typeface="+mn-lt"/>
                <a:ea typeface="Aptos" panose="020B0004020202020204" pitchFamily="34" charset="0"/>
                <a:cs typeface="Times New Roman" panose="02020603050405020304" pitchFamily="18" charset="0"/>
              </a:rPr>
              <a:t>Facebook</a:t>
            </a:r>
            <a:r>
              <a:rPr lang="lv-LV" sz="1800" i="1" kern="100" dirty="0">
                <a:solidFill>
                  <a:schemeClr val="tx1"/>
                </a:solidFill>
                <a:effectLst/>
                <a:latin typeface="+mn-lt"/>
                <a:ea typeface="Aptos" panose="020B0004020202020204" pitchFamily="34" charset="0"/>
                <a:cs typeface="Times New Roman" panose="02020603050405020304" pitchFamily="18" charset="0"/>
              </a:rPr>
              <a:t>, kaut ko paskatos </a:t>
            </a:r>
            <a:r>
              <a:rPr lang="lv-LV" sz="1800" i="1" kern="100" dirty="0" err="1">
                <a:solidFill>
                  <a:schemeClr val="tx1"/>
                </a:solidFill>
                <a:effectLst/>
                <a:latin typeface="+mn-lt"/>
                <a:ea typeface="Aptos" panose="020B0004020202020204" pitchFamily="34" charset="0"/>
                <a:cs typeface="Times New Roman" panose="02020603050405020304" pitchFamily="18" charset="0"/>
              </a:rPr>
              <a:t>TikTok</a:t>
            </a:r>
            <a:r>
              <a:rPr lang="lv-LV" sz="1800" i="1" kern="100" dirty="0">
                <a:solidFill>
                  <a:schemeClr val="tx1"/>
                </a:solidFill>
                <a:effectLst/>
                <a:latin typeface="+mn-lt"/>
                <a:ea typeface="Aptos" panose="020B0004020202020204" pitchFamily="34" charset="0"/>
                <a:cs typeface="Times New Roman" panose="02020603050405020304" pitchFamily="18" charset="0"/>
              </a:rPr>
              <a:t>, nu, kaut kādas tādas informācijas, piemēram, par dārza dažādām lietiņām, par puķēm, par to audzēšanu</a:t>
            </a:r>
            <a:r>
              <a:rPr lang="lv-LV" i="1" kern="100" dirty="0">
                <a:ea typeface="Aptos" panose="020B0004020202020204" pitchFamily="34" charset="0"/>
                <a:cs typeface="Times New Roman" panose="02020603050405020304" pitchFamily="18" charset="0"/>
              </a:rPr>
              <a:t>.”</a:t>
            </a:r>
            <a:endParaRPr lang="lv-LV" sz="1800" kern="100" dirty="0">
              <a:effectLst/>
              <a:latin typeface="+mn-lt"/>
              <a:ea typeface="Aptos" panose="020B0004020202020204" pitchFamily="34" charset="0"/>
              <a:cs typeface="Times New Roman" panose="02020603050405020304" pitchFamily="18" charset="0"/>
            </a:endParaRPr>
          </a:p>
        </p:txBody>
      </p:sp>
      <p:pic>
        <p:nvPicPr>
          <p:cNvPr id="15" name="Attēls 14">
            <a:extLst>
              <a:ext uri="{FF2B5EF4-FFF2-40B4-BE49-F238E27FC236}">
                <a16:creationId xmlns:a16="http://schemas.microsoft.com/office/drawing/2014/main" id="{39C4C20E-3FEB-665D-500E-E5F1084F7D13}"/>
              </a:ext>
            </a:extLst>
          </p:cNvPr>
          <p:cNvPicPr>
            <a:picLocks noChangeAspect="1"/>
          </p:cNvPicPr>
          <p:nvPr/>
        </p:nvPicPr>
        <p:blipFill>
          <a:blip r:embed="rId3"/>
          <a:stretch>
            <a:fillRect/>
          </a:stretch>
        </p:blipFill>
        <p:spPr>
          <a:xfrm>
            <a:off x="11127620" y="525540"/>
            <a:ext cx="219075" cy="200025"/>
          </a:xfrm>
          <a:prstGeom prst="rect">
            <a:avLst/>
          </a:prstGeom>
        </p:spPr>
      </p:pic>
      <p:pic>
        <p:nvPicPr>
          <p:cNvPr id="17" name="Attēls 16">
            <a:extLst>
              <a:ext uri="{FF2B5EF4-FFF2-40B4-BE49-F238E27FC236}">
                <a16:creationId xmlns:a16="http://schemas.microsoft.com/office/drawing/2014/main" id="{D74AD10D-E988-DAE3-44EF-2FBBD2376BC7}"/>
              </a:ext>
            </a:extLst>
          </p:cNvPr>
          <p:cNvPicPr>
            <a:picLocks noChangeAspect="1"/>
          </p:cNvPicPr>
          <p:nvPr/>
        </p:nvPicPr>
        <p:blipFill>
          <a:blip r:embed="rId3"/>
          <a:stretch>
            <a:fillRect/>
          </a:stretch>
        </p:blipFill>
        <p:spPr>
          <a:xfrm>
            <a:off x="9023576" y="1670887"/>
            <a:ext cx="219075" cy="200025"/>
          </a:xfrm>
          <a:prstGeom prst="rect">
            <a:avLst/>
          </a:prstGeom>
        </p:spPr>
      </p:pic>
      <p:pic>
        <p:nvPicPr>
          <p:cNvPr id="19" name="Attēls 18">
            <a:extLst>
              <a:ext uri="{FF2B5EF4-FFF2-40B4-BE49-F238E27FC236}">
                <a16:creationId xmlns:a16="http://schemas.microsoft.com/office/drawing/2014/main" id="{976CB0ED-B498-C75F-7FDD-1D3607EE0391}"/>
              </a:ext>
            </a:extLst>
          </p:cNvPr>
          <p:cNvPicPr>
            <a:picLocks noChangeAspect="1"/>
          </p:cNvPicPr>
          <p:nvPr/>
        </p:nvPicPr>
        <p:blipFill>
          <a:blip r:embed="rId3"/>
          <a:stretch>
            <a:fillRect/>
          </a:stretch>
        </p:blipFill>
        <p:spPr>
          <a:xfrm>
            <a:off x="9023576" y="1995560"/>
            <a:ext cx="219075" cy="200025"/>
          </a:xfrm>
          <a:prstGeom prst="rect">
            <a:avLst/>
          </a:prstGeom>
        </p:spPr>
      </p:pic>
      <p:pic>
        <p:nvPicPr>
          <p:cNvPr id="21" name="Attēls 20">
            <a:extLst>
              <a:ext uri="{FF2B5EF4-FFF2-40B4-BE49-F238E27FC236}">
                <a16:creationId xmlns:a16="http://schemas.microsoft.com/office/drawing/2014/main" id="{5BB841C4-B7D0-1A8C-9580-0A42B2D27C3E}"/>
              </a:ext>
            </a:extLst>
          </p:cNvPr>
          <p:cNvPicPr>
            <a:picLocks noChangeAspect="1"/>
          </p:cNvPicPr>
          <p:nvPr/>
        </p:nvPicPr>
        <p:blipFill>
          <a:blip r:embed="rId3"/>
          <a:stretch>
            <a:fillRect/>
          </a:stretch>
        </p:blipFill>
        <p:spPr>
          <a:xfrm>
            <a:off x="8149772" y="2326299"/>
            <a:ext cx="219075" cy="200025"/>
          </a:xfrm>
          <a:prstGeom prst="rect">
            <a:avLst/>
          </a:prstGeom>
        </p:spPr>
      </p:pic>
      <p:pic>
        <p:nvPicPr>
          <p:cNvPr id="23" name="Attēls 22">
            <a:extLst>
              <a:ext uri="{FF2B5EF4-FFF2-40B4-BE49-F238E27FC236}">
                <a16:creationId xmlns:a16="http://schemas.microsoft.com/office/drawing/2014/main" id="{5A56CB40-510C-2C94-EC54-7BFA04CE8171}"/>
              </a:ext>
            </a:extLst>
          </p:cNvPr>
          <p:cNvPicPr>
            <a:picLocks noChangeAspect="1"/>
          </p:cNvPicPr>
          <p:nvPr/>
        </p:nvPicPr>
        <p:blipFill>
          <a:blip r:embed="rId3"/>
          <a:stretch>
            <a:fillRect/>
          </a:stretch>
        </p:blipFill>
        <p:spPr>
          <a:xfrm>
            <a:off x="10768392" y="855582"/>
            <a:ext cx="219075" cy="200025"/>
          </a:xfrm>
          <a:prstGeom prst="rect">
            <a:avLst/>
          </a:prstGeom>
        </p:spPr>
      </p:pic>
    </p:spTree>
    <p:extLst>
      <p:ext uri="{BB962C8B-B14F-4D97-AF65-F5344CB8AC3E}">
        <p14:creationId xmlns:p14="http://schemas.microsoft.com/office/powerpoint/2010/main" val="6045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37F364FB-5B9F-F0C5-718D-4291F29D8DFA}"/>
              </a:ext>
            </a:extLst>
          </p:cNvPr>
          <p:cNvSpPr>
            <a:spLocks noGrp="1"/>
          </p:cNvSpPr>
          <p:nvPr>
            <p:ph type="title"/>
          </p:nvPr>
        </p:nvSpPr>
        <p:spPr/>
        <p:txBody>
          <a:bodyPr/>
          <a:lstStyle/>
          <a:p>
            <a:endParaRPr lang="lv-LV"/>
          </a:p>
        </p:txBody>
      </p:sp>
      <p:sp>
        <p:nvSpPr>
          <p:cNvPr id="3" name="Slaida numura vietturis 2">
            <a:extLst>
              <a:ext uri="{FF2B5EF4-FFF2-40B4-BE49-F238E27FC236}">
                <a16:creationId xmlns:a16="http://schemas.microsoft.com/office/drawing/2014/main" id="{4C9E74E4-F5AE-1F6F-A431-2D7156B99E9D}"/>
              </a:ext>
            </a:extLst>
          </p:cNvPr>
          <p:cNvSpPr>
            <a:spLocks noGrp="1"/>
          </p:cNvSpPr>
          <p:nvPr>
            <p:ph type="sldNum" sz="quarter" idx="10"/>
          </p:nvPr>
        </p:nvSpPr>
        <p:spPr/>
        <p:txBody>
          <a:bodyPr/>
          <a:lstStyle/>
          <a:p>
            <a:fld id="{91D3A56C-CA3A-4E89-BC65-6580637F7A80}" type="slidenum">
              <a:rPr lang="lv-LV" smtClean="0"/>
              <a:pPr/>
              <a:t>15</a:t>
            </a:fld>
            <a:endParaRPr lang="lv-LV"/>
          </a:p>
        </p:txBody>
      </p:sp>
      <p:sp>
        <p:nvSpPr>
          <p:cNvPr id="4" name="Teksta vietturis 3">
            <a:extLst>
              <a:ext uri="{FF2B5EF4-FFF2-40B4-BE49-F238E27FC236}">
                <a16:creationId xmlns:a16="http://schemas.microsoft.com/office/drawing/2014/main" id="{8A8D2EB8-7789-1D77-2F6E-E4DCC04BBB08}"/>
              </a:ext>
            </a:extLst>
          </p:cNvPr>
          <p:cNvSpPr>
            <a:spLocks noGrp="1"/>
          </p:cNvSpPr>
          <p:nvPr>
            <p:ph type="body" sz="quarter" idx="11"/>
          </p:nvPr>
        </p:nvSpPr>
        <p:spPr/>
        <p:txBody>
          <a:bodyPr/>
          <a:lstStyle/>
          <a:p>
            <a:endParaRPr lang="lv-LV"/>
          </a:p>
        </p:txBody>
      </p:sp>
      <p:pic>
        <p:nvPicPr>
          <p:cNvPr id="6" name="Attēls 5">
            <a:extLst>
              <a:ext uri="{FF2B5EF4-FFF2-40B4-BE49-F238E27FC236}">
                <a16:creationId xmlns:a16="http://schemas.microsoft.com/office/drawing/2014/main" id="{0CA36EAB-77FE-31ED-4562-CA22A2E23859}"/>
              </a:ext>
            </a:extLst>
          </p:cNvPr>
          <p:cNvPicPr>
            <a:picLocks noChangeAspect="1"/>
          </p:cNvPicPr>
          <p:nvPr/>
        </p:nvPicPr>
        <p:blipFill>
          <a:blip r:embed="rId2"/>
          <a:srcRect b="2248"/>
          <a:stretch>
            <a:fillRect/>
          </a:stretch>
        </p:blipFill>
        <p:spPr>
          <a:xfrm>
            <a:off x="224095" y="308657"/>
            <a:ext cx="11924362" cy="6104843"/>
          </a:xfrm>
          <a:prstGeom prst="rect">
            <a:avLst/>
          </a:prstGeom>
        </p:spPr>
      </p:pic>
      <p:pic>
        <p:nvPicPr>
          <p:cNvPr id="9" name="Attēls 8">
            <a:extLst>
              <a:ext uri="{FF2B5EF4-FFF2-40B4-BE49-F238E27FC236}">
                <a16:creationId xmlns:a16="http://schemas.microsoft.com/office/drawing/2014/main" id="{C6C8A547-FC0A-2AE9-6371-6906FF62639E}"/>
              </a:ext>
            </a:extLst>
          </p:cNvPr>
          <p:cNvPicPr>
            <a:picLocks noChangeAspect="1"/>
          </p:cNvPicPr>
          <p:nvPr/>
        </p:nvPicPr>
        <p:blipFill>
          <a:blip r:embed="rId3"/>
          <a:stretch>
            <a:fillRect/>
          </a:stretch>
        </p:blipFill>
        <p:spPr>
          <a:xfrm>
            <a:off x="0" y="326707"/>
            <a:ext cx="1304925" cy="504825"/>
          </a:xfrm>
          <a:prstGeom prst="rect">
            <a:avLst/>
          </a:prstGeom>
        </p:spPr>
      </p:pic>
      <p:cxnSp>
        <p:nvCxnSpPr>
          <p:cNvPr id="11" name="Taisns savienotājs 10">
            <a:extLst>
              <a:ext uri="{FF2B5EF4-FFF2-40B4-BE49-F238E27FC236}">
                <a16:creationId xmlns:a16="http://schemas.microsoft.com/office/drawing/2014/main" id="{DF93920E-9EF1-EC77-423B-07F7D77768B3}"/>
              </a:ext>
            </a:extLst>
          </p:cNvPr>
          <p:cNvCxnSpPr/>
          <p:nvPr/>
        </p:nvCxnSpPr>
        <p:spPr>
          <a:xfrm>
            <a:off x="5072743" y="751114"/>
            <a:ext cx="2286000" cy="0"/>
          </a:xfrm>
          <a:prstGeom prst="line">
            <a:avLst/>
          </a:prstGeom>
        </p:spPr>
        <p:style>
          <a:lnRef idx="3">
            <a:schemeClr val="accent4"/>
          </a:lnRef>
          <a:fillRef idx="0">
            <a:schemeClr val="accent4"/>
          </a:fillRef>
          <a:effectRef idx="2">
            <a:schemeClr val="accent4"/>
          </a:effectRef>
          <a:fontRef idx="minor">
            <a:schemeClr val="tx1"/>
          </a:fontRef>
        </p:style>
      </p:cxnSp>
      <p:sp>
        <p:nvSpPr>
          <p:cNvPr id="13" name="Taisnstūris 12">
            <a:extLst>
              <a:ext uri="{FF2B5EF4-FFF2-40B4-BE49-F238E27FC236}">
                <a16:creationId xmlns:a16="http://schemas.microsoft.com/office/drawing/2014/main" id="{034FA80B-E2A1-A458-F9D8-1B3CE1320CE7}"/>
              </a:ext>
            </a:extLst>
          </p:cNvPr>
          <p:cNvSpPr/>
          <p:nvPr/>
        </p:nvSpPr>
        <p:spPr>
          <a:xfrm>
            <a:off x="1304925" y="1685305"/>
            <a:ext cx="10526970" cy="1748455"/>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128119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50EB0-94E9-4F75-A985-6FC59EBEA1C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47E16FC-BF5B-C17E-4A71-DBE12A77E4C1}"/>
              </a:ext>
            </a:extLst>
          </p:cNvPr>
          <p:cNvSpPr>
            <a:spLocks noGrp="1"/>
          </p:cNvSpPr>
          <p:nvPr>
            <p:ph type="title"/>
          </p:nvPr>
        </p:nvSpPr>
        <p:spPr>
          <a:xfrm>
            <a:off x="571860" y="435043"/>
            <a:ext cx="11015133" cy="879474"/>
          </a:xfrm>
        </p:spPr>
        <p:txBody>
          <a:bodyPr>
            <a:normAutofit fontScale="90000"/>
          </a:bodyPr>
          <a:lstStyle/>
          <a:p>
            <a:r>
              <a:rPr lang="lv-LV" sz="3700" dirty="0" err="1"/>
              <a:t>Ziņapmaiņas</a:t>
            </a:r>
            <a:r>
              <a:rPr lang="lv-LV" sz="3700" dirty="0"/>
              <a:t> lietotnes arī kā satura izplatīšanas vide</a:t>
            </a:r>
            <a:br>
              <a:rPr lang="lv-LV" sz="3400" dirty="0"/>
            </a:br>
            <a:br>
              <a:rPr lang="lv-LV" sz="300" dirty="0"/>
            </a:br>
            <a:br>
              <a:rPr lang="lv-LV" sz="400" dirty="0"/>
            </a:br>
            <a:r>
              <a:rPr lang="lv-LV" sz="2200" i="1" dirty="0">
                <a:latin typeface="+mn-lt"/>
              </a:rPr>
              <a:t>Interviju rezultāti</a:t>
            </a:r>
            <a:endParaRPr lang="en-US" sz="2200" i="1" dirty="0">
              <a:latin typeface="+mn-lt"/>
            </a:endParaRPr>
          </a:p>
        </p:txBody>
      </p:sp>
      <p:sp>
        <p:nvSpPr>
          <p:cNvPr id="61" name="Content Placeholder 60">
            <a:extLst>
              <a:ext uri="{FF2B5EF4-FFF2-40B4-BE49-F238E27FC236}">
                <a16:creationId xmlns:a16="http://schemas.microsoft.com/office/drawing/2014/main" id="{88CED699-982D-CD8C-CCED-D9E9B03942EF}"/>
              </a:ext>
            </a:extLst>
          </p:cNvPr>
          <p:cNvSpPr>
            <a:spLocks noGrp="1"/>
          </p:cNvSpPr>
          <p:nvPr>
            <p:ph idx="1"/>
          </p:nvPr>
        </p:nvSpPr>
        <p:spPr>
          <a:xfrm>
            <a:off x="512424" y="1754458"/>
            <a:ext cx="11015133" cy="4476750"/>
          </a:xfrm>
        </p:spPr>
        <p:txBody>
          <a:bodyPr/>
          <a:lstStyle/>
          <a:p>
            <a:pPr marL="0" indent="0">
              <a:buNone/>
            </a:pPr>
            <a:r>
              <a:rPr lang="lv-LV" sz="2200" b="1" dirty="0" err="1"/>
              <a:t>Ziņapmaiņas</a:t>
            </a:r>
            <a:r>
              <a:rPr lang="lv-LV" sz="2200" b="1" dirty="0"/>
              <a:t> lietotnes kalpo arī ziņu un cita satura saņemšanai, ne tikai personiskai saziņai.</a:t>
            </a:r>
          </a:p>
          <a:p>
            <a:r>
              <a:rPr lang="lv-LV" dirty="0"/>
              <a:t>Respondenti “</a:t>
            </a:r>
            <a:r>
              <a:rPr lang="lv-LV" dirty="0" err="1"/>
              <a:t>Telegram</a:t>
            </a:r>
            <a:r>
              <a:rPr lang="lv-LV" dirty="0"/>
              <a:t>” kanālos seko profesionāliem medijiem.</a:t>
            </a:r>
          </a:p>
          <a:p>
            <a:r>
              <a:rPr lang="lv-LV" dirty="0"/>
              <a:t>Kāds 12 gadus vecs zēns “</a:t>
            </a:r>
            <a:r>
              <a:rPr lang="lv-LV" dirty="0" err="1"/>
              <a:t>WhatsApp</a:t>
            </a:r>
            <a:r>
              <a:rPr lang="lv-LV" dirty="0"/>
              <a:t>” kanālā skatās saturu par turīgu cilvēku dzīvesveidu. </a:t>
            </a:r>
          </a:p>
          <a:p>
            <a:pPr marL="0" indent="0">
              <a:buNone/>
            </a:pPr>
            <a:endParaRPr lang="lv-LV" sz="2200" dirty="0"/>
          </a:p>
          <a:p>
            <a:r>
              <a:rPr lang="lv-LV" sz="2200" dirty="0"/>
              <a:t>Kāda 11 gadus veca intervētā stāsta par “</a:t>
            </a:r>
            <a:r>
              <a:rPr lang="lv-LV" sz="2200" dirty="0" err="1"/>
              <a:t>Telegram</a:t>
            </a:r>
            <a:r>
              <a:rPr lang="lv-LV" sz="2200" dirty="0"/>
              <a:t>”: </a:t>
            </a:r>
          </a:p>
          <a:p>
            <a:pPr marL="0" indent="0">
              <a:buNone/>
            </a:pPr>
            <a:r>
              <a:rPr lang="lv-LV" sz="2200" i="1" dirty="0"/>
              <a:t>	“Es neeju kaut kādos </a:t>
            </a:r>
            <a:r>
              <a:rPr lang="lv-LV" sz="2200" i="1" dirty="0" err="1"/>
              <a:t>linkos</a:t>
            </a:r>
            <a:r>
              <a:rPr lang="lv-LV" sz="2200" i="1" dirty="0"/>
              <a:t> un arī kaut kādās “</a:t>
            </a:r>
            <a:r>
              <a:rPr lang="lv-LV" sz="2200" i="1" dirty="0" err="1"/>
              <a:t>Telegram</a:t>
            </a:r>
            <a:r>
              <a:rPr lang="lv-LV" sz="2200" i="1" dirty="0"/>
              <a:t>” grupās. Vienkārši 	“</a:t>
            </a:r>
            <a:r>
              <a:rPr lang="lv-LV" sz="2200" i="1" dirty="0" err="1"/>
              <a:t>Telegram</a:t>
            </a:r>
            <a:r>
              <a:rPr lang="lv-LV" sz="2200" i="1" dirty="0"/>
              <a:t>” ir visvairāk kaut kāda nu ne ļoti pārbaudīta informācija. Tādēļ ar 	“</a:t>
            </a:r>
            <a:r>
              <a:rPr lang="lv-LV" sz="2200" i="1" dirty="0" err="1"/>
              <a:t>Telegram</a:t>
            </a:r>
            <a:r>
              <a:rPr lang="lv-LV" sz="2200" i="1" dirty="0"/>
              <a:t>” vajag ļoti 	akurāti. Vienkārši </a:t>
            </a:r>
            <a:r>
              <a:rPr lang="lv-LV" sz="2200" b="1" i="1" dirty="0"/>
              <a:t>“</a:t>
            </a:r>
            <a:r>
              <a:rPr lang="lv-LV" sz="2200" b="1" i="1" dirty="0" err="1"/>
              <a:t>Telegram</a:t>
            </a:r>
            <a:r>
              <a:rPr lang="lv-LV" sz="2200" b="1" i="1" dirty="0"/>
              <a:t>” ir visi </a:t>
            </a:r>
            <a:r>
              <a:rPr lang="lv-LV" sz="2200" b="1" i="1" dirty="0" err="1"/>
              <a:t>narko</a:t>
            </a:r>
            <a:r>
              <a:rPr lang="lv-LV" sz="2200" b="1" i="1" dirty="0"/>
              <a:t> veikali, 	</a:t>
            </a:r>
            <a:r>
              <a:rPr lang="lv-LV" sz="2200" b="1" i="1" dirty="0" err="1"/>
              <a:t>veipu</a:t>
            </a:r>
            <a:r>
              <a:rPr lang="lv-LV" sz="2200" b="1" i="1" dirty="0"/>
              <a:t> 	veikali, alkohols. Tur arī var, nezinu, alkoholu sasūtīt pa nakti, nu 	visu, ko grib, 	tur var. </a:t>
            </a:r>
            <a:r>
              <a:rPr lang="lv-LV" sz="2200" i="1" dirty="0"/>
              <a:t>Tur viņus ļoti, ļoti reti </a:t>
            </a:r>
            <a:r>
              <a:rPr lang="lv-LV" sz="2200" i="1" dirty="0" err="1"/>
              <a:t>bano</a:t>
            </a:r>
            <a:r>
              <a:rPr lang="lv-LV" sz="2200" i="1" dirty="0"/>
              <a:t>, vispār atrod.”</a:t>
            </a:r>
          </a:p>
          <a:p>
            <a:pPr marL="0" indent="0">
              <a:buNone/>
            </a:pPr>
            <a:endParaRPr lang="lv-LV" dirty="0"/>
          </a:p>
        </p:txBody>
      </p:sp>
      <p:cxnSp>
        <p:nvCxnSpPr>
          <p:cNvPr id="32" name="Straight Connector 31" hidden="1">
            <a:extLst>
              <a:ext uri="{FF2B5EF4-FFF2-40B4-BE49-F238E27FC236}">
                <a16:creationId xmlns:a16="http://schemas.microsoft.com/office/drawing/2014/main" id="{FF7D416A-BCC5-FE4D-C199-942E1602F73F}"/>
              </a:ext>
            </a:extLst>
          </p:cNvPr>
          <p:cNvCxnSpPr>
            <a:cxnSpLocks/>
          </p:cNvCxnSpPr>
          <p:nvPr/>
        </p:nvCxnSpPr>
        <p:spPr>
          <a:xfrm flipH="1">
            <a:off x="9117211" y="3205195"/>
            <a:ext cx="5017017" cy="3081297"/>
          </a:xfrm>
          <a:prstGeom prst="line">
            <a:avLst/>
          </a:prstGeom>
          <a:ln w="2857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E31B6E86-51AE-9A2C-A9E3-35B1EA50EAA7}"/>
              </a:ext>
            </a:extLst>
          </p:cNvPr>
          <p:cNvGrpSpPr/>
          <p:nvPr/>
        </p:nvGrpSpPr>
        <p:grpSpPr>
          <a:xfrm>
            <a:off x="10277933" y="4800837"/>
            <a:ext cx="1718995" cy="1923813"/>
            <a:chOff x="8548972" y="2451209"/>
            <a:chExt cx="4273283" cy="4782444"/>
          </a:xfrm>
        </p:grpSpPr>
        <p:sp>
          <p:nvSpPr>
            <p:cNvPr id="65" name="Oval 64">
              <a:extLst>
                <a:ext uri="{FF2B5EF4-FFF2-40B4-BE49-F238E27FC236}">
                  <a16:creationId xmlns:a16="http://schemas.microsoft.com/office/drawing/2014/main" id="{CF22EFF0-8042-6BC8-AD8F-FB7EC4CB168C}"/>
                </a:ext>
              </a:extLst>
            </p:cNvPr>
            <p:cNvSpPr>
              <a:spLocks noChangeAspect="1"/>
            </p:cNvSpPr>
            <p:nvPr/>
          </p:nvSpPr>
          <p:spPr>
            <a:xfrm rot="5400000">
              <a:off x="11369892" y="2427991"/>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6" name="Group 65">
              <a:extLst>
                <a:ext uri="{FF2B5EF4-FFF2-40B4-BE49-F238E27FC236}">
                  <a16:creationId xmlns:a16="http://schemas.microsoft.com/office/drawing/2014/main" id="{66CC65B6-45FE-1D0C-BEBA-A9D1E039967B}"/>
                </a:ext>
              </a:extLst>
            </p:cNvPr>
            <p:cNvGrpSpPr/>
            <p:nvPr/>
          </p:nvGrpSpPr>
          <p:grpSpPr>
            <a:xfrm>
              <a:off x="8548972" y="5798420"/>
              <a:ext cx="956902" cy="910465"/>
              <a:chOff x="10031066" y="6942617"/>
              <a:chExt cx="956902" cy="910465"/>
            </a:xfrm>
          </p:grpSpPr>
          <p:sp>
            <p:nvSpPr>
              <p:cNvPr id="81" name="Oval 80">
                <a:extLst>
                  <a:ext uri="{FF2B5EF4-FFF2-40B4-BE49-F238E27FC236}">
                    <a16:creationId xmlns:a16="http://schemas.microsoft.com/office/drawing/2014/main" id="{6791852E-1707-6F0A-A656-B0A0E4298D14}"/>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FFEC4F58-BF73-766E-C964-D14470CA41BC}"/>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E26617B4-F8DC-6CD8-E9D5-064F9D1D56E6}"/>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F50ED5DF-507E-F2C1-845D-F8927BC26E74}"/>
                </a:ext>
              </a:extLst>
            </p:cNvPr>
            <p:cNvGrpSpPr/>
            <p:nvPr/>
          </p:nvGrpSpPr>
          <p:grpSpPr>
            <a:xfrm rot="5400000">
              <a:off x="11493246" y="2575260"/>
              <a:ext cx="619891" cy="651508"/>
              <a:chOff x="8775543" y="819242"/>
              <a:chExt cx="460800" cy="460800"/>
            </a:xfrm>
          </p:grpSpPr>
          <p:sp>
            <p:nvSpPr>
              <p:cNvPr id="79" name="Oval 78">
                <a:extLst>
                  <a:ext uri="{FF2B5EF4-FFF2-40B4-BE49-F238E27FC236}">
                    <a16:creationId xmlns:a16="http://schemas.microsoft.com/office/drawing/2014/main" id="{D2CD0EC6-B2CF-E016-F014-A7EB349112E5}"/>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E71EC0F2-9737-94EB-4DA2-744678524388}"/>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8" name="Straight Connector 67">
              <a:extLst>
                <a:ext uri="{FF2B5EF4-FFF2-40B4-BE49-F238E27FC236}">
                  <a16:creationId xmlns:a16="http://schemas.microsoft.com/office/drawing/2014/main" id="{8F4A70B1-A8EE-C66A-B01E-67766BE284D6}"/>
                </a:ext>
              </a:extLst>
            </p:cNvPr>
            <p:cNvCxnSpPr>
              <a:cxnSpLocks/>
              <a:endCxn id="75" idx="2"/>
            </p:cNvCxnSpPr>
            <p:nvPr/>
          </p:nvCxnSpPr>
          <p:spPr>
            <a:xfrm>
              <a:off x="11803192" y="3066468"/>
              <a:ext cx="10088" cy="2771936"/>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D0FC0D14-DE3B-32FA-C8FB-D0FA5623EB53}"/>
                </a:ext>
              </a:extLst>
            </p:cNvPr>
            <p:cNvGrpSpPr/>
            <p:nvPr/>
          </p:nvGrpSpPr>
          <p:grpSpPr>
            <a:xfrm rot="5400000">
              <a:off x="10268235" y="4621332"/>
              <a:ext cx="910465" cy="956898"/>
              <a:chOff x="10291921" y="1484372"/>
              <a:chExt cx="676800" cy="676797"/>
            </a:xfrm>
          </p:grpSpPr>
          <p:sp>
            <p:nvSpPr>
              <p:cNvPr id="76" name="Oval 75">
                <a:extLst>
                  <a:ext uri="{FF2B5EF4-FFF2-40B4-BE49-F238E27FC236}">
                    <a16:creationId xmlns:a16="http://schemas.microsoft.com/office/drawing/2014/main" id="{3EE90E04-93B5-E571-3BDB-4D36A9A88545}"/>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94660567-8F56-A7F2-C016-85CDE267FCE8}"/>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11DCF44C-F8FC-DCA7-5204-28E3F57B4483}"/>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B0C4F4B4-BDE0-3175-BFF2-D9874035E1C2}"/>
                </a:ext>
              </a:extLst>
            </p:cNvPr>
            <p:cNvCxnSpPr>
              <a:cxnSpLocks/>
              <a:stCxn id="75" idx="4"/>
              <a:endCxn id="83" idx="0"/>
            </p:cNvCxnSpPr>
            <p:nvPr/>
          </p:nvCxnSpPr>
          <p:spPr>
            <a:xfrm flipH="1" flipV="1">
              <a:off x="9200249" y="6253654"/>
              <a:ext cx="2155592" cy="19991"/>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0C667B99-C0F9-6E59-B4DB-BBE604F7A66B}"/>
                </a:ext>
              </a:extLst>
            </p:cNvPr>
            <p:cNvCxnSpPr>
              <a:cxnSpLocks/>
            </p:cNvCxnSpPr>
            <p:nvPr/>
          </p:nvCxnSpPr>
          <p:spPr>
            <a:xfrm>
              <a:off x="10845675" y="5216059"/>
              <a:ext cx="631762" cy="746414"/>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95464D90-79E5-6B44-75E7-8420FFD64D5D}"/>
                </a:ext>
              </a:extLst>
            </p:cNvPr>
            <p:cNvGrpSpPr/>
            <p:nvPr/>
          </p:nvGrpSpPr>
          <p:grpSpPr>
            <a:xfrm>
              <a:off x="10804307" y="5313632"/>
              <a:ext cx="2017948" cy="1920021"/>
              <a:chOff x="10944148" y="5734536"/>
              <a:chExt cx="1324997" cy="1260697"/>
            </a:xfrm>
          </p:grpSpPr>
          <p:sp>
            <p:nvSpPr>
              <p:cNvPr id="73" name="Oval 72">
                <a:extLst>
                  <a:ext uri="{FF2B5EF4-FFF2-40B4-BE49-F238E27FC236}">
                    <a16:creationId xmlns:a16="http://schemas.microsoft.com/office/drawing/2014/main" id="{F154864A-7EA0-70B4-9F37-5783C3258429}"/>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FA34EBF1-24D8-8D85-894F-CD5969B62847}"/>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F359690F-6F8D-E26D-5741-F0FB3D8FB13D}"/>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301708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5B32E-10CB-3B84-E516-399309B0631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B860240-E76B-D47E-37DF-6172886B4512}"/>
              </a:ext>
            </a:extLst>
          </p:cNvPr>
          <p:cNvSpPr>
            <a:spLocks noGrp="1"/>
          </p:cNvSpPr>
          <p:nvPr>
            <p:ph type="title"/>
          </p:nvPr>
        </p:nvSpPr>
        <p:spPr>
          <a:xfrm>
            <a:off x="631767" y="3143819"/>
            <a:ext cx="10686364" cy="879474"/>
          </a:xfrm>
        </p:spPr>
        <p:txBody>
          <a:bodyPr>
            <a:normAutofit fontScale="90000"/>
          </a:bodyPr>
          <a:lstStyle/>
          <a:p>
            <a:pPr lvl="0"/>
            <a:r>
              <a:rPr lang="lv-LV" sz="4000" dirty="0"/>
              <a:t>Pašvērtējums par iespējamu atkarību no digitālās vides</a:t>
            </a:r>
            <a:br>
              <a:rPr lang="lv-LV" sz="2900" dirty="0"/>
            </a:br>
            <a:br>
              <a:rPr lang="lv-LV" sz="2900" dirty="0"/>
            </a:br>
            <a:r>
              <a:rPr lang="lv-LV" sz="2200" i="1" dirty="0">
                <a:latin typeface="+mn-lt"/>
              </a:rPr>
              <a:t>Cik lielā mērā lietotāji spēj regulēt savu patēriņu un kā tas ietekmē ikdienu?</a:t>
            </a:r>
          </a:p>
        </p:txBody>
      </p:sp>
      <p:sp>
        <p:nvSpPr>
          <p:cNvPr id="3" name="Slide Number Placeholder 2">
            <a:extLst>
              <a:ext uri="{FF2B5EF4-FFF2-40B4-BE49-F238E27FC236}">
                <a16:creationId xmlns:a16="http://schemas.microsoft.com/office/drawing/2014/main" id="{37329CCE-1666-ED14-C342-0438A8100A98}"/>
              </a:ext>
            </a:extLst>
          </p:cNvPr>
          <p:cNvSpPr>
            <a:spLocks noGrp="1"/>
          </p:cNvSpPr>
          <p:nvPr>
            <p:ph type="sldNum" sz="quarter" idx="10"/>
          </p:nvPr>
        </p:nvSpPr>
        <p:spPr/>
        <p:txBody>
          <a:bodyPr/>
          <a:lstStyle/>
          <a:p>
            <a:fld id="{91D3A56C-CA3A-4E89-BC65-6580637F7A80}" type="slidenum">
              <a:rPr lang="lv-LV" smtClean="0"/>
              <a:pPr/>
              <a:t>17</a:t>
            </a:fld>
            <a:endParaRPr lang="lv-LV"/>
          </a:p>
        </p:txBody>
      </p:sp>
      <p:grpSp>
        <p:nvGrpSpPr>
          <p:cNvPr id="81" name="Group 80">
            <a:extLst>
              <a:ext uri="{FF2B5EF4-FFF2-40B4-BE49-F238E27FC236}">
                <a16:creationId xmlns:a16="http://schemas.microsoft.com/office/drawing/2014/main" id="{69DCFCC9-3C04-5760-5881-6E8020C994F3}"/>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EA29612B-ED10-43C3-CCAC-7B8171D7A3D0}"/>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281E5CE7-72AF-D4EA-18C2-54779B98EF3A}"/>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D26133FD-B8DD-EEAF-DCA4-735A8F888CF2}"/>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1F488D9-200D-E60D-17FC-6994765EF8BE}"/>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E9EA022C-AC9A-30C6-21BE-7FF227418D84}"/>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C9415680-962C-0CBC-D7CC-0587D3B0463B}"/>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2E3977E2-7EFB-7442-BF67-C311FA9B53B3}"/>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4F24473A-D973-CDE9-4B86-E7FB4F86E365}"/>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56D77B2D-0BDD-BCB4-9EC7-C6AB32F42A7E}"/>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DB30ED65-1AA9-1033-D832-0A5A80158375}"/>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786E5917-C5B6-5819-613A-F394DEE16EF0}"/>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D96C0997-9CA3-2822-8364-5CE7E182D6B7}"/>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7A97555B-D4CE-4802-2B91-F9F82B906701}"/>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939179B6-5699-C084-EA85-DA92CFB9C8D4}"/>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7D77B7D8-D1D7-EABA-A94D-51885042F140}"/>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6C7BC0FC-2804-F3B1-630B-ACAC8A13F23D}"/>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5F52F09-B326-3F42-BAEF-4A9814A80046}"/>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B8CCBF82-D666-F2D0-DC80-1FE2E5919E3A}"/>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D7A64ADF-BEEF-C520-8DB0-C80D9C538A6E}"/>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B18BC6D5-703D-B5BA-0713-2B2A5E70CC7C}"/>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A6676808-968C-6F7D-E957-B32875A70AC2}"/>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3568223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B1BBA-8C41-BE4B-4D2F-8895BD55E9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DEE6098-D2B2-255B-7F3C-40A531F1B567}"/>
              </a:ext>
            </a:extLst>
          </p:cNvPr>
          <p:cNvSpPr>
            <a:spLocks noGrp="1"/>
          </p:cNvSpPr>
          <p:nvPr>
            <p:ph type="title"/>
          </p:nvPr>
        </p:nvSpPr>
        <p:spPr>
          <a:xfrm>
            <a:off x="666431" y="733178"/>
            <a:ext cx="9610790" cy="879474"/>
          </a:xfrm>
        </p:spPr>
        <p:txBody>
          <a:bodyPr>
            <a:normAutofit fontScale="90000"/>
          </a:bodyPr>
          <a:lstStyle/>
          <a:p>
            <a:r>
              <a:rPr lang="lv-LV" sz="2900" dirty="0"/>
              <a:t>Biežāk minētās problēmas, kas radušās sociālo mediju lietošanas dēļ pēdējo trīs mēnešu laikā</a:t>
            </a:r>
            <a:br>
              <a:rPr lang="lv-LV" sz="2400" dirty="0"/>
            </a:br>
            <a:endParaRPr lang="lv-LV" sz="2200" i="1" dirty="0">
              <a:latin typeface="+mn-lt"/>
            </a:endParaRPr>
          </a:p>
        </p:txBody>
      </p:sp>
      <p:sp>
        <p:nvSpPr>
          <p:cNvPr id="3" name="Slide Number Placeholder 2">
            <a:extLst>
              <a:ext uri="{FF2B5EF4-FFF2-40B4-BE49-F238E27FC236}">
                <a16:creationId xmlns:a16="http://schemas.microsoft.com/office/drawing/2014/main" id="{C62EBBAD-83DA-07A4-517B-7DEC9280248E}"/>
              </a:ext>
            </a:extLst>
          </p:cNvPr>
          <p:cNvSpPr>
            <a:spLocks noGrp="1"/>
          </p:cNvSpPr>
          <p:nvPr>
            <p:ph type="sldNum" sz="quarter" idx="10"/>
          </p:nvPr>
        </p:nvSpPr>
        <p:spPr/>
        <p:txBody>
          <a:bodyPr/>
          <a:lstStyle/>
          <a:p>
            <a:fld id="{91D3A56C-CA3A-4E89-BC65-6580637F7A80}" type="slidenum">
              <a:rPr lang="lv-LV" smtClean="0"/>
              <a:pPr/>
              <a:t>18</a:t>
            </a:fld>
            <a:endParaRPr lang="lv-LV"/>
          </a:p>
        </p:txBody>
      </p:sp>
      <p:grpSp>
        <p:nvGrpSpPr>
          <p:cNvPr id="81" name="Group 80">
            <a:extLst>
              <a:ext uri="{FF2B5EF4-FFF2-40B4-BE49-F238E27FC236}">
                <a16:creationId xmlns:a16="http://schemas.microsoft.com/office/drawing/2014/main" id="{477EA6A7-D17E-13F0-28F7-0CC541D3F58E}"/>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67D0AD7A-B4F5-31AA-F0A0-3F2F459D9FBA}"/>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6A7B8F8E-4404-2670-6097-8B3D26CFAE38}"/>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54469BDF-8579-5800-47DE-1C3A828E8621}"/>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5AEDFF20-E101-4DFB-9A38-D5404157A536}"/>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4F5C7298-8A27-1736-B903-3F1CD9AC4D6B}"/>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CC772F21-B761-36E0-9D13-380B15CA654B}"/>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779457A1-0F51-0CA3-A4A5-7F3C93E830F6}"/>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694DB5F2-DEB1-4CF5-BE79-95EA41F5EF26}"/>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8B311BAF-9C1F-7ADC-53BF-7F578D163906}"/>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FDBA3767-B144-345E-21F2-A43D4AD7C132}"/>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02FA1543-F55C-3882-82E2-3983272CE09F}"/>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AD942270-6FA5-26A7-A395-BF489B963B45}"/>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A0FDCB57-15C5-074C-7480-442649A61F97}"/>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AD876660-F502-67CA-8089-EFADC652E71C}"/>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2C7D5121-4E94-3FA5-A87C-F6550C9E9433}"/>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A500C623-C2E9-206D-38D2-BD40BB98AA05}"/>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8C74FDA-5B6E-F576-4E07-F24EC1D10CF4}"/>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41332DCC-CEDA-3EAC-1C85-882D9042D5D1}"/>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5C1AAFCB-C16D-65D9-6A3E-A959BC4686B1}"/>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BBFAB1F3-DEF0-77B4-0CC0-8EEDEECD305C}"/>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B5FEB1F3-CEE5-0EB7-5EFF-290DB4CE2CD0}"/>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 name="Content Placeholder 60">
            <a:extLst>
              <a:ext uri="{FF2B5EF4-FFF2-40B4-BE49-F238E27FC236}">
                <a16:creationId xmlns:a16="http://schemas.microsoft.com/office/drawing/2014/main" id="{AC3BBCA9-ED9D-7B1E-E2AD-BCB1D4D9E3FA}"/>
              </a:ext>
            </a:extLst>
          </p:cNvPr>
          <p:cNvSpPr txBox="1">
            <a:spLocks/>
          </p:cNvSpPr>
          <p:nvPr/>
        </p:nvSpPr>
        <p:spPr>
          <a:xfrm>
            <a:off x="480778" y="1936750"/>
            <a:ext cx="10837352" cy="4476750"/>
          </a:xfrm>
          <a:prstGeom prst="rect">
            <a:avLst/>
          </a:prstGeom>
        </p:spPr>
        <p:txBody>
          <a:bodyPr/>
          <a:lstStyle>
            <a:lvl1pPr marL="228600" indent="-228600" algn="l" defTabSz="914400" rtl="0" eaLnBrk="1" latinLnBrk="0" hangingPunct="1">
              <a:lnSpc>
                <a:spcPct val="90000"/>
              </a:lnSpc>
              <a:spcBef>
                <a:spcPts val="1000"/>
              </a:spcBef>
              <a:buClr>
                <a:schemeClr val="bg2"/>
              </a:buClr>
              <a:buSzPct val="110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bg2"/>
              </a:buClr>
              <a:buSzPct val="110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2"/>
              </a:buClr>
              <a:buSzPct val="110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lv-LV" b="1" dirty="0"/>
              <a:t>Mazāk tiek paveikts ieplānotais </a:t>
            </a:r>
            <a:r>
              <a:rPr lang="lv-LV" dirty="0"/>
              <a:t>(darbs, mācības, mājas lietas) (atzina 27% sociālo mediju lietotāju);</a:t>
            </a:r>
          </a:p>
          <a:p>
            <a:pPr lvl="0"/>
            <a:r>
              <a:rPr lang="lv-LV" b="1" dirty="0"/>
              <a:t>Telefons tiek pārbaudīts situācijās, kad nevajadzētu </a:t>
            </a:r>
            <a:r>
              <a:rPr lang="lv-LV" dirty="0"/>
              <a:t>(darbā, sarunā, braucot auto) (23%);</a:t>
            </a:r>
          </a:p>
          <a:p>
            <a:pPr lvl="0"/>
            <a:r>
              <a:rPr lang="lv-LV" b="1" dirty="0"/>
              <a:t>Pasliktinās garastāvoklis </a:t>
            </a:r>
            <a:r>
              <a:rPr lang="lv-LV" dirty="0"/>
              <a:t>(trauksme, aizkaitinājums u.c.) (16%);</a:t>
            </a:r>
          </a:p>
          <a:p>
            <a:pPr lvl="0"/>
            <a:r>
              <a:rPr lang="lv-LV" b="1" dirty="0"/>
              <a:t>Cieš miega kvalitāte </a:t>
            </a:r>
            <a:r>
              <a:rPr lang="lv-LV" dirty="0"/>
              <a:t>(aizmiegu vēlāk, grūtāk aizmigt) (15%);</a:t>
            </a:r>
          </a:p>
          <a:p>
            <a:pPr lvl="0"/>
            <a:r>
              <a:rPr lang="lv-LV" b="1" dirty="0"/>
              <a:t>Grūtības koncentrēties </a:t>
            </a:r>
            <a:r>
              <a:rPr lang="lv-LV" dirty="0"/>
              <a:t>(pēc ilgas lietošanas, ritināšanas) (minēja 10% respondentu).</a:t>
            </a:r>
          </a:p>
          <a:p>
            <a:pPr lvl="0"/>
            <a:endParaRPr lang="lv-LV" dirty="0"/>
          </a:p>
          <a:p>
            <a:pPr lvl="0"/>
            <a:r>
              <a:rPr lang="lv-LV" dirty="0"/>
              <a:t>Intervijās tiek uzsvērtas ne tik daudz sociālajos medijos pavadītās stundas, bet </a:t>
            </a:r>
            <a:r>
              <a:rPr lang="lv-LV" sz="2400" b="1" dirty="0"/>
              <a:t>plaisa starp vēlamo un faktisko lietošanu.</a:t>
            </a:r>
          </a:p>
          <a:p>
            <a:pPr lvl="0"/>
            <a:r>
              <a:rPr lang="lv-LV" dirty="0"/>
              <a:t>Daļā atbilžu </a:t>
            </a:r>
            <a:r>
              <a:rPr lang="lv-LV" sz="2300" b="1" dirty="0"/>
              <a:t>piesaiste</a:t>
            </a:r>
            <a:r>
              <a:rPr lang="lv-LV" b="1" dirty="0"/>
              <a:t> ir nevis konkrētai lietotnei / sociālajam medijam, bet </a:t>
            </a:r>
            <a:r>
              <a:rPr lang="lv-LV" sz="2300" b="1" dirty="0"/>
              <a:t>noteiktam satura lietošanas veidam</a:t>
            </a:r>
            <a:r>
              <a:rPr lang="lv-LV" dirty="0"/>
              <a:t>: īso video ritināšanai vai nepārtrauktam saturam fonā.</a:t>
            </a:r>
            <a:endParaRPr lang="lv-LV" b="1" dirty="0"/>
          </a:p>
          <a:p>
            <a:pPr marL="0" indent="0">
              <a:buFont typeface="Arial" panose="020B0604020202020204" pitchFamily="34" charset="0"/>
              <a:buNone/>
            </a:pPr>
            <a:endParaRPr lang="lv-LV" dirty="0"/>
          </a:p>
        </p:txBody>
      </p:sp>
    </p:spTree>
    <p:extLst>
      <p:ext uri="{BB962C8B-B14F-4D97-AF65-F5344CB8AC3E}">
        <p14:creationId xmlns:p14="http://schemas.microsoft.com/office/powerpoint/2010/main" val="1437860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353CC-1BA3-D5C6-3D54-169BE5C7155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0ED19B-2F84-B1AF-7D5B-7EEFCFF243ED}"/>
              </a:ext>
            </a:extLst>
          </p:cNvPr>
          <p:cNvSpPr>
            <a:spLocks noGrp="1"/>
          </p:cNvSpPr>
          <p:nvPr>
            <p:ph type="title"/>
          </p:nvPr>
        </p:nvSpPr>
        <p:spPr>
          <a:xfrm>
            <a:off x="348572" y="685727"/>
            <a:ext cx="11015133" cy="879474"/>
          </a:xfrm>
        </p:spPr>
        <p:txBody>
          <a:bodyPr>
            <a:normAutofit/>
          </a:bodyPr>
          <a:lstStyle/>
          <a:p>
            <a:pPr lvl="0"/>
            <a:r>
              <a:rPr lang="lv-LV" sz="3400" b="1" dirty="0">
                <a:latin typeface="+mn-lt"/>
              </a:rPr>
              <a:t>Piemēri no intervijām ar bērniem</a:t>
            </a:r>
          </a:p>
        </p:txBody>
      </p:sp>
      <p:sp>
        <p:nvSpPr>
          <p:cNvPr id="3" name="Slide Number Placeholder 2">
            <a:extLst>
              <a:ext uri="{FF2B5EF4-FFF2-40B4-BE49-F238E27FC236}">
                <a16:creationId xmlns:a16="http://schemas.microsoft.com/office/drawing/2014/main" id="{BE7C0551-83B9-2D36-D1CA-5AE1ED48B449}"/>
              </a:ext>
            </a:extLst>
          </p:cNvPr>
          <p:cNvSpPr>
            <a:spLocks noGrp="1"/>
          </p:cNvSpPr>
          <p:nvPr>
            <p:ph type="sldNum" sz="quarter" idx="10"/>
          </p:nvPr>
        </p:nvSpPr>
        <p:spPr/>
        <p:txBody>
          <a:bodyPr/>
          <a:lstStyle/>
          <a:p>
            <a:fld id="{91D3A56C-CA3A-4E89-BC65-6580637F7A80}" type="slidenum">
              <a:rPr lang="lv-LV" smtClean="0"/>
              <a:pPr/>
              <a:t>19</a:t>
            </a:fld>
            <a:endParaRPr lang="lv-LV"/>
          </a:p>
        </p:txBody>
      </p:sp>
      <p:grpSp>
        <p:nvGrpSpPr>
          <p:cNvPr id="81" name="Group 80">
            <a:extLst>
              <a:ext uri="{FF2B5EF4-FFF2-40B4-BE49-F238E27FC236}">
                <a16:creationId xmlns:a16="http://schemas.microsoft.com/office/drawing/2014/main" id="{7F22CD62-E4E4-BDA0-6E8A-A33A3DF4B056}"/>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1BD13BC5-1ED2-219B-C842-676928EFBC7B}"/>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54B88BC2-B9AE-42D6-EDC4-55FF3FE35379}"/>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2C6E5196-03BB-E2B6-52D1-F2C45E463835}"/>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C2A484CB-CF6D-648D-42FA-F2A6C7D52834}"/>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C9F772FE-AD03-08F1-28B0-1EE4884793F9}"/>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1E802D54-9F26-8B52-47C8-F2910963CE43}"/>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4E51B31A-41CE-135D-B26D-E98C4B48A83D}"/>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D77EB36E-DEE9-BE7A-39B4-46934806B908}"/>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76AA44B5-50A9-2050-7828-CD49137D9FBC}"/>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B88F0F3D-E661-CDB7-5884-26FF233C30E5}"/>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1016513D-F0F6-0FA2-2352-943A0F47F505}"/>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B4E961D0-926C-4D93-FF30-1612E62D9B94}"/>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CD8BF92E-10FC-D62D-102C-9C24D68B5DE5}"/>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3FF77EA4-1A9F-F492-FED3-4962A5ECAAFD}"/>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7E33A5AE-8B74-842A-9AF4-0BCB8629C574}"/>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D34F25A2-B070-0D7B-F76A-5C610C2B3051}"/>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247DD05-EDE4-526A-2ACB-97BA3A26AB76}"/>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09A3C2AD-1220-9AB3-ACA5-F718573E47EC}"/>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E0C9A14C-B3C0-AF9D-6917-ADE7982FCC1F}"/>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C91676D2-E300-887C-3F24-CC2F108DE6F9}"/>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EBCA9E51-AB65-7089-F635-4354072CF297}"/>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 name="Content Placeholder 60">
            <a:extLst>
              <a:ext uri="{FF2B5EF4-FFF2-40B4-BE49-F238E27FC236}">
                <a16:creationId xmlns:a16="http://schemas.microsoft.com/office/drawing/2014/main" id="{DEDC87A2-768C-E31D-A826-B2D32AB26CD1}"/>
              </a:ext>
            </a:extLst>
          </p:cNvPr>
          <p:cNvSpPr txBox="1">
            <a:spLocks/>
          </p:cNvSpPr>
          <p:nvPr/>
        </p:nvSpPr>
        <p:spPr>
          <a:xfrm>
            <a:off x="469893" y="1909275"/>
            <a:ext cx="11015133" cy="4476750"/>
          </a:xfrm>
          <a:prstGeom prst="rect">
            <a:avLst/>
          </a:prstGeom>
        </p:spPr>
        <p:txBody>
          <a:bodyPr/>
          <a:lstStyle>
            <a:lvl1pPr marL="228600" indent="-228600" algn="l" defTabSz="914400" rtl="0" eaLnBrk="1" latinLnBrk="0" hangingPunct="1">
              <a:lnSpc>
                <a:spcPct val="90000"/>
              </a:lnSpc>
              <a:spcBef>
                <a:spcPts val="1000"/>
              </a:spcBef>
              <a:buClr>
                <a:schemeClr val="bg2"/>
              </a:buClr>
              <a:buSzPct val="110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bg2"/>
              </a:buClr>
              <a:buSzPct val="110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2"/>
              </a:buClr>
              <a:buSzPct val="110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v-LV" dirty="0"/>
          </a:p>
        </p:txBody>
      </p:sp>
      <p:sp>
        <p:nvSpPr>
          <p:cNvPr id="6" name="TextBox 5">
            <a:extLst>
              <a:ext uri="{FF2B5EF4-FFF2-40B4-BE49-F238E27FC236}">
                <a16:creationId xmlns:a16="http://schemas.microsoft.com/office/drawing/2014/main" id="{BE74F6C2-46C6-40AC-31BB-73731ACC7AC3}"/>
              </a:ext>
            </a:extLst>
          </p:cNvPr>
          <p:cNvSpPr txBox="1"/>
          <p:nvPr/>
        </p:nvSpPr>
        <p:spPr>
          <a:xfrm>
            <a:off x="584200" y="2067392"/>
            <a:ext cx="4651829" cy="2031325"/>
          </a:xfrm>
          <a:prstGeom prst="rect">
            <a:avLst/>
          </a:prstGeom>
          <a:noFill/>
        </p:spPr>
        <p:txBody>
          <a:bodyPr wrap="square">
            <a:spAutoFit/>
          </a:bodyPr>
          <a:lstStyle/>
          <a:p>
            <a:pPr algn="just">
              <a:lnSpc>
                <a:spcPct val="100000"/>
              </a:lnSpc>
              <a:spcAft>
                <a:spcPts val="800"/>
              </a:spcAft>
              <a:buNone/>
            </a:pPr>
            <a:r>
              <a:rPr lang="lv-LV" b="1" i="1" kern="100" dirty="0">
                <a:ea typeface="Aptos" panose="020B0004020202020204" pitchFamily="34" charset="0"/>
                <a:cs typeface="Times New Roman" panose="02020603050405020304" pitchFamily="18" charset="0"/>
              </a:rPr>
              <a:t>Meitene</a:t>
            </a:r>
            <a:r>
              <a:rPr lang="lv-LV" sz="1800" b="1" i="1" kern="100" dirty="0">
                <a:effectLst/>
                <a:latin typeface="+mn-lt"/>
                <a:ea typeface="Aptos" panose="020B0004020202020204" pitchFamily="34" charset="0"/>
                <a:cs typeface="Times New Roman" panose="02020603050405020304" pitchFamily="18" charset="0"/>
              </a:rPr>
              <a:t>, 9: </a:t>
            </a:r>
            <a:r>
              <a:rPr lang="lv-LV" sz="1800" i="1" kern="100" dirty="0">
                <a:effectLst/>
                <a:latin typeface="+mn-lt"/>
                <a:ea typeface="Aptos" panose="020B0004020202020204" pitchFamily="34" charset="0"/>
                <a:cs typeface="Times New Roman" panose="02020603050405020304" pitchFamily="18" charset="0"/>
              </a:rPr>
              <a:t>“Man arī ir tas vecāku limits uzlikts, tāpēc man arī jau tas ir  palīdzējis. Es viņu arī izmantoju, ja man ļoti vajag, vai esmu ļoti, ļoti nogurusi, man nav nekas, ko darīt citu, un tad es vienkārši tur sēžu. Tas ir pareizi. Ja man ļoti vajag vairāk, jo es tur kaut ko pētu vai kaut kā tā, es pajautāju.”</a:t>
            </a:r>
            <a:endParaRPr lang="lv-LV"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6DEC711F-4450-DF66-D299-842DD81A956E}"/>
              </a:ext>
            </a:extLst>
          </p:cNvPr>
          <p:cNvSpPr txBox="1"/>
          <p:nvPr/>
        </p:nvSpPr>
        <p:spPr>
          <a:xfrm>
            <a:off x="2878923" y="4421775"/>
            <a:ext cx="6896448" cy="2031325"/>
          </a:xfrm>
          <a:prstGeom prst="rect">
            <a:avLst/>
          </a:prstGeom>
          <a:noFill/>
        </p:spPr>
        <p:txBody>
          <a:bodyPr wrap="square">
            <a:spAutoFit/>
          </a:bodyPr>
          <a:lstStyle/>
          <a:p>
            <a:pPr algn="just">
              <a:lnSpc>
                <a:spcPct val="100000"/>
              </a:lnSpc>
              <a:spcAft>
                <a:spcPts val="800"/>
              </a:spcAft>
              <a:buNone/>
            </a:pPr>
            <a:r>
              <a:rPr lang="lv-LV" b="1" i="1" kern="100" dirty="0">
                <a:ea typeface="Aptos" panose="020B0004020202020204" pitchFamily="34" charset="0"/>
                <a:cs typeface="Times New Roman" panose="02020603050405020304" pitchFamily="18" charset="0"/>
              </a:rPr>
              <a:t>Meitene</a:t>
            </a:r>
            <a:r>
              <a:rPr lang="lv-LV" sz="1800" b="1" i="1" kern="100" dirty="0">
                <a:effectLst/>
                <a:latin typeface="+mn-lt"/>
                <a:ea typeface="Aptos" panose="020B0004020202020204" pitchFamily="34" charset="0"/>
                <a:cs typeface="Times New Roman" panose="02020603050405020304" pitchFamily="18" charset="0"/>
              </a:rPr>
              <a:t>, 11: </a:t>
            </a:r>
            <a:r>
              <a:rPr lang="lv-LV" sz="1800" i="1" kern="100" dirty="0">
                <a:effectLst/>
                <a:latin typeface="+mn-lt"/>
                <a:ea typeface="Aptos" panose="020B0004020202020204" pitchFamily="34" charset="0"/>
                <a:cs typeface="Times New Roman" panose="02020603050405020304" pitchFamily="18" charset="0"/>
              </a:rPr>
              <a:t>“Jā, simts procenti. </a:t>
            </a:r>
            <a:r>
              <a:rPr lang="lv-LV" sz="1800" i="1" kern="100" dirty="0" err="1">
                <a:effectLst/>
                <a:latin typeface="+mn-lt"/>
                <a:ea typeface="Aptos" panose="020B0004020202020204" pitchFamily="34" charset="0"/>
                <a:cs typeface="Times New Roman" panose="02020603050405020304" pitchFamily="18" charset="0"/>
              </a:rPr>
              <a:t>TikTok</a:t>
            </a:r>
            <a:r>
              <a:rPr lang="lv-LV" sz="1800" i="1" kern="100" dirty="0">
                <a:effectLst/>
                <a:latin typeface="+mn-lt"/>
                <a:ea typeface="Aptos" panose="020B0004020202020204" pitchFamily="34" charset="0"/>
                <a:cs typeface="Times New Roman" panose="02020603050405020304" pitchFamily="18" charset="0"/>
              </a:rPr>
              <a:t> ir atkarība 100%. Jā, tur ir visātrākā informācija, ātrāki </a:t>
            </a:r>
            <a:r>
              <a:rPr lang="lv-LV" sz="1800" i="1" kern="100" dirty="0" err="1">
                <a:effectLst/>
                <a:latin typeface="+mn-lt"/>
                <a:ea typeface="Aptos" panose="020B0004020202020204" pitchFamily="34" charset="0"/>
                <a:cs typeface="Times New Roman" panose="02020603050405020304" pitchFamily="18" charset="0"/>
              </a:rPr>
              <a:t>skrolli</a:t>
            </a:r>
            <a:r>
              <a:rPr lang="lv-LV" sz="1800" i="1" kern="100" dirty="0">
                <a:effectLst/>
                <a:latin typeface="+mn-lt"/>
                <a:ea typeface="Aptos" panose="020B0004020202020204" pitchFamily="34" charset="0"/>
                <a:cs typeface="Times New Roman" panose="02020603050405020304" pitchFamily="18" charset="0"/>
              </a:rPr>
              <a:t>. Bet vienkārši es nevaru arī mierīgi, ja es runāju ar cilvēku, es visu laiku, es ieiešu </a:t>
            </a:r>
            <a:r>
              <a:rPr lang="lv-LV" sz="1800" i="1" kern="100" dirty="0" err="1">
                <a:effectLst/>
                <a:latin typeface="+mn-lt"/>
                <a:ea typeface="Aptos" panose="020B0004020202020204" pitchFamily="34" charset="0"/>
                <a:cs typeface="Times New Roman" panose="02020603050405020304" pitchFamily="18" charset="0"/>
              </a:rPr>
              <a:t>TikTok</a:t>
            </a:r>
            <a:r>
              <a:rPr lang="lv-LV" sz="1800" i="1" kern="100" dirty="0">
                <a:effectLst/>
                <a:latin typeface="+mn-lt"/>
                <a:ea typeface="Aptos" panose="020B0004020202020204" pitchFamily="34" charset="0"/>
                <a:cs typeface="Times New Roman" panose="02020603050405020304" pitchFamily="18" charset="0"/>
              </a:rPr>
              <a:t> kaut ko paskatīties. Bet pat nedomājot par to, es pat varu nesaprast, kad es to daru. Tā pat ar </a:t>
            </a:r>
            <a:r>
              <a:rPr lang="lv-LV" sz="1800" i="1" kern="100" dirty="0" err="1">
                <a:effectLst/>
                <a:latin typeface="+mn-lt"/>
                <a:ea typeface="Aptos" panose="020B0004020202020204" pitchFamily="34" charset="0"/>
                <a:cs typeface="Times New Roman" panose="02020603050405020304" pitchFamily="18" charset="0"/>
              </a:rPr>
              <a:t>Snapchat</a:t>
            </a:r>
            <a:r>
              <a:rPr lang="lv-LV" sz="1800" i="1" kern="100" dirty="0">
                <a:effectLst/>
                <a:latin typeface="+mn-lt"/>
                <a:ea typeface="Aptos" panose="020B0004020202020204" pitchFamily="34" charset="0"/>
                <a:cs typeface="Times New Roman" panose="02020603050405020304" pitchFamily="18" charset="0"/>
              </a:rPr>
              <a:t>. Es varu ieiet, vienkārši paskatīties </a:t>
            </a:r>
            <a:r>
              <a:rPr lang="lv-LV" sz="1800" i="1" kern="100" dirty="0" err="1">
                <a:effectLst/>
                <a:latin typeface="+mn-lt"/>
                <a:ea typeface="Aptos" panose="020B0004020202020204" pitchFamily="34" charset="0"/>
                <a:cs typeface="Times New Roman" panose="02020603050405020304" pitchFamily="18" charset="0"/>
              </a:rPr>
              <a:t>snapus</a:t>
            </a:r>
            <a:r>
              <a:rPr lang="lv-LV" sz="1800" i="1" kern="100" dirty="0">
                <a:effectLst/>
                <a:latin typeface="+mn-lt"/>
                <a:ea typeface="Aptos" panose="020B0004020202020204" pitchFamily="34" charset="0"/>
                <a:cs typeface="Times New Roman" panose="02020603050405020304" pitchFamily="18" charset="0"/>
              </a:rPr>
              <a:t> un es pēc sekundes pat neatceros, kas tur bija. Un tā sanāk gandrīz ar visiem sociālajiem tīkliem.”</a:t>
            </a:r>
            <a:endParaRPr lang="lv-LV"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5C83994C-BF71-A7D1-A248-4AFDAEBE4AC9}"/>
              </a:ext>
            </a:extLst>
          </p:cNvPr>
          <p:cNvSpPr txBox="1"/>
          <p:nvPr/>
        </p:nvSpPr>
        <p:spPr>
          <a:xfrm>
            <a:off x="5672923" y="2089241"/>
            <a:ext cx="6096000" cy="1754326"/>
          </a:xfrm>
          <a:prstGeom prst="rect">
            <a:avLst/>
          </a:prstGeom>
          <a:noFill/>
        </p:spPr>
        <p:txBody>
          <a:bodyPr wrap="square">
            <a:spAutoFit/>
          </a:bodyPr>
          <a:lstStyle/>
          <a:p>
            <a:pPr algn="just">
              <a:lnSpc>
                <a:spcPct val="100000"/>
              </a:lnSpc>
              <a:spcAft>
                <a:spcPts val="800"/>
              </a:spcAft>
              <a:buNone/>
            </a:pPr>
            <a:r>
              <a:rPr lang="lv-LV" b="1" i="1" kern="100" dirty="0">
                <a:ea typeface="Aptos" panose="020B0004020202020204" pitchFamily="34" charset="0"/>
                <a:cs typeface="Times New Roman" panose="02020603050405020304" pitchFamily="18" charset="0"/>
              </a:rPr>
              <a:t>Zēns</a:t>
            </a:r>
            <a:r>
              <a:rPr lang="lv-LV" sz="1800" b="1" i="1" kern="100" dirty="0">
                <a:effectLst/>
                <a:latin typeface="+mn-lt"/>
                <a:ea typeface="Aptos" panose="020B0004020202020204" pitchFamily="34" charset="0"/>
                <a:cs typeface="Times New Roman" panose="02020603050405020304" pitchFamily="18" charset="0"/>
              </a:rPr>
              <a:t>, 13: </a:t>
            </a:r>
            <a:r>
              <a:rPr lang="lv-LV" sz="1800" i="1" kern="100" dirty="0">
                <a:effectLst/>
                <a:latin typeface="+mn-lt"/>
                <a:ea typeface="Aptos" panose="020B0004020202020204" pitchFamily="34" charset="0"/>
                <a:cs typeface="Times New Roman" panose="02020603050405020304" pitchFamily="18" charset="0"/>
              </a:rPr>
              <a:t>“Es domāju, kad </a:t>
            </a:r>
            <a:r>
              <a:rPr lang="lv-LV" sz="1800" i="1" kern="100" dirty="0" err="1">
                <a:effectLst/>
                <a:latin typeface="+mn-lt"/>
                <a:ea typeface="Aptos" panose="020B0004020202020204" pitchFamily="34" charset="0"/>
                <a:cs typeface="Times New Roman" panose="02020603050405020304" pitchFamily="18" charset="0"/>
              </a:rPr>
              <a:t>TikTok</a:t>
            </a:r>
            <a:r>
              <a:rPr lang="lv-LV" sz="1800" i="1" kern="100" dirty="0">
                <a:effectLst/>
                <a:latin typeface="+mn-lt"/>
                <a:ea typeface="Aptos" panose="020B0004020202020204" pitchFamily="34" charset="0"/>
                <a:cs typeface="Times New Roman" panose="02020603050405020304" pitchFamily="18" charset="0"/>
              </a:rPr>
              <a:t> eju cauri, tad daudz vairāk laika pavadu nekā gribētu. Es skatos video un tad es eju uz nākamo, [..] turpinu skatīties tos video. Jau zinu, ka man vajag kaut ko citu jau darīt, atpūtināt acis drusku, pašam kaut ko citu padarīt labāku, bet tāpat turpinu to darīt. Un tad tā atkarība veidojas jau.”</a:t>
            </a:r>
            <a:endParaRPr lang="lv-LV"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295791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825E8-1B40-5CA1-B3E9-1236EDA11BD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B37D411-A308-147F-067E-904970B57A96}"/>
              </a:ext>
            </a:extLst>
          </p:cNvPr>
          <p:cNvSpPr>
            <a:spLocks noGrp="1"/>
          </p:cNvSpPr>
          <p:nvPr>
            <p:ph type="title"/>
          </p:nvPr>
        </p:nvSpPr>
        <p:spPr>
          <a:xfrm>
            <a:off x="539574" y="685727"/>
            <a:ext cx="11015133" cy="879474"/>
          </a:xfrm>
        </p:spPr>
        <p:txBody>
          <a:bodyPr>
            <a:normAutofit/>
          </a:bodyPr>
          <a:lstStyle/>
          <a:p>
            <a:pPr lvl="0"/>
            <a:r>
              <a:rPr lang="lv-LV" sz="3400" b="1" dirty="0">
                <a:latin typeface="+mn-lt"/>
              </a:rPr>
              <a:t>Piemēri no intervijām ar pieaugušajiem</a:t>
            </a:r>
          </a:p>
        </p:txBody>
      </p:sp>
      <p:sp>
        <p:nvSpPr>
          <p:cNvPr id="3" name="Slide Number Placeholder 2">
            <a:extLst>
              <a:ext uri="{FF2B5EF4-FFF2-40B4-BE49-F238E27FC236}">
                <a16:creationId xmlns:a16="http://schemas.microsoft.com/office/drawing/2014/main" id="{920A86AC-B429-BE31-6E23-12ABFD72862D}"/>
              </a:ext>
            </a:extLst>
          </p:cNvPr>
          <p:cNvSpPr>
            <a:spLocks noGrp="1"/>
          </p:cNvSpPr>
          <p:nvPr>
            <p:ph type="sldNum" sz="quarter" idx="10"/>
          </p:nvPr>
        </p:nvSpPr>
        <p:spPr/>
        <p:txBody>
          <a:bodyPr/>
          <a:lstStyle/>
          <a:p>
            <a:fld id="{91D3A56C-CA3A-4E89-BC65-6580637F7A80}" type="slidenum">
              <a:rPr lang="lv-LV" smtClean="0"/>
              <a:pPr/>
              <a:t>20</a:t>
            </a:fld>
            <a:endParaRPr lang="lv-LV"/>
          </a:p>
        </p:txBody>
      </p:sp>
      <p:grpSp>
        <p:nvGrpSpPr>
          <p:cNvPr id="81" name="Group 80">
            <a:extLst>
              <a:ext uri="{FF2B5EF4-FFF2-40B4-BE49-F238E27FC236}">
                <a16:creationId xmlns:a16="http://schemas.microsoft.com/office/drawing/2014/main" id="{4116A33D-C0E5-028E-8CCD-D7334A904D7B}"/>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4CAFF983-FCE9-2AFE-D75F-55006B7A50ED}"/>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4815D2AB-22B6-4258-0500-8F97EB25C19D}"/>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11316D52-AC14-5353-EBE3-F27B917EBD8C}"/>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E9C667CD-9473-05EA-39FB-A65711899545}"/>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596C8EE9-1732-1B22-3EB4-C081A883CBBC}"/>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B2EE3EDE-D768-F376-50D2-48E72E509162}"/>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FCC84190-7C5F-31A1-8F90-5F02B7614D8F}"/>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C830CB06-567F-60BD-44A1-55FBB269F1A5}"/>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2C1660BE-6BAA-0363-3417-66181D8BD48E}"/>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5D9268E5-D117-EC85-CA87-84C221F8F21D}"/>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67AAB8FC-A6DA-816C-84E8-FC8FA5F11A2A}"/>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CA7DCC87-D051-782A-D4F5-2C2CAA60BBB2}"/>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E34108ED-6644-B824-29AE-B2206B5F1C51}"/>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995E5B1E-3A24-D48C-3FF0-EC4FCE70E579}"/>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EC704102-FEB9-C4D7-C2B1-E4ACC88AF08E}"/>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8A65F4DC-928B-A4DE-D72C-7A534DC4DF63}"/>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E5A0C669-192E-9012-B39A-E85F9C82304F}"/>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47682833-5E72-D4EF-8AFD-338E0479E9A8}"/>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C9E46036-0D42-6491-3327-6CF8CF8C97C7}"/>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6199CBA3-17CF-0023-52C5-FA55356E71CD}"/>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7A78AC19-3626-93A0-BD48-A780E0338FDD}"/>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 name="Content Placeholder 60">
            <a:extLst>
              <a:ext uri="{FF2B5EF4-FFF2-40B4-BE49-F238E27FC236}">
                <a16:creationId xmlns:a16="http://schemas.microsoft.com/office/drawing/2014/main" id="{032537FD-FA7B-8C70-D178-F5BB709DFDEA}"/>
              </a:ext>
            </a:extLst>
          </p:cNvPr>
          <p:cNvSpPr txBox="1">
            <a:spLocks/>
          </p:cNvSpPr>
          <p:nvPr/>
        </p:nvSpPr>
        <p:spPr>
          <a:xfrm>
            <a:off x="469893" y="1909275"/>
            <a:ext cx="11015133" cy="4476750"/>
          </a:xfrm>
          <a:prstGeom prst="rect">
            <a:avLst/>
          </a:prstGeom>
        </p:spPr>
        <p:txBody>
          <a:bodyPr/>
          <a:lstStyle>
            <a:lvl1pPr marL="228600" indent="-228600" algn="l" defTabSz="914400" rtl="0" eaLnBrk="1" latinLnBrk="0" hangingPunct="1">
              <a:lnSpc>
                <a:spcPct val="90000"/>
              </a:lnSpc>
              <a:spcBef>
                <a:spcPts val="1000"/>
              </a:spcBef>
              <a:buClr>
                <a:schemeClr val="bg2"/>
              </a:buClr>
              <a:buSzPct val="110000"/>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bg2"/>
              </a:buClr>
              <a:buSzPct val="110000"/>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2"/>
              </a:buClr>
              <a:buSzPct val="110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lv-LV" dirty="0"/>
          </a:p>
        </p:txBody>
      </p:sp>
      <p:sp>
        <p:nvSpPr>
          <p:cNvPr id="7" name="TextBox 6">
            <a:extLst>
              <a:ext uri="{FF2B5EF4-FFF2-40B4-BE49-F238E27FC236}">
                <a16:creationId xmlns:a16="http://schemas.microsoft.com/office/drawing/2014/main" id="{912C765B-7F36-AE3A-32BA-38C3F66582E3}"/>
              </a:ext>
            </a:extLst>
          </p:cNvPr>
          <p:cNvSpPr txBox="1"/>
          <p:nvPr/>
        </p:nvSpPr>
        <p:spPr>
          <a:xfrm>
            <a:off x="584200" y="2420407"/>
            <a:ext cx="4956629" cy="923330"/>
          </a:xfrm>
          <a:prstGeom prst="rect">
            <a:avLst/>
          </a:prstGeom>
          <a:noFill/>
        </p:spPr>
        <p:txBody>
          <a:bodyPr wrap="square">
            <a:spAutoFit/>
          </a:bodyPr>
          <a:lstStyle/>
          <a:p>
            <a:r>
              <a:rPr lang="lv-LV" sz="1800" b="1" i="1" dirty="0">
                <a:effectLst/>
                <a:latin typeface="+mn-lt"/>
                <a:ea typeface="Aptos" panose="020B0004020202020204" pitchFamily="34" charset="0"/>
                <a:cs typeface="Times New Roman" panose="02020603050405020304" pitchFamily="18" charset="0"/>
              </a:rPr>
              <a:t>Sieviete, 23: </a:t>
            </a:r>
            <a:r>
              <a:rPr lang="lv-LV" sz="1800" i="1" dirty="0">
                <a:effectLst/>
                <a:latin typeface="+mn-lt"/>
                <a:ea typeface="Aptos" panose="020B0004020202020204" pitchFamily="34" charset="0"/>
                <a:cs typeface="Times New Roman" panose="02020603050405020304" pitchFamily="18" charset="0"/>
              </a:rPr>
              <a:t>“</a:t>
            </a:r>
            <a:r>
              <a:rPr lang="lv-LV" i="1" dirty="0">
                <a:ea typeface="Aptos" panose="020B0004020202020204" pitchFamily="34" charset="0"/>
                <a:cs typeface="Times New Roman" panose="02020603050405020304" pitchFamily="18" charset="0"/>
              </a:rPr>
              <a:t>T</a:t>
            </a:r>
            <a:r>
              <a:rPr lang="lv-LV" sz="1800" i="1" dirty="0">
                <a:effectLst/>
                <a:latin typeface="+mn-lt"/>
                <a:ea typeface="Aptos" panose="020B0004020202020204" pitchFamily="34" charset="0"/>
                <a:cs typeface="Times New Roman" panose="02020603050405020304" pitchFamily="18" charset="0"/>
              </a:rPr>
              <a:t>ad, kad es neesmu aizņemta, pirmais, par ko es iedomāšos ir, ka es varu ieiet </a:t>
            </a:r>
            <a:r>
              <a:rPr lang="lv-LV" sz="1800" i="1" dirty="0" err="1">
                <a:effectLst/>
                <a:latin typeface="+mn-lt"/>
                <a:ea typeface="Aptos" panose="020B0004020202020204" pitchFamily="34" charset="0"/>
                <a:cs typeface="Times New Roman" panose="02020603050405020304" pitchFamily="18" charset="0"/>
              </a:rPr>
              <a:t>TikTok</a:t>
            </a:r>
            <a:r>
              <a:rPr lang="lv-LV" sz="1800" i="1" dirty="0">
                <a:effectLst/>
                <a:latin typeface="+mn-lt"/>
                <a:ea typeface="Aptos" panose="020B0004020202020204" pitchFamily="34" charset="0"/>
                <a:cs typeface="Times New Roman" panose="02020603050405020304" pitchFamily="18" charset="0"/>
              </a:rPr>
              <a:t> paskatīties šos īsā formāta video.</a:t>
            </a:r>
            <a:r>
              <a:rPr lang="lv-LV" i="1" kern="100" dirty="0">
                <a:ea typeface="Aptos" panose="020B0004020202020204" pitchFamily="34" charset="0"/>
                <a:cs typeface="Times New Roman" panose="02020603050405020304" pitchFamily="18" charset="0"/>
              </a:rPr>
              <a:t>”</a:t>
            </a:r>
            <a:r>
              <a:rPr lang="lv-LV" sz="1800" i="1" dirty="0">
                <a:effectLst/>
                <a:latin typeface="+mn-lt"/>
                <a:ea typeface="Aptos" panose="020B0004020202020204" pitchFamily="34" charset="0"/>
                <a:cs typeface="Times New Roman" panose="02020603050405020304" pitchFamily="18" charset="0"/>
              </a:rPr>
              <a:t> </a:t>
            </a:r>
            <a:endParaRPr lang="lv-LV" dirty="0"/>
          </a:p>
        </p:txBody>
      </p:sp>
      <p:sp>
        <p:nvSpPr>
          <p:cNvPr id="11" name="TextBox 10">
            <a:extLst>
              <a:ext uri="{FF2B5EF4-FFF2-40B4-BE49-F238E27FC236}">
                <a16:creationId xmlns:a16="http://schemas.microsoft.com/office/drawing/2014/main" id="{82F11589-DEF2-D398-A2AC-C49AD6DA2BED}"/>
              </a:ext>
            </a:extLst>
          </p:cNvPr>
          <p:cNvSpPr txBox="1"/>
          <p:nvPr/>
        </p:nvSpPr>
        <p:spPr>
          <a:xfrm>
            <a:off x="5823857" y="3800702"/>
            <a:ext cx="5701712" cy="2308324"/>
          </a:xfrm>
          <a:prstGeom prst="rect">
            <a:avLst/>
          </a:prstGeom>
          <a:noFill/>
        </p:spPr>
        <p:txBody>
          <a:bodyPr wrap="square">
            <a:spAutoFit/>
          </a:bodyPr>
          <a:lstStyle/>
          <a:p>
            <a:pPr algn="just">
              <a:lnSpc>
                <a:spcPct val="100000"/>
              </a:lnSpc>
              <a:spcAft>
                <a:spcPts val="800"/>
              </a:spcAft>
              <a:buNone/>
              <a:tabLst>
                <a:tab pos="3409950" algn="l"/>
              </a:tabLst>
            </a:pPr>
            <a:r>
              <a:rPr lang="lv-LV" sz="1800" b="1" i="1" kern="100" dirty="0">
                <a:effectLst/>
                <a:latin typeface="+mn-lt"/>
                <a:ea typeface="Aptos" panose="020B0004020202020204" pitchFamily="34" charset="0"/>
                <a:cs typeface="Times New Roman" panose="02020603050405020304" pitchFamily="18" charset="0"/>
              </a:rPr>
              <a:t>Vīrietis, 69: </a:t>
            </a:r>
            <a:r>
              <a:rPr lang="lv-LV" sz="1800" i="1" kern="100" dirty="0">
                <a:effectLst/>
                <a:latin typeface="+mn-lt"/>
                <a:ea typeface="Aptos" panose="020B0004020202020204" pitchFamily="34" charset="0"/>
                <a:cs typeface="Times New Roman" panose="02020603050405020304" pitchFamily="18" charset="0"/>
              </a:rPr>
              <a:t>“Kā man sieva saka</a:t>
            </a:r>
            <a:r>
              <a:rPr lang="lv-LV" i="1" kern="100" dirty="0">
                <a:ea typeface="Aptos" panose="020B0004020202020204" pitchFamily="34" charset="0"/>
                <a:cs typeface="Times New Roman" panose="02020603050405020304" pitchFamily="18" charset="0"/>
              </a:rPr>
              <a:t> – </a:t>
            </a:r>
            <a:r>
              <a:rPr lang="lv-LV" sz="1800" i="1" kern="100" dirty="0">
                <a:effectLst/>
                <a:latin typeface="+mn-lt"/>
                <a:ea typeface="Aptos" panose="020B0004020202020204" pitchFamily="34" charset="0"/>
                <a:cs typeface="Times New Roman" panose="02020603050405020304" pitchFamily="18" charset="0"/>
              </a:rPr>
              <a:t>kādreiz pārāk daudz... Man interesē sports. Es sekoju viņam. Un kādreiz ir, ka pārāk daudz skatos. To pašu televizoru. Tāpēc, ka man sieva to saka: </a:t>
            </a:r>
            <a:r>
              <a:rPr lang="lv-LV" i="1" kern="100" dirty="0">
                <a:ea typeface="Aptos" panose="020B0004020202020204" pitchFamily="34" charset="0"/>
                <a:cs typeface="Times New Roman" panose="02020603050405020304" pitchFamily="18" charset="0"/>
              </a:rPr>
              <a:t>“</a:t>
            </a:r>
            <a:r>
              <a:rPr lang="lv-LV" sz="1800" i="1" kern="100" dirty="0">
                <a:effectLst/>
                <a:latin typeface="+mn-lt"/>
                <a:ea typeface="Aptos" panose="020B0004020202020204" pitchFamily="34" charset="0"/>
                <a:cs typeface="Times New Roman" panose="02020603050405020304" pitchFamily="18" charset="0"/>
              </a:rPr>
              <a:t>Aiztaisi to savu televizoru ciet. Un ej kaut ko citu padari.</a:t>
            </a:r>
            <a:r>
              <a:rPr lang="lv-LV" i="1" kern="100" dirty="0">
                <a:ea typeface="Aptos" panose="020B0004020202020204" pitchFamily="34" charset="0"/>
                <a:cs typeface="Times New Roman" panose="02020603050405020304" pitchFamily="18" charset="0"/>
              </a:rPr>
              <a:t>”</a:t>
            </a:r>
            <a:r>
              <a:rPr lang="lv-LV" sz="1800" i="1" kern="100" dirty="0">
                <a:effectLst/>
                <a:latin typeface="+mn-lt"/>
                <a:ea typeface="Aptos" panose="020B0004020202020204" pitchFamily="34" charset="0"/>
                <a:cs typeface="Times New Roman" panose="02020603050405020304" pitchFamily="18" charset="0"/>
              </a:rPr>
              <a:t> Bet tas ir visātrākais, kur tu vari iegūt informāciju. Grāmata jālasa. Jāatrod grāmatas lasīšanai pareizā poza, labam apgaismojumam. Televizoru ieslēdz un viss.”</a:t>
            </a:r>
            <a:endParaRPr lang="lv-LV"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2DDFB14F-F6C2-BB18-3260-E8D7F2D6465C}"/>
              </a:ext>
            </a:extLst>
          </p:cNvPr>
          <p:cNvSpPr txBox="1"/>
          <p:nvPr/>
        </p:nvSpPr>
        <p:spPr>
          <a:xfrm>
            <a:off x="5747657" y="2420407"/>
            <a:ext cx="5001337" cy="646331"/>
          </a:xfrm>
          <a:prstGeom prst="rect">
            <a:avLst/>
          </a:prstGeom>
          <a:noFill/>
        </p:spPr>
        <p:txBody>
          <a:bodyPr wrap="square">
            <a:spAutoFit/>
          </a:bodyPr>
          <a:lstStyle/>
          <a:p>
            <a:pPr algn="just">
              <a:lnSpc>
                <a:spcPct val="100000"/>
              </a:lnSpc>
              <a:spcAft>
                <a:spcPts val="800"/>
              </a:spcAft>
              <a:buNone/>
            </a:pPr>
            <a:r>
              <a:rPr lang="lv-LV" sz="1800" b="1" i="1" kern="100" dirty="0">
                <a:effectLst/>
                <a:latin typeface="+mn-lt"/>
                <a:ea typeface="Aptos" panose="020B0004020202020204" pitchFamily="34" charset="0"/>
                <a:cs typeface="Times New Roman" panose="02020603050405020304" pitchFamily="18" charset="0"/>
              </a:rPr>
              <a:t>Sieviete, 39:</a:t>
            </a:r>
            <a:r>
              <a:rPr lang="lv-LV" sz="1800" i="1" kern="100" dirty="0">
                <a:effectLst/>
                <a:latin typeface="+mn-lt"/>
                <a:ea typeface="Aptos" panose="020B0004020202020204" pitchFamily="34" charset="0"/>
                <a:cs typeface="Times New Roman" panose="02020603050405020304" pitchFamily="18" charset="0"/>
              </a:rPr>
              <a:t> “Daļēji. No </a:t>
            </a:r>
            <a:r>
              <a:rPr lang="lv-LV" sz="1800" i="1" kern="100" dirty="0" err="1">
                <a:effectLst/>
                <a:latin typeface="+mn-lt"/>
                <a:ea typeface="Aptos" panose="020B0004020202020204" pitchFamily="34" charset="0"/>
                <a:cs typeface="Times New Roman" panose="02020603050405020304" pitchFamily="18" charset="0"/>
              </a:rPr>
              <a:t>Instagram</a:t>
            </a:r>
            <a:r>
              <a:rPr lang="lv-LV" sz="1800" i="1" kern="100" dirty="0">
                <a:effectLst/>
                <a:latin typeface="+mn-lt"/>
                <a:ea typeface="Aptos" panose="020B0004020202020204" pitchFamily="34" charset="0"/>
                <a:cs typeface="Times New Roman" panose="02020603050405020304" pitchFamily="18" charset="0"/>
              </a:rPr>
              <a:t>. Jo brīvajā laikā pārsvarā ritinu </a:t>
            </a:r>
            <a:r>
              <a:rPr lang="lv-LV" sz="1800" i="1" kern="100" dirty="0" err="1">
                <a:effectLst/>
                <a:latin typeface="+mn-lt"/>
                <a:ea typeface="Aptos" panose="020B0004020202020204" pitchFamily="34" charset="0"/>
                <a:cs typeface="Times New Roman" panose="02020603050405020304" pitchFamily="18" charset="0"/>
              </a:rPr>
              <a:t>Instagram</a:t>
            </a:r>
            <a:r>
              <a:rPr lang="lv-LV" sz="1800" i="1" kern="100" dirty="0">
                <a:effectLst/>
                <a:latin typeface="+mn-lt"/>
                <a:ea typeface="Aptos" panose="020B0004020202020204" pitchFamily="34" charset="0"/>
                <a:cs typeface="Times New Roman" panose="02020603050405020304" pitchFamily="18" charset="0"/>
              </a:rPr>
              <a:t>.”</a:t>
            </a:r>
            <a:endParaRPr lang="lv-LV"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B47130DD-63D8-DE31-C692-988CB29A2855}"/>
              </a:ext>
            </a:extLst>
          </p:cNvPr>
          <p:cNvSpPr txBox="1"/>
          <p:nvPr/>
        </p:nvSpPr>
        <p:spPr>
          <a:xfrm>
            <a:off x="584200" y="3800702"/>
            <a:ext cx="4521200" cy="1477328"/>
          </a:xfrm>
          <a:prstGeom prst="rect">
            <a:avLst/>
          </a:prstGeom>
          <a:noFill/>
        </p:spPr>
        <p:txBody>
          <a:bodyPr wrap="square">
            <a:spAutoFit/>
          </a:bodyPr>
          <a:lstStyle/>
          <a:p>
            <a:pPr algn="just">
              <a:lnSpc>
                <a:spcPct val="100000"/>
              </a:lnSpc>
              <a:spcAft>
                <a:spcPts val="800"/>
              </a:spcAft>
              <a:buNone/>
            </a:pPr>
            <a:r>
              <a:rPr lang="lv-LV" sz="1800" b="1" i="1" kern="100" dirty="0">
                <a:effectLst/>
                <a:latin typeface="+mn-lt"/>
                <a:ea typeface="Aptos" panose="020B0004020202020204" pitchFamily="34" charset="0"/>
                <a:cs typeface="Times New Roman" panose="02020603050405020304" pitchFamily="18" charset="0"/>
              </a:rPr>
              <a:t>Sieviete, 22: </a:t>
            </a:r>
            <a:r>
              <a:rPr lang="lv-LV" sz="1800" i="1" kern="100" dirty="0">
                <a:effectLst/>
                <a:latin typeface="+mn-lt"/>
                <a:ea typeface="Aptos" panose="020B0004020202020204" pitchFamily="34" charset="0"/>
                <a:cs typeface="Times New Roman" panose="02020603050405020304" pitchFamily="18" charset="0"/>
              </a:rPr>
              <a:t>“Man liekas, ka man no </a:t>
            </a:r>
            <a:r>
              <a:rPr lang="lv-LV" sz="1800" i="1" kern="100" dirty="0" err="1">
                <a:effectLst/>
                <a:latin typeface="+mn-lt"/>
                <a:ea typeface="Aptos" panose="020B0004020202020204" pitchFamily="34" charset="0"/>
                <a:cs typeface="Times New Roman" panose="02020603050405020304" pitchFamily="18" charset="0"/>
              </a:rPr>
              <a:t>TikTok</a:t>
            </a:r>
            <a:r>
              <a:rPr lang="lv-LV" sz="1800" i="1" kern="100" dirty="0">
                <a:effectLst/>
                <a:latin typeface="+mn-lt"/>
                <a:ea typeface="Aptos" panose="020B0004020202020204" pitchFamily="34" charset="0"/>
                <a:cs typeface="Times New Roman" panose="02020603050405020304" pitchFamily="18" charset="0"/>
              </a:rPr>
              <a:t> un </a:t>
            </a:r>
            <a:r>
              <a:rPr lang="lv-LV" sz="1800" i="1" kern="100" dirty="0" err="1">
                <a:effectLst/>
                <a:latin typeface="+mn-lt"/>
                <a:ea typeface="Aptos" panose="020B0004020202020204" pitchFamily="34" charset="0"/>
                <a:cs typeface="Times New Roman" panose="02020603050405020304" pitchFamily="18" charset="0"/>
              </a:rPr>
              <a:t>Instagram</a:t>
            </a:r>
            <a:r>
              <a:rPr lang="lv-LV" sz="1800" i="1" kern="100" dirty="0">
                <a:effectLst/>
                <a:latin typeface="+mn-lt"/>
                <a:ea typeface="Aptos" panose="020B0004020202020204" pitchFamily="34" charset="0"/>
                <a:cs typeface="Times New Roman" panose="02020603050405020304" pitchFamily="18" charset="0"/>
              </a:rPr>
              <a:t> ir atkarība. Pat ja man nav laika, es izdomāšu, kā tam atrast laiku, piemēram, tualetē, ēšanas laikā, ja es pat esmu ļoti aizņemta.”</a:t>
            </a:r>
            <a:endParaRPr lang="lv-LV"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492797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14CCC-18E0-9ECC-2578-1F10881B908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194E63F-4F4A-B0CE-B1CA-BDC49E808968}"/>
              </a:ext>
            </a:extLst>
          </p:cNvPr>
          <p:cNvSpPr>
            <a:spLocks noGrp="1"/>
          </p:cNvSpPr>
          <p:nvPr>
            <p:ph type="title"/>
          </p:nvPr>
        </p:nvSpPr>
        <p:spPr>
          <a:xfrm>
            <a:off x="556643" y="2843440"/>
            <a:ext cx="11015133" cy="879474"/>
          </a:xfrm>
        </p:spPr>
        <p:txBody>
          <a:bodyPr>
            <a:noAutofit/>
          </a:bodyPr>
          <a:lstStyle/>
          <a:p>
            <a:pPr lvl="0"/>
            <a:r>
              <a:rPr lang="lv-LV" sz="3600" dirty="0"/>
              <a:t>Viedokļi par sociālo mediju aizliegšanu </a:t>
            </a:r>
            <a:br>
              <a:rPr lang="lv-LV" sz="3600" dirty="0"/>
            </a:br>
            <a:r>
              <a:rPr lang="lv-LV" sz="3600" dirty="0"/>
              <a:t>līdz 16 gadu vecumam</a:t>
            </a:r>
          </a:p>
        </p:txBody>
      </p:sp>
      <p:sp>
        <p:nvSpPr>
          <p:cNvPr id="3" name="Slide Number Placeholder 2">
            <a:extLst>
              <a:ext uri="{FF2B5EF4-FFF2-40B4-BE49-F238E27FC236}">
                <a16:creationId xmlns:a16="http://schemas.microsoft.com/office/drawing/2014/main" id="{410FC0A4-BEE0-91C1-50D4-042946610D2D}"/>
              </a:ext>
            </a:extLst>
          </p:cNvPr>
          <p:cNvSpPr>
            <a:spLocks noGrp="1"/>
          </p:cNvSpPr>
          <p:nvPr>
            <p:ph type="sldNum" sz="quarter" idx="10"/>
          </p:nvPr>
        </p:nvSpPr>
        <p:spPr/>
        <p:txBody>
          <a:bodyPr/>
          <a:lstStyle/>
          <a:p>
            <a:fld id="{91D3A56C-CA3A-4E89-BC65-6580637F7A80}" type="slidenum">
              <a:rPr lang="lv-LV" smtClean="0"/>
              <a:pPr/>
              <a:t>21</a:t>
            </a:fld>
            <a:endParaRPr lang="lv-LV"/>
          </a:p>
        </p:txBody>
      </p:sp>
      <p:grpSp>
        <p:nvGrpSpPr>
          <p:cNvPr id="81" name="Group 80">
            <a:extLst>
              <a:ext uri="{FF2B5EF4-FFF2-40B4-BE49-F238E27FC236}">
                <a16:creationId xmlns:a16="http://schemas.microsoft.com/office/drawing/2014/main" id="{5ED55593-480F-7CB2-4588-ABEA2F466D5F}"/>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4D2F7CAA-A2F1-6801-5021-EB74FC41004A}"/>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A58DB67D-C4DC-A740-BB94-09D4B0A911EE}"/>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3683CD41-551E-709B-4543-77C792AB5A41}"/>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2E703EA5-0D25-CB8D-143D-6990674A73A7}"/>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C5A556C7-A918-B770-1539-503C16939386}"/>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19DC2F25-00A3-6AFF-D489-5CE594E39F86}"/>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DE6D03C0-CDF6-BBDF-AAF8-8D8D30E7C179}"/>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09D7C700-158E-AC21-1E47-46D25C738E41}"/>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D90F9706-BD9E-800D-853F-BCCA3C3DDAB5}"/>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86FB26CB-E8E0-560B-4DE8-4D17464C05D2}"/>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BBCC26C5-85CA-BCA6-7D91-458AFDE8E675}"/>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5851A200-813F-3F9F-EFD0-EABF08E5F4B0}"/>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E70A1789-2BE7-9778-22E6-6FF70EB43AB0}"/>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4CE8D9B8-05A2-1BF2-F445-C86DF4823B97}"/>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49CA1F8A-BEBD-392F-682F-33F189572C55}"/>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3DCD0AC1-96F5-EA95-C6E1-903BCAEBDA82}"/>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093483E-7D2A-CC22-E5F9-8D0E45C205E5}"/>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FDC45193-2F4C-BBEE-F3C4-8CB27087006B}"/>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E998F674-9D36-1830-BD0F-E4D09D22874C}"/>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27240FC4-D787-EB8C-647D-E2046746DCDE}"/>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E1048BC3-17AE-BCE0-882B-37325D7B9682}"/>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20751945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3C5CB-8CE8-1B73-75ED-817161ACDAB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447B4B9-E354-699A-43C9-EC2CBDB9A5D3}"/>
              </a:ext>
            </a:extLst>
          </p:cNvPr>
          <p:cNvSpPr>
            <a:spLocks noGrp="1"/>
          </p:cNvSpPr>
          <p:nvPr>
            <p:ph type="sldNum" sz="quarter" idx="10"/>
          </p:nvPr>
        </p:nvSpPr>
        <p:spPr/>
        <p:txBody>
          <a:bodyPr/>
          <a:lstStyle/>
          <a:p>
            <a:fld id="{91D3A56C-CA3A-4E89-BC65-6580637F7A80}" type="slidenum">
              <a:rPr lang="lv-LV" smtClean="0"/>
              <a:pPr/>
              <a:t>22</a:t>
            </a:fld>
            <a:endParaRPr lang="lv-LV"/>
          </a:p>
        </p:txBody>
      </p:sp>
      <p:grpSp>
        <p:nvGrpSpPr>
          <p:cNvPr id="81" name="Group 80">
            <a:extLst>
              <a:ext uri="{FF2B5EF4-FFF2-40B4-BE49-F238E27FC236}">
                <a16:creationId xmlns:a16="http://schemas.microsoft.com/office/drawing/2014/main" id="{8D7A9CE2-D713-47E7-C7FA-EE3ACAFCB683}"/>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88EF2FBA-2CCE-CFF0-AA48-DB6B5AA51D83}"/>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AE837815-1F32-1DAA-BBD7-196415A851CC}"/>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E1D38650-13AF-50B8-D530-A075AD6975AC}"/>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743F027C-8F0C-C059-9EA0-E011AC7ABE71}"/>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B85FA440-3545-D3F6-70BC-B52809CEE59E}"/>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3ECD491E-FE4E-EB3D-D940-69ABA373EC15}"/>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EE8EF592-511A-AE2B-7C97-B8E8A84557C3}"/>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BB625726-948E-BC57-85F1-827C5E3D3AF0}"/>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AF0816DF-D70C-5947-7284-220FA2E278C2}"/>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B1F3525C-14AE-3BB2-A6D7-FA83DF770CEF}"/>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4BB5F1CA-AC59-493B-2A26-185CDFCABA34}"/>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CB30EDB4-BDFF-3A1E-132C-5D0D514F0530}"/>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099F00AC-1D3D-1EF1-9547-B356B83D443A}"/>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8D02E051-3152-5DD6-857E-52B3ED282F47}"/>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EA393834-5937-C06E-DBD5-7A9B102E4B27}"/>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E587A82A-6949-64B9-3FB4-68B511DF00AF}"/>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1CDFA71-0BE5-4F19-FE1C-E9014CEA9767}"/>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305D1E54-5E09-CABA-C518-8AF246CDCDC3}"/>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388A1523-E01E-4D1F-E2F2-AF470DA04F99}"/>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AA63E16-7800-1CAA-206A-2F940EBC14B0}"/>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D6DBC629-BFA3-EFDF-97E3-03876A60775D}"/>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4" name="Virsraksts 3">
            <a:extLst>
              <a:ext uri="{FF2B5EF4-FFF2-40B4-BE49-F238E27FC236}">
                <a16:creationId xmlns:a16="http://schemas.microsoft.com/office/drawing/2014/main" id="{2CB01A93-8A7C-9A04-2DA8-7276887A2D19}"/>
              </a:ext>
            </a:extLst>
          </p:cNvPr>
          <p:cNvSpPr>
            <a:spLocks noGrp="1"/>
          </p:cNvSpPr>
          <p:nvPr>
            <p:ph type="title"/>
          </p:nvPr>
        </p:nvSpPr>
        <p:spPr>
          <a:xfrm>
            <a:off x="789814" y="2841172"/>
            <a:ext cx="10278733" cy="1351733"/>
          </a:xfrm>
        </p:spPr>
        <p:txBody>
          <a:bodyPr>
            <a:normAutofit fontScale="90000"/>
          </a:bodyPr>
          <a:lstStyle/>
          <a:p>
            <a:br>
              <a:rPr lang="lv-LV" dirty="0">
                <a:latin typeface="+mn-lt"/>
              </a:rPr>
            </a:br>
            <a:r>
              <a:rPr lang="lv-LV" sz="2400" dirty="0">
                <a:latin typeface="+mn-lt"/>
              </a:rPr>
              <a:t>Atbildes ne vienmēr pēc būtības ir par vienu un to pašu aizlieguma ideju (aizliegšana skolās, </a:t>
            </a:r>
            <a:r>
              <a:rPr lang="lv-LV" sz="2400" dirty="0" err="1">
                <a:latin typeface="+mn-lt"/>
              </a:rPr>
              <a:t>viedtelefonu</a:t>
            </a:r>
            <a:r>
              <a:rPr lang="lv-LV" sz="2400" dirty="0">
                <a:latin typeface="+mn-lt"/>
              </a:rPr>
              <a:t> un interneta lietošana kopumā, pieaugušajiem paredzētā satura lietošana u.tml.).</a:t>
            </a:r>
            <a:br>
              <a:rPr lang="lv-LV" sz="2400" dirty="0">
                <a:latin typeface="+mn-lt"/>
              </a:rPr>
            </a:br>
            <a:br>
              <a:rPr lang="lv-LV" sz="2400" dirty="0">
                <a:latin typeface="+mn-lt"/>
              </a:rPr>
            </a:br>
            <a:r>
              <a:rPr lang="lv-LV" sz="2400" dirty="0">
                <a:latin typeface="+mn-lt"/>
              </a:rPr>
              <a:t>Vairāki intervētie piedāvā zemāku vecuma robežu vai aizliegumu aizstāj ar satura ierobežošanu un uzraudzību.</a:t>
            </a:r>
            <a:br>
              <a:rPr lang="lv-LV" sz="2400" dirty="0">
                <a:latin typeface="+mn-lt"/>
              </a:rPr>
            </a:br>
            <a:br>
              <a:rPr lang="lv-LV" sz="2400" dirty="0">
                <a:latin typeface="+mn-lt"/>
              </a:rPr>
            </a:br>
            <a:r>
              <a:rPr lang="lv-LV" sz="2400" b="1" dirty="0">
                <a:latin typeface="+mn-lt"/>
              </a:rPr>
              <a:t>Iespējamais kompromisa variants – aizliegums līdz 12, 14 gadu vecumam vai arī stingrāka kontrole</a:t>
            </a:r>
            <a:r>
              <a:rPr lang="lv-LV" sz="2400" dirty="0">
                <a:latin typeface="+mn-lt"/>
              </a:rPr>
              <a:t>, uzraudzība pār to, kāds saturs bērniem tiek rādīts.</a:t>
            </a:r>
            <a:br>
              <a:rPr lang="lv-LV" sz="2400" dirty="0">
                <a:latin typeface="+mn-lt"/>
              </a:rPr>
            </a:br>
            <a:br>
              <a:rPr lang="lv-LV" sz="2400" dirty="0">
                <a:latin typeface="+mn-lt"/>
              </a:rPr>
            </a:br>
            <a:r>
              <a:rPr lang="lv-LV" sz="2400" dirty="0">
                <a:latin typeface="+mn-lt"/>
              </a:rPr>
              <a:t>Daļu intervijās minēto risku varētu mazināt ar atbilstošu </a:t>
            </a:r>
            <a:r>
              <a:rPr lang="lv-LV" sz="2400" dirty="0" err="1">
                <a:latin typeface="+mn-lt"/>
              </a:rPr>
              <a:t>medijpratības</a:t>
            </a:r>
            <a:r>
              <a:rPr lang="lv-LV" sz="2400" dirty="0">
                <a:latin typeface="+mn-lt"/>
              </a:rPr>
              <a:t> izglītību, vecāku iesaisti un uzraudzību, kā arī ievērojot platformu noteiktās minimālā vecuma prasības konta izveidei, piemēram, “</a:t>
            </a:r>
            <a:r>
              <a:rPr lang="lv-LV" sz="2400" dirty="0" err="1">
                <a:latin typeface="+mn-lt"/>
              </a:rPr>
              <a:t>TikTok</a:t>
            </a:r>
            <a:r>
              <a:rPr lang="lv-LV" sz="2400" dirty="0">
                <a:latin typeface="+mn-lt"/>
              </a:rPr>
              <a:t>” un “</a:t>
            </a:r>
            <a:r>
              <a:rPr lang="lv-LV" sz="2400" dirty="0" err="1">
                <a:latin typeface="+mn-lt"/>
              </a:rPr>
              <a:t>Instagram</a:t>
            </a:r>
            <a:r>
              <a:rPr lang="lv-LV" sz="2400" dirty="0">
                <a:latin typeface="+mn-lt"/>
              </a:rPr>
              <a:t>” paredzēto 13 gadu slieksni. </a:t>
            </a:r>
          </a:p>
        </p:txBody>
      </p:sp>
    </p:spTree>
    <p:extLst>
      <p:ext uri="{BB962C8B-B14F-4D97-AF65-F5344CB8AC3E}">
        <p14:creationId xmlns:p14="http://schemas.microsoft.com/office/powerpoint/2010/main" val="38161635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8ABAF-9200-D42D-98E5-08EACF77332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2FF0CFA-C86C-DB6E-D858-2C40945D715A}"/>
              </a:ext>
            </a:extLst>
          </p:cNvPr>
          <p:cNvSpPr>
            <a:spLocks noGrp="1"/>
          </p:cNvSpPr>
          <p:nvPr>
            <p:ph type="sldNum" sz="quarter" idx="10"/>
          </p:nvPr>
        </p:nvSpPr>
        <p:spPr/>
        <p:txBody>
          <a:bodyPr/>
          <a:lstStyle/>
          <a:p>
            <a:fld id="{91D3A56C-CA3A-4E89-BC65-6580637F7A80}" type="slidenum">
              <a:rPr lang="lv-LV" smtClean="0"/>
              <a:pPr/>
              <a:t>23</a:t>
            </a:fld>
            <a:endParaRPr lang="lv-LV"/>
          </a:p>
        </p:txBody>
      </p:sp>
      <p:grpSp>
        <p:nvGrpSpPr>
          <p:cNvPr id="81" name="Group 80">
            <a:extLst>
              <a:ext uri="{FF2B5EF4-FFF2-40B4-BE49-F238E27FC236}">
                <a16:creationId xmlns:a16="http://schemas.microsoft.com/office/drawing/2014/main" id="{6E48A8AF-BB32-55C3-0497-B3C237A82D7F}"/>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7CC0F2E0-0E25-648B-0DDF-7E66664EBA18}"/>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0AAC937C-0399-9A30-2631-A242F204AABF}"/>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9D9D9374-B1F6-C2A6-A4FD-75BC7B803ACA}"/>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F2BFC1DB-E3EA-B067-076D-2E23E051A59A}"/>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B47989B8-58A1-E474-61F7-C57E0E0144FD}"/>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CAF1EDAF-6C40-CBB2-1FAA-6BBA36E87B1B}"/>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DF1B7BA1-BC5A-D5D3-04CA-B72AF93E6F49}"/>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15B2BC97-777C-36B9-C34B-26F10E71107E}"/>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49DAA222-596E-EB80-9E9C-1104510C6988}"/>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172A9F33-1B8A-067A-611C-88E09AC0FCCC}"/>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E67371FD-8650-F578-9274-1A6ABCAC1A8F}"/>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16B58E04-3058-AAF4-33C0-B60F255AA96B}"/>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B58B7457-0E22-2591-1FE9-E358945D36F2}"/>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45AAD826-F32A-86D6-7944-BA562CDA290D}"/>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D4F4CEE0-9DF8-7834-26A2-1E8A2DCB1333}"/>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472E22E1-023D-773B-9485-C0C2EFDE3B97}"/>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C505318-2CB9-02DB-0818-40BB1B879AC4}"/>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466144C5-1EC3-E2D5-39B6-80E57AC6B1F3}"/>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0DD89901-B85F-178D-94D5-375AD3DD3089}"/>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759F8FE3-FF7E-BC74-2493-8344290BA7D3}"/>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39090F56-326F-C369-2B4F-24D311E9912A}"/>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4" name="Virsraksts 3">
            <a:extLst>
              <a:ext uri="{FF2B5EF4-FFF2-40B4-BE49-F238E27FC236}">
                <a16:creationId xmlns:a16="http://schemas.microsoft.com/office/drawing/2014/main" id="{3891734E-1AA0-23F3-B5AA-CC64CE9A0537}"/>
              </a:ext>
            </a:extLst>
          </p:cNvPr>
          <p:cNvSpPr>
            <a:spLocks noGrp="1"/>
          </p:cNvSpPr>
          <p:nvPr>
            <p:ph type="title"/>
          </p:nvPr>
        </p:nvSpPr>
        <p:spPr>
          <a:xfrm>
            <a:off x="896227" y="917150"/>
            <a:ext cx="9784188" cy="879474"/>
          </a:xfrm>
        </p:spPr>
        <p:txBody>
          <a:bodyPr>
            <a:normAutofit fontScale="90000"/>
          </a:bodyPr>
          <a:lstStyle/>
          <a:p>
            <a:br>
              <a:rPr lang="lv-LV" b="1" i="1" dirty="0">
                <a:latin typeface="+mn-lt"/>
              </a:rPr>
            </a:br>
            <a:br>
              <a:rPr lang="lv-LV" sz="500" b="1" i="1" dirty="0">
                <a:latin typeface="+mn-lt"/>
              </a:rPr>
            </a:br>
            <a:r>
              <a:rPr lang="lv-LV" b="1" i="1" dirty="0"/>
              <a:t>Meitene, 11:</a:t>
            </a:r>
            <a:br>
              <a:rPr lang="lv-LV" b="1" i="1" dirty="0"/>
            </a:br>
            <a:endParaRPr lang="lv-LV" i="1" dirty="0">
              <a:latin typeface="+mn-lt"/>
            </a:endParaRPr>
          </a:p>
        </p:txBody>
      </p:sp>
      <p:sp>
        <p:nvSpPr>
          <p:cNvPr id="5" name="TextBox 4">
            <a:extLst>
              <a:ext uri="{FF2B5EF4-FFF2-40B4-BE49-F238E27FC236}">
                <a16:creationId xmlns:a16="http://schemas.microsoft.com/office/drawing/2014/main" id="{0FBA25C5-7C26-4B98-E6FD-E7247627AB58}"/>
              </a:ext>
            </a:extLst>
          </p:cNvPr>
          <p:cNvSpPr txBox="1"/>
          <p:nvPr/>
        </p:nvSpPr>
        <p:spPr>
          <a:xfrm>
            <a:off x="818499" y="4538278"/>
            <a:ext cx="9599130" cy="1733808"/>
          </a:xfrm>
          <a:prstGeom prst="rect">
            <a:avLst/>
          </a:prstGeom>
          <a:noFill/>
        </p:spPr>
        <p:txBody>
          <a:bodyPr wrap="square">
            <a:spAutoFit/>
          </a:bodyPr>
          <a:lstStyle/>
          <a:p>
            <a:pPr algn="just">
              <a:lnSpc>
                <a:spcPct val="100000"/>
              </a:lnSpc>
              <a:spcAft>
                <a:spcPts val="800"/>
              </a:spcAft>
              <a:buNone/>
            </a:pPr>
            <a:r>
              <a:rPr lang="lv-LV" sz="2500" b="1" i="1" kern="100" dirty="0">
                <a:ea typeface="Aptos" panose="020B0004020202020204" pitchFamily="34" charset="0"/>
                <a:cs typeface="Times New Roman" panose="02020603050405020304" pitchFamily="18" charset="0"/>
              </a:rPr>
              <a:t>Meitene, </a:t>
            </a:r>
            <a:r>
              <a:rPr lang="lv-LV" sz="2500" b="1" i="1" kern="100" dirty="0">
                <a:effectLst/>
                <a:ea typeface="Aptos" panose="020B0004020202020204" pitchFamily="34" charset="0"/>
                <a:cs typeface="Times New Roman" panose="02020603050405020304" pitchFamily="18" charset="0"/>
              </a:rPr>
              <a:t>14 </a:t>
            </a:r>
            <a:r>
              <a:rPr lang="lv-LV" sz="2000" i="1" kern="100" dirty="0">
                <a:effectLst/>
                <a:ea typeface="Aptos" panose="020B0004020202020204" pitchFamily="34" charset="0"/>
                <a:cs typeface="Times New Roman" panose="02020603050405020304" pitchFamily="18" charset="0"/>
              </a:rPr>
              <a:t>(tulkots no krievu valodas)</a:t>
            </a:r>
            <a:r>
              <a:rPr lang="lv-LV" sz="2500" i="1" kern="100" dirty="0">
                <a:effectLst/>
                <a:ea typeface="Aptos" panose="020B0004020202020204" pitchFamily="34" charset="0"/>
                <a:cs typeface="Times New Roman" panose="02020603050405020304" pitchFamily="18" charset="0"/>
              </a:rPr>
              <a:t>: </a:t>
            </a:r>
          </a:p>
          <a:p>
            <a:pPr algn="just">
              <a:lnSpc>
                <a:spcPct val="100000"/>
              </a:lnSpc>
              <a:spcAft>
                <a:spcPts val="800"/>
              </a:spcAft>
              <a:buNone/>
            </a:pPr>
            <a:r>
              <a:rPr lang="lv-LV" sz="2400" i="1" kern="100" dirty="0">
                <a:effectLst/>
                <a:ea typeface="Aptos" panose="020B0004020202020204" pitchFamily="34" charset="0"/>
                <a:cs typeface="Times New Roman" panose="02020603050405020304" pitchFamily="18" charset="0"/>
              </a:rPr>
              <a:t>“Līdz četrpadsmit gadiem? Jā, varbūt vajadzētu. Es pati sāku lietot internetu deviņu gadu vecumā un uzzināju daudz ko tādu, ko nebūtu gribējusi zināt.”</a:t>
            </a:r>
            <a:endParaRPr lang="lv-LV" sz="2400" kern="100" dirty="0">
              <a:effectLst/>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87F4D80B-6DFE-8350-FB93-D4A85629C872}"/>
              </a:ext>
            </a:extLst>
          </p:cNvPr>
          <p:cNvSpPr txBox="1"/>
          <p:nvPr/>
        </p:nvSpPr>
        <p:spPr>
          <a:xfrm>
            <a:off x="849308" y="1300251"/>
            <a:ext cx="10052572" cy="2785378"/>
          </a:xfrm>
          <a:prstGeom prst="rect">
            <a:avLst/>
          </a:prstGeom>
          <a:noFill/>
        </p:spPr>
        <p:txBody>
          <a:bodyPr wrap="square">
            <a:spAutoFit/>
          </a:bodyPr>
          <a:lstStyle/>
          <a:p>
            <a:pPr algn="just"/>
            <a:br>
              <a:rPr lang="lv-LV" sz="2500" b="1" i="1" dirty="0"/>
            </a:br>
            <a:r>
              <a:rPr lang="lv-LV" sz="2400" i="1" kern="100" dirty="0">
                <a:latin typeface="+mn-lt"/>
                <a:ea typeface="Aptos" panose="020B0004020202020204" pitchFamily="34" charset="0"/>
                <a:cs typeface="Times New Roman" panose="02020603050405020304" pitchFamily="18" charset="0"/>
              </a:rPr>
              <a:t>“</a:t>
            </a:r>
            <a:r>
              <a:rPr lang="lv-LV" sz="2400" i="1" dirty="0">
                <a:latin typeface="+mn-lt"/>
              </a:rPr>
              <a:t>Man bija “</a:t>
            </a:r>
            <a:r>
              <a:rPr lang="lv-LV" sz="2400" i="1" dirty="0" err="1">
                <a:latin typeface="+mn-lt"/>
              </a:rPr>
              <a:t>Instagram</a:t>
            </a:r>
            <a:r>
              <a:rPr lang="lv-LV" sz="2400" i="1" dirty="0">
                <a:latin typeface="+mn-lt"/>
              </a:rPr>
              <a:t>” viltus profili. Es caur tiem runāju ar dažiem cilvēkiem, ar kuriem negribētu runāt no sava. Man vajadzēja uzzināt par vienu meiteni. Viņa bija ar vienu puisi vai nē, arī vienkārši vajadzēja kaut kādus </a:t>
            </a:r>
            <a:r>
              <a:rPr lang="lv-LV" sz="2400" i="1" dirty="0" err="1">
                <a:latin typeface="+mn-lt"/>
              </a:rPr>
              <a:t>storijus</a:t>
            </a:r>
            <a:r>
              <a:rPr lang="lv-LV" sz="2400" i="1" dirty="0">
                <a:latin typeface="+mn-lt"/>
              </a:rPr>
              <a:t> skatīties. Un vēl “</a:t>
            </a:r>
            <a:r>
              <a:rPr lang="lv-LV" sz="2400" i="1" dirty="0" err="1">
                <a:latin typeface="+mn-lt"/>
              </a:rPr>
              <a:t>Telegram</a:t>
            </a:r>
            <a:r>
              <a:rPr lang="lv-LV" sz="2400" i="1" dirty="0">
                <a:latin typeface="+mn-lt"/>
              </a:rPr>
              <a:t>” man arī bija vairāki profili, lai sarunātos ar kādu. Jo to SIM karti var vienkārši nopirkt “Maxima”, to </a:t>
            </a:r>
            <a:r>
              <a:rPr lang="en-US" sz="2400" i="1" dirty="0">
                <a:latin typeface="+mn-lt"/>
              </a:rPr>
              <a:t>“</a:t>
            </a:r>
            <a:r>
              <a:rPr lang="en-US" sz="2400" i="1" dirty="0"/>
              <a:t>Z</a:t>
            </a:r>
            <a:r>
              <a:rPr lang="lv-LV" sz="2400" i="1" dirty="0">
                <a:latin typeface="+mn-lt"/>
              </a:rPr>
              <a:t>elta zivtiņu</a:t>
            </a:r>
            <a:r>
              <a:rPr lang="en-US" sz="2400" i="1">
                <a:latin typeface="+mn-lt"/>
              </a:rPr>
              <a:t>”</a:t>
            </a:r>
            <a:r>
              <a:rPr lang="lv-LV" sz="2400" i="1">
                <a:latin typeface="+mn-lt"/>
              </a:rPr>
              <a:t> </a:t>
            </a:r>
            <a:r>
              <a:rPr lang="lv-LV" sz="2400" i="1" dirty="0">
                <a:latin typeface="+mn-lt"/>
              </a:rPr>
              <a:t>par trim eiro un tev būs jauns profils.</a:t>
            </a:r>
            <a:r>
              <a:rPr lang="lv-LV" sz="2400" i="1" kern="100" dirty="0">
                <a:latin typeface="+mn-lt"/>
                <a:ea typeface="Aptos" panose="020B0004020202020204" pitchFamily="34" charset="0"/>
                <a:cs typeface="Times New Roman" panose="02020603050405020304" pitchFamily="18" charset="0"/>
              </a:rPr>
              <a:t>”</a:t>
            </a:r>
            <a:endParaRPr lang="lv-LV" sz="2400" dirty="0"/>
          </a:p>
        </p:txBody>
      </p:sp>
    </p:spTree>
    <p:extLst>
      <p:ext uri="{BB962C8B-B14F-4D97-AF65-F5344CB8AC3E}">
        <p14:creationId xmlns:p14="http://schemas.microsoft.com/office/powerpoint/2010/main" val="3380401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3FC6B-F2A9-61C5-0128-0C8017A0FC7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6E6C5C4-CDF0-6912-7B64-81AB9A7566E9}"/>
              </a:ext>
            </a:extLst>
          </p:cNvPr>
          <p:cNvSpPr>
            <a:spLocks noGrp="1"/>
          </p:cNvSpPr>
          <p:nvPr>
            <p:ph type="title"/>
          </p:nvPr>
        </p:nvSpPr>
        <p:spPr>
          <a:xfrm>
            <a:off x="631766" y="3143819"/>
            <a:ext cx="11015133" cy="879474"/>
          </a:xfrm>
        </p:spPr>
        <p:txBody>
          <a:bodyPr>
            <a:noAutofit/>
          </a:bodyPr>
          <a:lstStyle/>
          <a:p>
            <a:pPr lvl="0"/>
            <a:r>
              <a:rPr lang="lv-LV" sz="3600" dirty="0"/>
              <a:t>Mediju lietošana, uzticēšanās un </a:t>
            </a:r>
            <a:br>
              <a:rPr lang="lv-LV" sz="3600" dirty="0"/>
            </a:br>
            <a:r>
              <a:rPr lang="lv-LV" sz="3600" dirty="0"/>
              <a:t>personību loma ziņu izvēlē </a:t>
            </a:r>
          </a:p>
        </p:txBody>
      </p:sp>
      <p:sp>
        <p:nvSpPr>
          <p:cNvPr id="3" name="Slide Number Placeholder 2">
            <a:extLst>
              <a:ext uri="{FF2B5EF4-FFF2-40B4-BE49-F238E27FC236}">
                <a16:creationId xmlns:a16="http://schemas.microsoft.com/office/drawing/2014/main" id="{7A722E7B-A7D0-CA80-19FF-5B8BA086025F}"/>
              </a:ext>
            </a:extLst>
          </p:cNvPr>
          <p:cNvSpPr>
            <a:spLocks noGrp="1"/>
          </p:cNvSpPr>
          <p:nvPr>
            <p:ph type="sldNum" sz="quarter" idx="10"/>
          </p:nvPr>
        </p:nvSpPr>
        <p:spPr/>
        <p:txBody>
          <a:bodyPr/>
          <a:lstStyle/>
          <a:p>
            <a:fld id="{91D3A56C-CA3A-4E89-BC65-6580637F7A80}" type="slidenum">
              <a:rPr lang="lv-LV" smtClean="0"/>
              <a:pPr/>
              <a:t>24</a:t>
            </a:fld>
            <a:endParaRPr lang="lv-LV"/>
          </a:p>
        </p:txBody>
      </p:sp>
      <p:grpSp>
        <p:nvGrpSpPr>
          <p:cNvPr id="81" name="Group 80">
            <a:extLst>
              <a:ext uri="{FF2B5EF4-FFF2-40B4-BE49-F238E27FC236}">
                <a16:creationId xmlns:a16="http://schemas.microsoft.com/office/drawing/2014/main" id="{4DDF09F8-0B2B-DE49-DE66-B8247B6C4D59}"/>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F0DCD162-2BA7-1D48-085A-C31F82D65EB3}"/>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9DB861A7-AE3F-4142-897A-AD3B06FAD9D4}"/>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7907AB38-1254-70CB-7E14-A236AF9F3175}"/>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7A49852-607D-BB58-3B82-45B60C46A47E}"/>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5A4A4C25-8413-6260-5979-F7EED24A63D3}"/>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87AE355C-1338-56C9-38EB-ACD9266AD9EC}"/>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8B2F4842-A5EC-C1F5-2993-A50B7DC875D6}"/>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B5D8F126-4BA9-55DC-3D24-1198596C8D4C}"/>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B546D972-E24D-7FCA-47EC-E702AED6FA1D}"/>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2B182876-53F5-DC50-3F59-8330620F9090}"/>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6581621F-CD6B-1FD2-C15A-072F7B1CD85F}"/>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9E34103F-5A07-4C54-54E3-73A0D2DF7A1A}"/>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B0A22CA1-39B0-3D69-8B98-BCE9F3812C13}"/>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9D12A626-8245-CC6D-B74A-04C236C07E75}"/>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724151D4-4F08-BBA1-915B-62109E792759}"/>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8B8D2FA4-EA04-A429-F031-DD8FBE0F1E77}"/>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BB3A26B-D571-9CA8-0C5E-E6D0D30793CC}"/>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5E19297D-59D0-D918-5E8D-586DB4CD00AA}"/>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4A3FD1FA-B32F-B801-72EB-9438AB85D6CA}"/>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F09F7D18-00C0-3444-F28D-518683490D0B}"/>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505F4822-177A-9D6B-4E9A-BCEC658C5153}"/>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3193372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0E2D72F9-8756-B4E5-63FC-CC2E549D8BE5}"/>
              </a:ext>
            </a:extLst>
          </p:cNvPr>
          <p:cNvSpPr>
            <a:spLocks noGrp="1"/>
          </p:cNvSpPr>
          <p:nvPr>
            <p:ph type="sldNum" sz="quarter" idx="10"/>
          </p:nvPr>
        </p:nvSpPr>
        <p:spPr/>
        <p:txBody>
          <a:bodyPr/>
          <a:lstStyle/>
          <a:p>
            <a:fld id="{91D3A56C-CA3A-4E89-BC65-6580637F7A80}" type="slidenum">
              <a:rPr lang="lv-LV" smtClean="0"/>
              <a:pPr/>
              <a:t>25</a:t>
            </a:fld>
            <a:endParaRPr lang="lv-LV"/>
          </a:p>
        </p:txBody>
      </p:sp>
      <p:pic>
        <p:nvPicPr>
          <p:cNvPr id="6" name="Attēls 5">
            <a:extLst>
              <a:ext uri="{FF2B5EF4-FFF2-40B4-BE49-F238E27FC236}">
                <a16:creationId xmlns:a16="http://schemas.microsoft.com/office/drawing/2014/main" id="{3D64A477-D31C-9681-52B1-55F3DE895DB3}"/>
              </a:ext>
            </a:extLst>
          </p:cNvPr>
          <p:cNvPicPr>
            <a:picLocks noChangeAspect="1"/>
          </p:cNvPicPr>
          <p:nvPr/>
        </p:nvPicPr>
        <p:blipFill>
          <a:blip r:embed="rId2"/>
          <a:stretch>
            <a:fillRect/>
          </a:stretch>
        </p:blipFill>
        <p:spPr>
          <a:xfrm>
            <a:off x="914400" y="318594"/>
            <a:ext cx="10623840" cy="6230337"/>
          </a:xfrm>
          <a:prstGeom prst="rect">
            <a:avLst/>
          </a:prstGeom>
        </p:spPr>
      </p:pic>
      <p:sp>
        <p:nvSpPr>
          <p:cNvPr id="5" name="Taisnstūris 4">
            <a:extLst>
              <a:ext uri="{FF2B5EF4-FFF2-40B4-BE49-F238E27FC236}">
                <a16:creationId xmlns:a16="http://schemas.microsoft.com/office/drawing/2014/main" id="{91ACA086-6F46-699A-08F5-5D389906F9E8}"/>
              </a:ext>
            </a:extLst>
          </p:cNvPr>
          <p:cNvSpPr/>
          <p:nvPr/>
        </p:nvSpPr>
        <p:spPr>
          <a:xfrm>
            <a:off x="914400" y="511629"/>
            <a:ext cx="1306286" cy="511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11" name="Taisns savienotājs 10">
            <a:extLst>
              <a:ext uri="{FF2B5EF4-FFF2-40B4-BE49-F238E27FC236}">
                <a16:creationId xmlns:a16="http://schemas.microsoft.com/office/drawing/2014/main" id="{EAA954F5-BEF2-F428-6BAC-901701BDABF9}"/>
              </a:ext>
            </a:extLst>
          </p:cNvPr>
          <p:cNvCxnSpPr>
            <a:cxnSpLocks/>
          </p:cNvCxnSpPr>
          <p:nvPr/>
        </p:nvCxnSpPr>
        <p:spPr>
          <a:xfrm>
            <a:off x="6912428" y="903514"/>
            <a:ext cx="740229" cy="0"/>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379598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CAFAD4C6-8CDF-245D-1AA9-DE2B68C686F0}"/>
              </a:ext>
            </a:extLst>
          </p:cNvPr>
          <p:cNvSpPr>
            <a:spLocks noGrp="1"/>
          </p:cNvSpPr>
          <p:nvPr>
            <p:ph type="sldNum" sz="quarter" idx="10"/>
          </p:nvPr>
        </p:nvSpPr>
        <p:spPr/>
        <p:txBody>
          <a:bodyPr/>
          <a:lstStyle/>
          <a:p>
            <a:fld id="{91D3A56C-CA3A-4E89-BC65-6580637F7A80}" type="slidenum">
              <a:rPr lang="lv-LV" smtClean="0"/>
              <a:pPr/>
              <a:t>26</a:t>
            </a:fld>
            <a:endParaRPr lang="lv-LV"/>
          </a:p>
        </p:txBody>
      </p:sp>
      <p:pic>
        <p:nvPicPr>
          <p:cNvPr id="6" name="Attēls 5">
            <a:extLst>
              <a:ext uri="{FF2B5EF4-FFF2-40B4-BE49-F238E27FC236}">
                <a16:creationId xmlns:a16="http://schemas.microsoft.com/office/drawing/2014/main" id="{A1411A38-B027-342B-5C9B-D76DE944D726}"/>
              </a:ext>
            </a:extLst>
          </p:cNvPr>
          <p:cNvPicPr>
            <a:picLocks noChangeAspect="1"/>
          </p:cNvPicPr>
          <p:nvPr/>
        </p:nvPicPr>
        <p:blipFill>
          <a:blip r:embed="rId2"/>
          <a:stretch>
            <a:fillRect/>
          </a:stretch>
        </p:blipFill>
        <p:spPr>
          <a:xfrm>
            <a:off x="1189765" y="458131"/>
            <a:ext cx="10233935" cy="5932212"/>
          </a:xfrm>
          <a:prstGeom prst="rect">
            <a:avLst/>
          </a:prstGeom>
        </p:spPr>
      </p:pic>
      <p:sp>
        <p:nvSpPr>
          <p:cNvPr id="10" name="Taisnstūris 9">
            <a:extLst>
              <a:ext uri="{FF2B5EF4-FFF2-40B4-BE49-F238E27FC236}">
                <a16:creationId xmlns:a16="http://schemas.microsoft.com/office/drawing/2014/main" id="{F6F5734F-DCDA-CD65-C98D-42AD413FABA7}"/>
              </a:ext>
            </a:extLst>
          </p:cNvPr>
          <p:cNvSpPr/>
          <p:nvPr/>
        </p:nvSpPr>
        <p:spPr>
          <a:xfrm>
            <a:off x="1284514" y="609601"/>
            <a:ext cx="1306286" cy="5116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12" name="Taisns savienotājs 11">
            <a:extLst>
              <a:ext uri="{FF2B5EF4-FFF2-40B4-BE49-F238E27FC236}">
                <a16:creationId xmlns:a16="http://schemas.microsoft.com/office/drawing/2014/main" id="{1870DAA5-C3DF-CAE0-7E0F-4A5FE2C67952}"/>
              </a:ext>
            </a:extLst>
          </p:cNvPr>
          <p:cNvCxnSpPr/>
          <p:nvPr/>
        </p:nvCxnSpPr>
        <p:spPr>
          <a:xfrm>
            <a:off x="3298371" y="979714"/>
            <a:ext cx="3537858" cy="0"/>
          </a:xfrm>
          <a:prstGeom prst="line">
            <a:avLst/>
          </a:prstGeom>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424441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94CFD-322A-E113-FD67-E648BBB79D3A}"/>
            </a:ext>
          </a:extLst>
        </p:cNvPr>
        <p:cNvGrpSpPr/>
        <p:nvPr/>
      </p:nvGrpSpPr>
      <p:grpSpPr>
        <a:xfrm>
          <a:off x="0" y="0"/>
          <a:ext cx="0" cy="0"/>
          <a:chOff x="0" y="0"/>
          <a:chExt cx="0" cy="0"/>
        </a:xfrm>
      </p:grpSpPr>
      <p:sp>
        <p:nvSpPr>
          <p:cNvPr id="61" name="Content Placeholder 60">
            <a:extLst>
              <a:ext uri="{FF2B5EF4-FFF2-40B4-BE49-F238E27FC236}">
                <a16:creationId xmlns:a16="http://schemas.microsoft.com/office/drawing/2014/main" id="{945F5D15-6819-57BC-47DD-CD534B57F525}"/>
              </a:ext>
            </a:extLst>
          </p:cNvPr>
          <p:cNvSpPr>
            <a:spLocks noGrp="1"/>
          </p:cNvSpPr>
          <p:nvPr>
            <p:ph idx="1"/>
          </p:nvPr>
        </p:nvSpPr>
        <p:spPr>
          <a:xfrm>
            <a:off x="571860" y="1706998"/>
            <a:ext cx="11015133" cy="4439418"/>
          </a:xfrm>
        </p:spPr>
        <p:txBody>
          <a:bodyPr/>
          <a:lstStyle/>
          <a:p>
            <a:pPr marL="0" indent="0">
              <a:buNone/>
            </a:pPr>
            <a:r>
              <a:rPr lang="lv-LV" sz="2300" dirty="0"/>
              <a:t>Var izdalīt vismaz trīs uzticēšanās medijiem ievirzes – </a:t>
            </a:r>
            <a:r>
              <a:rPr lang="lv-LV" sz="2300" b="1" dirty="0"/>
              <a:t>vispārēja uzticēšanās medijiem, selektīva uzticēšanās </a:t>
            </a:r>
            <a:r>
              <a:rPr lang="lv-LV" sz="2300" dirty="0"/>
              <a:t>(atšķirīgs dažādu mediju vērtējums, neuzticas </a:t>
            </a:r>
            <a:r>
              <a:rPr lang="lv-LV" sz="2300" i="1" dirty="0"/>
              <a:t>“</a:t>
            </a:r>
            <a:r>
              <a:rPr lang="lv-LV" sz="2300" dirty="0"/>
              <a:t>dzeltenajiem virsrakstiem</a:t>
            </a:r>
            <a:r>
              <a:rPr lang="lv-LV" sz="2300" i="1" dirty="0"/>
              <a:t>”</a:t>
            </a:r>
            <a:r>
              <a:rPr lang="lv-LV" sz="2300" dirty="0"/>
              <a:t>, pārspīlējumiem, vienpusīgam atspoguļojumam) </a:t>
            </a:r>
            <a:r>
              <a:rPr lang="lv-LV" sz="2300" b="1" dirty="0"/>
              <a:t>un vispārēja neuzticēšanās medijiem.</a:t>
            </a:r>
            <a:r>
              <a:rPr lang="lv-LV" sz="2300" dirty="0"/>
              <a:t> </a:t>
            </a:r>
          </a:p>
          <a:p>
            <a:pPr marL="0" indent="0">
              <a:buNone/>
            </a:pPr>
            <a:r>
              <a:rPr lang="lv-LV" sz="2300" i="1" dirty="0"/>
              <a:t>Sieviete, 76: “Nu, visas ziņas ir smadzeņu skalošana. Izdevīgi.”</a:t>
            </a:r>
          </a:p>
          <a:p>
            <a:pPr marL="0" indent="0">
              <a:buNone/>
            </a:pPr>
            <a:endParaRPr lang="lv-LV" sz="2300" i="1" dirty="0"/>
          </a:p>
          <a:p>
            <a:pPr marL="0" indent="0">
              <a:buNone/>
            </a:pPr>
            <a:endParaRPr lang="lv-LV" sz="2300" dirty="0"/>
          </a:p>
          <a:p>
            <a:pPr marL="0" indent="0">
              <a:buNone/>
            </a:pPr>
            <a:r>
              <a:rPr lang="lv-LV" sz="2300" dirty="0"/>
              <a:t>Daudzi intervētie, runājot par uzticēšanos, nosauc medijus vai raidījumus, bet konkrētus žurnālistus nemin vai atzīst, ka tos nezina. </a:t>
            </a:r>
            <a:endParaRPr lang="lv-LV" sz="2300" i="1" dirty="0"/>
          </a:p>
          <a:p>
            <a:pPr marL="0" indent="0">
              <a:buNone/>
            </a:pPr>
            <a:r>
              <a:rPr lang="lv-LV" sz="2300" i="1" dirty="0"/>
              <a:t>Sieviete, 70: “Nu, zinu! Laika ziņu Bricim. Bet arī ne vienmēr var ticēt.” </a:t>
            </a:r>
          </a:p>
          <a:p>
            <a:pPr marL="0" indent="0">
              <a:buNone/>
            </a:pPr>
            <a:endParaRPr lang="lv-LV" dirty="0"/>
          </a:p>
        </p:txBody>
      </p:sp>
      <p:cxnSp>
        <p:nvCxnSpPr>
          <p:cNvPr id="32" name="Straight Connector 31" hidden="1">
            <a:extLst>
              <a:ext uri="{FF2B5EF4-FFF2-40B4-BE49-F238E27FC236}">
                <a16:creationId xmlns:a16="http://schemas.microsoft.com/office/drawing/2014/main" id="{BA1E31C6-BF19-6434-5897-F138705632F0}"/>
              </a:ext>
            </a:extLst>
          </p:cNvPr>
          <p:cNvCxnSpPr>
            <a:cxnSpLocks/>
          </p:cNvCxnSpPr>
          <p:nvPr/>
        </p:nvCxnSpPr>
        <p:spPr>
          <a:xfrm flipH="1">
            <a:off x="9117211" y="3205195"/>
            <a:ext cx="5017017" cy="3081297"/>
          </a:xfrm>
          <a:prstGeom prst="line">
            <a:avLst/>
          </a:prstGeom>
          <a:ln w="2857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8F67E4B3-7736-4B61-8D2B-640A6B9CE730}"/>
              </a:ext>
            </a:extLst>
          </p:cNvPr>
          <p:cNvGrpSpPr/>
          <p:nvPr/>
        </p:nvGrpSpPr>
        <p:grpSpPr>
          <a:xfrm>
            <a:off x="10277933" y="4800837"/>
            <a:ext cx="1718995" cy="1923813"/>
            <a:chOff x="8548972" y="2451209"/>
            <a:chExt cx="4273283" cy="4782444"/>
          </a:xfrm>
        </p:grpSpPr>
        <p:sp>
          <p:nvSpPr>
            <p:cNvPr id="65" name="Oval 64">
              <a:extLst>
                <a:ext uri="{FF2B5EF4-FFF2-40B4-BE49-F238E27FC236}">
                  <a16:creationId xmlns:a16="http://schemas.microsoft.com/office/drawing/2014/main" id="{3360EC83-1E49-11F0-9E6B-6495AAAC44BA}"/>
                </a:ext>
              </a:extLst>
            </p:cNvPr>
            <p:cNvSpPr>
              <a:spLocks noChangeAspect="1"/>
            </p:cNvSpPr>
            <p:nvPr/>
          </p:nvSpPr>
          <p:spPr>
            <a:xfrm rot="5400000">
              <a:off x="11369892" y="2427991"/>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6" name="Group 65">
              <a:extLst>
                <a:ext uri="{FF2B5EF4-FFF2-40B4-BE49-F238E27FC236}">
                  <a16:creationId xmlns:a16="http://schemas.microsoft.com/office/drawing/2014/main" id="{171B45FB-CB1F-EA19-DC6D-E99C6875D759}"/>
                </a:ext>
              </a:extLst>
            </p:cNvPr>
            <p:cNvGrpSpPr/>
            <p:nvPr/>
          </p:nvGrpSpPr>
          <p:grpSpPr>
            <a:xfrm>
              <a:off x="8548972" y="5798420"/>
              <a:ext cx="956902" cy="910465"/>
              <a:chOff x="10031066" y="6942617"/>
              <a:chExt cx="956902" cy="910465"/>
            </a:xfrm>
          </p:grpSpPr>
          <p:sp>
            <p:nvSpPr>
              <p:cNvPr id="81" name="Oval 80">
                <a:extLst>
                  <a:ext uri="{FF2B5EF4-FFF2-40B4-BE49-F238E27FC236}">
                    <a16:creationId xmlns:a16="http://schemas.microsoft.com/office/drawing/2014/main" id="{C371AA2F-93FB-9FFB-B697-DB4842241676}"/>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9A536C70-DAFA-6145-E558-1FE0E28AF444}"/>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1D0EDC1B-8029-E4C8-46C9-0C79CCF695EC}"/>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8B0D1543-2CD0-E2CB-201C-BEA9A2D5CB4C}"/>
                </a:ext>
              </a:extLst>
            </p:cNvPr>
            <p:cNvGrpSpPr/>
            <p:nvPr/>
          </p:nvGrpSpPr>
          <p:grpSpPr>
            <a:xfrm rot="5400000">
              <a:off x="11493246" y="2575260"/>
              <a:ext cx="619891" cy="651508"/>
              <a:chOff x="8775543" y="819242"/>
              <a:chExt cx="460800" cy="460800"/>
            </a:xfrm>
          </p:grpSpPr>
          <p:sp>
            <p:nvSpPr>
              <p:cNvPr id="79" name="Oval 78">
                <a:extLst>
                  <a:ext uri="{FF2B5EF4-FFF2-40B4-BE49-F238E27FC236}">
                    <a16:creationId xmlns:a16="http://schemas.microsoft.com/office/drawing/2014/main" id="{6B11BD6D-D8D7-AF09-4DD5-FC2F06029012}"/>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7A5458CA-9E00-2E2A-55D1-681CD346ABDB}"/>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8" name="Straight Connector 67">
              <a:extLst>
                <a:ext uri="{FF2B5EF4-FFF2-40B4-BE49-F238E27FC236}">
                  <a16:creationId xmlns:a16="http://schemas.microsoft.com/office/drawing/2014/main" id="{73C8263E-31F3-C6B9-FA99-86AA1E605F37}"/>
                </a:ext>
              </a:extLst>
            </p:cNvPr>
            <p:cNvCxnSpPr>
              <a:cxnSpLocks/>
              <a:endCxn id="75" idx="2"/>
            </p:cNvCxnSpPr>
            <p:nvPr/>
          </p:nvCxnSpPr>
          <p:spPr>
            <a:xfrm>
              <a:off x="11803192" y="3066468"/>
              <a:ext cx="10088" cy="2771936"/>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4E583372-D838-6EE1-CDB7-BAFFC8C4DB87}"/>
                </a:ext>
              </a:extLst>
            </p:cNvPr>
            <p:cNvGrpSpPr/>
            <p:nvPr/>
          </p:nvGrpSpPr>
          <p:grpSpPr>
            <a:xfrm rot="5400000">
              <a:off x="10268235" y="4621332"/>
              <a:ext cx="910465" cy="956898"/>
              <a:chOff x="10291921" y="1484372"/>
              <a:chExt cx="676800" cy="676797"/>
            </a:xfrm>
          </p:grpSpPr>
          <p:sp>
            <p:nvSpPr>
              <p:cNvPr id="76" name="Oval 75">
                <a:extLst>
                  <a:ext uri="{FF2B5EF4-FFF2-40B4-BE49-F238E27FC236}">
                    <a16:creationId xmlns:a16="http://schemas.microsoft.com/office/drawing/2014/main" id="{4EE64A29-5379-670D-08F0-9E61A15A5535}"/>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040C5195-E141-FA16-FD02-71416B735123}"/>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DC713C5C-2120-1B85-85B6-A9E060BB11C9}"/>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EE12136B-63F8-EBC5-1923-14A09D03EBCA}"/>
                </a:ext>
              </a:extLst>
            </p:cNvPr>
            <p:cNvCxnSpPr>
              <a:cxnSpLocks/>
              <a:stCxn id="75" idx="4"/>
              <a:endCxn id="83" idx="0"/>
            </p:cNvCxnSpPr>
            <p:nvPr/>
          </p:nvCxnSpPr>
          <p:spPr>
            <a:xfrm flipH="1" flipV="1">
              <a:off x="9200249" y="6253654"/>
              <a:ext cx="2155592" cy="19991"/>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2CA3AC1-67F8-7182-44BB-445C125AD577}"/>
                </a:ext>
              </a:extLst>
            </p:cNvPr>
            <p:cNvCxnSpPr>
              <a:cxnSpLocks/>
            </p:cNvCxnSpPr>
            <p:nvPr/>
          </p:nvCxnSpPr>
          <p:spPr>
            <a:xfrm>
              <a:off x="10845675" y="5216059"/>
              <a:ext cx="631762" cy="746414"/>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8A69965D-966C-F793-99C9-7C33438B0D22}"/>
                </a:ext>
              </a:extLst>
            </p:cNvPr>
            <p:cNvGrpSpPr/>
            <p:nvPr/>
          </p:nvGrpSpPr>
          <p:grpSpPr>
            <a:xfrm>
              <a:off x="10804307" y="5313632"/>
              <a:ext cx="2017948" cy="1920021"/>
              <a:chOff x="10944148" y="5734536"/>
              <a:chExt cx="1324997" cy="1260697"/>
            </a:xfrm>
          </p:grpSpPr>
          <p:sp>
            <p:nvSpPr>
              <p:cNvPr id="73" name="Oval 72">
                <a:extLst>
                  <a:ext uri="{FF2B5EF4-FFF2-40B4-BE49-F238E27FC236}">
                    <a16:creationId xmlns:a16="http://schemas.microsoft.com/office/drawing/2014/main" id="{8DCD26C7-AB99-FA9E-2FCA-26ABC9CD7D49}"/>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803C1F66-3318-E88A-915F-AEDFCBF87A6A}"/>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4E9B1725-1604-E7B8-00B3-DDC63774015F}"/>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 name="Virsraksts 3">
            <a:extLst>
              <a:ext uri="{FF2B5EF4-FFF2-40B4-BE49-F238E27FC236}">
                <a16:creationId xmlns:a16="http://schemas.microsoft.com/office/drawing/2014/main" id="{D4DA3853-CBA0-10FC-9131-9CD7E6FB5B51}"/>
              </a:ext>
            </a:extLst>
          </p:cNvPr>
          <p:cNvSpPr>
            <a:spLocks noGrp="1"/>
          </p:cNvSpPr>
          <p:nvPr>
            <p:ph type="title"/>
          </p:nvPr>
        </p:nvSpPr>
        <p:spPr/>
        <p:txBody>
          <a:bodyPr>
            <a:normAutofit fontScale="90000"/>
          </a:bodyPr>
          <a:lstStyle/>
          <a:p>
            <a:r>
              <a:rPr lang="lv-LV" sz="3600" dirty="0"/>
              <a:t>Uzticēšanās medijiem</a:t>
            </a:r>
            <a:br>
              <a:rPr lang="lv-LV" dirty="0"/>
            </a:br>
            <a:r>
              <a:rPr lang="lv-LV" i="1" dirty="0">
                <a:latin typeface="+mn-lt"/>
              </a:rPr>
              <a:t>Interviju rezultāti</a:t>
            </a:r>
          </a:p>
        </p:txBody>
      </p:sp>
    </p:spTree>
    <p:extLst>
      <p:ext uri="{BB962C8B-B14F-4D97-AF65-F5344CB8AC3E}">
        <p14:creationId xmlns:p14="http://schemas.microsoft.com/office/powerpoint/2010/main" val="1823679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60EDC-D48C-EF84-C056-2D687EACA16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F0B5F92-437E-C08A-8CA0-FA0C9170F008}"/>
              </a:ext>
            </a:extLst>
          </p:cNvPr>
          <p:cNvSpPr>
            <a:spLocks noGrp="1"/>
          </p:cNvSpPr>
          <p:nvPr>
            <p:ph type="title"/>
          </p:nvPr>
        </p:nvSpPr>
        <p:spPr>
          <a:xfrm>
            <a:off x="753790" y="2860790"/>
            <a:ext cx="11015133" cy="879474"/>
          </a:xfrm>
        </p:spPr>
        <p:txBody>
          <a:bodyPr>
            <a:normAutofit/>
          </a:bodyPr>
          <a:lstStyle/>
          <a:p>
            <a:r>
              <a:rPr lang="lv-LV" sz="3600" dirty="0"/>
              <a:t>Ziņu lietošanas paradumi</a:t>
            </a:r>
          </a:p>
        </p:txBody>
      </p:sp>
      <p:sp>
        <p:nvSpPr>
          <p:cNvPr id="3" name="Slide Number Placeholder 2">
            <a:extLst>
              <a:ext uri="{FF2B5EF4-FFF2-40B4-BE49-F238E27FC236}">
                <a16:creationId xmlns:a16="http://schemas.microsoft.com/office/drawing/2014/main" id="{31103684-03E3-8738-5D83-2C2707C25C64}"/>
              </a:ext>
            </a:extLst>
          </p:cNvPr>
          <p:cNvSpPr>
            <a:spLocks noGrp="1"/>
          </p:cNvSpPr>
          <p:nvPr>
            <p:ph type="sldNum" sz="quarter" idx="10"/>
          </p:nvPr>
        </p:nvSpPr>
        <p:spPr/>
        <p:txBody>
          <a:bodyPr/>
          <a:lstStyle/>
          <a:p>
            <a:fld id="{91D3A56C-CA3A-4E89-BC65-6580637F7A80}" type="slidenum">
              <a:rPr lang="lv-LV" smtClean="0"/>
              <a:pPr/>
              <a:t>28</a:t>
            </a:fld>
            <a:endParaRPr lang="lv-LV"/>
          </a:p>
        </p:txBody>
      </p:sp>
      <p:grpSp>
        <p:nvGrpSpPr>
          <p:cNvPr id="81" name="Group 80">
            <a:extLst>
              <a:ext uri="{FF2B5EF4-FFF2-40B4-BE49-F238E27FC236}">
                <a16:creationId xmlns:a16="http://schemas.microsoft.com/office/drawing/2014/main" id="{5095AE36-D0F1-1737-4F38-F0878CDC11E7}"/>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765412BA-2057-5E18-8296-3F974C0A931C}"/>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E2962A96-1653-9537-9D57-C219B70B8CF8}"/>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122431E6-97FE-E526-873E-C0CF4CB863EB}"/>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B0BE55B4-9C80-5023-ABDC-FABB64B1C7F4}"/>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DD5B5652-EF30-C019-0162-9A2E6E010051}"/>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A66C4015-A4D3-4E22-AE51-65F127651ED1}"/>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A771A03E-D8EA-CB89-4E92-0A04EE04936C}"/>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3B5DFD5B-1100-A464-1391-D644B24B15CE}"/>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DD403B99-9175-5246-7A45-BB3F2B201CF0}"/>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081D1625-7F43-523C-97CC-0FEDDAADC00A}"/>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7C8690AE-CA19-3309-96F6-44EA9212415D}"/>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908DF3B3-FAE3-098E-27A7-036D5B8CFE5B}"/>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FCC698A1-3892-CAAB-31ED-A5AA72E02D4D}"/>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E662D330-2636-2CB9-989A-DE6872432E57}"/>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F97D30BF-8603-1078-8EA5-B99C6233B372}"/>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B8E0A332-E40F-10AC-7A2C-2DCEE6027AC3}"/>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995E113-DC08-9E4D-A224-4902E1E746AE}"/>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92B3FF34-7647-A66D-739B-C2A9E3469152}"/>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4D3ECC81-BCF6-A16E-98DA-79C3F35CE727}"/>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39E37978-5852-5D96-D4A2-6E94AAEF3CA4}"/>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ED3D930D-1C2B-3557-820A-66F77EE183BC}"/>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36091159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08B0A321-33D7-0ABA-5654-803FC8B8C772}"/>
              </a:ext>
            </a:extLst>
          </p:cNvPr>
          <p:cNvSpPr>
            <a:spLocks noGrp="1"/>
          </p:cNvSpPr>
          <p:nvPr>
            <p:ph type="sldNum" sz="quarter" idx="10"/>
          </p:nvPr>
        </p:nvSpPr>
        <p:spPr/>
        <p:txBody>
          <a:bodyPr/>
          <a:lstStyle/>
          <a:p>
            <a:fld id="{91D3A56C-CA3A-4E89-BC65-6580637F7A80}" type="slidenum">
              <a:rPr lang="lv-LV" smtClean="0"/>
              <a:pPr/>
              <a:t>29</a:t>
            </a:fld>
            <a:endParaRPr lang="lv-LV"/>
          </a:p>
        </p:txBody>
      </p:sp>
      <p:sp>
        <p:nvSpPr>
          <p:cNvPr id="4" name="Teksta vietturis 3">
            <a:extLst>
              <a:ext uri="{FF2B5EF4-FFF2-40B4-BE49-F238E27FC236}">
                <a16:creationId xmlns:a16="http://schemas.microsoft.com/office/drawing/2014/main" id="{C6B36C06-A210-0C9F-5679-94426F5527DD}"/>
              </a:ext>
            </a:extLst>
          </p:cNvPr>
          <p:cNvSpPr>
            <a:spLocks noGrp="1"/>
          </p:cNvSpPr>
          <p:nvPr>
            <p:ph type="body" sz="quarter" idx="11"/>
          </p:nvPr>
        </p:nvSpPr>
        <p:spPr>
          <a:xfrm>
            <a:off x="141514" y="3968977"/>
            <a:ext cx="3588657" cy="2444523"/>
          </a:xfrm>
        </p:spPr>
        <p:txBody>
          <a:bodyPr>
            <a:normAutofit fontScale="92500"/>
          </a:bodyPr>
          <a:lstStyle/>
          <a:p>
            <a:r>
              <a:rPr lang="lv-LV" sz="3000" b="1" i="1" dirty="0"/>
              <a:t>	Kurš apgalvojums vislabāk raksturo Jūsu ziņu patēriņu?</a:t>
            </a:r>
          </a:p>
          <a:p>
            <a:r>
              <a:rPr lang="lv-LV" dirty="0"/>
              <a:t>	Izlase – visi aptaujas dalībnieki</a:t>
            </a:r>
          </a:p>
          <a:p>
            <a:endParaRPr lang="lv-LV" dirty="0"/>
          </a:p>
        </p:txBody>
      </p:sp>
      <p:pic>
        <p:nvPicPr>
          <p:cNvPr id="5" name="Picture 22">
            <a:extLst>
              <a:ext uri="{FF2B5EF4-FFF2-40B4-BE49-F238E27FC236}">
                <a16:creationId xmlns:a16="http://schemas.microsoft.com/office/drawing/2014/main" id="{EF36D558-D69D-EF9A-29BD-A6A25E2FA00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56428" y="408384"/>
            <a:ext cx="8505371" cy="6041232"/>
          </a:xfrm>
          <a:prstGeom prst="rect">
            <a:avLst/>
          </a:prstGeom>
          <a:noFill/>
          <a:ln>
            <a:noFill/>
          </a:ln>
        </p:spPr>
      </p:pic>
    </p:spTree>
    <p:extLst>
      <p:ext uri="{BB962C8B-B14F-4D97-AF65-F5344CB8AC3E}">
        <p14:creationId xmlns:p14="http://schemas.microsoft.com/office/powerpoint/2010/main" val="704051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120C4-FA1C-223C-F5C6-5FE43EAC314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566EB6-4DE2-1FB4-9BA5-C6B585FFB8E3}"/>
              </a:ext>
            </a:extLst>
          </p:cNvPr>
          <p:cNvSpPr>
            <a:spLocks noGrp="1"/>
          </p:cNvSpPr>
          <p:nvPr>
            <p:ph type="title"/>
          </p:nvPr>
        </p:nvSpPr>
        <p:spPr>
          <a:xfrm>
            <a:off x="521650" y="646546"/>
            <a:ext cx="8727667" cy="879474"/>
          </a:xfrm>
        </p:spPr>
        <p:txBody>
          <a:bodyPr>
            <a:normAutofit/>
          </a:bodyPr>
          <a:lstStyle/>
          <a:p>
            <a:r>
              <a:rPr lang="lv-LV" sz="3600" dirty="0"/>
              <a:t>Ziņu saņemšana sociālajos medijos</a:t>
            </a:r>
            <a:endParaRPr lang="lv-LV" sz="3400" dirty="0"/>
          </a:p>
        </p:txBody>
      </p:sp>
      <p:sp>
        <p:nvSpPr>
          <p:cNvPr id="3" name="Slide Number Placeholder 2">
            <a:extLst>
              <a:ext uri="{FF2B5EF4-FFF2-40B4-BE49-F238E27FC236}">
                <a16:creationId xmlns:a16="http://schemas.microsoft.com/office/drawing/2014/main" id="{3128506F-B823-C93B-7378-1A3A24B25C43}"/>
              </a:ext>
            </a:extLst>
          </p:cNvPr>
          <p:cNvSpPr>
            <a:spLocks noGrp="1"/>
          </p:cNvSpPr>
          <p:nvPr>
            <p:ph type="sldNum" sz="quarter" idx="10"/>
          </p:nvPr>
        </p:nvSpPr>
        <p:spPr/>
        <p:txBody>
          <a:bodyPr/>
          <a:lstStyle/>
          <a:p>
            <a:fld id="{91D3A56C-CA3A-4E89-BC65-6580637F7A80}" type="slidenum">
              <a:rPr lang="lv-LV" smtClean="0"/>
              <a:pPr/>
              <a:t>30</a:t>
            </a:fld>
            <a:endParaRPr lang="lv-LV"/>
          </a:p>
        </p:txBody>
      </p:sp>
      <p:grpSp>
        <p:nvGrpSpPr>
          <p:cNvPr id="81" name="Group 80">
            <a:extLst>
              <a:ext uri="{FF2B5EF4-FFF2-40B4-BE49-F238E27FC236}">
                <a16:creationId xmlns:a16="http://schemas.microsoft.com/office/drawing/2014/main" id="{C22D18EB-37EC-685A-4E75-B53A7E847D50}"/>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7937F933-27C6-A67D-14C7-A5300CF59DD7}"/>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472B23E2-04DC-659A-B5B4-744C7F1357E3}"/>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43045242-CC40-ACAC-7AB0-373B2F7EA9A1}"/>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B7A0A28A-8225-404D-7716-B6F97B971BEA}"/>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B2D3325F-7B27-D478-5A62-7488735BC529}"/>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E7ABE91C-1BA3-54EC-5370-03C825FCA230}"/>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9D5EB0CB-2AFA-7289-414E-2F5A6799E074}"/>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7201CB60-459E-009B-FC85-BCCFF88FB134}"/>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63DB5AB5-3881-8C5F-5D14-289EB3470CF8}"/>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874687C6-78B7-30AE-7DFA-35C797C6F189}"/>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F1BA819A-0357-E44F-CA10-B425FA343E0D}"/>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A2CCE2B4-65F7-35A1-61E1-3AA94A580031}"/>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7542D12E-5826-9BDF-620B-C8A4BA593DE2}"/>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84B52F74-BBE2-EA76-20DB-ADC94817D2B7}"/>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5E8F5B2D-C1AB-8CFA-5EA3-54D165B3D1D6}"/>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9371B763-B566-6DCE-F521-31A7DA34C5CA}"/>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B709D44-C46E-0187-134D-80ED66055B5D}"/>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A9C80977-D3F8-22B8-56DF-8D307B361AB2}"/>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1DFED4A0-CC66-320F-C8CD-44196A99AA1D}"/>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6FB91AB0-37BB-0964-DE6E-CF5AE1A70B13}"/>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B7C1E451-BC70-90F4-900A-133A758BC616}"/>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4" name="TextBox 3">
            <a:extLst>
              <a:ext uri="{FF2B5EF4-FFF2-40B4-BE49-F238E27FC236}">
                <a16:creationId xmlns:a16="http://schemas.microsoft.com/office/drawing/2014/main" id="{2551C716-3899-BC16-20E1-BA5D7303E72D}"/>
              </a:ext>
            </a:extLst>
          </p:cNvPr>
          <p:cNvSpPr txBox="1"/>
          <p:nvPr/>
        </p:nvSpPr>
        <p:spPr>
          <a:xfrm>
            <a:off x="584199" y="1972596"/>
            <a:ext cx="7155543" cy="2462213"/>
          </a:xfrm>
          <a:prstGeom prst="rect">
            <a:avLst/>
          </a:prstGeom>
          <a:noFill/>
        </p:spPr>
        <p:txBody>
          <a:bodyPr wrap="square">
            <a:spAutoFit/>
          </a:bodyPr>
          <a:lstStyle/>
          <a:p>
            <a:r>
              <a:rPr lang="lv-LV" sz="2200" dirty="0">
                <a:effectLst/>
                <a:latin typeface="+mn-lt"/>
                <a:ea typeface="Aptos" panose="020B0004020202020204" pitchFamily="34" charset="0"/>
                <a:cs typeface="Times New Roman" panose="02020603050405020304" pitchFamily="18" charset="0"/>
              </a:rPr>
              <a:t>Algoritmiski atlasītajā plūsmā priekšroka var būt lietotāja uzmanību un iesaisti veicinošam saturam, kas ne vienmēr ir sabiedriski nozīmīgākais vai uzticamākais. </a:t>
            </a:r>
          </a:p>
          <a:p>
            <a:endParaRPr lang="lv-LV" sz="2200" dirty="0">
              <a:ea typeface="Aptos" panose="020B0004020202020204" pitchFamily="34" charset="0"/>
              <a:cs typeface="Times New Roman" panose="02020603050405020304" pitchFamily="18" charset="0"/>
            </a:endParaRPr>
          </a:p>
          <a:p>
            <a:r>
              <a:rPr lang="lv-LV" sz="2200" dirty="0"/>
              <a:t>Algoritmiskā atlase nav neitrāla: to veido platformu noteiktie mērķi un prioritātes.</a:t>
            </a:r>
            <a:endParaRPr lang="lv-LV" sz="2200" dirty="0">
              <a:effectLst/>
              <a:latin typeface="+mn-lt"/>
              <a:ea typeface="Aptos" panose="020B0004020202020204" pitchFamily="34" charset="0"/>
              <a:cs typeface="Times New Roman" panose="02020603050405020304" pitchFamily="18" charset="0"/>
            </a:endParaRPr>
          </a:p>
          <a:p>
            <a:endParaRPr lang="lv-LV" sz="2200" dirty="0">
              <a:cs typeface="Times New Roman" panose="02020603050405020304" pitchFamily="18" charset="0"/>
            </a:endParaRPr>
          </a:p>
        </p:txBody>
      </p:sp>
      <p:sp>
        <p:nvSpPr>
          <p:cNvPr id="7" name="TextBox 6">
            <a:extLst>
              <a:ext uri="{FF2B5EF4-FFF2-40B4-BE49-F238E27FC236}">
                <a16:creationId xmlns:a16="http://schemas.microsoft.com/office/drawing/2014/main" id="{59333EED-E84B-BBB3-9F84-78178A4D80C9}"/>
              </a:ext>
            </a:extLst>
          </p:cNvPr>
          <p:cNvSpPr txBox="1"/>
          <p:nvPr/>
        </p:nvSpPr>
        <p:spPr>
          <a:xfrm>
            <a:off x="8575540" y="2036406"/>
            <a:ext cx="3147107" cy="2462213"/>
          </a:xfrm>
          <a:prstGeom prst="rect">
            <a:avLst/>
          </a:prstGeom>
          <a:noFill/>
        </p:spPr>
        <p:txBody>
          <a:bodyPr wrap="square">
            <a:spAutoFit/>
          </a:bodyPr>
          <a:lstStyle/>
          <a:p>
            <a:r>
              <a:rPr lang="lv-LV" sz="2200" dirty="0">
                <a:effectLst/>
                <a:latin typeface="+mn-lt"/>
                <a:ea typeface="Aptos" panose="020B0004020202020204" pitchFamily="34" charset="0"/>
                <a:cs typeface="Times New Roman" panose="02020603050405020304" pitchFamily="18" charset="0"/>
              </a:rPr>
              <a:t>Paļaušanās uz algoritmu atlasītu informāciju nozīmē arī paļaušanos uz platformas noteiktajiem informācijas atlases kritērijiem. </a:t>
            </a:r>
            <a:endParaRPr lang="lv-LV" sz="2200" dirty="0"/>
          </a:p>
        </p:txBody>
      </p:sp>
      <p:sp>
        <p:nvSpPr>
          <p:cNvPr id="8" name="Bultiņa: pa labi 7">
            <a:extLst>
              <a:ext uri="{FF2B5EF4-FFF2-40B4-BE49-F238E27FC236}">
                <a16:creationId xmlns:a16="http://schemas.microsoft.com/office/drawing/2014/main" id="{1E30E6EE-DCFE-3CFC-55CA-D66DF2EFA92A}"/>
              </a:ext>
            </a:extLst>
          </p:cNvPr>
          <p:cNvSpPr/>
          <p:nvPr/>
        </p:nvSpPr>
        <p:spPr>
          <a:xfrm>
            <a:off x="7543800" y="2891406"/>
            <a:ext cx="707571" cy="413657"/>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0" name="TextBox 9">
            <a:extLst>
              <a:ext uri="{FF2B5EF4-FFF2-40B4-BE49-F238E27FC236}">
                <a16:creationId xmlns:a16="http://schemas.microsoft.com/office/drawing/2014/main" id="{C9A38588-16DA-455A-387F-FB71F7A32569}"/>
              </a:ext>
            </a:extLst>
          </p:cNvPr>
          <p:cNvSpPr txBox="1"/>
          <p:nvPr/>
        </p:nvSpPr>
        <p:spPr>
          <a:xfrm>
            <a:off x="521650" y="5077690"/>
            <a:ext cx="10796480" cy="1815882"/>
          </a:xfrm>
          <a:prstGeom prst="rect">
            <a:avLst/>
          </a:prstGeom>
          <a:noFill/>
        </p:spPr>
        <p:txBody>
          <a:bodyPr wrap="square">
            <a:spAutoFit/>
          </a:bodyPr>
          <a:lstStyle/>
          <a:p>
            <a:pPr algn="ctr"/>
            <a:endParaRPr lang="lv-LV" sz="2200" dirty="0">
              <a:cs typeface="Times New Roman" panose="02020603050405020304" pitchFamily="18" charset="0"/>
            </a:endParaRPr>
          </a:p>
          <a:p>
            <a:pPr algn="ctr"/>
            <a:r>
              <a:rPr lang="lv-LV" sz="2400" b="1" dirty="0">
                <a:cs typeface="Times New Roman" panose="02020603050405020304" pitchFamily="18" charset="0"/>
              </a:rPr>
              <a:t>Informētības ilūzija. </a:t>
            </a:r>
            <a:r>
              <a:rPr lang="lv-LV" sz="2200" dirty="0"/>
              <a:t>Ārvalstu pētījumi rāda, ka mediji savos sociālo mediju profilos neievieto identiski tās pašas ziņas, ko, piemēram, ziņu portālā, bet veic to atlasi, lai tās padarītu piemērotākas sociālo mediju videi / algoritmu izvēlēm. </a:t>
            </a:r>
            <a:br>
              <a:rPr lang="lv-LV" sz="2200" dirty="0"/>
            </a:br>
            <a:endParaRPr lang="lv-LV" sz="2200" b="1" dirty="0"/>
          </a:p>
        </p:txBody>
      </p:sp>
      <p:sp>
        <p:nvSpPr>
          <p:cNvPr id="12" name="TextBox 11">
            <a:extLst>
              <a:ext uri="{FF2B5EF4-FFF2-40B4-BE49-F238E27FC236}">
                <a16:creationId xmlns:a16="http://schemas.microsoft.com/office/drawing/2014/main" id="{103BE77E-A5A4-8E09-6BEA-2A6667B28EBD}"/>
              </a:ext>
            </a:extLst>
          </p:cNvPr>
          <p:cNvSpPr txBox="1"/>
          <p:nvPr/>
        </p:nvSpPr>
        <p:spPr>
          <a:xfrm>
            <a:off x="2275114" y="4062027"/>
            <a:ext cx="4974772" cy="877163"/>
          </a:xfrm>
          <a:prstGeom prst="rect">
            <a:avLst/>
          </a:prstGeom>
          <a:noFill/>
        </p:spPr>
        <p:txBody>
          <a:bodyPr wrap="square">
            <a:spAutoFit/>
          </a:bodyPr>
          <a:lstStyle/>
          <a:p>
            <a:r>
              <a:rPr lang="lv-LV" sz="1700" dirty="0">
                <a:effectLst/>
                <a:latin typeface="+mn-lt"/>
                <a:ea typeface="Aptos" panose="020B0004020202020204" pitchFamily="34" charset="0"/>
                <a:cs typeface="Times New Roman" panose="02020603050405020304" pitchFamily="18" charset="0"/>
              </a:rPr>
              <a:t>2023. </a:t>
            </a:r>
            <a:r>
              <a:rPr lang="lv-LV" sz="1700" dirty="0">
                <a:ea typeface="Aptos" panose="020B0004020202020204" pitchFamily="34" charset="0"/>
                <a:cs typeface="Times New Roman" panose="02020603050405020304" pitchFamily="18" charset="0"/>
              </a:rPr>
              <a:t>g</a:t>
            </a:r>
            <a:r>
              <a:rPr lang="lv-LV" sz="1700" dirty="0">
                <a:effectLst/>
                <a:latin typeface="+mn-lt"/>
                <a:ea typeface="Aptos" panose="020B0004020202020204" pitchFamily="34" charset="0"/>
                <a:cs typeface="Times New Roman" panose="02020603050405020304" pitchFamily="18" charset="0"/>
              </a:rPr>
              <a:t>ada eksperiments sociālajā medijā «X» parāda, ka algoritmiski atlasīta plūsma var ietekmēt lietotāju politiskās attieksmes.</a:t>
            </a:r>
            <a:endParaRPr lang="lv-LV" sz="1700" dirty="0"/>
          </a:p>
        </p:txBody>
      </p:sp>
    </p:spTree>
    <p:extLst>
      <p:ext uri="{BB962C8B-B14F-4D97-AF65-F5344CB8AC3E}">
        <p14:creationId xmlns:p14="http://schemas.microsoft.com/office/powerpoint/2010/main" val="2347067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EDDE3-24C9-7066-637D-F68645E8940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D5286D-C923-9FFA-2311-32A06AD71E66}"/>
              </a:ext>
            </a:extLst>
          </p:cNvPr>
          <p:cNvSpPr>
            <a:spLocks noGrp="1"/>
          </p:cNvSpPr>
          <p:nvPr>
            <p:ph type="title"/>
          </p:nvPr>
        </p:nvSpPr>
        <p:spPr>
          <a:xfrm>
            <a:off x="521650" y="836784"/>
            <a:ext cx="8727667" cy="879474"/>
          </a:xfrm>
        </p:spPr>
        <p:txBody>
          <a:bodyPr>
            <a:normAutofit fontScale="90000"/>
          </a:bodyPr>
          <a:lstStyle/>
          <a:p>
            <a:r>
              <a:rPr lang="lv-LV" sz="4000" dirty="0"/>
              <a:t>“Google </a:t>
            </a:r>
            <a:r>
              <a:rPr lang="lv-LV" sz="4000" dirty="0" err="1"/>
              <a:t>Discover</a:t>
            </a:r>
            <a:r>
              <a:rPr lang="lv-LV" sz="4000" dirty="0"/>
              <a:t>” kā ziņu atlases un piegādes starpnieks</a:t>
            </a:r>
            <a:br>
              <a:rPr lang="lv-LV" sz="3600" dirty="0"/>
            </a:br>
            <a:endParaRPr lang="lv-LV" sz="3400" dirty="0"/>
          </a:p>
        </p:txBody>
      </p:sp>
      <p:sp>
        <p:nvSpPr>
          <p:cNvPr id="3" name="Slide Number Placeholder 2">
            <a:extLst>
              <a:ext uri="{FF2B5EF4-FFF2-40B4-BE49-F238E27FC236}">
                <a16:creationId xmlns:a16="http://schemas.microsoft.com/office/drawing/2014/main" id="{EDD0E632-9DAC-334E-E2E2-D4DC665557B7}"/>
              </a:ext>
            </a:extLst>
          </p:cNvPr>
          <p:cNvSpPr>
            <a:spLocks noGrp="1"/>
          </p:cNvSpPr>
          <p:nvPr>
            <p:ph type="sldNum" sz="quarter" idx="10"/>
          </p:nvPr>
        </p:nvSpPr>
        <p:spPr/>
        <p:txBody>
          <a:bodyPr/>
          <a:lstStyle/>
          <a:p>
            <a:fld id="{91D3A56C-CA3A-4E89-BC65-6580637F7A80}" type="slidenum">
              <a:rPr lang="lv-LV" smtClean="0"/>
              <a:pPr/>
              <a:t>31</a:t>
            </a:fld>
            <a:endParaRPr lang="lv-LV"/>
          </a:p>
        </p:txBody>
      </p:sp>
      <p:grpSp>
        <p:nvGrpSpPr>
          <p:cNvPr id="81" name="Group 80">
            <a:extLst>
              <a:ext uri="{FF2B5EF4-FFF2-40B4-BE49-F238E27FC236}">
                <a16:creationId xmlns:a16="http://schemas.microsoft.com/office/drawing/2014/main" id="{2645B8AC-3A58-F3CE-4ECF-FDD8AF864A96}"/>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8C104C9F-43ED-90EA-2B9A-5DA6F5E8A18D}"/>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03ACDCA8-BE10-E358-0FF5-C237ECF76EDA}"/>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01CD0B61-51F8-3FED-4B9E-71CAA5328E5F}"/>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B6FDEE01-3D5C-DFD9-D880-5BA552602E46}"/>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B8C6151D-96BB-3A23-AC31-2AF5978111CD}"/>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1040AF12-53FE-2435-BBE6-739E329B6E06}"/>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56FA4352-9E3A-75B7-5736-A12ABC689C27}"/>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F5F2354F-E6DD-5D53-E57C-079D3DDE75EF}"/>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3E0F1D6C-A163-DD4C-415C-304059C14B45}"/>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EAB90B2C-4B0B-9702-46A2-C74AD5EF7664}"/>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F3F4E1E3-48A1-438F-F26C-C5D1AE9971C2}"/>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7DC96BDC-8821-842B-FFE2-7BACA64B3633}"/>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00A9954E-079E-EEF4-7AC0-21C3299D364C}"/>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0CE552FE-D6D0-975A-CEE2-4EC7E4A7AF5A}"/>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CA69F043-957A-B4A8-6E84-4E91FD156F64}"/>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BCDEF468-C590-93D4-C0AF-74E6C042FF07}"/>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2586A5-9E8E-AA15-27C9-C30FF6CB7FFC}"/>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22600244-8874-59EB-C6BA-D35555610471}"/>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0930783A-F556-1382-63CB-0C708C0476AE}"/>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B3188B55-D658-E97C-27D8-7F1119D5C4A1}"/>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29632D6E-8CFB-07D3-6E99-C2BD6518B741}"/>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4" name="TextBox 3">
            <a:extLst>
              <a:ext uri="{FF2B5EF4-FFF2-40B4-BE49-F238E27FC236}">
                <a16:creationId xmlns:a16="http://schemas.microsoft.com/office/drawing/2014/main" id="{9C9D606D-0260-4C73-F2BF-2D1567EBBA1B}"/>
              </a:ext>
            </a:extLst>
          </p:cNvPr>
          <p:cNvSpPr txBox="1"/>
          <p:nvPr/>
        </p:nvSpPr>
        <p:spPr>
          <a:xfrm>
            <a:off x="462013" y="2988847"/>
            <a:ext cx="10484347" cy="3426579"/>
          </a:xfrm>
          <a:prstGeom prst="rect">
            <a:avLst/>
          </a:prstGeom>
          <a:noFill/>
        </p:spPr>
        <p:txBody>
          <a:bodyPr wrap="square">
            <a:spAutoFit/>
          </a:bodyPr>
          <a:lstStyle/>
          <a:p>
            <a:pPr algn="just">
              <a:lnSpc>
                <a:spcPct val="100000"/>
              </a:lnSpc>
              <a:spcAft>
                <a:spcPts val="800"/>
              </a:spcAft>
              <a:buNone/>
            </a:pPr>
            <a:r>
              <a:rPr lang="lv-LV" sz="1800" b="1" i="1" kern="100" dirty="0">
                <a:effectLst/>
                <a:latin typeface="+mn-lt"/>
                <a:ea typeface="Aptos" panose="020B0004020202020204" pitchFamily="34" charset="0"/>
                <a:cs typeface="Times New Roman" panose="02020603050405020304" pitchFamily="18" charset="0"/>
              </a:rPr>
              <a:t>Vīrietis, 47: </a:t>
            </a:r>
            <a:r>
              <a:rPr lang="lv-LV" sz="1800" i="1" kern="100" dirty="0">
                <a:effectLst/>
                <a:latin typeface="+mn-lt"/>
                <a:ea typeface="Aptos" panose="020B0004020202020204" pitchFamily="34" charset="0"/>
                <a:cs typeface="Times New Roman" panose="02020603050405020304" pitchFamily="18" charset="0"/>
              </a:rPr>
              <a:t>“Es daudz neinteresējos par ziņām, bet vienīgais, ko es paskatos, ir to, ko man Google … Tā laikam ir Google [..] telefonā, kas automātiski rāda kaut kādas ziņas, tad es tur palasu to, kas tur ir. Tāpēc, ka tas vienkārši pats izlec priekšā un tad ir interese kaut ko paskatīties, ja interesēs nosaukums.”</a:t>
            </a:r>
            <a:endParaRPr lang="lv-LV" sz="1800" kern="100" dirty="0">
              <a:effectLst/>
              <a:latin typeface="+mn-lt"/>
              <a:ea typeface="Aptos" panose="020B0004020202020204" pitchFamily="34" charset="0"/>
              <a:cs typeface="Times New Roman" panose="02020603050405020304" pitchFamily="18" charset="0"/>
            </a:endParaRPr>
          </a:p>
          <a:p>
            <a:pPr algn="just">
              <a:lnSpc>
                <a:spcPct val="100000"/>
              </a:lnSpc>
              <a:spcAft>
                <a:spcPts val="800"/>
              </a:spcAft>
              <a:buNone/>
            </a:pPr>
            <a:endParaRPr lang="lv-LV" sz="1000" b="1" i="1" kern="100" dirty="0">
              <a:effectLst/>
              <a:latin typeface="+mn-lt"/>
              <a:ea typeface="Aptos" panose="020B0004020202020204" pitchFamily="34" charset="0"/>
              <a:cs typeface="Times New Roman" panose="02020603050405020304" pitchFamily="18" charset="0"/>
            </a:endParaRPr>
          </a:p>
          <a:p>
            <a:pPr algn="just">
              <a:lnSpc>
                <a:spcPct val="100000"/>
              </a:lnSpc>
              <a:spcAft>
                <a:spcPts val="800"/>
              </a:spcAft>
              <a:buNone/>
            </a:pPr>
            <a:r>
              <a:rPr lang="lv-LV" sz="1800" b="1" i="1" kern="100" dirty="0">
                <a:effectLst/>
                <a:latin typeface="+mn-lt"/>
                <a:ea typeface="Aptos" panose="020B0004020202020204" pitchFamily="34" charset="0"/>
                <a:cs typeface="Times New Roman" panose="02020603050405020304" pitchFamily="18" charset="0"/>
              </a:rPr>
              <a:t>Vīrietis, 12:</a:t>
            </a:r>
            <a:r>
              <a:rPr lang="lv-LV" sz="1800" i="1" kern="100" dirty="0">
                <a:effectLst/>
                <a:latin typeface="+mn-lt"/>
                <a:ea typeface="Aptos" panose="020B0004020202020204" pitchFamily="34" charset="0"/>
                <a:cs typeface="Times New Roman" panose="02020603050405020304" pitchFamily="18" charset="0"/>
              </a:rPr>
              <a:t> “</a:t>
            </a:r>
            <a:r>
              <a:rPr lang="lv-LV" i="1" kern="100" dirty="0">
                <a:ea typeface="Aptos" panose="020B0004020202020204" pitchFamily="34" charset="0"/>
                <a:cs typeface="Times New Roman" panose="02020603050405020304" pitchFamily="18" charset="0"/>
              </a:rPr>
              <a:t>Ka</a:t>
            </a:r>
            <a:r>
              <a:rPr lang="lv-LV" sz="1800" i="1" kern="100" dirty="0">
                <a:effectLst/>
                <a:latin typeface="+mn-lt"/>
                <a:ea typeface="Aptos" panose="020B0004020202020204" pitchFamily="34" charset="0"/>
                <a:cs typeface="Times New Roman" panose="02020603050405020304" pitchFamily="18" charset="0"/>
              </a:rPr>
              <a:t>d es ieeju Google, tur rādās informācija par to, kas šodien noticis. Speciāli es nekādās ziņās neeju. [..] Pašas tur parādās. Es pats ziņas nemeklēju.”</a:t>
            </a:r>
            <a:endParaRPr lang="lv-LV" sz="1800" kern="100" dirty="0">
              <a:effectLst/>
              <a:latin typeface="+mn-lt"/>
              <a:ea typeface="Aptos" panose="020B0004020202020204" pitchFamily="34" charset="0"/>
              <a:cs typeface="Times New Roman" panose="02020603050405020304" pitchFamily="18" charset="0"/>
            </a:endParaRPr>
          </a:p>
          <a:p>
            <a:pPr algn="just">
              <a:lnSpc>
                <a:spcPct val="100000"/>
              </a:lnSpc>
              <a:spcAft>
                <a:spcPts val="800"/>
              </a:spcAft>
              <a:buNone/>
            </a:pPr>
            <a:endParaRPr lang="lv-LV" sz="1000" i="1" kern="100" dirty="0">
              <a:effectLst/>
              <a:latin typeface="+mn-lt"/>
              <a:ea typeface="Aptos" panose="020B0004020202020204" pitchFamily="34" charset="0"/>
              <a:cs typeface="Times New Roman" panose="02020603050405020304" pitchFamily="18" charset="0"/>
            </a:endParaRPr>
          </a:p>
          <a:p>
            <a:pPr algn="just">
              <a:lnSpc>
                <a:spcPct val="100000"/>
              </a:lnSpc>
              <a:spcAft>
                <a:spcPts val="800"/>
              </a:spcAft>
              <a:buNone/>
            </a:pPr>
            <a:r>
              <a:rPr lang="lv-LV" sz="1800" b="1" i="1" kern="100" dirty="0">
                <a:effectLst/>
                <a:latin typeface="+mn-lt"/>
                <a:ea typeface="Aptos" panose="020B0004020202020204" pitchFamily="34" charset="0"/>
                <a:cs typeface="Times New Roman" panose="02020603050405020304" pitchFamily="18" charset="0"/>
              </a:rPr>
              <a:t>Sieviete, 41 </a:t>
            </a:r>
            <a:r>
              <a:rPr lang="lv-LV" sz="1800" i="1" kern="100" dirty="0">
                <a:effectLst/>
                <a:latin typeface="+mn-lt"/>
                <a:ea typeface="Aptos" panose="020B0004020202020204" pitchFamily="34" charset="0"/>
                <a:cs typeface="Times New Roman" panose="02020603050405020304" pitchFamily="18" charset="0"/>
              </a:rPr>
              <a:t>(tulkots no krievu valodas): “</a:t>
            </a:r>
            <a:r>
              <a:rPr lang="lv-LV" sz="1800" i="1" kern="100" dirty="0" err="1">
                <a:effectLst/>
                <a:latin typeface="+mn-lt"/>
                <a:ea typeface="Aptos" panose="020B0004020202020204" pitchFamily="34" charset="0"/>
                <a:cs typeface="Times New Roman" panose="02020603050405020304" pitchFamily="18" charset="0"/>
              </a:rPr>
              <a:t>Telegram</a:t>
            </a:r>
            <a:r>
              <a:rPr lang="lv-LV" sz="1800" i="1" kern="100" dirty="0">
                <a:effectLst/>
                <a:latin typeface="+mn-lt"/>
                <a:ea typeface="Aptos" panose="020B0004020202020204" pitchFamily="34" charset="0"/>
                <a:cs typeface="Times New Roman" panose="02020603050405020304" pitchFamily="18" charset="0"/>
              </a:rPr>
              <a:t> kanāls, Delfi </a:t>
            </a:r>
            <a:r>
              <a:rPr lang="lv-LV" sz="1800" i="1" kern="100" dirty="0" err="1">
                <a:effectLst/>
                <a:latin typeface="+mn-lt"/>
                <a:ea typeface="Aptos" panose="020B0004020202020204" pitchFamily="34" charset="0"/>
                <a:cs typeface="Times New Roman" panose="02020603050405020304" pitchFamily="18" charset="0"/>
              </a:rPr>
              <a:t>Instagramā</a:t>
            </a:r>
            <a:r>
              <a:rPr lang="lv-LV" sz="1800" i="1" kern="100" dirty="0">
                <a:effectLst/>
                <a:latin typeface="+mn-lt"/>
                <a:ea typeface="Aptos" panose="020B0004020202020204" pitchFamily="34" charset="0"/>
                <a:cs typeface="Times New Roman" panose="02020603050405020304" pitchFamily="18" charset="0"/>
              </a:rPr>
              <a:t>, esmu abonējusi ziņu kanālus, un Google vienkārši skatos ziņu apkopojumu.</a:t>
            </a:r>
            <a:br>
              <a:rPr lang="lv-LV" sz="1800" i="1" kern="100" dirty="0">
                <a:effectLst/>
                <a:latin typeface="+mn-lt"/>
                <a:ea typeface="Aptos" panose="020B0004020202020204" pitchFamily="34" charset="0"/>
                <a:cs typeface="Times New Roman" panose="02020603050405020304" pitchFamily="18" charset="0"/>
              </a:rPr>
            </a:br>
            <a:r>
              <a:rPr lang="lv-LV" sz="1800" i="1" kern="100" dirty="0">
                <a:effectLst/>
                <a:latin typeface="+mn-lt"/>
                <a:ea typeface="Aptos" panose="020B0004020202020204" pitchFamily="34" charset="0"/>
                <a:cs typeface="Times New Roman" panose="02020603050405020304" pitchFamily="18" charset="0"/>
              </a:rPr>
              <a:t>Tāpēc, ka tas ir ērti – </a:t>
            </a:r>
            <a:r>
              <a:rPr lang="lv-LV" sz="1800" i="1" kern="100" dirty="0" err="1">
                <a:effectLst/>
                <a:latin typeface="+mn-lt"/>
                <a:ea typeface="Aptos" panose="020B0004020202020204" pitchFamily="34" charset="0"/>
                <a:cs typeface="Times New Roman" panose="02020603050405020304" pitchFamily="18" charset="0"/>
              </a:rPr>
              <a:t>Telegram</a:t>
            </a:r>
            <a:r>
              <a:rPr lang="lv-LV" sz="1800" i="1" kern="100" dirty="0">
                <a:effectLst/>
                <a:latin typeface="+mn-lt"/>
                <a:ea typeface="Aptos" panose="020B0004020202020204" pitchFamily="34" charset="0"/>
                <a:cs typeface="Times New Roman" panose="02020603050405020304" pitchFamily="18" charset="0"/>
              </a:rPr>
              <a:t> kanālu izmantoju katru dienu un meklētājprogrammas arī.”</a:t>
            </a:r>
            <a:endParaRPr lang="lv-LV" sz="12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66DDC7D5-08FD-8BF9-017B-6D265B32B208}"/>
              </a:ext>
            </a:extLst>
          </p:cNvPr>
          <p:cNvSpPr txBox="1"/>
          <p:nvPr/>
        </p:nvSpPr>
        <p:spPr>
          <a:xfrm>
            <a:off x="495621" y="1820753"/>
            <a:ext cx="10408436" cy="707886"/>
          </a:xfrm>
          <a:prstGeom prst="rect">
            <a:avLst/>
          </a:prstGeom>
          <a:noFill/>
        </p:spPr>
        <p:txBody>
          <a:bodyPr wrap="square">
            <a:spAutoFit/>
          </a:bodyPr>
          <a:lstStyle/>
          <a:p>
            <a:r>
              <a:rPr lang="lv-LV" sz="2000" dirty="0">
                <a:ea typeface="Aptos" panose="020B0004020202020204" pitchFamily="34" charset="0"/>
                <a:cs typeface="Times New Roman" panose="02020603050405020304" pitchFamily="18" charset="0"/>
              </a:rPr>
              <a:t>V</a:t>
            </a:r>
            <a:r>
              <a:rPr lang="lv-LV" sz="2000" dirty="0">
                <a:effectLst/>
                <a:latin typeface="+mn-lt"/>
                <a:ea typeface="Aptos" panose="020B0004020202020204" pitchFamily="34" charset="0"/>
                <a:cs typeface="Times New Roman" panose="02020603050405020304" pitchFamily="18" charset="0"/>
              </a:rPr>
              <a:t>ar atvieglot piekļuvi mediju saturam cilvēkiem, kuri to mērķtiecīgi nemeklē, taču vienlaikus rada risku, ka personalizētais piedāvājums tiek uztverts kā pietiekams aktualitāšu pārskats. </a:t>
            </a:r>
            <a:endParaRPr lang="lv-LV" sz="2000" dirty="0"/>
          </a:p>
        </p:txBody>
      </p:sp>
    </p:spTree>
    <p:extLst>
      <p:ext uri="{BB962C8B-B14F-4D97-AF65-F5344CB8AC3E}">
        <p14:creationId xmlns:p14="http://schemas.microsoft.com/office/powerpoint/2010/main" val="1531575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1167152F-6965-A26E-D635-22E616FD8B16}"/>
              </a:ext>
            </a:extLst>
          </p:cNvPr>
          <p:cNvSpPr>
            <a:spLocks noGrp="1"/>
          </p:cNvSpPr>
          <p:nvPr>
            <p:ph type="sldNum" sz="quarter" idx="10"/>
          </p:nvPr>
        </p:nvSpPr>
        <p:spPr/>
        <p:txBody>
          <a:bodyPr/>
          <a:lstStyle/>
          <a:p>
            <a:fld id="{91D3A56C-CA3A-4E89-BC65-6580637F7A80}" type="slidenum">
              <a:rPr lang="lv-LV" smtClean="0"/>
              <a:pPr/>
              <a:t>32</a:t>
            </a:fld>
            <a:endParaRPr lang="lv-LV"/>
          </a:p>
        </p:txBody>
      </p:sp>
      <p:sp>
        <p:nvSpPr>
          <p:cNvPr id="4" name="Teksta vietturis 3">
            <a:extLst>
              <a:ext uri="{FF2B5EF4-FFF2-40B4-BE49-F238E27FC236}">
                <a16:creationId xmlns:a16="http://schemas.microsoft.com/office/drawing/2014/main" id="{CCC82DD3-EA20-B283-D4C8-A6C6BB70BCF6}"/>
              </a:ext>
            </a:extLst>
          </p:cNvPr>
          <p:cNvSpPr>
            <a:spLocks noGrp="1"/>
          </p:cNvSpPr>
          <p:nvPr>
            <p:ph type="body" sz="quarter" idx="11"/>
          </p:nvPr>
        </p:nvSpPr>
        <p:spPr>
          <a:xfrm>
            <a:off x="342296" y="3846392"/>
            <a:ext cx="3185628" cy="2712137"/>
          </a:xfrm>
        </p:spPr>
        <p:txBody>
          <a:bodyPr>
            <a:normAutofit fontScale="70000" lnSpcReduction="20000"/>
          </a:bodyPr>
          <a:lstStyle/>
          <a:p>
            <a:r>
              <a:rPr lang="lv-LV" sz="4300" b="1" i="1" dirty="0"/>
              <a:t>	Cik bieži Jūs apzināti izvairāties no ziņām?</a:t>
            </a:r>
          </a:p>
          <a:p>
            <a:r>
              <a:rPr lang="lv-LV" sz="3600" dirty="0"/>
              <a:t>	Izlase – visi aptaujas dalībnieki</a:t>
            </a:r>
          </a:p>
          <a:p>
            <a:r>
              <a:rPr lang="lv-LV" dirty="0"/>
              <a:t> </a:t>
            </a:r>
          </a:p>
          <a:p>
            <a:endParaRPr lang="lv-LV" dirty="0"/>
          </a:p>
        </p:txBody>
      </p:sp>
      <p:pic>
        <p:nvPicPr>
          <p:cNvPr id="5" name="Picture 76">
            <a:extLst>
              <a:ext uri="{FF2B5EF4-FFF2-40B4-BE49-F238E27FC236}">
                <a16:creationId xmlns:a16="http://schemas.microsoft.com/office/drawing/2014/main" id="{43ABF8A5-39EA-0EDC-32FB-2DF09C1F01B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27924" y="505272"/>
            <a:ext cx="8410076" cy="5973546"/>
          </a:xfrm>
          <a:prstGeom prst="rect">
            <a:avLst/>
          </a:prstGeom>
          <a:noFill/>
          <a:ln>
            <a:noFill/>
          </a:ln>
        </p:spPr>
      </p:pic>
    </p:spTree>
    <p:extLst>
      <p:ext uri="{BB962C8B-B14F-4D97-AF65-F5344CB8AC3E}">
        <p14:creationId xmlns:p14="http://schemas.microsoft.com/office/powerpoint/2010/main" val="6853865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E2AAA-EA44-5F1C-34A3-0A4700564B8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06D5E3B-3FD3-4323-AAE4-5B3DD19680FF}"/>
              </a:ext>
            </a:extLst>
          </p:cNvPr>
          <p:cNvSpPr>
            <a:spLocks noGrp="1"/>
          </p:cNvSpPr>
          <p:nvPr>
            <p:ph type="title"/>
          </p:nvPr>
        </p:nvSpPr>
        <p:spPr>
          <a:xfrm>
            <a:off x="584199" y="446088"/>
            <a:ext cx="11015133" cy="879474"/>
          </a:xfrm>
        </p:spPr>
        <p:txBody>
          <a:bodyPr>
            <a:noAutofit/>
          </a:bodyPr>
          <a:lstStyle/>
          <a:p>
            <a:pPr>
              <a:buClr>
                <a:schemeClr val="bg2"/>
              </a:buClr>
              <a:buSzPct val="110000"/>
            </a:pPr>
            <a:r>
              <a:rPr lang="lv-LV" sz="3600" dirty="0"/>
              <a:t>Biežāk minētie cēloņi, kāpēc notiek izvairīšanās no ziņām</a:t>
            </a:r>
            <a:endParaRPr lang="en-US" sz="3600" dirty="0"/>
          </a:p>
        </p:txBody>
      </p:sp>
      <p:sp>
        <p:nvSpPr>
          <p:cNvPr id="61" name="Content Placeholder 60">
            <a:extLst>
              <a:ext uri="{FF2B5EF4-FFF2-40B4-BE49-F238E27FC236}">
                <a16:creationId xmlns:a16="http://schemas.microsoft.com/office/drawing/2014/main" id="{7D71CF82-AF3E-38C2-FF17-CFE8F9B9C130}"/>
              </a:ext>
            </a:extLst>
          </p:cNvPr>
          <p:cNvSpPr>
            <a:spLocks noGrp="1"/>
          </p:cNvSpPr>
          <p:nvPr>
            <p:ph idx="1"/>
          </p:nvPr>
        </p:nvSpPr>
        <p:spPr>
          <a:xfrm>
            <a:off x="545561" y="1853679"/>
            <a:ext cx="10656258" cy="4476750"/>
          </a:xfrm>
        </p:spPr>
        <p:txBody>
          <a:bodyPr>
            <a:normAutofit lnSpcReduction="10000"/>
          </a:bodyPr>
          <a:lstStyle/>
          <a:p>
            <a:pPr>
              <a:spcAft>
                <a:spcPts val="600"/>
              </a:spcAft>
            </a:pPr>
            <a:r>
              <a:rPr lang="lv-LV" sz="2200" dirty="0"/>
              <a:t>Ziņas ir </a:t>
            </a:r>
            <a:r>
              <a:rPr lang="lv-LV" sz="2200" b="1" dirty="0"/>
              <a:t>pārāk negatīvas, emocionāli smagas </a:t>
            </a:r>
            <a:r>
              <a:rPr lang="lv-LV" sz="2200" dirty="0"/>
              <a:t>(minēja 51% respondentu, kuri mēdz apzināti izvairīties no ziņām);</a:t>
            </a:r>
          </a:p>
          <a:p>
            <a:pPr>
              <a:spcAft>
                <a:spcPts val="600"/>
              </a:spcAft>
            </a:pPr>
            <a:r>
              <a:rPr lang="lv-LV" sz="2200" dirty="0"/>
              <a:t>Ziņu ir </a:t>
            </a:r>
            <a:r>
              <a:rPr lang="lv-LV" sz="2200" b="1" dirty="0"/>
              <a:t>pārāk daudz </a:t>
            </a:r>
            <a:r>
              <a:rPr lang="lv-LV" sz="2200" dirty="0"/>
              <a:t>(informācijas pārslodze) (49%);</a:t>
            </a:r>
          </a:p>
          <a:p>
            <a:pPr>
              <a:spcAft>
                <a:spcPts val="600"/>
              </a:spcAft>
            </a:pPr>
            <a:r>
              <a:rPr lang="lv-LV" sz="2200" b="1" dirty="0"/>
              <a:t>Trūkst laika </a:t>
            </a:r>
            <a:r>
              <a:rPr lang="lv-LV" sz="2200" dirty="0"/>
              <a:t>(34%);</a:t>
            </a:r>
          </a:p>
          <a:p>
            <a:pPr>
              <a:spcAft>
                <a:spcPts val="600"/>
              </a:spcAft>
            </a:pPr>
            <a:r>
              <a:rPr lang="lv-LV" sz="2200" b="1" dirty="0"/>
              <a:t>Ziņas rada trauksmi, stresu</a:t>
            </a:r>
            <a:r>
              <a:rPr lang="lv-LV" sz="2200" dirty="0"/>
              <a:t>, pasliktina pašsajūtu (34%);</a:t>
            </a:r>
          </a:p>
          <a:p>
            <a:pPr>
              <a:spcAft>
                <a:spcPts val="600"/>
              </a:spcAft>
            </a:pPr>
            <a:r>
              <a:rPr lang="lv-LV" sz="2200" b="1" dirty="0"/>
              <a:t>Mediji šķiet neobjektīvi, politiski ieinteresēti </a:t>
            </a:r>
            <a:r>
              <a:rPr lang="lv-LV" sz="2200" dirty="0"/>
              <a:t>(33%). Šo aspektu salīdzinoši  biežāk minēja seniori;</a:t>
            </a:r>
          </a:p>
          <a:p>
            <a:pPr>
              <a:spcAft>
                <a:spcPts val="600"/>
              </a:spcAft>
            </a:pPr>
            <a:r>
              <a:rPr lang="lv-LV" sz="2200" b="1" dirty="0"/>
              <a:t>Neuzticēšanās medijiem </a:t>
            </a:r>
            <a:r>
              <a:rPr lang="lv-LV" sz="2200" dirty="0"/>
              <a:t>–  “nevar zināt, kam ticēt” (32%). Šo aspektu salīdzinoši  biežāk minēja mazākumtautību mērķa grupas pārstāvji;</a:t>
            </a:r>
          </a:p>
          <a:p>
            <a:pPr>
              <a:spcAft>
                <a:spcPts val="600"/>
              </a:spcAft>
            </a:pPr>
            <a:r>
              <a:rPr lang="lv-LV" sz="2200" b="1" dirty="0"/>
              <a:t>Ziņās trūkst risinājumu, ir bezcerības sajūta par nākotni </a:t>
            </a:r>
            <a:r>
              <a:rPr lang="lv-LV" sz="2200" dirty="0"/>
              <a:t>(32%).</a:t>
            </a:r>
            <a:br>
              <a:rPr lang="lv-LV" dirty="0"/>
            </a:br>
            <a:endParaRPr lang="lv-LV" dirty="0"/>
          </a:p>
        </p:txBody>
      </p:sp>
      <p:cxnSp>
        <p:nvCxnSpPr>
          <p:cNvPr id="32" name="Straight Connector 31" hidden="1">
            <a:extLst>
              <a:ext uri="{FF2B5EF4-FFF2-40B4-BE49-F238E27FC236}">
                <a16:creationId xmlns:a16="http://schemas.microsoft.com/office/drawing/2014/main" id="{59AF07E6-9767-7563-E514-83A1849AB4CA}"/>
              </a:ext>
            </a:extLst>
          </p:cNvPr>
          <p:cNvCxnSpPr>
            <a:cxnSpLocks/>
          </p:cNvCxnSpPr>
          <p:nvPr/>
        </p:nvCxnSpPr>
        <p:spPr>
          <a:xfrm flipH="1">
            <a:off x="9117211" y="3205195"/>
            <a:ext cx="5017017" cy="3081297"/>
          </a:xfrm>
          <a:prstGeom prst="line">
            <a:avLst/>
          </a:prstGeom>
          <a:ln w="2857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32F7D495-F83C-3BE3-69BB-5DC78E1F8467}"/>
              </a:ext>
            </a:extLst>
          </p:cNvPr>
          <p:cNvGrpSpPr/>
          <p:nvPr/>
        </p:nvGrpSpPr>
        <p:grpSpPr>
          <a:xfrm>
            <a:off x="10277933" y="4800837"/>
            <a:ext cx="1718995" cy="1923813"/>
            <a:chOff x="8548972" y="2451209"/>
            <a:chExt cx="4273283" cy="4782444"/>
          </a:xfrm>
        </p:grpSpPr>
        <p:sp>
          <p:nvSpPr>
            <p:cNvPr id="65" name="Oval 64">
              <a:extLst>
                <a:ext uri="{FF2B5EF4-FFF2-40B4-BE49-F238E27FC236}">
                  <a16:creationId xmlns:a16="http://schemas.microsoft.com/office/drawing/2014/main" id="{9672A09F-2321-D86F-5AC2-C0A3149EFE24}"/>
                </a:ext>
              </a:extLst>
            </p:cNvPr>
            <p:cNvSpPr>
              <a:spLocks noChangeAspect="1"/>
            </p:cNvSpPr>
            <p:nvPr/>
          </p:nvSpPr>
          <p:spPr>
            <a:xfrm rot="5400000">
              <a:off x="11369892" y="2427991"/>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6" name="Group 65">
              <a:extLst>
                <a:ext uri="{FF2B5EF4-FFF2-40B4-BE49-F238E27FC236}">
                  <a16:creationId xmlns:a16="http://schemas.microsoft.com/office/drawing/2014/main" id="{EC8A7F27-76EE-1862-E2FC-2112C60CBBFE}"/>
                </a:ext>
              </a:extLst>
            </p:cNvPr>
            <p:cNvGrpSpPr/>
            <p:nvPr/>
          </p:nvGrpSpPr>
          <p:grpSpPr>
            <a:xfrm>
              <a:off x="8548972" y="5798420"/>
              <a:ext cx="956902" cy="910465"/>
              <a:chOff x="10031066" y="6942617"/>
              <a:chExt cx="956902" cy="910465"/>
            </a:xfrm>
          </p:grpSpPr>
          <p:sp>
            <p:nvSpPr>
              <p:cNvPr id="81" name="Oval 80">
                <a:extLst>
                  <a:ext uri="{FF2B5EF4-FFF2-40B4-BE49-F238E27FC236}">
                    <a16:creationId xmlns:a16="http://schemas.microsoft.com/office/drawing/2014/main" id="{8CD4198C-F09B-006A-AD7F-0825213D9716}"/>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EB587C92-C058-3298-2FC7-E40E203E44F4}"/>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05F5D37A-B690-0C49-F5AC-7830969711FA}"/>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87E92299-AB4B-AD94-4BE9-7FB247E63027}"/>
                </a:ext>
              </a:extLst>
            </p:cNvPr>
            <p:cNvGrpSpPr/>
            <p:nvPr/>
          </p:nvGrpSpPr>
          <p:grpSpPr>
            <a:xfrm rot="5400000">
              <a:off x="11493246" y="2575260"/>
              <a:ext cx="619891" cy="651508"/>
              <a:chOff x="8775543" y="819242"/>
              <a:chExt cx="460800" cy="460800"/>
            </a:xfrm>
          </p:grpSpPr>
          <p:sp>
            <p:nvSpPr>
              <p:cNvPr id="79" name="Oval 78">
                <a:extLst>
                  <a:ext uri="{FF2B5EF4-FFF2-40B4-BE49-F238E27FC236}">
                    <a16:creationId xmlns:a16="http://schemas.microsoft.com/office/drawing/2014/main" id="{B38504B2-2277-8605-3CD5-290AA8A0E68B}"/>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D4E7FC6B-6D84-0534-461B-5FBF8F6C4C7E}"/>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8" name="Straight Connector 67">
              <a:extLst>
                <a:ext uri="{FF2B5EF4-FFF2-40B4-BE49-F238E27FC236}">
                  <a16:creationId xmlns:a16="http://schemas.microsoft.com/office/drawing/2014/main" id="{30CEFA71-E2EB-3BDA-62CC-780B95F9144F}"/>
                </a:ext>
              </a:extLst>
            </p:cNvPr>
            <p:cNvCxnSpPr>
              <a:cxnSpLocks/>
              <a:endCxn id="75" idx="2"/>
            </p:cNvCxnSpPr>
            <p:nvPr/>
          </p:nvCxnSpPr>
          <p:spPr>
            <a:xfrm>
              <a:off x="11803192" y="3066468"/>
              <a:ext cx="10088" cy="2771936"/>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811FBC18-59FE-995C-E0D6-B7346914E193}"/>
                </a:ext>
              </a:extLst>
            </p:cNvPr>
            <p:cNvGrpSpPr/>
            <p:nvPr/>
          </p:nvGrpSpPr>
          <p:grpSpPr>
            <a:xfrm rot="5400000">
              <a:off x="10268235" y="4621332"/>
              <a:ext cx="910465" cy="956898"/>
              <a:chOff x="10291921" y="1484372"/>
              <a:chExt cx="676800" cy="676797"/>
            </a:xfrm>
          </p:grpSpPr>
          <p:sp>
            <p:nvSpPr>
              <p:cNvPr id="76" name="Oval 75">
                <a:extLst>
                  <a:ext uri="{FF2B5EF4-FFF2-40B4-BE49-F238E27FC236}">
                    <a16:creationId xmlns:a16="http://schemas.microsoft.com/office/drawing/2014/main" id="{F6BB1664-3975-DD4B-2DDD-6BBA0280761C}"/>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4673B2C5-68E3-A41C-E19B-735DC9823203}"/>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7BD2DDF3-4434-9E95-2279-486EA1CF81BC}"/>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7C192841-32C9-02F6-99BD-7366A378B97B}"/>
                </a:ext>
              </a:extLst>
            </p:cNvPr>
            <p:cNvCxnSpPr>
              <a:cxnSpLocks/>
              <a:stCxn id="75" idx="4"/>
              <a:endCxn id="83" idx="0"/>
            </p:cNvCxnSpPr>
            <p:nvPr/>
          </p:nvCxnSpPr>
          <p:spPr>
            <a:xfrm flipH="1" flipV="1">
              <a:off x="9200249" y="6253654"/>
              <a:ext cx="2155592" cy="19991"/>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B2A115A5-5B8B-2623-7487-9449BB97F9AA}"/>
                </a:ext>
              </a:extLst>
            </p:cNvPr>
            <p:cNvCxnSpPr>
              <a:cxnSpLocks/>
            </p:cNvCxnSpPr>
            <p:nvPr/>
          </p:nvCxnSpPr>
          <p:spPr>
            <a:xfrm>
              <a:off x="10845675" y="5216059"/>
              <a:ext cx="631762" cy="746414"/>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02C26068-6DE9-3B03-753E-0A412565F51D}"/>
                </a:ext>
              </a:extLst>
            </p:cNvPr>
            <p:cNvGrpSpPr/>
            <p:nvPr/>
          </p:nvGrpSpPr>
          <p:grpSpPr>
            <a:xfrm>
              <a:off x="10804307" y="5313632"/>
              <a:ext cx="2017948" cy="1920021"/>
              <a:chOff x="10944148" y="5734536"/>
              <a:chExt cx="1324997" cy="1260697"/>
            </a:xfrm>
          </p:grpSpPr>
          <p:sp>
            <p:nvSpPr>
              <p:cNvPr id="73" name="Oval 72">
                <a:extLst>
                  <a:ext uri="{FF2B5EF4-FFF2-40B4-BE49-F238E27FC236}">
                    <a16:creationId xmlns:a16="http://schemas.microsoft.com/office/drawing/2014/main" id="{D48B0EEC-E450-86A4-21E2-D52E0FD85AAD}"/>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E34C8B60-2799-669D-DBB6-1A80E3C037E2}"/>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E604405E-B60E-33A0-6CDF-5617C3373EF3}"/>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823133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3C213-33F3-2A2F-BEA8-46F6CC9D62F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E57CB07-C5EE-466E-9E3A-FDDF1F6B8F55}"/>
              </a:ext>
            </a:extLst>
          </p:cNvPr>
          <p:cNvSpPr>
            <a:spLocks noGrp="1"/>
          </p:cNvSpPr>
          <p:nvPr>
            <p:ph type="title"/>
          </p:nvPr>
        </p:nvSpPr>
        <p:spPr>
          <a:xfrm>
            <a:off x="584199" y="446088"/>
            <a:ext cx="11015133" cy="879474"/>
          </a:xfrm>
        </p:spPr>
        <p:txBody>
          <a:bodyPr>
            <a:normAutofit/>
          </a:bodyPr>
          <a:lstStyle/>
          <a:p>
            <a:pPr>
              <a:buClr>
                <a:schemeClr val="bg2"/>
              </a:buClr>
              <a:buSzPct val="110000"/>
            </a:pPr>
            <a:r>
              <a:rPr lang="lv-LV" sz="3600" dirty="0"/>
              <a:t>Piemēri no intervijām</a:t>
            </a:r>
            <a:endParaRPr lang="en-US" sz="3600" dirty="0"/>
          </a:p>
        </p:txBody>
      </p:sp>
      <p:sp>
        <p:nvSpPr>
          <p:cNvPr id="61" name="Content Placeholder 60">
            <a:extLst>
              <a:ext uri="{FF2B5EF4-FFF2-40B4-BE49-F238E27FC236}">
                <a16:creationId xmlns:a16="http://schemas.microsoft.com/office/drawing/2014/main" id="{3992DAC4-AAB9-2593-627E-7A0CB89A32A8}"/>
              </a:ext>
            </a:extLst>
          </p:cNvPr>
          <p:cNvSpPr>
            <a:spLocks noGrp="1"/>
          </p:cNvSpPr>
          <p:nvPr>
            <p:ph idx="1"/>
          </p:nvPr>
        </p:nvSpPr>
        <p:spPr/>
        <p:txBody>
          <a:bodyPr>
            <a:noAutofit/>
          </a:bodyPr>
          <a:lstStyle/>
          <a:p>
            <a:pPr marL="0" indent="0">
              <a:buNone/>
            </a:pPr>
            <a:r>
              <a:rPr lang="lv-LV" sz="2200" b="1" i="1" dirty="0"/>
              <a:t>Sieviete, 22: </a:t>
            </a:r>
            <a:r>
              <a:rPr lang="lv-LV" sz="2200" i="1" dirty="0"/>
              <a:t>“Es dzīvoju savā burbulī un es pati cenšos pēc iespējas mazāk patērēt medijus. Tās ziņas, kas notiek ārpasaulē, kas notiek Latvijā, – es izvairos no tā.”</a:t>
            </a:r>
          </a:p>
          <a:p>
            <a:pPr marL="0" indent="0">
              <a:buNone/>
            </a:pPr>
            <a:endParaRPr lang="lv-LV" sz="2200" dirty="0"/>
          </a:p>
          <a:p>
            <a:pPr marL="0" indent="0">
              <a:buNone/>
            </a:pPr>
            <a:r>
              <a:rPr lang="lv-LV" sz="2200" b="1" i="1" dirty="0"/>
              <a:t>Sieviete, 21 </a:t>
            </a:r>
            <a:r>
              <a:rPr lang="lv-LV" sz="1800" i="1" dirty="0"/>
              <a:t>(tulkots no krievu valodas)</a:t>
            </a:r>
            <a:r>
              <a:rPr lang="lv-LV" sz="2200" i="1" dirty="0"/>
              <a:t>: “Pārāk daudz informācijas – politika, avārijas, slepkavības. Tu pastāvīgi atver un lasi tikai negatīvas ziņas, nekā pozitīva vispār nav. Tu tik ļoti uzsūc šo negatīvo, ka rodas sajūta, ka valstī viss ir slikti.”</a:t>
            </a:r>
          </a:p>
          <a:p>
            <a:pPr marL="0" indent="0">
              <a:buNone/>
            </a:pPr>
            <a:endParaRPr lang="lv-LV" sz="2200" dirty="0"/>
          </a:p>
          <a:p>
            <a:pPr marL="0" indent="0">
              <a:buNone/>
            </a:pPr>
            <a:r>
              <a:rPr lang="lv-LV" sz="2200" b="1" i="1" dirty="0"/>
              <a:t>Vīrietis, 68: </a:t>
            </a:r>
            <a:r>
              <a:rPr lang="lv-LV" sz="2200" i="1" dirty="0"/>
              <a:t>“Ja man jau tā ir slikti, tad es neko negribu dzirdēt par to, kas notiek pasaulē. Jo labās ziņas jau nestāsta, stāsta tikai negatīvās. [..] Es labāk skatos sev kaut kādu tur </a:t>
            </a:r>
            <a:r>
              <a:rPr lang="lv-LV" sz="2200" i="1" dirty="0" err="1"/>
              <a:t>YouTube</a:t>
            </a:r>
            <a:r>
              <a:rPr lang="lv-LV" sz="2200" i="1" dirty="0"/>
              <a:t> filmu par </a:t>
            </a:r>
            <a:r>
              <a:rPr lang="lv-LV" sz="2200" i="1" dirty="0" err="1"/>
              <a:t>močiem</a:t>
            </a:r>
            <a:r>
              <a:rPr lang="lv-LV" sz="2200" i="1" dirty="0"/>
              <a:t> vai paklausos kādu jaunu mūzikas videoklipu nekā kaut kādas ziņas klausos. A citreiz ir, teiksim tā, nu tāda </a:t>
            </a:r>
            <a:r>
              <a:rPr lang="lv-LV" sz="2200" i="1" dirty="0" err="1"/>
              <a:t>slāpe</a:t>
            </a:r>
            <a:r>
              <a:rPr lang="lv-LV" sz="2200" i="1" dirty="0"/>
              <a:t> pēc informācijas, kas notiek pasaulē.” </a:t>
            </a:r>
            <a:endParaRPr lang="lv-LV" sz="2200" dirty="0"/>
          </a:p>
          <a:p>
            <a:pPr marL="0" indent="0">
              <a:buNone/>
            </a:pPr>
            <a:br>
              <a:rPr lang="lv-LV" sz="2200" dirty="0"/>
            </a:br>
            <a:endParaRPr lang="lv-LV" sz="2200" dirty="0"/>
          </a:p>
        </p:txBody>
      </p:sp>
      <p:cxnSp>
        <p:nvCxnSpPr>
          <p:cNvPr id="32" name="Straight Connector 31" hidden="1">
            <a:extLst>
              <a:ext uri="{FF2B5EF4-FFF2-40B4-BE49-F238E27FC236}">
                <a16:creationId xmlns:a16="http://schemas.microsoft.com/office/drawing/2014/main" id="{592A98A2-33B8-CF36-ED33-0968B3CDF477}"/>
              </a:ext>
            </a:extLst>
          </p:cNvPr>
          <p:cNvCxnSpPr>
            <a:cxnSpLocks/>
          </p:cNvCxnSpPr>
          <p:nvPr/>
        </p:nvCxnSpPr>
        <p:spPr>
          <a:xfrm flipH="1">
            <a:off x="9117211" y="3205195"/>
            <a:ext cx="5017017" cy="3081297"/>
          </a:xfrm>
          <a:prstGeom prst="line">
            <a:avLst/>
          </a:prstGeom>
          <a:ln w="2857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81DDE8E4-A44C-5D1D-F4B9-89CE43B8EAD9}"/>
              </a:ext>
            </a:extLst>
          </p:cNvPr>
          <p:cNvGrpSpPr/>
          <p:nvPr/>
        </p:nvGrpSpPr>
        <p:grpSpPr>
          <a:xfrm>
            <a:off x="10277933" y="4800837"/>
            <a:ext cx="1718995" cy="1923813"/>
            <a:chOff x="8548972" y="2451209"/>
            <a:chExt cx="4273283" cy="4782444"/>
          </a:xfrm>
        </p:grpSpPr>
        <p:sp>
          <p:nvSpPr>
            <p:cNvPr id="65" name="Oval 64">
              <a:extLst>
                <a:ext uri="{FF2B5EF4-FFF2-40B4-BE49-F238E27FC236}">
                  <a16:creationId xmlns:a16="http://schemas.microsoft.com/office/drawing/2014/main" id="{5E1F39C4-9324-1EAF-4A59-33EB778D695A}"/>
                </a:ext>
              </a:extLst>
            </p:cNvPr>
            <p:cNvSpPr>
              <a:spLocks noChangeAspect="1"/>
            </p:cNvSpPr>
            <p:nvPr/>
          </p:nvSpPr>
          <p:spPr>
            <a:xfrm rot="5400000">
              <a:off x="11369892" y="2427991"/>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6" name="Group 65">
              <a:extLst>
                <a:ext uri="{FF2B5EF4-FFF2-40B4-BE49-F238E27FC236}">
                  <a16:creationId xmlns:a16="http://schemas.microsoft.com/office/drawing/2014/main" id="{16AD3948-605B-EF65-CD72-E808AB8AE0D9}"/>
                </a:ext>
              </a:extLst>
            </p:cNvPr>
            <p:cNvGrpSpPr/>
            <p:nvPr/>
          </p:nvGrpSpPr>
          <p:grpSpPr>
            <a:xfrm>
              <a:off x="8548972" y="5798420"/>
              <a:ext cx="956902" cy="910465"/>
              <a:chOff x="10031066" y="6942617"/>
              <a:chExt cx="956902" cy="910465"/>
            </a:xfrm>
          </p:grpSpPr>
          <p:sp>
            <p:nvSpPr>
              <p:cNvPr id="81" name="Oval 80">
                <a:extLst>
                  <a:ext uri="{FF2B5EF4-FFF2-40B4-BE49-F238E27FC236}">
                    <a16:creationId xmlns:a16="http://schemas.microsoft.com/office/drawing/2014/main" id="{4A24F6C5-2964-332C-FDA3-8D9CD7E51E05}"/>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F5B1828D-5F0E-5B1E-AB8A-58D4D18C3553}"/>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93A62849-890B-3842-23AC-40A9797A7AFE}"/>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4E06A46C-65B4-9A1F-6CD2-BA103C55FF8A}"/>
                </a:ext>
              </a:extLst>
            </p:cNvPr>
            <p:cNvGrpSpPr/>
            <p:nvPr/>
          </p:nvGrpSpPr>
          <p:grpSpPr>
            <a:xfrm rot="5400000">
              <a:off x="11493246" y="2575260"/>
              <a:ext cx="619891" cy="651508"/>
              <a:chOff x="8775543" y="819242"/>
              <a:chExt cx="460800" cy="460800"/>
            </a:xfrm>
          </p:grpSpPr>
          <p:sp>
            <p:nvSpPr>
              <p:cNvPr id="79" name="Oval 78">
                <a:extLst>
                  <a:ext uri="{FF2B5EF4-FFF2-40B4-BE49-F238E27FC236}">
                    <a16:creationId xmlns:a16="http://schemas.microsoft.com/office/drawing/2014/main" id="{5DF2E526-7809-75CA-EE7D-94751C7FC7B4}"/>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940B05B5-A180-C7AD-8579-C6EAC5F56B1C}"/>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8" name="Straight Connector 67">
              <a:extLst>
                <a:ext uri="{FF2B5EF4-FFF2-40B4-BE49-F238E27FC236}">
                  <a16:creationId xmlns:a16="http://schemas.microsoft.com/office/drawing/2014/main" id="{52FA2877-F7DC-C782-E769-8FD6F479C351}"/>
                </a:ext>
              </a:extLst>
            </p:cNvPr>
            <p:cNvCxnSpPr>
              <a:cxnSpLocks/>
              <a:endCxn id="75" idx="2"/>
            </p:cNvCxnSpPr>
            <p:nvPr/>
          </p:nvCxnSpPr>
          <p:spPr>
            <a:xfrm>
              <a:off x="11803192" y="3066468"/>
              <a:ext cx="10088" cy="2771936"/>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8F001CF3-B69F-0945-91FD-0B1C36226759}"/>
                </a:ext>
              </a:extLst>
            </p:cNvPr>
            <p:cNvGrpSpPr/>
            <p:nvPr/>
          </p:nvGrpSpPr>
          <p:grpSpPr>
            <a:xfrm rot="5400000">
              <a:off x="10268235" y="4621332"/>
              <a:ext cx="910465" cy="956898"/>
              <a:chOff x="10291921" y="1484372"/>
              <a:chExt cx="676800" cy="676797"/>
            </a:xfrm>
          </p:grpSpPr>
          <p:sp>
            <p:nvSpPr>
              <p:cNvPr id="76" name="Oval 75">
                <a:extLst>
                  <a:ext uri="{FF2B5EF4-FFF2-40B4-BE49-F238E27FC236}">
                    <a16:creationId xmlns:a16="http://schemas.microsoft.com/office/drawing/2014/main" id="{ED52DC1E-EA6F-3B2E-6D1B-267DEACD6A86}"/>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7CD86583-320C-1539-D3F6-77B9E2709462}"/>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EFC41D2B-EAE7-0D86-EFC4-D9E378BDCDE6}"/>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1624F23E-A1D2-EDB0-1B65-08FAD9561427}"/>
                </a:ext>
              </a:extLst>
            </p:cNvPr>
            <p:cNvCxnSpPr>
              <a:cxnSpLocks/>
              <a:stCxn id="75" idx="4"/>
              <a:endCxn id="83" idx="0"/>
            </p:cNvCxnSpPr>
            <p:nvPr/>
          </p:nvCxnSpPr>
          <p:spPr>
            <a:xfrm flipH="1" flipV="1">
              <a:off x="9200249" y="6253654"/>
              <a:ext cx="2155592" cy="19991"/>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2F5D3B9-31E2-F5AF-5FF5-463B48A002A0}"/>
                </a:ext>
              </a:extLst>
            </p:cNvPr>
            <p:cNvCxnSpPr>
              <a:cxnSpLocks/>
            </p:cNvCxnSpPr>
            <p:nvPr/>
          </p:nvCxnSpPr>
          <p:spPr>
            <a:xfrm>
              <a:off x="10845675" y="5216059"/>
              <a:ext cx="631762" cy="746414"/>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20368C2E-2BB2-4276-2E86-1CABC6A18121}"/>
                </a:ext>
              </a:extLst>
            </p:cNvPr>
            <p:cNvGrpSpPr/>
            <p:nvPr/>
          </p:nvGrpSpPr>
          <p:grpSpPr>
            <a:xfrm>
              <a:off x="10804307" y="5313632"/>
              <a:ext cx="2017948" cy="1920021"/>
              <a:chOff x="10944148" y="5734536"/>
              <a:chExt cx="1324997" cy="1260697"/>
            </a:xfrm>
          </p:grpSpPr>
          <p:sp>
            <p:nvSpPr>
              <p:cNvPr id="73" name="Oval 72">
                <a:extLst>
                  <a:ext uri="{FF2B5EF4-FFF2-40B4-BE49-F238E27FC236}">
                    <a16:creationId xmlns:a16="http://schemas.microsoft.com/office/drawing/2014/main" id="{6DAB4913-E016-FA82-FEF2-705914B8FFF8}"/>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17E083EA-AE11-7A41-5995-A3F3AFE6342C}"/>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C60246C5-9230-2437-5DE5-B3A6E006EA56}"/>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5016194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7D889-C62C-F768-B389-6FCDB5C1C18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127249E-0A5E-B131-1242-DFCCB49C82F8}"/>
              </a:ext>
            </a:extLst>
          </p:cNvPr>
          <p:cNvSpPr>
            <a:spLocks noGrp="1"/>
          </p:cNvSpPr>
          <p:nvPr>
            <p:ph type="title"/>
          </p:nvPr>
        </p:nvSpPr>
        <p:spPr>
          <a:xfrm>
            <a:off x="721133" y="3328876"/>
            <a:ext cx="8727667" cy="879474"/>
          </a:xfrm>
        </p:spPr>
        <p:txBody>
          <a:bodyPr>
            <a:normAutofit fontScale="90000"/>
          </a:bodyPr>
          <a:lstStyle/>
          <a:p>
            <a:r>
              <a:rPr lang="lv-LV" sz="4000" dirty="0"/>
              <a:t>No sajūsmas par mākslīgā intelekta rīkiem uz kritiskāku to vērtēšanu</a:t>
            </a:r>
            <a:br>
              <a:rPr lang="lv-LV" sz="3600" dirty="0"/>
            </a:br>
            <a:endParaRPr lang="lv-LV" sz="3400" dirty="0"/>
          </a:p>
        </p:txBody>
      </p:sp>
      <p:sp>
        <p:nvSpPr>
          <p:cNvPr id="3" name="Slide Number Placeholder 2">
            <a:extLst>
              <a:ext uri="{FF2B5EF4-FFF2-40B4-BE49-F238E27FC236}">
                <a16:creationId xmlns:a16="http://schemas.microsoft.com/office/drawing/2014/main" id="{0A87CEAC-7AB0-62F7-F883-B0CAE4C81D7D}"/>
              </a:ext>
            </a:extLst>
          </p:cNvPr>
          <p:cNvSpPr>
            <a:spLocks noGrp="1"/>
          </p:cNvSpPr>
          <p:nvPr>
            <p:ph type="sldNum" sz="quarter" idx="10"/>
          </p:nvPr>
        </p:nvSpPr>
        <p:spPr/>
        <p:txBody>
          <a:bodyPr/>
          <a:lstStyle/>
          <a:p>
            <a:fld id="{91D3A56C-CA3A-4E89-BC65-6580637F7A80}" type="slidenum">
              <a:rPr lang="lv-LV" smtClean="0"/>
              <a:pPr/>
              <a:t>35</a:t>
            </a:fld>
            <a:endParaRPr lang="lv-LV"/>
          </a:p>
        </p:txBody>
      </p:sp>
      <p:grpSp>
        <p:nvGrpSpPr>
          <p:cNvPr id="81" name="Group 80">
            <a:extLst>
              <a:ext uri="{FF2B5EF4-FFF2-40B4-BE49-F238E27FC236}">
                <a16:creationId xmlns:a16="http://schemas.microsoft.com/office/drawing/2014/main" id="{5088355C-5F3F-7207-B6DD-15B150EBE552}"/>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E36EF5F4-DD52-BF33-674B-DF0C1ADBADD9}"/>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B0EDAF0B-F5B8-943D-2493-3FBB52D758A4}"/>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9351D318-C18E-7A1E-6FE6-A5EF5663078A}"/>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A0918621-BCB2-DCEE-88AE-41A6ECD39921}"/>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12FD157D-79C8-3776-2F48-005D9D147244}"/>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F86349A4-A0E0-37CB-523D-5E9AC321DDD6}"/>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D501142F-B5DB-5828-536B-805E7519B8A5}"/>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20959F5F-BDA7-E26A-9F02-ECA62CC2DF78}"/>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FEE8F89D-231F-29E3-2B00-E14669136690}"/>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9339106D-A2C3-6108-98DE-0BDC017FD2CF}"/>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D6B3AADF-E73F-9DB2-22E0-8E7165FCE776}"/>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2C4EA6C7-38CF-A7F9-1E3B-917ADCBB0149}"/>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A1241A2E-9B98-8830-27AE-C1E032E2FD25}"/>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B5580A1D-50F0-E25E-0CCF-0FECABB5AD8B}"/>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A4EC274B-9936-D541-08C3-FEDA8E44EF6C}"/>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26D35A31-DA90-4FF2-A7AE-F8F1DBF914E8}"/>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D9EF570-96DB-95C5-8894-411E31C13B51}"/>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0F4A98A9-8800-CD1A-4BE9-66000CBFCAD6}"/>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5C6ADA6B-D919-AAC1-5186-21BA3B9A110A}"/>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C46ECB3A-39D5-282A-1172-291513F78DFC}"/>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1E52CDBE-3131-B97C-D2C9-D902460F2D71}"/>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1538930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F8CDE2AF-71BA-1BD7-4800-B0B6E2E5EFF2}"/>
              </a:ext>
            </a:extLst>
          </p:cNvPr>
          <p:cNvSpPr>
            <a:spLocks noGrp="1"/>
          </p:cNvSpPr>
          <p:nvPr>
            <p:ph type="sldNum" sz="quarter" idx="10"/>
          </p:nvPr>
        </p:nvSpPr>
        <p:spPr/>
        <p:txBody>
          <a:bodyPr/>
          <a:lstStyle/>
          <a:p>
            <a:fld id="{91D3A56C-CA3A-4E89-BC65-6580637F7A80}" type="slidenum">
              <a:rPr lang="lv-LV" smtClean="0"/>
              <a:pPr/>
              <a:t>36</a:t>
            </a:fld>
            <a:endParaRPr lang="lv-LV"/>
          </a:p>
        </p:txBody>
      </p:sp>
      <p:sp>
        <p:nvSpPr>
          <p:cNvPr id="4" name="Teksta vietturis 3">
            <a:extLst>
              <a:ext uri="{FF2B5EF4-FFF2-40B4-BE49-F238E27FC236}">
                <a16:creationId xmlns:a16="http://schemas.microsoft.com/office/drawing/2014/main" id="{E3C955C0-EF53-BA23-A4CD-748C721E0C7E}"/>
              </a:ext>
            </a:extLst>
          </p:cNvPr>
          <p:cNvSpPr>
            <a:spLocks noGrp="1"/>
          </p:cNvSpPr>
          <p:nvPr>
            <p:ph type="body" sz="quarter" idx="11"/>
          </p:nvPr>
        </p:nvSpPr>
        <p:spPr>
          <a:xfrm>
            <a:off x="690639" y="2906486"/>
            <a:ext cx="3674532" cy="3507014"/>
          </a:xfrm>
        </p:spPr>
        <p:txBody>
          <a:bodyPr>
            <a:normAutofit fontScale="62500" lnSpcReduction="20000"/>
          </a:bodyPr>
          <a:lstStyle/>
          <a:p>
            <a:r>
              <a:rPr lang="lv-LV" sz="4200" b="1" i="1" dirty="0"/>
              <a:t>	Kādus mākslīgā intelekta satura veidošanas (ģeneratīvos) rīkus esat pats/i izmantojis/-</a:t>
            </a:r>
            <a:r>
              <a:rPr lang="lv-LV" sz="4200" b="1" i="1" dirty="0" err="1"/>
              <a:t>usi</a:t>
            </a:r>
            <a:r>
              <a:rPr lang="lv-LV" sz="4200" b="1" i="1" dirty="0"/>
              <a:t> pēdējā gada laikā?</a:t>
            </a:r>
          </a:p>
          <a:p>
            <a:endParaRPr lang="lv-LV" sz="3500" b="1" i="1" dirty="0"/>
          </a:p>
          <a:p>
            <a:r>
              <a:rPr lang="lv-LV" sz="2900" dirty="0"/>
              <a:t>	Izlase – visi aptaujas dalībnieki</a:t>
            </a:r>
          </a:p>
          <a:p>
            <a:endParaRPr lang="lv-LV" dirty="0"/>
          </a:p>
        </p:txBody>
      </p:sp>
      <p:pic>
        <p:nvPicPr>
          <p:cNvPr id="5" name="Picture 14">
            <a:extLst>
              <a:ext uri="{FF2B5EF4-FFF2-40B4-BE49-F238E27FC236}">
                <a16:creationId xmlns:a16="http://schemas.microsoft.com/office/drawing/2014/main" id="{C2330AF2-7E54-054A-9395-9D5B3F2AA5D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58361" y="245927"/>
            <a:ext cx="7516651" cy="6546761"/>
          </a:xfrm>
          <a:prstGeom prst="rect">
            <a:avLst/>
          </a:prstGeom>
          <a:noFill/>
          <a:ln>
            <a:noFill/>
          </a:ln>
        </p:spPr>
      </p:pic>
    </p:spTree>
    <p:extLst>
      <p:ext uri="{BB962C8B-B14F-4D97-AF65-F5344CB8AC3E}">
        <p14:creationId xmlns:p14="http://schemas.microsoft.com/office/powerpoint/2010/main" val="2798336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D5AEBA5A-A6C1-6E9C-200C-990183120243}"/>
              </a:ext>
            </a:extLst>
          </p:cNvPr>
          <p:cNvSpPr>
            <a:spLocks noGrp="1"/>
          </p:cNvSpPr>
          <p:nvPr>
            <p:ph type="sldNum" sz="quarter" idx="10"/>
          </p:nvPr>
        </p:nvSpPr>
        <p:spPr/>
        <p:txBody>
          <a:bodyPr/>
          <a:lstStyle/>
          <a:p>
            <a:fld id="{91D3A56C-CA3A-4E89-BC65-6580637F7A80}" type="slidenum">
              <a:rPr lang="lv-LV" smtClean="0"/>
              <a:pPr/>
              <a:t>37</a:t>
            </a:fld>
            <a:endParaRPr lang="lv-LV"/>
          </a:p>
        </p:txBody>
      </p:sp>
      <p:sp>
        <p:nvSpPr>
          <p:cNvPr id="4" name="Teksta vietturis 3">
            <a:extLst>
              <a:ext uri="{FF2B5EF4-FFF2-40B4-BE49-F238E27FC236}">
                <a16:creationId xmlns:a16="http://schemas.microsoft.com/office/drawing/2014/main" id="{270B3C40-F1B5-5FCA-3DB7-A602A03DDE32}"/>
              </a:ext>
            </a:extLst>
          </p:cNvPr>
          <p:cNvSpPr>
            <a:spLocks noGrp="1"/>
          </p:cNvSpPr>
          <p:nvPr>
            <p:ph type="body" sz="quarter" idx="11"/>
          </p:nvPr>
        </p:nvSpPr>
        <p:spPr>
          <a:xfrm>
            <a:off x="592667" y="3433762"/>
            <a:ext cx="3598333" cy="2727551"/>
          </a:xfrm>
        </p:spPr>
        <p:txBody>
          <a:bodyPr>
            <a:normAutofit fontScale="70000" lnSpcReduction="20000"/>
          </a:bodyPr>
          <a:lstStyle/>
          <a:p>
            <a:r>
              <a:rPr lang="lv-LV" sz="3500" b="1" i="1" dirty="0"/>
              <a:t>	</a:t>
            </a:r>
            <a:r>
              <a:rPr lang="lv-LV" sz="3500" b="1" i="1" dirty="0">
                <a:solidFill>
                  <a:schemeClr val="accent4">
                    <a:lumMod val="75000"/>
                  </a:schemeClr>
                </a:solidFill>
              </a:rPr>
              <a:t>Kādām vajadzībām </a:t>
            </a:r>
            <a:r>
              <a:rPr lang="lv-LV" sz="3500" b="1" i="1" dirty="0"/>
              <a:t>Jūs regulāri (vismaz reizi mēnesī) izmantojat mākslīgā intelekta satura veidošanas (ģeneratīvos) rīkus?</a:t>
            </a:r>
          </a:p>
          <a:p>
            <a:r>
              <a:rPr lang="lv-LV" sz="3600" dirty="0"/>
              <a:t>	</a:t>
            </a:r>
            <a:r>
              <a:rPr lang="lv-LV" sz="2600" dirty="0"/>
              <a:t>Izlase – visi aptaujas dalībnieki</a:t>
            </a:r>
          </a:p>
          <a:p>
            <a:endParaRPr lang="lv-LV" dirty="0"/>
          </a:p>
        </p:txBody>
      </p:sp>
      <p:pic>
        <p:nvPicPr>
          <p:cNvPr id="5" name="Picture 72">
            <a:extLst>
              <a:ext uri="{FF2B5EF4-FFF2-40B4-BE49-F238E27FC236}">
                <a16:creationId xmlns:a16="http://schemas.microsoft.com/office/drawing/2014/main" id="{3E67593F-A5C3-7C80-176F-9C7C532440F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99593" y="284381"/>
            <a:ext cx="7291159" cy="6397405"/>
          </a:xfrm>
          <a:prstGeom prst="rect">
            <a:avLst/>
          </a:prstGeom>
          <a:noFill/>
          <a:ln>
            <a:noFill/>
          </a:ln>
        </p:spPr>
      </p:pic>
    </p:spTree>
    <p:extLst>
      <p:ext uri="{BB962C8B-B14F-4D97-AF65-F5344CB8AC3E}">
        <p14:creationId xmlns:p14="http://schemas.microsoft.com/office/powerpoint/2010/main" val="9628453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635A1915-0E45-E22D-69D5-F32C305F5E61}"/>
              </a:ext>
            </a:extLst>
          </p:cNvPr>
          <p:cNvSpPr>
            <a:spLocks noGrp="1"/>
          </p:cNvSpPr>
          <p:nvPr>
            <p:ph type="sldNum" sz="quarter" idx="10"/>
          </p:nvPr>
        </p:nvSpPr>
        <p:spPr/>
        <p:txBody>
          <a:bodyPr/>
          <a:lstStyle/>
          <a:p>
            <a:fld id="{91D3A56C-CA3A-4E89-BC65-6580637F7A80}" type="slidenum">
              <a:rPr lang="lv-LV" smtClean="0"/>
              <a:pPr/>
              <a:t>38</a:t>
            </a:fld>
            <a:endParaRPr lang="lv-LV"/>
          </a:p>
        </p:txBody>
      </p:sp>
      <p:sp>
        <p:nvSpPr>
          <p:cNvPr id="4" name="Teksta vietturis 3">
            <a:extLst>
              <a:ext uri="{FF2B5EF4-FFF2-40B4-BE49-F238E27FC236}">
                <a16:creationId xmlns:a16="http://schemas.microsoft.com/office/drawing/2014/main" id="{27218086-8FC4-6E83-FB1E-03BE549E97CD}"/>
              </a:ext>
            </a:extLst>
          </p:cNvPr>
          <p:cNvSpPr>
            <a:spLocks noGrp="1"/>
          </p:cNvSpPr>
          <p:nvPr>
            <p:ph type="body" sz="quarter" idx="11"/>
          </p:nvPr>
        </p:nvSpPr>
        <p:spPr>
          <a:xfrm>
            <a:off x="421821" y="3216616"/>
            <a:ext cx="3805162" cy="3331027"/>
          </a:xfrm>
        </p:spPr>
        <p:txBody>
          <a:bodyPr>
            <a:normAutofit fontScale="70000" lnSpcReduction="20000"/>
          </a:bodyPr>
          <a:lstStyle/>
          <a:p>
            <a:r>
              <a:rPr lang="lv-LV" i="1" dirty="0"/>
              <a:t>	</a:t>
            </a:r>
            <a:r>
              <a:rPr lang="lv-LV" sz="3500" b="1" i="1" dirty="0"/>
              <a:t>Kādām vajadzībām Jūs regulāri (vismaz reizi mēnesī) izmantojat mākslīgā intelekta satura veidošanas (ģeneratīvos) rīkus?</a:t>
            </a:r>
          </a:p>
          <a:p>
            <a:endParaRPr lang="lv-LV" sz="3500" b="1" i="1" dirty="0"/>
          </a:p>
          <a:p>
            <a:r>
              <a:rPr lang="lv-LV" sz="2900" dirty="0"/>
              <a:t>	Izlase – </a:t>
            </a:r>
            <a:r>
              <a:rPr lang="lv-LV" sz="3600" b="1" dirty="0"/>
              <a:t>jaunieši</a:t>
            </a:r>
            <a:r>
              <a:rPr lang="lv-LV" sz="2900" dirty="0"/>
              <a:t> vecumā no 15 līdz 25 gadiem</a:t>
            </a:r>
            <a:endParaRPr lang="lv-LV" sz="2900" b="1" dirty="0"/>
          </a:p>
          <a:p>
            <a:endParaRPr lang="lv-LV" dirty="0"/>
          </a:p>
        </p:txBody>
      </p:sp>
      <p:pic>
        <p:nvPicPr>
          <p:cNvPr id="5" name="Picture 74">
            <a:extLst>
              <a:ext uri="{FF2B5EF4-FFF2-40B4-BE49-F238E27FC236}">
                <a16:creationId xmlns:a16="http://schemas.microsoft.com/office/drawing/2014/main" id="{2DA3153A-8DDA-BB41-CD6C-3E1B3C14C1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55459" y="481151"/>
            <a:ext cx="7114720" cy="6196692"/>
          </a:xfrm>
          <a:prstGeom prst="rect">
            <a:avLst/>
          </a:prstGeom>
          <a:noFill/>
          <a:ln>
            <a:noFill/>
          </a:ln>
        </p:spPr>
      </p:pic>
      <p:sp>
        <p:nvSpPr>
          <p:cNvPr id="7" name="Taisnstūris 6">
            <a:extLst>
              <a:ext uri="{FF2B5EF4-FFF2-40B4-BE49-F238E27FC236}">
                <a16:creationId xmlns:a16="http://schemas.microsoft.com/office/drawing/2014/main" id="{B6A8492C-6843-6DE0-3A06-E3A62A2628EA}"/>
              </a:ext>
            </a:extLst>
          </p:cNvPr>
          <p:cNvSpPr/>
          <p:nvPr/>
        </p:nvSpPr>
        <p:spPr>
          <a:xfrm>
            <a:off x="4786088" y="3111159"/>
            <a:ext cx="4974771" cy="1134269"/>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805219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8A62C-CF15-B214-F1CB-0592A671576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B1AD3DD-4686-C4D2-6276-1DCD38A60C73}"/>
              </a:ext>
            </a:extLst>
          </p:cNvPr>
          <p:cNvSpPr>
            <a:spLocks noGrp="1"/>
          </p:cNvSpPr>
          <p:nvPr>
            <p:ph type="title"/>
          </p:nvPr>
        </p:nvSpPr>
        <p:spPr>
          <a:xfrm>
            <a:off x="584199" y="446088"/>
            <a:ext cx="11015133" cy="879474"/>
          </a:xfrm>
        </p:spPr>
        <p:txBody>
          <a:bodyPr>
            <a:normAutofit/>
          </a:bodyPr>
          <a:lstStyle/>
          <a:p>
            <a:pPr>
              <a:buClr>
                <a:schemeClr val="bg2"/>
              </a:buClr>
              <a:buSzPct val="110000"/>
            </a:pPr>
            <a:r>
              <a:rPr lang="lv-LV" sz="3600" dirty="0"/>
              <a:t>Piemēri no intervijām</a:t>
            </a:r>
            <a:endParaRPr lang="en-US" sz="3600" dirty="0"/>
          </a:p>
        </p:txBody>
      </p:sp>
      <p:sp>
        <p:nvSpPr>
          <p:cNvPr id="61" name="Content Placeholder 60">
            <a:extLst>
              <a:ext uri="{FF2B5EF4-FFF2-40B4-BE49-F238E27FC236}">
                <a16:creationId xmlns:a16="http://schemas.microsoft.com/office/drawing/2014/main" id="{DA4893A6-FE73-6DCB-CDB9-077CAB72ADEC}"/>
              </a:ext>
            </a:extLst>
          </p:cNvPr>
          <p:cNvSpPr>
            <a:spLocks noGrp="1"/>
          </p:cNvSpPr>
          <p:nvPr>
            <p:ph idx="1"/>
          </p:nvPr>
        </p:nvSpPr>
        <p:spPr>
          <a:xfrm>
            <a:off x="582496" y="1678598"/>
            <a:ext cx="10465878" cy="4476750"/>
          </a:xfrm>
        </p:spPr>
        <p:txBody>
          <a:bodyPr>
            <a:normAutofit/>
          </a:bodyPr>
          <a:lstStyle/>
          <a:p>
            <a:pPr marL="0" indent="0">
              <a:buNone/>
            </a:pPr>
            <a:r>
              <a:rPr lang="lv-LV" sz="2200" b="1" i="1" dirty="0"/>
              <a:t>Vīrietis, 14: </a:t>
            </a:r>
            <a:r>
              <a:rPr lang="lv-LV" sz="2200" i="1" dirty="0"/>
              <a:t>“Jā, es noteikti esmu pamanījis par to mākslīgo intelektu, ka es viņam paprasījis, es prasīju priekš skolas, lai izlasa “Sprīdīti” vai ko, ja, un es apmēram jau zināju, kas notiek tur tajā tekstā, bet viņš izdomāja ko jaunu. Es zināju, ka tas nav pareizi.”</a:t>
            </a:r>
            <a:br>
              <a:rPr lang="lv-LV" sz="2200" dirty="0"/>
            </a:br>
            <a:endParaRPr lang="lv-LV" sz="2200" dirty="0"/>
          </a:p>
          <a:p>
            <a:pPr marL="0" indent="0">
              <a:buNone/>
            </a:pPr>
            <a:endParaRPr lang="lv-LV" sz="2200" dirty="0"/>
          </a:p>
          <a:p>
            <a:pPr marL="0" indent="0">
              <a:buNone/>
            </a:pPr>
            <a:r>
              <a:rPr lang="lv-LV" sz="2200" b="1" i="1" dirty="0"/>
              <a:t>Vīrietis, 18: </a:t>
            </a:r>
            <a:r>
              <a:rPr lang="lv-LV" sz="2200" i="1" dirty="0"/>
              <a:t>“Jā, viennozīmīgi tā ir bijis. Piemēram, tam pašam MI kad aizsūtu, lai palīdz izpildīt kādu mājasdarbu vai kontroldarba uzdevumu un tev liekas, ka ir kaut kas aizdomīgs, tad es, protams, pārbaudu vēl citos MI rīkos. Bet, ja tomēr kaut kas ļoti man liekas nepareizi, tad es pārbaudu arī jau no klades vai nu grāmatām, kas man bija iepriekš dotas, un kas skolā pierakstīts.”</a:t>
            </a:r>
            <a:endParaRPr lang="lv-LV" sz="2200" dirty="0"/>
          </a:p>
        </p:txBody>
      </p:sp>
      <p:cxnSp>
        <p:nvCxnSpPr>
          <p:cNvPr id="32" name="Straight Connector 31" hidden="1">
            <a:extLst>
              <a:ext uri="{FF2B5EF4-FFF2-40B4-BE49-F238E27FC236}">
                <a16:creationId xmlns:a16="http://schemas.microsoft.com/office/drawing/2014/main" id="{6A94FACB-836F-41DD-C738-16BC951E91E5}"/>
              </a:ext>
            </a:extLst>
          </p:cNvPr>
          <p:cNvCxnSpPr>
            <a:cxnSpLocks/>
          </p:cNvCxnSpPr>
          <p:nvPr/>
        </p:nvCxnSpPr>
        <p:spPr>
          <a:xfrm flipH="1">
            <a:off x="9117211" y="3205195"/>
            <a:ext cx="5017017" cy="3081297"/>
          </a:xfrm>
          <a:prstGeom prst="line">
            <a:avLst/>
          </a:prstGeom>
          <a:ln w="2857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977CA9EA-E434-8652-17A1-8AA63ABDC0DC}"/>
              </a:ext>
            </a:extLst>
          </p:cNvPr>
          <p:cNvGrpSpPr/>
          <p:nvPr/>
        </p:nvGrpSpPr>
        <p:grpSpPr>
          <a:xfrm>
            <a:off x="10277933" y="4800837"/>
            <a:ext cx="1718995" cy="1923813"/>
            <a:chOff x="8548972" y="2451209"/>
            <a:chExt cx="4273283" cy="4782444"/>
          </a:xfrm>
        </p:grpSpPr>
        <p:sp>
          <p:nvSpPr>
            <p:cNvPr id="65" name="Oval 64">
              <a:extLst>
                <a:ext uri="{FF2B5EF4-FFF2-40B4-BE49-F238E27FC236}">
                  <a16:creationId xmlns:a16="http://schemas.microsoft.com/office/drawing/2014/main" id="{1BD017E4-94C2-C65B-E298-59E4928A690A}"/>
                </a:ext>
              </a:extLst>
            </p:cNvPr>
            <p:cNvSpPr>
              <a:spLocks noChangeAspect="1"/>
            </p:cNvSpPr>
            <p:nvPr/>
          </p:nvSpPr>
          <p:spPr>
            <a:xfrm rot="5400000">
              <a:off x="11369892" y="2427991"/>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6" name="Group 65">
              <a:extLst>
                <a:ext uri="{FF2B5EF4-FFF2-40B4-BE49-F238E27FC236}">
                  <a16:creationId xmlns:a16="http://schemas.microsoft.com/office/drawing/2014/main" id="{AFAEA5B0-AA4C-3830-6A41-B6ECF426D6DC}"/>
                </a:ext>
              </a:extLst>
            </p:cNvPr>
            <p:cNvGrpSpPr/>
            <p:nvPr/>
          </p:nvGrpSpPr>
          <p:grpSpPr>
            <a:xfrm>
              <a:off x="8548972" y="5798420"/>
              <a:ext cx="956902" cy="910465"/>
              <a:chOff x="10031066" y="6942617"/>
              <a:chExt cx="956902" cy="910465"/>
            </a:xfrm>
          </p:grpSpPr>
          <p:sp>
            <p:nvSpPr>
              <p:cNvPr id="81" name="Oval 80">
                <a:extLst>
                  <a:ext uri="{FF2B5EF4-FFF2-40B4-BE49-F238E27FC236}">
                    <a16:creationId xmlns:a16="http://schemas.microsoft.com/office/drawing/2014/main" id="{760F6987-A728-10E7-EE4B-74CB742EC13E}"/>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10282BA1-046A-9A4D-D1FE-ADBD1B903FDA}"/>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BA840ED5-C006-0D0C-7E63-0DF628B19F9D}"/>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8D24F8F0-C581-DDB0-8F94-D202DF67904D}"/>
                </a:ext>
              </a:extLst>
            </p:cNvPr>
            <p:cNvGrpSpPr/>
            <p:nvPr/>
          </p:nvGrpSpPr>
          <p:grpSpPr>
            <a:xfrm rot="5400000">
              <a:off x="11493246" y="2575260"/>
              <a:ext cx="619891" cy="651508"/>
              <a:chOff x="8775543" y="819242"/>
              <a:chExt cx="460800" cy="460800"/>
            </a:xfrm>
          </p:grpSpPr>
          <p:sp>
            <p:nvSpPr>
              <p:cNvPr id="79" name="Oval 78">
                <a:extLst>
                  <a:ext uri="{FF2B5EF4-FFF2-40B4-BE49-F238E27FC236}">
                    <a16:creationId xmlns:a16="http://schemas.microsoft.com/office/drawing/2014/main" id="{80A55622-6D56-60ED-EA73-99BA22F49EC6}"/>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4883E893-5854-7782-BD18-0A4ADE823D17}"/>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8" name="Straight Connector 67">
              <a:extLst>
                <a:ext uri="{FF2B5EF4-FFF2-40B4-BE49-F238E27FC236}">
                  <a16:creationId xmlns:a16="http://schemas.microsoft.com/office/drawing/2014/main" id="{86C2DF92-7BF2-B394-930F-FCCF206A8A79}"/>
                </a:ext>
              </a:extLst>
            </p:cNvPr>
            <p:cNvCxnSpPr>
              <a:cxnSpLocks/>
              <a:endCxn id="75" idx="2"/>
            </p:cNvCxnSpPr>
            <p:nvPr/>
          </p:nvCxnSpPr>
          <p:spPr>
            <a:xfrm>
              <a:off x="11803192" y="3066468"/>
              <a:ext cx="10088" cy="2771936"/>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E29F083B-EBFF-8BC3-6A16-A04F267826AA}"/>
                </a:ext>
              </a:extLst>
            </p:cNvPr>
            <p:cNvGrpSpPr/>
            <p:nvPr/>
          </p:nvGrpSpPr>
          <p:grpSpPr>
            <a:xfrm rot="5400000">
              <a:off x="10268235" y="4621332"/>
              <a:ext cx="910465" cy="956898"/>
              <a:chOff x="10291921" y="1484372"/>
              <a:chExt cx="676800" cy="676797"/>
            </a:xfrm>
          </p:grpSpPr>
          <p:sp>
            <p:nvSpPr>
              <p:cNvPr id="76" name="Oval 75">
                <a:extLst>
                  <a:ext uri="{FF2B5EF4-FFF2-40B4-BE49-F238E27FC236}">
                    <a16:creationId xmlns:a16="http://schemas.microsoft.com/office/drawing/2014/main" id="{29D809FD-F049-2172-00C6-C647353DB3D2}"/>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7B868AC5-7CA9-7F7E-CAA2-902E3FF9698F}"/>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B83E401F-2316-803E-C9EC-C5D418B0BAD4}"/>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C486B352-8A47-27C7-BD66-55470BEEBB59}"/>
                </a:ext>
              </a:extLst>
            </p:cNvPr>
            <p:cNvCxnSpPr>
              <a:cxnSpLocks/>
              <a:stCxn id="75" idx="4"/>
              <a:endCxn id="83" idx="0"/>
            </p:cNvCxnSpPr>
            <p:nvPr/>
          </p:nvCxnSpPr>
          <p:spPr>
            <a:xfrm flipH="1" flipV="1">
              <a:off x="9200249" y="6253654"/>
              <a:ext cx="2155592" cy="19991"/>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39A3CCB-B248-08BD-0196-E3FA29CDD8BC}"/>
                </a:ext>
              </a:extLst>
            </p:cNvPr>
            <p:cNvCxnSpPr>
              <a:cxnSpLocks/>
            </p:cNvCxnSpPr>
            <p:nvPr/>
          </p:nvCxnSpPr>
          <p:spPr>
            <a:xfrm>
              <a:off x="10845675" y="5216059"/>
              <a:ext cx="631762" cy="746414"/>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3947B58E-B8F5-5EBB-25FE-6B7966F297F1}"/>
                </a:ext>
              </a:extLst>
            </p:cNvPr>
            <p:cNvGrpSpPr/>
            <p:nvPr/>
          </p:nvGrpSpPr>
          <p:grpSpPr>
            <a:xfrm>
              <a:off x="10804307" y="5313632"/>
              <a:ext cx="2017948" cy="1920021"/>
              <a:chOff x="10944148" y="5734536"/>
              <a:chExt cx="1324997" cy="1260697"/>
            </a:xfrm>
          </p:grpSpPr>
          <p:sp>
            <p:nvSpPr>
              <p:cNvPr id="73" name="Oval 72">
                <a:extLst>
                  <a:ext uri="{FF2B5EF4-FFF2-40B4-BE49-F238E27FC236}">
                    <a16:creationId xmlns:a16="http://schemas.microsoft.com/office/drawing/2014/main" id="{514D1A92-8218-C5B0-36E2-10E32E847654}"/>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E7399AD8-C83F-6807-4A12-AA5636C8C328}"/>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FF58808A-9B09-245D-9772-E45DC8F0B63E}"/>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3167488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BF1CB-28A7-D599-9F7D-CA006761DA9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97E02F9-4C08-0695-BC36-510B14FAAEE0}"/>
              </a:ext>
            </a:extLst>
          </p:cNvPr>
          <p:cNvSpPr>
            <a:spLocks noGrp="1"/>
          </p:cNvSpPr>
          <p:nvPr>
            <p:ph type="sldNum" sz="quarter" idx="10"/>
          </p:nvPr>
        </p:nvSpPr>
        <p:spPr/>
        <p:txBody>
          <a:bodyPr/>
          <a:lstStyle/>
          <a:p>
            <a:fld id="{91D3A56C-CA3A-4E89-BC65-6580637F7A80}" type="slidenum">
              <a:rPr lang="lv-LV" smtClean="0"/>
              <a:pPr/>
              <a:t>40</a:t>
            </a:fld>
            <a:endParaRPr lang="lv-LV"/>
          </a:p>
        </p:txBody>
      </p:sp>
      <p:grpSp>
        <p:nvGrpSpPr>
          <p:cNvPr id="81" name="Group 80">
            <a:extLst>
              <a:ext uri="{FF2B5EF4-FFF2-40B4-BE49-F238E27FC236}">
                <a16:creationId xmlns:a16="http://schemas.microsoft.com/office/drawing/2014/main" id="{89DF4A87-F725-684F-F78C-17A1C4010734}"/>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FEC7D6B0-A407-B27B-3499-DA5E1B434CBF}"/>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BACA865B-3649-A629-5713-9AB5E8F37FDE}"/>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E476F09F-4EE8-4B78-ED67-4E9747EB915B}"/>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2BBF0F8D-8ECF-1CC5-58E5-4E64CC0140E8}"/>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5045F206-4CD4-8F01-2920-2189E3480B75}"/>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FDAE765E-3FB1-BFFB-6455-77A62BAB91B7}"/>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352A4530-2DF9-A63C-1D3F-5CDCD0849C98}"/>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D17AA994-C953-8299-5261-2B668DC9B5AD}"/>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B2A42384-7D9F-28FD-1C28-AAFE5E14132D}"/>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8FB74CE0-7318-AC35-B78A-6083186257A7}"/>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6EA5CFE9-2E5F-9A31-94A9-4D7C17F36B8B}"/>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7B0D1601-7576-59AA-95C2-6F0FFA120438}"/>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24AE7551-1573-0149-C3D2-9452C0D1BB61}"/>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BA015EB7-FD34-E4C9-31DF-E73D0B38E8F2}"/>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C9978EFB-0AD6-42DE-158E-E839917782C7}"/>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64641637-33CC-AA43-5A70-0E2E58B5E42F}"/>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AC116A7-528D-A959-E07E-58B59DD2EFC5}"/>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A1A12C68-2411-4BCD-DCC8-8864B044C826}"/>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07E3FA25-498F-626C-DF85-ECFF9E7D64DC}"/>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B773BC64-97C7-AD92-F273-5A56C7CDCD21}"/>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A09DA56B-771F-1DA8-593F-3619C91210BF}"/>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7" name="title">
            <a:extLst>
              <a:ext uri="{FF2B5EF4-FFF2-40B4-BE49-F238E27FC236}">
                <a16:creationId xmlns:a16="http://schemas.microsoft.com/office/drawing/2014/main" id="{E33A4B30-134D-7E63-BD90-75EE12943701}"/>
              </a:ext>
            </a:extLst>
          </p:cNvPr>
          <p:cNvSpPr>
            <a:spLocks noGrp="1"/>
          </p:cNvSpPr>
          <p:nvPr/>
        </p:nvSpPr>
        <p:spPr>
          <a:xfrm>
            <a:off x="696685" y="617163"/>
            <a:ext cx="8240486" cy="762000"/>
          </a:xfrm>
          <a:prstGeom prst="rect">
            <a:avLst/>
          </a:prstGeom>
          <a:noFill/>
          <a:ln w="0">
            <a:noFill/>
            <a:prstDash val="solid"/>
          </a:ln>
        </p:spPr>
        <p:txBody>
          <a:bodyPr lIns="0" tIns="0" rIns="0" bIns="0" anchor="t">
            <a:noAutofit/>
          </a:bodyPr>
          <a:lstStyle>
            <a:defPPr algn="l">
              <a:defRPr sz="4125" b="1">
                <a:solidFill>
                  <a:srgbClr val="303D96"/>
                </a:solidFill>
                <a:latin typeface="Nimbus Sans"/>
                <a:ea typeface="Nimbus Sans"/>
                <a:cs typeface="Nimbus Sans"/>
              </a:defRPr>
            </a:defPPr>
            <a:lvl1pPr algn="l">
              <a:defRPr sz="4125" b="1">
                <a:solidFill>
                  <a:srgbClr val="303D96"/>
                </a:solidFill>
                <a:latin typeface="Nimbus Sans"/>
                <a:ea typeface="Nimbus Sans"/>
                <a:cs typeface="Nimbus Sans"/>
              </a:defRPr>
            </a:lvl1pPr>
            <a:lvl2pPr algn="l">
              <a:defRPr sz="4125" b="1">
                <a:solidFill>
                  <a:srgbClr val="303D96"/>
                </a:solidFill>
                <a:latin typeface="Nimbus Sans"/>
                <a:ea typeface="Nimbus Sans"/>
                <a:cs typeface="Nimbus Sans"/>
              </a:defRPr>
            </a:lvl2pPr>
            <a:lvl3pPr algn="l">
              <a:defRPr sz="4125" b="1">
                <a:solidFill>
                  <a:srgbClr val="303D96"/>
                </a:solidFill>
                <a:latin typeface="Nimbus Sans"/>
                <a:ea typeface="Nimbus Sans"/>
                <a:cs typeface="Nimbus Sans"/>
              </a:defRPr>
            </a:lvl3pPr>
            <a:lvl4pPr algn="l">
              <a:defRPr sz="4125" b="1">
                <a:solidFill>
                  <a:srgbClr val="303D96"/>
                </a:solidFill>
                <a:latin typeface="Nimbus Sans"/>
                <a:ea typeface="Nimbus Sans"/>
                <a:cs typeface="Nimbus Sans"/>
              </a:defRPr>
            </a:lvl4pPr>
            <a:lvl5pPr algn="l">
              <a:defRPr sz="4125" b="1">
                <a:solidFill>
                  <a:srgbClr val="303D96"/>
                </a:solidFill>
                <a:latin typeface="Nimbus Sans"/>
                <a:ea typeface="Nimbus Sans"/>
                <a:cs typeface="Nimbus Sans"/>
              </a:defRPr>
            </a:lvl5pPr>
            <a:lvl6pPr algn="l">
              <a:defRPr sz="4125" b="1">
                <a:solidFill>
                  <a:srgbClr val="303D96"/>
                </a:solidFill>
                <a:latin typeface="Nimbus Sans"/>
                <a:ea typeface="Nimbus Sans"/>
                <a:cs typeface="Nimbus Sans"/>
              </a:defRPr>
            </a:lvl6pPr>
            <a:lvl7pPr algn="l">
              <a:defRPr sz="4125" b="1">
                <a:solidFill>
                  <a:srgbClr val="303D96"/>
                </a:solidFill>
                <a:latin typeface="Nimbus Sans"/>
                <a:ea typeface="Nimbus Sans"/>
                <a:cs typeface="Nimbus Sans"/>
              </a:defRPr>
            </a:lvl7pPr>
            <a:lvl8pPr algn="l">
              <a:defRPr sz="4125" b="1">
                <a:solidFill>
                  <a:srgbClr val="303D96"/>
                </a:solidFill>
                <a:latin typeface="Nimbus Sans"/>
                <a:ea typeface="Nimbus Sans"/>
                <a:cs typeface="Nimbus Sans"/>
              </a:defRPr>
            </a:lvl8pPr>
            <a:lvl9pPr algn="l">
              <a:defRPr sz="4125" b="1">
                <a:solidFill>
                  <a:srgbClr val="303D96"/>
                </a:solidFill>
                <a:latin typeface="Nimbus Sans"/>
                <a:ea typeface="Nimbus Sans"/>
                <a:cs typeface="Nimbus Sans"/>
              </a:defRPr>
            </a:lvl9pPr>
          </a:lstStyle>
          <a:p>
            <a:pPr algn="l">
              <a:defRPr sz="4125" b="1">
                <a:solidFill>
                  <a:srgbClr val="303D96"/>
                </a:solidFill>
                <a:latin typeface="Nimbus Sans"/>
                <a:ea typeface="Nimbus Sans"/>
                <a:cs typeface="Nimbus Sans"/>
              </a:defRPr>
            </a:pPr>
            <a:r>
              <a:rPr sz="3600" b="1" dirty="0" err="1">
                <a:solidFill>
                  <a:srgbClr val="303D96"/>
                </a:solidFill>
                <a:latin typeface="Arial" panose="020B0604020202020204" pitchFamily="34" charset="0"/>
                <a:cs typeface="Arial" panose="020B0604020202020204" pitchFamily="34" charset="0"/>
              </a:rPr>
              <a:t>Satura</a:t>
            </a:r>
            <a:r>
              <a:rPr sz="3600" b="1" dirty="0">
                <a:solidFill>
                  <a:srgbClr val="303D96"/>
                </a:solidFill>
                <a:latin typeface="Arial" panose="020B0604020202020204" pitchFamily="34" charset="0"/>
                <a:cs typeface="Arial" panose="020B0604020202020204" pitchFamily="34" charset="0"/>
              </a:rPr>
              <a:t> </a:t>
            </a:r>
            <a:r>
              <a:rPr sz="3600" b="1" dirty="0" err="1">
                <a:solidFill>
                  <a:srgbClr val="303D96"/>
                </a:solidFill>
                <a:latin typeface="Arial" panose="020B0604020202020204" pitchFamily="34" charset="0"/>
                <a:cs typeface="Arial" panose="020B0604020202020204" pitchFamily="34" charset="0"/>
              </a:rPr>
              <a:t>radīšana</a:t>
            </a:r>
            <a:r>
              <a:rPr sz="3600" b="1" dirty="0">
                <a:solidFill>
                  <a:srgbClr val="303D96"/>
                </a:solidFill>
                <a:latin typeface="Arial" panose="020B0604020202020204" pitchFamily="34" charset="0"/>
                <a:cs typeface="Arial" panose="020B0604020202020204" pitchFamily="34" charset="0"/>
              </a:rPr>
              <a:t> </a:t>
            </a:r>
            <a:r>
              <a:rPr sz="3600" b="1" dirty="0" err="1">
                <a:solidFill>
                  <a:srgbClr val="303D96"/>
                </a:solidFill>
                <a:latin typeface="Arial" panose="020B0604020202020204" pitchFamily="34" charset="0"/>
                <a:cs typeface="Arial" panose="020B0604020202020204" pitchFamily="34" charset="0"/>
              </a:rPr>
              <a:t>digitālajai</a:t>
            </a:r>
            <a:r>
              <a:rPr sz="3600" b="1" dirty="0">
                <a:solidFill>
                  <a:srgbClr val="303D96"/>
                </a:solidFill>
                <a:latin typeface="Arial" panose="020B0604020202020204" pitchFamily="34" charset="0"/>
                <a:cs typeface="Arial" panose="020B0604020202020204" pitchFamily="34" charset="0"/>
              </a:rPr>
              <a:t> </a:t>
            </a:r>
            <a:r>
              <a:rPr sz="3600" b="1" dirty="0" err="1">
                <a:solidFill>
                  <a:srgbClr val="303D96"/>
                </a:solidFill>
                <a:latin typeface="Arial" panose="020B0604020202020204" pitchFamily="34" charset="0"/>
                <a:cs typeface="Arial" panose="020B0604020202020204" pitchFamily="34" charset="0"/>
              </a:rPr>
              <a:t>videi</a:t>
            </a:r>
            <a:endParaRPr sz="3600" b="1" dirty="0">
              <a:solidFill>
                <a:srgbClr val="303D96"/>
              </a:solidFill>
              <a:latin typeface="Arial" panose="020B0604020202020204" pitchFamily="34" charset="0"/>
              <a:cs typeface="Arial" panose="020B0604020202020204" pitchFamily="34" charset="0"/>
            </a:endParaRPr>
          </a:p>
        </p:txBody>
      </p:sp>
      <p:sp>
        <p:nvSpPr>
          <p:cNvPr id="9" name="period">
            <a:extLst>
              <a:ext uri="{FF2B5EF4-FFF2-40B4-BE49-F238E27FC236}">
                <a16:creationId xmlns:a16="http://schemas.microsoft.com/office/drawing/2014/main" id="{7A2CA0F6-A56A-D205-25F3-4F9EA7186DBE}"/>
              </a:ext>
            </a:extLst>
          </p:cNvPr>
          <p:cNvSpPr>
            <a:spLocks noGrp="1"/>
          </p:cNvSpPr>
          <p:nvPr/>
        </p:nvSpPr>
        <p:spPr>
          <a:xfrm>
            <a:off x="696685" y="1407428"/>
            <a:ext cx="7780565" cy="457200"/>
          </a:xfrm>
          <a:prstGeom prst="rect">
            <a:avLst/>
          </a:prstGeom>
          <a:noFill/>
          <a:ln w="0">
            <a:noFill/>
            <a:prstDash val="solid"/>
          </a:ln>
        </p:spPr>
        <p:txBody>
          <a:bodyPr lIns="0" tIns="0" rIns="0" bIns="0" anchor="t">
            <a:noAutofit/>
          </a:bodyPr>
          <a:lstStyle>
            <a:defPPr algn="l">
              <a:defRPr sz="2250" b="0">
                <a:solidFill>
                  <a:srgbClr val="303D96"/>
                </a:solidFill>
                <a:latin typeface="Nimbus Sans"/>
                <a:ea typeface="Nimbus Sans"/>
                <a:cs typeface="Nimbus Sans"/>
              </a:defRPr>
            </a:defPPr>
            <a:lvl1pPr algn="l">
              <a:defRPr sz="2250" b="0">
                <a:solidFill>
                  <a:srgbClr val="303D96"/>
                </a:solidFill>
                <a:latin typeface="Nimbus Sans"/>
                <a:ea typeface="Nimbus Sans"/>
                <a:cs typeface="Nimbus Sans"/>
              </a:defRPr>
            </a:lvl1pPr>
            <a:lvl2pPr algn="l">
              <a:defRPr sz="2250" b="0">
                <a:solidFill>
                  <a:srgbClr val="303D96"/>
                </a:solidFill>
                <a:latin typeface="Nimbus Sans"/>
                <a:ea typeface="Nimbus Sans"/>
                <a:cs typeface="Nimbus Sans"/>
              </a:defRPr>
            </a:lvl2pPr>
            <a:lvl3pPr algn="l">
              <a:defRPr sz="2250" b="0">
                <a:solidFill>
                  <a:srgbClr val="303D96"/>
                </a:solidFill>
                <a:latin typeface="Nimbus Sans"/>
                <a:ea typeface="Nimbus Sans"/>
                <a:cs typeface="Nimbus Sans"/>
              </a:defRPr>
            </a:lvl3pPr>
            <a:lvl4pPr algn="l">
              <a:defRPr sz="2250" b="0">
                <a:solidFill>
                  <a:srgbClr val="303D96"/>
                </a:solidFill>
                <a:latin typeface="Nimbus Sans"/>
                <a:ea typeface="Nimbus Sans"/>
                <a:cs typeface="Nimbus Sans"/>
              </a:defRPr>
            </a:lvl4pPr>
            <a:lvl5pPr algn="l">
              <a:defRPr sz="2250" b="0">
                <a:solidFill>
                  <a:srgbClr val="303D96"/>
                </a:solidFill>
                <a:latin typeface="Nimbus Sans"/>
                <a:ea typeface="Nimbus Sans"/>
                <a:cs typeface="Nimbus Sans"/>
              </a:defRPr>
            </a:lvl5pPr>
            <a:lvl6pPr algn="l">
              <a:defRPr sz="2250" b="0">
                <a:solidFill>
                  <a:srgbClr val="303D96"/>
                </a:solidFill>
                <a:latin typeface="Nimbus Sans"/>
                <a:ea typeface="Nimbus Sans"/>
                <a:cs typeface="Nimbus Sans"/>
              </a:defRPr>
            </a:lvl6pPr>
            <a:lvl7pPr algn="l">
              <a:defRPr sz="2250" b="0">
                <a:solidFill>
                  <a:srgbClr val="303D96"/>
                </a:solidFill>
                <a:latin typeface="Nimbus Sans"/>
                <a:ea typeface="Nimbus Sans"/>
                <a:cs typeface="Nimbus Sans"/>
              </a:defRPr>
            </a:lvl7pPr>
            <a:lvl8pPr algn="l">
              <a:defRPr sz="2250" b="0">
                <a:solidFill>
                  <a:srgbClr val="303D96"/>
                </a:solidFill>
                <a:latin typeface="Nimbus Sans"/>
                <a:ea typeface="Nimbus Sans"/>
                <a:cs typeface="Nimbus Sans"/>
              </a:defRPr>
            </a:lvl8pPr>
            <a:lvl9pPr algn="l">
              <a:defRPr sz="2250" b="0">
                <a:solidFill>
                  <a:srgbClr val="303D96"/>
                </a:solidFill>
                <a:latin typeface="Nimbus Sans"/>
                <a:ea typeface="Nimbus Sans"/>
                <a:cs typeface="Nimbus Sans"/>
              </a:defRPr>
            </a:lvl9pPr>
          </a:lstStyle>
          <a:p>
            <a:pPr algn="l">
              <a:defRPr sz="2250" b="0">
                <a:solidFill>
                  <a:srgbClr val="303D96"/>
                </a:solidFill>
                <a:latin typeface="Nimbus Sans"/>
                <a:ea typeface="Nimbus Sans"/>
                <a:cs typeface="Nimbus Sans"/>
              </a:defRPr>
            </a:pPr>
            <a:r>
              <a:rPr sz="2250" b="0" dirty="0" err="1">
                <a:solidFill>
                  <a:srgbClr val="303D96"/>
                </a:solidFill>
                <a:latin typeface="Arial" panose="020B0604020202020204" pitchFamily="34" charset="0"/>
                <a:cs typeface="Arial" panose="020B0604020202020204" pitchFamily="34" charset="0"/>
              </a:rPr>
              <a:t>Pēdējo</a:t>
            </a:r>
            <a:r>
              <a:rPr sz="2250" b="0" dirty="0">
                <a:solidFill>
                  <a:srgbClr val="303D96"/>
                </a:solidFill>
                <a:latin typeface="Arial" panose="020B0604020202020204" pitchFamily="34" charset="0"/>
                <a:cs typeface="Arial" panose="020B0604020202020204" pitchFamily="34" charset="0"/>
              </a:rPr>
              <a:t> 12 </a:t>
            </a:r>
            <a:r>
              <a:rPr sz="2250" b="0" dirty="0" err="1">
                <a:solidFill>
                  <a:srgbClr val="303D96"/>
                </a:solidFill>
                <a:latin typeface="Arial" panose="020B0604020202020204" pitchFamily="34" charset="0"/>
                <a:cs typeface="Arial" panose="020B0604020202020204" pitchFamily="34" charset="0"/>
              </a:rPr>
              <a:t>mēnešu</a:t>
            </a:r>
            <a:r>
              <a:rPr sz="2250" b="0" dirty="0">
                <a:solidFill>
                  <a:srgbClr val="303D96"/>
                </a:solidFill>
                <a:latin typeface="Arial" panose="020B0604020202020204" pitchFamily="34" charset="0"/>
                <a:cs typeface="Arial" panose="020B0604020202020204" pitchFamily="34" charset="0"/>
              </a:rPr>
              <a:t> </a:t>
            </a:r>
            <a:r>
              <a:rPr sz="2250" b="0" dirty="0" err="1">
                <a:solidFill>
                  <a:srgbClr val="303D96"/>
                </a:solidFill>
                <a:latin typeface="Arial" panose="020B0604020202020204" pitchFamily="34" charset="0"/>
                <a:cs typeface="Arial" panose="020B0604020202020204" pitchFamily="34" charset="0"/>
              </a:rPr>
              <a:t>laikā</a:t>
            </a:r>
            <a:endParaRPr sz="2250" b="0" dirty="0">
              <a:solidFill>
                <a:srgbClr val="303D96"/>
              </a:solidFill>
              <a:latin typeface="Arial" panose="020B0604020202020204" pitchFamily="34" charset="0"/>
              <a:cs typeface="Arial" panose="020B0604020202020204" pitchFamily="34" charset="0"/>
            </a:endParaRPr>
          </a:p>
        </p:txBody>
      </p:sp>
      <p:pic>
        <p:nvPicPr>
          <p:cNvPr id="11" name="Attēls 10">
            <a:extLst>
              <a:ext uri="{FF2B5EF4-FFF2-40B4-BE49-F238E27FC236}">
                <a16:creationId xmlns:a16="http://schemas.microsoft.com/office/drawing/2014/main" id="{BA8E8F55-7470-D2BF-A832-D4072C71E849}"/>
              </a:ext>
            </a:extLst>
          </p:cNvPr>
          <p:cNvPicPr>
            <a:picLocks noChangeAspect="1"/>
          </p:cNvPicPr>
          <p:nvPr/>
        </p:nvPicPr>
        <p:blipFill>
          <a:blip r:embed="rId2"/>
          <a:stretch/>
        </p:blipFill>
        <p:spPr>
          <a:xfrm>
            <a:off x="1686510" y="2187429"/>
            <a:ext cx="1355593" cy="1401587"/>
          </a:xfrm>
          <a:prstGeom prst="rect">
            <a:avLst/>
          </a:prstGeom>
        </p:spPr>
      </p:pic>
      <p:pic>
        <p:nvPicPr>
          <p:cNvPr id="13" name="Attēls 12">
            <a:extLst>
              <a:ext uri="{FF2B5EF4-FFF2-40B4-BE49-F238E27FC236}">
                <a16:creationId xmlns:a16="http://schemas.microsoft.com/office/drawing/2014/main" id="{8CCC29A5-0171-63F2-88D0-98713C4D27DC}"/>
              </a:ext>
            </a:extLst>
          </p:cNvPr>
          <p:cNvPicPr>
            <a:picLocks noChangeAspect="1"/>
          </p:cNvPicPr>
          <p:nvPr/>
        </p:nvPicPr>
        <p:blipFill>
          <a:blip r:embed="rId3"/>
          <a:stretch/>
        </p:blipFill>
        <p:spPr>
          <a:xfrm>
            <a:off x="5354338" y="2526217"/>
            <a:ext cx="1401587" cy="1196201"/>
          </a:xfrm>
          <a:prstGeom prst="rect">
            <a:avLst/>
          </a:prstGeom>
        </p:spPr>
      </p:pic>
      <p:pic>
        <p:nvPicPr>
          <p:cNvPr id="15" name="Attēls 14">
            <a:extLst>
              <a:ext uri="{FF2B5EF4-FFF2-40B4-BE49-F238E27FC236}">
                <a16:creationId xmlns:a16="http://schemas.microsoft.com/office/drawing/2014/main" id="{3A4CB5ED-C7A9-96D8-1EC1-30AD3CF0D3D6}"/>
              </a:ext>
            </a:extLst>
          </p:cNvPr>
          <p:cNvPicPr>
            <a:picLocks noChangeAspect="1"/>
          </p:cNvPicPr>
          <p:nvPr/>
        </p:nvPicPr>
        <p:blipFill>
          <a:blip r:embed="rId4"/>
          <a:stretch/>
        </p:blipFill>
        <p:spPr>
          <a:xfrm>
            <a:off x="9123598" y="2320830"/>
            <a:ext cx="1296067" cy="1401587"/>
          </a:xfrm>
          <a:prstGeom prst="rect">
            <a:avLst/>
          </a:prstGeom>
        </p:spPr>
      </p:pic>
      <p:sp>
        <p:nvSpPr>
          <p:cNvPr id="17" name="value-0">
            <a:extLst>
              <a:ext uri="{FF2B5EF4-FFF2-40B4-BE49-F238E27FC236}">
                <a16:creationId xmlns:a16="http://schemas.microsoft.com/office/drawing/2014/main" id="{197F6AEF-07F9-FA6D-734A-EA5F9CDFB9F1}"/>
              </a:ext>
            </a:extLst>
          </p:cNvPr>
          <p:cNvSpPr>
            <a:spLocks noGrp="1"/>
          </p:cNvSpPr>
          <p:nvPr/>
        </p:nvSpPr>
        <p:spPr>
          <a:xfrm>
            <a:off x="602919" y="3819203"/>
            <a:ext cx="3571033" cy="1108529"/>
          </a:xfrm>
          <a:prstGeom prst="rect">
            <a:avLst/>
          </a:prstGeom>
          <a:noFill/>
          <a:ln w="0">
            <a:noFill/>
            <a:prstDash val="solid"/>
          </a:ln>
        </p:spPr>
        <p:txBody>
          <a:bodyPr lIns="0" tIns="0" rIns="0" bIns="0" anchor="t">
            <a:noAutofit/>
          </a:bodyPr>
          <a:lstStyle>
            <a:defPPr algn="ctr">
              <a:defRPr sz="7800" b="1">
                <a:solidFill>
                  <a:srgbClr val="303D96"/>
                </a:solidFill>
                <a:latin typeface="Nimbus Sans"/>
                <a:ea typeface="Nimbus Sans"/>
                <a:cs typeface="Nimbus Sans"/>
              </a:defRPr>
            </a:defPPr>
            <a:lvl1pPr algn="ctr">
              <a:defRPr sz="7800" b="1">
                <a:solidFill>
                  <a:srgbClr val="303D96"/>
                </a:solidFill>
                <a:latin typeface="Nimbus Sans"/>
                <a:ea typeface="Nimbus Sans"/>
                <a:cs typeface="Nimbus Sans"/>
              </a:defRPr>
            </a:lvl1pPr>
            <a:lvl2pPr algn="ctr">
              <a:defRPr sz="7800" b="1">
                <a:solidFill>
                  <a:srgbClr val="303D96"/>
                </a:solidFill>
                <a:latin typeface="Nimbus Sans"/>
                <a:ea typeface="Nimbus Sans"/>
                <a:cs typeface="Nimbus Sans"/>
              </a:defRPr>
            </a:lvl2pPr>
            <a:lvl3pPr algn="ctr">
              <a:defRPr sz="7800" b="1">
                <a:solidFill>
                  <a:srgbClr val="303D96"/>
                </a:solidFill>
                <a:latin typeface="Nimbus Sans"/>
                <a:ea typeface="Nimbus Sans"/>
                <a:cs typeface="Nimbus Sans"/>
              </a:defRPr>
            </a:lvl3pPr>
            <a:lvl4pPr algn="ctr">
              <a:defRPr sz="7800" b="1">
                <a:solidFill>
                  <a:srgbClr val="303D96"/>
                </a:solidFill>
                <a:latin typeface="Nimbus Sans"/>
                <a:ea typeface="Nimbus Sans"/>
                <a:cs typeface="Nimbus Sans"/>
              </a:defRPr>
            </a:lvl4pPr>
            <a:lvl5pPr algn="ctr">
              <a:defRPr sz="7800" b="1">
                <a:solidFill>
                  <a:srgbClr val="303D96"/>
                </a:solidFill>
                <a:latin typeface="Nimbus Sans"/>
                <a:ea typeface="Nimbus Sans"/>
                <a:cs typeface="Nimbus Sans"/>
              </a:defRPr>
            </a:lvl5pPr>
            <a:lvl6pPr algn="ctr">
              <a:defRPr sz="7800" b="1">
                <a:solidFill>
                  <a:srgbClr val="303D96"/>
                </a:solidFill>
                <a:latin typeface="Nimbus Sans"/>
                <a:ea typeface="Nimbus Sans"/>
                <a:cs typeface="Nimbus Sans"/>
              </a:defRPr>
            </a:lvl6pPr>
            <a:lvl7pPr algn="ctr">
              <a:defRPr sz="7800" b="1">
                <a:solidFill>
                  <a:srgbClr val="303D96"/>
                </a:solidFill>
                <a:latin typeface="Nimbus Sans"/>
                <a:ea typeface="Nimbus Sans"/>
                <a:cs typeface="Nimbus Sans"/>
              </a:defRPr>
            </a:lvl7pPr>
            <a:lvl8pPr algn="ctr">
              <a:defRPr sz="7800" b="1">
                <a:solidFill>
                  <a:srgbClr val="303D96"/>
                </a:solidFill>
                <a:latin typeface="Nimbus Sans"/>
                <a:ea typeface="Nimbus Sans"/>
                <a:cs typeface="Nimbus Sans"/>
              </a:defRPr>
            </a:lvl8pPr>
            <a:lvl9pPr algn="ctr">
              <a:defRPr sz="7800" b="1">
                <a:solidFill>
                  <a:srgbClr val="303D96"/>
                </a:solidFill>
                <a:latin typeface="Nimbus Sans"/>
                <a:ea typeface="Nimbus Sans"/>
                <a:cs typeface="Nimbus Sans"/>
              </a:defRPr>
            </a:lvl9pPr>
          </a:lstStyle>
          <a:p>
            <a:pPr algn="ctr">
              <a:defRPr sz="7800" b="1">
                <a:solidFill>
                  <a:srgbClr val="303D96"/>
                </a:solidFill>
                <a:latin typeface="Nimbus Sans"/>
                <a:ea typeface="Nimbus Sans"/>
                <a:cs typeface="Nimbus Sans"/>
              </a:defRPr>
            </a:pPr>
            <a:r>
              <a:rPr sz="5500" b="1" dirty="0">
                <a:solidFill>
                  <a:srgbClr val="303D96"/>
                </a:solidFill>
                <a:latin typeface="Arial" panose="020B0604020202020204" pitchFamily="34" charset="0"/>
                <a:cs typeface="Arial" panose="020B0604020202020204" pitchFamily="34" charset="0"/>
              </a:rPr>
              <a:t>41%</a:t>
            </a:r>
          </a:p>
        </p:txBody>
      </p:sp>
      <p:sp>
        <p:nvSpPr>
          <p:cNvPr id="19" name="label-0">
            <a:extLst>
              <a:ext uri="{FF2B5EF4-FFF2-40B4-BE49-F238E27FC236}">
                <a16:creationId xmlns:a16="http://schemas.microsoft.com/office/drawing/2014/main" id="{05DDA92D-4D0E-96D9-F3D3-7ED1F344A5DA}"/>
              </a:ext>
            </a:extLst>
          </p:cNvPr>
          <p:cNvSpPr>
            <a:spLocks noGrp="1"/>
          </p:cNvSpPr>
          <p:nvPr/>
        </p:nvSpPr>
        <p:spPr>
          <a:xfrm>
            <a:off x="519397" y="5084442"/>
            <a:ext cx="3571033" cy="852714"/>
          </a:xfrm>
          <a:prstGeom prst="rect">
            <a:avLst/>
          </a:prstGeom>
          <a:noFill/>
          <a:ln w="0">
            <a:noFill/>
            <a:prstDash val="solid"/>
          </a:ln>
        </p:spPr>
        <p:txBody>
          <a:bodyPr lIns="0" tIns="0" rIns="0" bIns="0" anchor="t">
            <a:noAutofit/>
          </a:bodyPr>
          <a:lstStyle>
            <a:defPPr algn="ctr">
              <a:defRPr sz="2175" b="0">
                <a:solidFill>
                  <a:srgbClr val="303D96"/>
                </a:solidFill>
                <a:latin typeface="Nimbus Sans"/>
                <a:ea typeface="Nimbus Sans"/>
                <a:cs typeface="Nimbus Sans"/>
              </a:defRPr>
            </a:defPPr>
            <a:lvl1pPr algn="ctr">
              <a:defRPr sz="2175" b="0">
                <a:solidFill>
                  <a:srgbClr val="303D96"/>
                </a:solidFill>
                <a:latin typeface="Nimbus Sans"/>
                <a:ea typeface="Nimbus Sans"/>
                <a:cs typeface="Nimbus Sans"/>
              </a:defRPr>
            </a:lvl1pPr>
            <a:lvl2pPr algn="ctr">
              <a:defRPr sz="2175" b="0">
                <a:solidFill>
                  <a:srgbClr val="303D96"/>
                </a:solidFill>
                <a:latin typeface="Nimbus Sans"/>
                <a:ea typeface="Nimbus Sans"/>
                <a:cs typeface="Nimbus Sans"/>
              </a:defRPr>
            </a:lvl2pPr>
            <a:lvl3pPr algn="ctr">
              <a:defRPr sz="2175" b="0">
                <a:solidFill>
                  <a:srgbClr val="303D96"/>
                </a:solidFill>
                <a:latin typeface="Nimbus Sans"/>
                <a:ea typeface="Nimbus Sans"/>
                <a:cs typeface="Nimbus Sans"/>
              </a:defRPr>
            </a:lvl3pPr>
            <a:lvl4pPr algn="ctr">
              <a:defRPr sz="2175" b="0">
                <a:solidFill>
                  <a:srgbClr val="303D96"/>
                </a:solidFill>
                <a:latin typeface="Nimbus Sans"/>
                <a:ea typeface="Nimbus Sans"/>
                <a:cs typeface="Nimbus Sans"/>
              </a:defRPr>
            </a:lvl4pPr>
            <a:lvl5pPr algn="ctr">
              <a:defRPr sz="2175" b="0">
                <a:solidFill>
                  <a:srgbClr val="303D96"/>
                </a:solidFill>
                <a:latin typeface="Nimbus Sans"/>
                <a:ea typeface="Nimbus Sans"/>
                <a:cs typeface="Nimbus Sans"/>
              </a:defRPr>
            </a:lvl5pPr>
            <a:lvl6pPr algn="ctr">
              <a:defRPr sz="2175" b="0">
                <a:solidFill>
                  <a:srgbClr val="303D96"/>
                </a:solidFill>
                <a:latin typeface="Nimbus Sans"/>
                <a:ea typeface="Nimbus Sans"/>
                <a:cs typeface="Nimbus Sans"/>
              </a:defRPr>
            </a:lvl6pPr>
            <a:lvl7pPr algn="ctr">
              <a:defRPr sz="2175" b="0">
                <a:solidFill>
                  <a:srgbClr val="303D96"/>
                </a:solidFill>
                <a:latin typeface="Nimbus Sans"/>
                <a:ea typeface="Nimbus Sans"/>
                <a:cs typeface="Nimbus Sans"/>
              </a:defRPr>
            </a:lvl7pPr>
            <a:lvl8pPr algn="ctr">
              <a:defRPr sz="2175" b="0">
                <a:solidFill>
                  <a:srgbClr val="303D96"/>
                </a:solidFill>
                <a:latin typeface="Nimbus Sans"/>
                <a:ea typeface="Nimbus Sans"/>
                <a:cs typeface="Nimbus Sans"/>
              </a:defRPr>
            </a:lvl8pPr>
            <a:lvl9pPr algn="ctr">
              <a:defRPr sz="2175" b="0">
                <a:solidFill>
                  <a:srgbClr val="303D96"/>
                </a:solidFill>
                <a:latin typeface="Nimbus Sans"/>
                <a:ea typeface="Nimbus Sans"/>
                <a:cs typeface="Nimbus Sans"/>
              </a:defRPr>
            </a:lvl9pPr>
          </a:lstStyle>
          <a:p>
            <a:pPr algn="ctr">
              <a:defRPr sz="2175" b="0">
                <a:solidFill>
                  <a:srgbClr val="303D96"/>
                </a:solidFill>
                <a:latin typeface="Nimbus Sans"/>
                <a:ea typeface="Nimbus Sans"/>
                <a:cs typeface="Nimbus Sans"/>
              </a:defRPr>
            </a:pPr>
            <a:r>
              <a:rPr sz="2175" b="0" dirty="0" err="1">
                <a:solidFill>
                  <a:srgbClr val="303D96"/>
                </a:solidFill>
                <a:latin typeface="Arial" panose="020B0604020202020204" pitchFamily="34" charset="0"/>
                <a:cs typeface="Arial" panose="020B0604020202020204" pitchFamily="34" charset="0"/>
              </a:rPr>
              <a:t>aptaujāto</a:t>
            </a:r>
            <a:r>
              <a:rPr sz="2175" b="0" dirty="0">
                <a:solidFill>
                  <a:srgbClr val="303D96"/>
                </a:solidFill>
                <a:latin typeface="Arial" panose="020B0604020202020204" pitchFamily="34" charset="0"/>
                <a:cs typeface="Arial" panose="020B0604020202020204" pitchFamily="34" charset="0"/>
              </a:rPr>
              <a:t> </a:t>
            </a:r>
            <a:r>
              <a:rPr sz="2175" b="0" dirty="0" err="1">
                <a:solidFill>
                  <a:srgbClr val="303D96"/>
                </a:solidFill>
                <a:latin typeface="Arial" panose="020B0604020202020204" pitchFamily="34" charset="0"/>
                <a:cs typeface="Arial" panose="020B0604020202020204" pitchFamily="34" charset="0"/>
              </a:rPr>
              <a:t>interneta</a:t>
            </a:r>
            <a:endParaRPr sz="2175" b="0" dirty="0">
              <a:solidFill>
                <a:srgbClr val="303D96"/>
              </a:solidFill>
              <a:latin typeface="Arial" panose="020B0604020202020204" pitchFamily="34" charset="0"/>
              <a:cs typeface="Arial" panose="020B0604020202020204" pitchFamily="34" charset="0"/>
            </a:endParaRPr>
          </a:p>
          <a:p>
            <a:pPr algn="ctr">
              <a:defRPr sz="2175" b="0">
                <a:solidFill>
                  <a:srgbClr val="303D96"/>
                </a:solidFill>
                <a:latin typeface="Nimbus Sans"/>
                <a:ea typeface="Nimbus Sans"/>
                <a:cs typeface="Nimbus Sans"/>
              </a:defRPr>
            </a:pPr>
            <a:r>
              <a:rPr sz="2175" b="0" dirty="0" err="1">
                <a:solidFill>
                  <a:srgbClr val="303D96"/>
                </a:solidFill>
                <a:latin typeface="Arial" panose="020B0604020202020204" pitchFamily="34" charset="0"/>
                <a:cs typeface="Arial" panose="020B0604020202020204" pitchFamily="34" charset="0"/>
              </a:rPr>
              <a:t>lietotāju</a:t>
            </a:r>
            <a:r>
              <a:rPr sz="2175" b="0" dirty="0">
                <a:solidFill>
                  <a:srgbClr val="303D96"/>
                </a:solidFill>
                <a:latin typeface="Arial" panose="020B0604020202020204" pitchFamily="34" charset="0"/>
                <a:cs typeface="Arial" panose="020B0604020202020204" pitchFamily="34" charset="0"/>
              </a:rPr>
              <a:t> </a:t>
            </a:r>
            <a:r>
              <a:rPr sz="2175" b="0" dirty="0" err="1">
                <a:solidFill>
                  <a:srgbClr val="303D96"/>
                </a:solidFill>
                <a:latin typeface="Arial" panose="020B0604020202020204" pitchFamily="34" charset="0"/>
                <a:cs typeface="Arial" panose="020B0604020202020204" pitchFamily="34" charset="0"/>
              </a:rPr>
              <a:t>radījuši</a:t>
            </a:r>
            <a:r>
              <a:rPr sz="2175" b="0" dirty="0">
                <a:solidFill>
                  <a:srgbClr val="303D96"/>
                </a:solidFill>
                <a:latin typeface="Arial" panose="020B0604020202020204" pitchFamily="34" charset="0"/>
                <a:cs typeface="Arial" panose="020B0604020202020204" pitchFamily="34" charset="0"/>
              </a:rPr>
              <a:t> </a:t>
            </a:r>
            <a:r>
              <a:rPr sz="2175" b="0" dirty="0" err="1">
                <a:solidFill>
                  <a:srgbClr val="303D96"/>
                </a:solidFill>
                <a:latin typeface="Arial" panose="020B0604020202020204" pitchFamily="34" charset="0"/>
                <a:cs typeface="Arial" panose="020B0604020202020204" pitchFamily="34" charset="0"/>
              </a:rPr>
              <a:t>saturu</a:t>
            </a:r>
            <a:endParaRPr sz="2175" b="0" dirty="0">
              <a:solidFill>
                <a:srgbClr val="303D96"/>
              </a:solidFill>
              <a:latin typeface="Arial" panose="020B0604020202020204" pitchFamily="34" charset="0"/>
              <a:cs typeface="Arial" panose="020B0604020202020204" pitchFamily="34" charset="0"/>
            </a:endParaRPr>
          </a:p>
        </p:txBody>
      </p:sp>
      <p:sp>
        <p:nvSpPr>
          <p:cNvPr id="21" name="value-1">
            <a:extLst>
              <a:ext uri="{FF2B5EF4-FFF2-40B4-BE49-F238E27FC236}">
                <a16:creationId xmlns:a16="http://schemas.microsoft.com/office/drawing/2014/main" id="{E2D6420D-0778-BEB5-A2F8-11ECDFD19511}"/>
              </a:ext>
            </a:extLst>
          </p:cNvPr>
          <p:cNvSpPr>
            <a:spLocks noGrp="1"/>
          </p:cNvSpPr>
          <p:nvPr/>
        </p:nvSpPr>
        <p:spPr>
          <a:xfrm>
            <a:off x="4309045" y="3819203"/>
            <a:ext cx="3571033" cy="1108529"/>
          </a:xfrm>
          <a:prstGeom prst="rect">
            <a:avLst/>
          </a:prstGeom>
          <a:noFill/>
          <a:ln w="0">
            <a:noFill/>
            <a:prstDash val="solid"/>
          </a:ln>
        </p:spPr>
        <p:txBody>
          <a:bodyPr lIns="0" tIns="0" rIns="0" bIns="0" anchor="t">
            <a:noAutofit/>
          </a:bodyPr>
          <a:lstStyle>
            <a:defPPr algn="ctr">
              <a:defRPr sz="7800" b="1">
                <a:solidFill>
                  <a:srgbClr val="303D96"/>
                </a:solidFill>
                <a:latin typeface="Nimbus Sans"/>
                <a:ea typeface="Nimbus Sans"/>
                <a:cs typeface="Nimbus Sans"/>
              </a:defRPr>
            </a:defPPr>
            <a:lvl1pPr algn="ctr">
              <a:defRPr sz="7800" b="1">
                <a:solidFill>
                  <a:srgbClr val="303D96"/>
                </a:solidFill>
                <a:latin typeface="Nimbus Sans"/>
                <a:ea typeface="Nimbus Sans"/>
                <a:cs typeface="Nimbus Sans"/>
              </a:defRPr>
            </a:lvl1pPr>
            <a:lvl2pPr algn="ctr">
              <a:defRPr sz="7800" b="1">
                <a:solidFill>
                  <a:srgbClr val="303D96"/>
                </a:solidFill>
                <a:latin typeface="Nimbus Sans"/>
                <a:ea typeface="Nimbus Sans"/>
                <a:cs typeface="Nimbus Sans"/>
              </a:defRPr>
            </a:lvl2pPr>
            <a:lvl3pPr algn="ctr">
              <a:defRPr sz="7800" b="1">
                <a:solidFill>
                  <a:srgbClr val="303D96"/>
                </a:solidFill>
                <a:latin typeface="Nimbus Sans"/>
                <a:ea typeface="Nimbus Sans"/>
                <a:cs typeface="Nimbus Sans"/>
              </a:defRPr>
            </a:lvl3pPr>
            <a:lvl4pPr algn="ctr">
              <a:defRPr sz="7800" b="1">
                <a:solidFill>
                  <a:srgbClr val="303D96"/>
                </a:solidFill>
                <a:latin typeface="Nimbus Sans"/>
                <a:ea typeface="Nimbus Sans"/>
                <a:cs typeface="Nimbus Sans"/>
              </a:defRPr>
            </a:lvl4pPr>
            <a:lvl5pPr algn="ctr">
              <a:defRPr sz="7800" b="1">
                <a:solidFill>
                  <a:srgbClr val="303D96"/>
                </a:solidFill>
                <a:latin typeface="Nimbus Sans"/>
                <a:ea typeface="Nimbus Sans"/>
                <a:cs typeface="Nimbus Sans"/>
              </a:defRPr>
            </a:lvl5pPr>
            <a:lvl6pPr algn="ctr">
              <a:defRPr sz="7800" b="1">
                <a:solidFill>
                  <a:srgbClr val="303D96"/>
                </a:solidFill>
                <a:latin typeface="Nimbus Sans"/>
                <a:ea typeface="Nimbus Sans"/>
                <a:cs typeface="Nimbus Sans"/>
              </a:defRPr>
            </a:lvl6pPr>
            <a:lvl7pPr algn="ctr">
              <a:defRPr sz="7800" b="1">
                <a:solidFill>
                  <a:srgbClr val="303D96"/>
                </a:solidFill>
                <a:latin typeface="Nimbus Sans"/>
                <a:ea typeface="Nimbus Sans"/>
                <a:cs typeface="Nimbus Sans"/>
              </a:defRPr>
            </a:lvl7pPr>
            <a:lvl8pPr algn="ctr">
              <a:defRPr sz="7800" b="1">
                <a:solidFill>
                  <a:srgbClr val="303D96"/>
                </a:solidFill>
                <a:latin typeface="Nimbus Sans"/>
                <a:ea typeface="Nimbus Sans"/>
                <a:cs typeface="Nimbus Sans"/>
              </a:defRPr>
            </a:lvl8pPr>
            <a:lvl9pPr algn="ctr">
              <a:defRPr sz="7800" b="1">
                <a:solidFill>
                  <a:srgbClr val="303D96"/>
                </a:solidFill>
                <a:latin typeface="Nimbus Sans"/>
                <a:ea typeface="Nimbus Sans"/>
                <a:cs typeface="Nimbus Sans"/>
              </a:defRPr>
            </a:lvl9pPr>
          </a:lstStyle>
          <a:p>
            <a:pPr algn="ctr">
              <a:defRPr sz="7800" b="1">
                <a:solidFill>
                  <a:srgbClr val="303D96"/>
                </a:solidFill>
                <a:latin typeface="Nimbus Sans"/>
                <a:ea typeface="Nimbus Sans"/>
                <a:cs typeface="Nimbus Sans"/>
              </a:defRPr>
            </a:pPr>
            <a:r>
              <a:rPr sz="5500" b="1" dirty="0">
                <a:solidFill>
                  <a:srgbClr val="303D96"/>
                </a:solidFill>
                <a:latin typeface="Arial" panose="020B0604020202020204" pitchFamily="34" charset="0"/>
                <a:cs typeface="Arial" panose="020B0604020202020204" pitchFamily="34" charset="0"/>
              </a:rPr>
              <a:t>64%</a:t>
            </a:r>
          </a:p>
        </p:txBody>
      </p:sp>
      <p:sp>
        <p:nvSpPr>
          <p:cNvPr id="23" name="label-1">
            <a:extLst>
              <a:ext uri="{FF2B5EF4-FFF2-40B4-BE49-F238E27FC236}">
                <a16:creationId xmlns:a16="http://schemas.microsoft.com/office/drawing/2014/main" id="{6719BB75-D1ED-AEEC-68B7-A8B0F195F36B}"/>
              </a:ext>
            </a:extLst>
          </p:cNvPr>
          <p:cNvSpPr>
            <a:spLocks noGrp="1"/>
          </p:cNvSpPr>
          <p:nvPr/>
        </p:nvSpPr>
        <p:spPr>
          <a:xfrm>
            <a:off x="4252743" y="5115057"/>
            <a:ext cx="3571033" cy="852714"/>
          </a:xfrm>
          <a:prstGeom prst="rect">
            <a:avLst/>
          </a:prstGeom>
          <a:noFill/>
          <a:ln w="0">
            <a:noFill/>
            <a:prstDash val="solid"/>
          </a:ln>
        </p:spPr>
        <p:txBody>
          <a:bodyPr lIns="0" tIns="0" rIns="0" bIns="0" anchor="t">
            <a:noAutofit/>
          </a:bodyPr>
          <a:lstStyle>
            <a:defPPr algn="ctr">
              <a:defRPr sz="2175" b="0">
                <a:solidFill>
                  <a:srgbClr val="303D96"/>
                </a:solidFill>
                <a:latin typeface="Nimbus Sans"/>
                <a:ea typeface="Nimbus Sans"/>
                <a:cs typeface="Nimbus Sans"/>
              </a:defRPr>
            </a:defPPr>
            <a:lvl1pPr algn="ctr">
              <a:defRPr sz="2175" b="0">
                <a:solidFill>
                  <a:srgbClr val="303D96"/>
                </a:solidFill>
                <a:latin typeface="Nimbus Sans"/>
                <a:ea typeface="Nimbus Sans"/>
                <a:cs typeface="Nimbus Sans"/>
              </a:defRPr>
            </a:lvl1pPr>
            <a:lvl2pPr algn="ctr">
              <a:defRPr sz="2175" b="0">
                <a:solidFill>
                  <a:srgbClr val="303D96"/>
                </a:solidFill>
                <a:latin typeface="Nimbus Sans"/>
                <a:ea typeface="Nimbus Sans"/>
                <a:cs typeface="Nimbus Sans"/>
              </a:defRPr>
            </a:lvl2pPr>
            <a:lvl3pPr algn="ctr">
              <a:defRPr sz="2175" b="0">
                <a:solidFill>
                  <a:srgbClr val="303D96"/>
                </a:solidFill>
                <a:latin typeface="Nimbus Sans"/>
                <a:ea typeface="Nimbus Sans"/>
                <a:cs typeface="Nimbus Sans"/>
              </a:defRPr>
            </a:lvl3pPr>
            <a:lvl4pPr algn="ctr">
              <a:defRPr sz="2175" b="0">
                <a:solidFill>
                  <a:srgbClr val="303D96"/>
                </a:solidFill>
                <a:latin typeface="Nimbus Sans"/>
                <a:ea typeface="Nimbus Sans"/>
                <a:cs typeface="Nimbus Sans"/>
              </a:defRPr>
            </a:lvl4pPr>
            <a:lvl5pPr algn="ctr">
              <a:defRPr sz="2175" b="0">
                <a:solidFill>
                  <a:srgbClr val="303D96"/>
                </a:solidFill>
                <a:latin typeface="Nimbus Sans"/>
                <a:ea typeface="Nimbus Sans"/>
                <a:cs typeface="Nimbus Sans"/>
              </a:defRPr>
            </a:lvl5pPr>
            <a:lvl6pPr algn="ctr">
              <a:defRPr sz="2175" b="0">
                <a:solidFill>
                  <a:srgbClr val="303D96"/>
                </a:solidFill>
                <a:latin typeface="Nimbus Sans"/>
                <a:ea typeface="Nimbus Sans"/>
                <a:cs typeface="Nimbus Sans"/>
              </a:defRPr>
            </a:lvl6pPr>
            <a:lvl7pPr algn="ctr">
              <a:defRPr sz="2175" b="0">
                <a:solidFill>
                  <a:srgbClr val="303D96"/>
                </a:solidFill>
                <a:latin typeface="Nimbus Sans"/>
                <a:ea typeface="Nimbus Sans"/>
                <a:cs typeface="Nimbus Sans"/>
              </a:defRPr>
            </a:lvl7pPr>
            <a:lvl8pPr algn="ctr">
              <a:defRPr sz="2175" b="0">
                <a:solidFill>
                  <a:srgbClr val="303D96"/>
                </a:solidFill>
                <a:latin typeface="Nimbus Sans"/>
                <a:ea typeface="Nimbus Sans"/>
                <a:cs typeface="Nimbus Sans"/>
              </a:defRPr>
            </a:lvl8pPr>
            <a:lvl9pPr algn="ctr">
              <a:defRPr sz="2175" b="0">
                <a:solidFill>
                  <a:srgbClr val="303D96"/>
                </a:solidFill>
                <a:latin typeface="Nimbus Sans"/>
                <a:ea typeface="Nimbus Sans"/>
                <a:cs typeface="Nimbus Sans"/>
              </a:defRPr>
            </a:lvl9pPr>
          </a:lstStyle>
          <a:p>
            <a:pPr algn="ctr">
              <a:defRPr sz="2175" b="0">
                <a:solidFill>
                  <a:srgbClr val="303D96"/>
                </a:solidFill>
                <a:latin typeface="Nimbus Sans"/>
                <a:ea typeface="Nimbus Sans"/>
                <a:cs typeface="Nimbus Sans"/>
              </a:defRPr>
            </a:pPr>
            <a:r>
              <a:rPr sz="2175" b="0" dirty="0" err="1">
                <a:solidFill>
                  <a:srgbClr val="303D96"/>
                </a:solidFill>
                <a:latin typeface="Arial" panose="020B0604020202020204" pitchFamily="34" charset="0"/>
                <a:cs typeface="Arial" panose="020B0604020202020204" pitchFamily="34" charset="0"/>
              </a:rPr>
              <a:t>jauniešu</a:t>
            </a:r>
            <a:r>
              <a:rPr sz="2175" b="0" dirty="0">
                <a:solidFill>
                  <a:srgbClr val="303D96"/>
                </a:solidFill>
                <a:latin typeface="Arial" panose="020B0604020202020204" pitchFamily="34" charset="0"/>
                <a:cs typeface="Arial" panose="020B0604020202020204" pitchFamily="34" charset="0"/>
              </a:rPr>
              <a:t> (15</a:t>
            </a:r>
            <a:r>
              <a:rPr lang="lv-LV" sz="2175" b="0" dirty="0">
                <a:solidFill>
                  <a:srgbClr val="303D96"/>
                </a:solidFill>
                <a:latin typeface="Arial" panose="020B0604020202020204" pitchFamily="34" charset="0"/>
                <a:cs typeface="Arial" panose="020B0604020202020204" pitchFamily="34" charset="0"/>
              </a:rPr>
              <a:t>–</a:t>
            </a:r>
            <a:r>
              <a:rPr sz="2175" b="0" dirty="0">
                <a:solidFill>
                  <a:srgbClr val="303D96"/>
                </a:solidFill>
                <a:latin typeface="Arial" panose="020B0604020202020204" pitchFamily="34" charset="0"/>
                <a:cs typeface="Arial" panose="020B0604020202020204" pitchFamily="34" charset="0"/>
              </a:rPr>
              <a:t>25 gadi)</a:t>
            </a:r>
          </a:p>
          <a:p>
            <a:pPr algn="ctr">
              <a:defRPr sz="2175" b="0">
                <a:solidFill>
                  <a:srgbClr val="303D96"/>
                </a:solidFill>
                <a:latin typeface="Nimbus Sans"/>
                <a:ea typeface="Nimbus Sans"/>
                <a:cs typeface="Nimbus Sans"/>
              </a:defRPr>
            </a:pPr>
            <a:r>
              <a:rPr sz="2175" b="0" dirty="0" err="1">
                <a:solidFill>
                  <a:srgbClr val="303D96"/>
                </a:solidFill>
                <a:latin typeface="Arial" panose="020B0604020202020204" pitchFamily="34" charset="0"/>
                <a:cs typeface="Arial" panose="020B0604020202020204" pitchFamily="34" charset="0"/>
              </a:rPr>
              <a:t>grupā</a:t>
            </a:r>
            <a:r>
              <a:rPr sz="2175" b="0" dirty="0">
                <a:solidFill>
                  <a:srgbClr val="303D96"/>
                </a:solidFill>
                <a:latin typeface="Arial" panose="020B0604020202020204" pitchFamily="34" charset="0"/>
                <a:cs typeface="Arial" panose="020B0604020202020204" pitchFamily="34" charset="0"/>
              </a:rPr>
              <a:t> </a:t>
            </a:r>
            <a:r>
              <a:rPr sz="2175" b="0" dirty="0" err="1">
                <a:solidFill>
                  <a:srgbClr val="303D96"/>
                </a:solidFill>
                <a:latin typeface="Arial" panose="020B0604020202020204" pitchFamily="34" charset="0"/>
                <a:cs typeface="Arial" panose="020B0604020202020204" pitchFamily="34" charset="0"/>
              </a:rPr>
              <a:t>radījuši</a:t>
            </a:r>
            <a:r>
              <a:rPr sz="2175" b="0" dirty="0">
                <a:solidFill>
                  <a:srgbClr val="303D96"/>
                </a:solidFill>
                <a:latin typeface="Arial" panose="020B0604020202020204" pitchFamily="34" charset="0"/>
                <a:cs typeface="Arial" panose="020B0604020202020204" pitchFamily="34" charset="0"/>
              </a:rPr>
              <a:t> </a:t>
            </a:r>
            <a:r>
              <a:rPr sz="2175" b="0" dirty="0" err="1">
                <a:solidFill>
                  <a:srgbClr val="303D96"/>
                </a:solidFill>
                <a:latin typeface="Arial" panose="020B0604020202020204" pitchFamily="34" charset="0"/>
                <a:cs typeface="Arial" panose="020B0604020202020204" pitchFamily="34" charset="0"/>
              </a:rPr>
              <a:t>saturu</a:t>
            </a:r>
            <a:endParaRPr sz="2175" b="0" dirty="0">
              <a:solidFill>
                <a:srgbClr val="303D96"/>
              </a:solidFill>
              <a:latin typeface="Arial" panose="020B0604020202020204" pitchFamily="34" charset="0"/>
              <a:cs typeface="Arial" panose="020B0604020202020204" pitchFamily="34" charset="0"/>
            </a:endParaRPr>
          </a:p>
        </p:txBody>
      </p:sp>
      <p:sp>
        <p:nvSpPr>
          <p:cNvPr id="25" name="value-2">
            <a:extLst>
              <a:ext uri="{FF2B5EF4-FFF2-40B4-BE49-F238E27FC236}">
                <a16:creationId xmlns:a16="http://schemas.microsoft.com/office/drawing/2014/main" id="{A7754925-7936-2A9A-440E-EBB0BC099ECD}"/>
              </a:ext>
            </a:extLst>
          </p:cNvPr>
          <p:cNvSpPr>
            <a:spLocks noGrp="1"/>
          </p:cNvSpPr>
          <p:nvPr/>
        </p:nvSpPr>
        <p:spPr>
          <a:xfrm>
            <a:off x="8047019" y="3722418"/>
            <a:ext cx="3571033" cy="1108529"/>
          </a:xfrm>
          <a:prstGeom prst="rect">
            <a:avLst/>
          </a:prstGeom>
          <a:noFill/>
          <a:ln w="0">
            <a:noFill/>
            <a:prstDash val="solid"/>
          </a:ln>
        </p:spPr>
        <p:txBody>
          <a:bodyPr lIns="0" tIns="0" rIns="0" bIns="0" anchor="t">
            <a:noAutofit/>
          </a:bodyPr>
          <a:lstStyle>
            <a:defPPr algn="ctr">
              <a:defRPr sz="7800" b="1">
                <a:solidFill>
                  <a:srgbClr val="303D96"/>
                </a:solidFill>
                <a:latin typeface="Nimbus Sans"/>
                <a:ea typeface="Nimbus Sans"/>
                <a:cs typeface="Nimbus Sans"/>
              </a:defRPr>
            </a:defPPr>
            <a:lvl1pPr algn="ctr">
              <a:defRPr sz="7800" b="1">
                <a:solidFill>
                  <a:srgbClr val="303D96"/>
                </a:solidFill>
                <a:latin typeface="Nimbus Sans"/>
                <a:ea typeface="Nimbus Sans"/>
                <a:cs typeface="Nimbus Sans"/>
              </a:defRPr>
            </a:lvl1pPr>
            <a:lvl2pPr algn="ctr">
              <a:defRPr sz="7800" b="1">
                <a:solidFill>
                  <a:srgbClr val="303D96"/>
                </a:solidFill>
                <a:latin typeface="Nimbus Sans"/>
                <a:ea typeface="Nimbus Sans"/>
                <a:cs typeface="Nimbus Sans"/>
              </a:defRPr>
            </a:lvl2pPr>
            <a:lvl3pPr algn="ctr">
              <a:defRPr sz="7800" b="1">
                <a:solidFill>
                  <a:srgbClr val="303D96"/>
                </a:solidFill>
                <a:latin typeface="Nimbus Sans"/>
                <a:ea typeface="Nimbus Sans"/>
                <a:cs typeface="Nimbus Sans"/>
              </a:defRPr>
            </a:lvl3pPr>
            <a:lvl4pPr algn="ctr">
              <a:defRPr sz="7800" b="1">
                <a:solidFill>
                  <a:srgbClr val="303D96"/>
                </a:solidFill>
                <a:latin typeface="Nimbus Sans"/>
                <a:ea typeface="Nimbus Sans"/>
                <a:cs typeface="Nimbus Sans"/>
              </a:defRPr>
            </a:lvl4pPr>
            <a:lvl5pPr algn="ctr">
              <a:defRPr sz="7800" b="1">
                <a:solidFill>
                  <a:srgbClr val="303D96"/>
                </a:solidFill>
                <a:latin typeface="Nimbus Sans"/>
                <a:ea typeface="Nimbus Sans"/>
                <a:cs typeface="Nimbus Sans"/>
              </a:defRPr>
            </a:lvl5pPr>
            <a:lvl6pPr algn="ctr">
              <a:defRPr sz="7800" b="1">
                <a:solidFill>
                  <a:srgbClr val="303D96"/>
                </a:solidFill>
                <a:latin typeface="Nimbus Sans"/>
                <a:ea typeface="Nimbus Sans"/>
                <a:cs typeface="Nimbus Sans"/>
              </a:defRPr>
            </a:lvl6pPr>
            <a:lvl7pPr algn="ctr">
              <a:defRPr sz="7800" b="1">
                <a:solidFill>
                  <a:srgbClr val="303D96"/>
                </a:solidFill>
                <a:latin typeface="Nimbus Sans"/>
                <a:ea typeface="Nimbus Sans"/>
                <a:cs typeface="Nimbus Sans"/>
              </a:defRPr>
            </a:lvl7pPr>
            <a:lvl8pPr algn="ctr">
              <a:defRPr sz="7800" b="1">
                <a:solidFill>
                  <a:srgbClr val="303D96"/>
                </a:solidFill>
                <a:latin typeface="Nimbus Sans"/>
                <a:ea typeface="Nimbus Sans"/>
                <a:cs typeface="Nimbus Sans"/>
              </a:defRPr>
            </a:lvl8pPr>
            <a:lvl9pPr algn="ctr">
              <a:defRPr sz="7800" b="1">
                <a:solidFill>
                  <a:srgbClr val="303D96"/>
                </a:solidFill>
                <a:latin typeface="Nimbus Sans"/>
                <a:ea typeface="Nimbus Sans"/>
                <a:cs typeface="Nimbus Sans"/>
              </a:defRPr>
            </a:lvl9pPr>
          </a:lstStyle>
          <a:p>
            <a:pPr algn="ctr">
              <a:defRPr sz="7800" b="1">
                <a:solidFill>
                  <a:srgbClr val="303D96"/>
                </a:solidFill>
                <a:latin typeface="Nimbus Sans"/>
                <a:ea typeface="Nimbus Sans"/>
                <a:cs typeface="Nimbus Sans"/>
              </a:defRPr>
            </a:pPr>
            <a:r>
              <a:rPr sz="5500" b="1" dirty="0">
                <a:solidFill>
                  <a:srgbClr val="303D96"/>
                </a:solidFill>
                <a:latin typeface="Arial" panose="020B0604020202020204" pitchFamily="34" charset="0"/>
                <a:cs typeface="Arial" panose="020B0604020202020204" pitchFamily="34" charset="0"/>
              </a:rPr>
              <a:t>18%</a:t>
            </a:r>
          </a:p>
        </p:txBody>
      </p:sp>
      <p:sp>
        <p:nvSpPr>
          <p:cNvPr id="27" name="label-2">
            <a:extLst>
              <a:ext uri="{FF2B5EF4-FFF2-40B4-BE49-F238E27FC236}">
                <a16:creationId xmlns:a16="http://schemas.microsoft.com/office/drawing/2014/main" id="{AA94F2BD-CC35-049A-6E0C-7C2C07C797DC}"/>
              </a:ext>
            </a:extLst>
          </p:cNvPr>
          <p:cNvSpPr>
            <a:spLocks noGrp="1"/>
          </p:cNvSpPr>
          <p:nvPr/>
        </p:nvSpPr>
        <p:spPr>
          <a:xfrm>
            <a:off x="7986089" y="5074969"/>
            <a:ext cx="3571033" cy="852714"/>
          </a:xfrm>
          <a:prstGeom prst="rect">
            <a:avLst/>
          </a:prstGeom>
          <a:noFill/>
          <a:ln w="0">
            <a:noFill/>
            <a:prstDash val="solid"/>
          </a:ln>
        </p:spPr>
        <p:txBody>
          <a:bodyPr lIns="0" tIns="0" rIns="0" bIns="0" anchor="t">
            <a:noAutofit/>
          </a:bodyPr>
          <a:lstStyle>
            <a:defPPr algn="ctr">
              <a:defRPr sz="2175" b="0">
                <a:solidFill>
                  <a:srgbClr val="303D96"/>
                </a:solidFill>
                <a:latin typeface="Nimbus Sans"/>
                <a:ea typeface="Nimbus Sans"/>
                <a:cs typeface="Nimbus Sans"/>
              </a:defRPr>
            </a:defPPr>
            <a:lvl1pPr algn="ctr">
              <a:defRPr sz="2175" b="0">
                <a:solidFill>
                  <a:srgbClr val="303D96"/>
                </a:solidFill>
                <a:latin typeface="Nimbus Sans"/>
                <a:ea typeface="Nimbus Sans"/>
                <a:cs typeface="Nimbus Sans"/>
              </a:defRPr>
            </a:lvl1pPr>
            <a:lvl2pPr algn="ctr">
              <a:defRPr sz="2175" b="0">
                <a:solidFill>
                  <a:srgbClr val="303D96"/>
                </a:solidFill>
                <a:latin typeface="Nimbus Sans"/>
                <a:ea typeface="Nimbus Sans"/>
                <a:cs typeface="Nimbus Sans"/>
              </a:defRPr>
            </a:lvl2pPr>
            <a:lvl3pPr algn="ctr">
              <a:defRPr sz="2175" b="0">
                <a:solidFill>
                  <a:srgbClr val="303D96"/>
                </a:solidFill>
                <a:latin typeface="Nimbus Sans"/>
                <a:ea typeface="Nimbus Sans"/>
                <a:cs typeface="Nimbus Sans"/>
              </a:defRPr>
            </a:lvl3pPr>
            <a:lvl4pPr algn="ctr">
              <a:defRPr sz="2175" b="0">
                <a:solidFill>
                  <a:srgbClr val="303D96"/>
                </a:solidFill>
                <a:latin typeface="Nimbus Sans"/>
                <a:ea typeface="Nimbus Sans"/>
                <a:cs typeface="Nimbus Sans"/>
              </a:defRPr>
            </a:lvl4pPr>
            <a:lvl5pPr algn="ctr">
              <a:defRPr sz="2175" b="0">
                <a:solidFill>
                  <a:srgbClr val="303D96"/>
                </a:solidFill>
                <a:latin typeface="Nimbus Sans"/>
                <a:ea typeface="Nimbus Sans"/>
                <a:cs typeface="Nimbus Sans"/>
              </a:defRPr>
            </a:lvl5pPr>
            <a:lvl6pPr algn="ctr">
              <a:defRPr sz="2175" b="0">
                <a:solidFill>
                  <a:srgbClr val="303D96"/>
                </a:solidFill>
                <a:latin typeface="Nimbus Sans"/>
                <a:ea typeface="Nimbus Sans"/>
                <a:cs typeface="Nimbus Sans"/>
              </a:defRPr>
            </a:lvl6pPr>
            <a:lvl7pPr algn="ctr">
              <a:defRPr sz="2175" b="0">
                <a:solidFill>
                  <a:srgbClr val="303D96"/>
                </a:solidFill>
                <a:latin typeface="Nimbus Sans"/>
                <a:ea typeface="Nimbus Sans"/>
                <a:cs typeface="Nimbus Sans"/>
              </a:defRPr>
            </a:lvl7pPr>
            <a:lvl8pPr algn="ctr">
              <a:defRPr sz="2175" b="0">
                <a:solidFill>
                  <a:srgbClr val="303D96"/>
                </a:solidFill>
                <a:latin typeface="Nimbus Sans"/>
                <a:ea typeface="Nimbus Sans"/>
                <a:cs typeface="Nimbus Sans"/>
              </a:defRPr>
            </a:lvl8pPr>
            <a:lvl9pPr algn="ctr">
              <a:defRPr sz="2175" b="0">
                <a:solidFill>
                  <a:srgbClr val="303D96"/>
                </a:solidFill>
                <a:latin typeface="Nimbus Sans"/>
                <a:ea typeface="Nimbus Sans"/>
                <a:cs typeface="Nimbus Sans"/>
              </a:defRPr>
            </a:lvl9pPr>
          </a:lstStyle>
          <a:p>
            <a:pPr algn="ctr">
              <a:defRPr sz="2175" b="0">
                <a:solidFill>
                  <a:srgbClr val="303D96"/>
                </a:solidFill>
                <a:latin typeface="Nimbus Sans"/>
                <a:ea typeface="Nimbus Sans"/>
                <a:cs typeface="Nimbus Sans"/>
              </a:defRPr>
            </a:pPr>
            <a:r>
              <a:rPr sz="2175" b="0" dirty="0" err="1">
                <a:solidFill>
                  <a:srgbClr val="303D96"/>
                </a:solidFill>
                <a:latin typeface="Arial" panose="020B0604020202020204" pitchFamily="34" charset="0"/>
                <a:cs typeface="Arial" panose="020B0604020202020204" pitchFamily="34" charset="0"/>
              </a:rPr>
              <a:t>interneta</a:t>
            </a:r>
            <a:r>
              <a:rPr sz="2175" b="0" dirty="0">
                <a:solidFill>
                  <a:srgbClr val="303D96"/>
                </a:solidFill>
                <a:latin typeface="Arial" panose="020B0604020202020204" pitchFamily="34" charset="0"/>
                <a:cs typeface="Arial" panose="020B0604020202020204" pitchFamily="34" charset="0"/>
              </a:rPr>
              <a:t> </a:t>
            </a:r>
            <a:r>
              <a:rPr sz="2175" b="0" dirty="0" err="1">
                <a:solidFill>
                  <a:srgbClr val="303D96"/>
                </a:solidFill>
                <a:latin typeface="Arial" panose="020B0604020202020204" pitchFamily="34" charset="0"/>
                <a:cs typeface="Arial" panose="020B0604020202020204" pitchFamily="34" charset="0"/>
              </a:rPr>
              <a:t>lietotāju</a:t>
            </a:r>
            <a:r>
              <a:rPr sz="2175" b="0" dirty="0">
                <a:solidFill>
                  <a:srgbClr val="303D96"/>
                </a:solidFill>
                <a:latin typeface="Arial" panose="020B0604020202020204" pitchFamily="34" charset="0"/>
                <a:cs typeface="Arial" panose="020B0604020202020204" pitchFamily="34" charset="0"/>
              </a:rPr>
              <a:t> rada </a:t>
            </a:r>
            <a:r>
              <a:rPr sz="2175" b="0" dirty="0" err="1">
                <a:solidFill>
                  <a:srgbClr val="303D96"/>
                </a:solidFill>
                <a:latin typeface="Arial" panose="020B0604020202020204" pitchFamily="34" charset="0"/>
                <a:cs typeface="Arial" panose="020B0604020202020204" pitchFamily="34" charset="0"/>
              </a:rPr>
              <a:t>saturu</a:t>
            </a:r>
            <a:endParaRPr sz="2175" b="0" dirty="0">
              <a:solidFill>
                <a:srgbClr val="303D96"/>
              </a:solidFill>
              <a:latin typeface="Arial" panose="020B0604020202020204" pitchFamily="34" charset="0"/>
              <a:cs typeface="Arial" panose="020B0604020202020204" pitchFamily="34" charset="0"/>
            </a:endParaRPr>
          </a:p>
          <a:p>
            <a:pPr algn="ctr">
              <a:defRPr sz="2175" b="0">
                <a:solidFill>
                  <a:srgbClr val="303D96"/>
                </a:solidFill>
                <a:latin typeface="Nimbus Sans"/>
                <a:ea typeface="Nimbus Sans"/>
                <a:cs typeface="Nimbus Sans"/>
              </a:defRPr>
            </a:pPr>
            <a:r>
              <a:rPr sz="2175" b="0" dirty="0" err="1">
                <a:solidFill>
                  <a:srgbClr val="303D96"/>
                </a:solidFill>
                <a:latin typeface="Arial" panose="020B0604020202020204" pitchFamily="34" charset="0"/>
                <a:cs typeface="Arial" panose="020B0604020202020204" pitchFamily="34" charset="0"/>
              </a:rPr>
              <a:t>vismaz</a:t>
            </a:r>
            <a:r>
              <a:rPr sz="2175" b="0" dirty="0">
                <a:solidFill>
                  <a:srgbClr val="303D96"/>
                </a:solidFill>
                <a:latin typeface="Arial" panose="020B0604020202020204" pitchFamily="34" charset="0"/>
                <a:cs typeface="Arial" panose="020B0604020202020204" pitchFamily="34" charset="0"/>
              </a:rPr>
              <a:t> </a:t>
            </a:r>
            <a:r>
              <a:rPr sz="2175" b="0" dirty="0" err="1">
                <a:solidFill>
                  <a:srgbClr val="303D96"/>
                </a:solidFill>
                <a:latin typeface="Arial" panose="020B0604020202020204" pitchFamily="34" charset="0"/>
                <a:cs typeface="Arial" panose="020B0604020202020204" pitchFamily="34" charset="0"/>
              </a:rPr>
              <a:t>reizi</a:t>
            </a:r>
            <a:r>
              <a:rPr sz="2175" b="0" dirty="0">
                <a:solidFill>
                  <a:srgbClr val="303D96"/>
                </a:solidFill>
                <a:latin typeface="Arial" panose="020B0604020202020204" pitchFamily="34" charset="0"/>
                <a:cs typeface="Arial" panose="020B0604020202020204" pitchFamily="34" charset="0"/>
              </a:rPr>
              <a:t> </a:t>
            </a:r>
            <a:r>
              <a:rPr sz="2175" b="0" dirty="0" err="1">
                <a:solidFill>
                  <a:srgbClr val="303D96"/>
                </a:solidFill>
                <a:latin typeface="Arial" panose="020B0604020202020204" pitchFamily="34" charset="0"/>
                <a:cs typeface="Arial" panose="020B0604020202020204" pitchFamily="34" charset="0"/>
              </a:rPr>
              <a:t>mēnesī</a:t>
            </a:r>
            <a:endParaRPr sz="2175" b="0" dirty="0">
              <a:solidFill>
                <a:srgbClr val="303D9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4535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3491D68B-9BCD-64DE-DAAD-1C047CE53218}"/>
              </a:ext>
            </a:extLst>
          </p:cNvPr>
          <p:cNvSpPr>
            <a:spLocks noGrp="1"/>
          </p:cNvSpPr>
          <p:nvPr>
            <p:ph type="sldNum" sz="quarter" idx="10"/>
          </p:nvPr>
        </p:nvSpPr>
        <p:spPr/>
        <p:txBody>
          <a:bodyPr/>
          <a:lstStyle/>
          <a:p>
            <a:fld id="{91D3A56C-CA3A-4E89-BC65-6580637F7A80}" type="slidenum">
              <a:rPr lang="lv-LV" smtClean="0"/>
              <a:pPr/>
              <a:t>41</a:t>
            </a:fld>
            <a:endParaRPr lang="lv-LV"/>
          </a:p>
        </p:txBody>
      </p:sp>
      <p:sp>
        <p:nvSpPr>
          <p:cNvPr id="15" name="title">
            <a:extLst>
              <a:ext uri="{FF2B5EF4-FFF2-40B4-BE49-F238E27FC236}">
                <a16:creationId xmlns:a16="http://schemas.microsoft.com/office/drawing/2014/main" id="{BF145F86-C824-12A2-1757-BFB23EB5BAEF}"/>
              </a:ext>
            </a:extLst>
          </p:cNvPr>
          <p:cNvSpPr>
            <a:spLocks noGrp="1"/>
          </p:cNvSpPr>
          <p:nvPr/>
        </p:nvSpPr>
        <p:spPr>
          <a:xfrm>
            <a:off x="595086" y="457200"/>
            <a:ext cx="9681028" cy="762000"/>
          </a:xfrm>
          <a:prstGeom prst="rect">
            <a:avLst/>
          </a:prstGeom>
          <a:noFill/>
          <a:ln w="0">
            <a:noFill/>
            <a:prstDash val="solid"/>
          </a:ln>
        </p:spPr>
        <p:txBody>
          <a:bodyPr lIns="0" tIns="0" rIns="0" bIns="0">
            <a:noAutofit/>
          </a:bodyPr>
          <a:lstStyle>
            <a:defPPr>
              <a:defRPr sz="4050" b="1">
                <a:solidFill>
                  <a:srgbClr val="303D96"/>
                </a:solidFill>
                <a:latin typeface="Arial"/>
                <a:ea typeface="Arial"/>
                <a:cs typeface="Arial"/>
              </a:defRPr>
            </a:defPPr>
            <a:lvl1pPr>
              <a:defRPr sz="4050" b="1">
                <a:solidFill>
                  <a:srgbClr val="303D96"/>
                </a:solidFill>
                <a:latin typeface="Arial"/>
                <a:ea typeface="Arial"/>
                <a:cs typeface="Arial"/>
              </a:defRPr>
            </a:lvl1pPr>
            <a:lvl2pPr>
              <a:defRPr sz="4050" b="1">
                <a:solidFill>
                  <a:srgbClr val="303D96"/>
                </a:solidFill>
                <a:latin typeface="Arial"/>
                <a:ea typeface="Arial"/>
                <a:cs typeface="Arial"/>
              </a:defRPr>
            </a:lvl2pPr>
            <a:lvl3pPr>
              <a:defRPr sz="4050" b="1">
                <a:solidFill>
                  <a:srgbClr val="303D96"/>
                </a:solidFill>
                <a:latin typeface="Arial"/>
                <a:ea typeface="Arial"/>
                <a:cs typeface="Arial"/>
              </a:defRPr>
            </a:lvl3pPr>
            <a:lvl4pPr>
              <a:defRPr sz="4050" b="1">
                <a:solidFill>
                  <a:srgbClr val="303D96"/>
                </a:solidFill>
                <a:latin typeface="Arial"/>
                <a:ea typeface="Arial"/>
                <a:cs typeface="Arial"/>
              </a:defRPr>
            </a:lvl4pPr>
            <a:lvl5pPr>
              <a:defRPr sz="4050" b="1">
                <a:solidFill>
                  <a:srgbClr val="303D96"/>
                </a:solidFill>
                <a:latin typeface="Arial"/>
                <a:ea typeface="Arial"/>
                <a:cs typeface="Arial"/>
              </a:defRPr>
            </a:lvl5pPr>
            <a:lvl6pPr>
              <a:defRPr sz="4050" b="1">
                <a:solidFill>
                  <a:srgbClr val="303D96"/>
                </a:solidFill>
                <a:latin typeface="Arial"/>
                <a:ea typeface="Arial"/>
                <a:cs typeface="Arial"/>
              </a:defRPr>
            </a:lvl6pPr>
            <a:lvl7pPr>
              <a:defRPr sz="4050" b="1">
                <a:solidFill>
                  <a:srgbClr val="303D96"/>
                </a:solidFill>
                <a:latin typeface="Arial"/>
                <a:ea typeface="Arial"/>
                <a:cs typeface="Arial"/>
              </a:defRPr>
            </a:lvl7pPr>
            <a:lvl8pPr>
              <a:defRPr sz="4050" b="1">
                <a:solidFill>
                  <a:srgbClr val="303D96"/>
                </a:solidFill>
                <a:latin typeface="Arial"/>
                <a:ea typeface="Arial"/>
                <a:cs typeface="Arial"/>
              </a:defRPr>
            </a:lvl8pPr>
            <a:lvl9pPr>
              <a:defRPr sz="4050" b="1">
                <a:solidFill>
                  <a:srgbClr val="303D96"/>
                </a:solidFill>
                <a:latin typeface="Arial"/>
                <a:ea typeface="Arial"/>
                <a:cs typeface="Arial"/>
              </a:defRPr>
            </a:lvl9pPr>
          </a:lstStyle>
          <a:p>
            <a:pPr marL="0" marR="0" lvl="0" indent="0" defTabSz="914400" eaLnBrk="1" fontAlgn="auto" latinLnBrk="0" hangingPunct="1">
              <a:lnSpc>
                <a:spcPct val="100000"/>
              </a:lnSpc>
              <a:spcBef>
                <a:spcPts val="0"/>
              </a:spcBef>
              <a:spcAft>
                <a:spcPts val="0"/>
              </a:spcAft>
              <a:buClrTx/>
              <a:buSzTx/>
              <a:buFontTx/>
              <a:buNone/>
              <a:tabLst/>
              <a:defRPr sz="4050" b="1">
                <a:solidFill>
                  <a:srgbClr val="303D96"/>
                </a:solidFill>
                <a:latin typeface="Arial"/>
                <a:ea typeface="Arial"/>
                <a:cs typeface="Arial"/>
              </a:defRPr>
            </a:pPr>
            <a:r>
              <a:rPr kumimoji="0" sz="3600" b="1" i="0" u="none" strike="noStrike" kern="0" cap="none" spc="0" normalizeH="0" baseline="0" noProof="0" dirty="0" err="1">
                <a:ln>
                  <a:noFill/>
                </a:ln>
                <a:solidFill>
                  <a:srgbClr val="303D96"/>
                </a:solidFill>
                <a:effectLst/>
                <a:uLnTx/>
                <a:uFillTx/>
                <a:latin typeface="Arial"/>
                <a:cs typeface="Arial"/>
              </a:rPr>
              <a:t>Veidotā</a:t>
            </a:r>
            <a:r>
              <a:rPr kumimoji="0" sz="3600" b="1" i="0" u="none" strike="noStrike" kern="0" cap="none" spc="0" normalizeH="0" baseline="0" noProof="0" dirty="0">
                <a:ln>
                  <a:noFill/>
                </a:ln>
                <a:solidFill>
                  <a:srgbClr val="303D96"/>
                </a:solidFill>
                <a:effectLst/>
                <a:uLnTx/>
                <a:uFillTx/>
                <a:latin typeface="Arial"/>
                <a:cs typeface="Arial"/>
              </a:rPr>
              <a:t> </a:t>
            </a:r>
            <a:r>
              <a:rPr kumimoji="0" sz="3600" b="1" i="0" u="none" strike="noStrike" kern="0" cap="none" spc="0" normalizeH="0" baseline="0" noProof="0" dirty="0" err="1">
                <a:ln>
                  <a:noFill/>
                </a:ln>
                <a:solidFill>
                  <a:srgbClr val="303D96"/>
                </a:solidFill>
                <a:effectLst/>
                <a:uLnTx/>
                <a:uFillTx/>
                <a:latin typeface="Arial"/>
                <a:cs typeface="Arial"/>
              </a:rPr>
              <a:t>satura</a:t>
            </a:r>
            <a:r>
              <a:rPr kumimoji="0" sz="3600" b="1" i="0" u="none" strike="noStrike" kern="0" cap="none" spc="0" normalizeH="0" baseline="0" noProof="0" dirty="0">
                <a:ln>
                  <a:noFill/>
                </a:ln>
                <a:solidFill>
                  <a:srgbClr val="303D96"/>
                </a:solidFill>
                <a:effectLst/>
                <a:uLnTx/>
                <a:uFillTx/>
                <a:latin typeface="Arial"/>
                <a:cs typeface="Arial"/>
              </a:rPr>
              <a:t> </a:t>
            </a:r>
            <a:r>
              <a:rPr kumimoji="0" sz="3600" b="1" i="0" u="none" strike="noStrike" kern="0" cap="none" spc="0" normalizeH="0" baseline="0" noProof="0" dirty="0" err="1">
                <a:ln>
                  <a:noFill/>
                </a:ln>
                <a:solidFill>
                  <a:srgbClr val="303D96"/>
                </a:solidFill>
                <a:effectLst/>
                <a:uLnTx/>
                <a:uFillTx/>
                <a:latin typeface="Arial"/>
                <a:cs typeface="Arial"/>
              </a:rPr>
              <a:t>formāti</a:t>
            </a:r>
            <a:r>
              <a:rPr kumimoji="0" sz="3600" b="1" i="0" u="none" strike="noStrike" kern="0" cap="none" spc="0" normalizeH="0" baseline="0" noProof="0" dirty="0">
                <a:ln>
                  <a:noFill/>
                </a:ln>
                <a:solidFill>
                  <a:srgbClr val="303D96"/>
                </a:solidFill>
                <a:effectLst/>
                <a:uLnTx/>
                <a:uFillTx/>
                <a:latin typeface="Arial"/>
                <a:cs typeface="Arial"/>
              </a:rPr>
              <a:t> </a:t>
            </a:r>
            <a:r>
              <a:rPr kumimoji="0" sz="3600" b="1" i="0" u="none" strike="noStrike" kern="0" cap="none" spc="0" normalizeH="0" baseline="0" noProof="0" dirty="0" err="1">
                <a:ln>
                  <a:noFill/>
                </a:ln>
                <a:solidFill>
                  <a:srgbClr val="303D96"/>
                </a:solidFill>
                <a:effectLst/>
                <a:uLnTx/>
                <a:uFillTx/>
                <a:latin typeface="Arial"/>
                <a:cs typeface="Arial"/>
              </a:rPr>
              <a:t>digitālajā</a:t>
            </a:r>
            <a:r>
              <a:rPr kumimoji="0" sz="3600" b="1" i="0" u="none" strike="noStrike" kern="0" cap="none" spc="0" normalizeH="0" baseline="0" noProof="0" dirty="0">
                <a:ln>
                  <a:noFill/>
                </a:ln>
                <a:solidFill>
                  <a:srgbClr val="303D96"/>
                </a:solidFill>
                <a:effectLst/>
                <a:uLnTx/>
                <a:uFillTx/>
                <a:latin typeface="Arial"/>
                <a:cs typeface="Arial"/>
              </a:rPr>
              <a:t> </a:t>
            </a:r>
            <a:r>
              <a:rPr kumimoji="0" sz="3600" b="1" i="0" u="none" strike="noStrike" kern="0" cap="none" spc="0" normalizeH="0" baseline="0" noProof="0" dirty="0" err="1">
                <a:ln>
                  <a:noFill/>
                </a:ln>
                <a:solidFill>
                  <a:srgbClr val="303D96"/>
                </a:solidFill>
                <a:effectLst/>
                <a:uLnTx/>
                <a:uFillTx/>
                <a:latin typeface="Arial"/>
                <a:cs typeface="Arial"/>
              </a:rPr>
              <a:t>vidē</a:t>
            </a:r>
            <a:endParaRPr kumimoji="0" sz="3600" b="1" i="0" u="none" strike="noStrike" kern="0" cap="none" spc="0" normalizeH="0" baseline="0" noProof="0" dirty="0">
              <a:ln>
                <a:noFill/>
              </a:ln>
              <a:solidFill>
                <a:srgbClr val="303D96"/>
              </a:solidFill>
              <a:effectLst/>
              <a:uLnTx/>
              <a:uFillTx/>
              <a:latin typeface="Arial"/>
              <a:cs typeface="Arial"/>
            </a:endParaRPr>
          </a:p>
        </p:txBody>
      </p:sp>
      <p:sp>
        <p:nvSpPr>
          <p:cNvPr id="16" name="period">
            <a:extLst>
              <a:ext uri="{FF2B5EF4-FFF2-40B4-BE49-F238E27FC236}">
                <a16:creationId xmlns:a16="http://schemas.microsoft.com/office/drawing/2014/main" id="{24B6FFB0-86AA-1B13-B2ED-4BA51E8145B6}"/>
              </a:ext>
            </a:extLst>
          </p:cNvPr>
          <p:cNvSpPr>
            <a:spLocks noGrp="1"/>
          </p:cNvSpPr>
          <p:nvPr/>
        </p:nvSpPr>
        <p:spPr>
          <a:xfrm>
            <a:off x="592667" y="1062036"/>
            <a:ext cx="13563600" cy="476250"/>
          </a:xfrm>
          <a:prstGeom prst="rect">
            <a:avLst/>
          </a:prstGeom>
          <a:noFill/>
          <a:ln w="0">
            <a:noFill/>
            <a:prstDash val="solid"/>
          </a:ln>
        </p:spPr>
        <p:txBody>
          <a:bodyPr lIns="0" tIns="0" rIns="0" bIns="0">
            <a:noAutofit/>
          </a:bodyPr>
          <a:lstStyle>
            <a:defPPr>
              <a:defRPr sz="2250" b="0">
                <a:solidFill>
                  <a:srgbClr val="303D96"/>
                </a:solidFill>
                <a:latin typeface="Arial"/>
                <a:ea typeface="Arial"/>
                <a:cs typeface="Arial"/>
              </a:defRPr>
            </a:defPPr>
            <a:lvl1pPr>
              <a:defRPr sz="2250" b="0">
                <a:solidFill>
                  <a:srgbClr val="303D96"/>
                </a:solidFill>
                <a:latin typeface="Arial"/>
                <a:ea typeface="Arial"/>
                <a:cs typeface="Arial"/>
              </a:defRPr>
            </a:lvl1pPr>
            <a:lvl2pPr>
              <a:defRPr sz="2250" b="0">
                <a:solidFill>
                  <a:srgbClr val="303D96"/>
                </a:solidFill>
                <a:latin typeface="Arial"/>
                <a:ea typeface="Arial"/>
                <a:cs typeface="Arial"/>
              </a:defRPr>
            </a:lvl2pPr>
            <a:lvl3pPr>
              <a:defRPr sz="2250" b="0">
                <a:solidFill>
                  <a:srgbClr val="303D96"/>
                </a:solidFill>
                <a:latin typeface="Arial"/>
                <a:ea typeface="Arial"/>
                <a:cs typeface="Arial"/>
              </a:defRPr>
            </a:lvl3pPr>
            <a:lvl4pPr>
              <a:defRPr sz="2250" b="0">
                <a:solidFill>
                  <a:srgbClr val="303D96"/>
                </a:solidFill>
                <a:latin typeface="Arial"/>
                <a:ea typeface="Arial"/>
                <a:cs typeface="Arial"/>
              </a:defRPr>
            </a:lvl4pPr>
            <a:lvl5pPr>
              <a:defRPr sz="2250" b="0">
                <a:solidFill>
                  <a:srgbClr val="303D96"/>
                </a:solidFill>
                <a:latin typeface="Arial"/>
                <a:ea typeface="Arial"/>
                <a:cs typeface="Arial"/>
              </a:defRPr>
            </a:lvl5pPr>
            <a:lvl6pPr>
              <a:defRPr sz="2250" b="0">
                <a:solidFill>
                  <a:srgbClr val="303D96"/>
                </a:solidFill>
                <a:latin typeface="Arial"/>
                <a:ea typeface="Arial"/>
                <a:cs typeface="Arial"/>
              </a:defRPr>
            </a:lvl6pPr>
            <a:lvl7pPr>
              <a:defRPr sz="2250" b="0">
                <a:solidFill>
                  <a:srgbClr val="303D96"/>
                </a:solidFill>
                <a:latin typeface="Arial"/>
                <a:ea typeface="Arial"/>
                <a:cs typeface="Arial"/>
              </a:defRPr>
            </a:lvl7pPr>
            <a:lvl8pPr>
              <a:defRPr sz="2250" b="0">
                <a:solidFill>
                  <a:srgbClr val="303D96"/>
                </a:solidFill>
                <a:latin typeface="Arial"/>
                <a:ea typeface="Arial"/>
                <a:cs typeface="Arial"/>
              </a:defRPr>
            </a:lvl8pPr>
            <a:lvl9pPr>
              <a:defRPr sz="2250" b="0">
                <a:solidFill>
                  <a:srgbClr val="303D96"/>
                </a:solidFill>
                <a:latin typeface="Arial"/>
                <a:ea typeface="Arial"/>
                <a:cs typeface="Arial"/>
              </a:defRPr>
            </a:lvl9pPr>
          </a:lstStyle>
          <a:p>
            <a:pPr marL="0" marR="0" lvl="0" indent="0" defTabSz="914400" eaLnBrk="1" fontAlgn="auto" latinLnBrk="0" hangingPunct="1">
              <a:lnSpc>
                <a:spcPct val="100000"/>
              </a:lnSpc>
              <a:spcBef>
                <a:spcPts val="0"/>
              </a:spcBef>
              <a:spcAft>
                <a:spcPts val="0"/>
              </a:spcAft>
              <a:buClrTx/>
              <a:buSzTx/>
              <a:buFontTx/>
              <a:buNone/>
              <a:tabLst/>
              <a:defRPr sz="2250" b="0">
                <a:solidFill>
                  <a:srgbClr val="303D96"/>
                </a:solidFill>
                <a:latin typeface="Arial"/>
                <a:ea typeface="Arial"/>
                <a:cs typeface="Arial"/>
              </a:defRPr>
            </a:pPr>
            <a:r>
              <a:rPr kumimoji="0" sz="2250" b="0" i="0" u="none" strike="noStrike" kern="0" cap="none" spc="0" normalizeH="0" baseline="0" noProof="0" dirty="0" err="1">
                <a:ln>
                  <a:noFill/>
                </a:ln>
                <a:solidFill>
                  <a:srgbClr val="303D96"/>
                </a:solidFill>
                <a:effectLst/>
                <a:uLnTx/>
                <a:uFillTx/>
                <a:latin typeface="Arial"/>
                <a:cs typeface="Arial"/>
              </a:rPr>
              <a:t>Pēdējo</a:t>
            </a:r>
            <a:r>
              <a:rPr kumimoji="0" sz="2250" b="0" i="0" u="none" strike="noStrike" kern="0" cap="none" spc="0" normalizeH="0" baseline="0" noProof="0" dirty="0">
                <a:ln>
                  <a:noFill/>
                </a:ln>
                <a:solidFill>
                  <a:srgbClr val="303D96"/>
                </a:solidFill>
                <a:effectLst/>
                <a:uLnTx/>
                <a:uFillTx/>
                <a:latin typeface="Arial"/>
                <a:cs typeface="Arial"/>
              </a:rPr>
              <a:t> 12 </a:t>
            </a:r>
            <a:r>
              <a:rPr kumimoji="0" sz="2250" b="0" i="0" u="none" strike="noStrike" kern="0" cap="none" spc="0" normalizeH="0" baseline="0" noProof="0" dirty="0" err="1">
                <a:ln>
                  <a:noFill/>
                </a:ln>
                <a:solidFill>
                  <a:srgbClr val="303D96"/>
                </a:solidFill>
                <a:effectLst/>
                <a:uLnTx/>
                <a:uFillTx/>
                <a:latin typeface="Arial"/>
                <a:cs typeface="Arial"/>
              </a:rPr>
              <a:t>mēnešu</a:t>
            </a:r>
            <a:r>
              <a:rPr kumimoji="0" sz="2250" b="0" i="0" u="none" strike="noStrike" kern="0" cap="none" spc="0" normalizeH="0" baseline="0" noProof="0" dirty="0">
                <a:ln>
                  <a:noFill/>
                </a:ln>
                <a:solidFill>
                  <a:srgbClr val="303D96"/>
                </a:solidFill>
                <a:effectLst/>
                <a:uLnTx/>
                <a:uFillTx/>
                <a:latin typeface="Arial"/>
                <a:cs typeface="Arial"/>
              </a:rPr>
              <a:t> </a:t>
            </a:r>
            <a:r>
              <a:rPr kumimoji="0" sz="2250" b="0" i="0" u="none" strike="noStrike" kern="0" cap="none" spc="0" normalizeH="0" baseline="0" noProof="0" dirty="0" err="1">
                <a:ln>
                  <a:noFill/>
                </a:ln>
                <a:solidFill>
                  <a:srgbClr val="303D96"/>
                </a:solidFill>
                <a:effectLst/>
                <a:uLnTx/>
                <a:uFillTx/>
                <a:latin typeface="Arial"/>
                <a:cs typeface="Arial"/>
              </a:rPr>
              <a:t>laikā</a:t>
            </a:r>
            <a:endParaRPr kumimoji="0" sz="2250" b="0" i="0" u="none" strike="noStrike" kern="0" cap="none" spc="0" normalizeH="0" baseline="0" noProof="0" dirty="0">
              <a:ln>
                <a:noFill/>
              </a:ln>
              <a:solidFill>
                <a:srgbClr val="303D96"/>
              </a:solidFill>
              <a:effectLst/>
              <a:uLnTx/>
              <a:uFillTx/>
              <a:latin typeface="Arial"/>
              <a:cs typeface="Arial"/>
            </a:endParaRPr>
          </a:p>
        </p:txBody>
      </p:sp>
      <p:graphicFrame>
        <p:nvGraphicFramePr>
          <p:cNvPr id="17" name="Tabula 16">
            <a:extLst>
              <a:ext uri="{FF2B5EF4-FFF2-40B4-BE49-F238E27FC236}">
                <a16:creationId xmlns:a16="http://schemas.microsoft.com/office/drawing/2014/main" id="{51536A13-92CD-A310-AA4A-1A3A2E523C82}"/>
              </a:ext>
            </a:extLst>
          </p:cNvPr>
          <p:cNvGraphicFramePr/>
          <p:nvPr>
            <p:extLst>
              <p:ext uri="{D42A27DB-BD31-4B8C-83A1-F6EECF244321}">
                <p14:modId xmlns:p14="http://schemas.microsoft.com/office/powerpoint/2010/main" val="490503395"/>
              </p:ext>
            </p:extLst>
          </p:nvPr>
        </p:nvGraphicFramePr>
        <p:xfrm>
          <a:off x="592667" y="1621283"/>
          <a:ext cx="10482943" cy="4709220"/>
        </p:xfrm>
        <a:graphic>
          <a:graphicData uri="http://schemas.openxmlformats.org/drawingml/2006/table">
            <a:tbl>
              <a:tblPr/>
              <a:tblGrid>
                <a:gridCol w="3754425">
                  <a:extLst>
                    <a:ext uri="{9D8B030D-6E8A-4147-A177-3AD203B41FA5}">
                      <a16:colId xmlns:a16="http://schemas.microsoft.com/office/drawing/2014/main" val="20000"/>
                    </a:ext>
                  </a:extLst>
                </a:gridCol>
                <a:gridCol w="5300364">
                  <a:extLst>
                    <a:ext uri="{9D8B030D-6E8A-4147-A177-3AD203B41FA5}">
                      <a16:colId xmlns:a16="http://schemas.microsoft.com/office/drawing/2014/main" val="20001"/>
                    </a:ext>
                  </a:extLst>
                </a:gridCol>
                <a:gridCol w="1428154">
                  <a:extLst>
                    <a:ext uri="{9D8B030D-6E8A-4147-A177-3AD203B41FA5}">
                      <a16:colId xmlns:a16="http://schemas.microsoft.com/office/drawing/2014/main" val="20002"/>
                    </a:ext>
                  </a:extLst>
                </a:gridCol>
              </a:tblGrid>
              <a:tr h="411540">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1875" b="1">
                          <a:solidFill>
                            <a:srgbClr val="FFFFFF"/>
                          </a:solidFill>
                          <a:latin typeface="Arial"/>
                          <a:ea typeface="Arial"/>
                          <a:cs typeface="Arial"/>
                        </a:rPr>
                        <a:t>Satura formāts</a:t>
                      </a:r>
                    </a:p>
                  </a:txBody>
                  <a:tcPr anchor="ctr">
                    <a:lnL w="0">
                      <a:solidFill>
                        <a:srgbClr val="FFFFFF"/>
                      </a:solidFill>
                      <a:prstDash val="solid"/>
                    </a:lnL>
                    <a:lnR w="0">
                      <a:solidFill>
                        <a:srgbClr val="FFFFFF"/>
                      </a:solidFill>
                      <a:prstDash val="solid"/>
                    </a:lnR>
                    <a:lnT w="0">
                      <a:solidFill>
                        <a:srgbClr val="FFFFFF"/>
                      </a:solidFill>
                      <a:prstDash val="solid"/>
                    </a:lnT>
                    <a:lnB w="0">
                      <a:solidFill>
                        <a:srgbClr val="FFFFFF"/>
                      </a:solidFill>
                      <a:prstDash val="solid"/>
                    </a:lnB>
                    <a:lnTlToBr w="12700" cmpd="sng">
                      <a:noFill/>
                      <a:prstDash val="solid"/>
                    </a:lnTlToBr>
                    <a:lnBlToTr w="12700" cmpd="sng">
                      <a:noFill/>
                      <a:prstDash val="solid"/>
                    </a:lnBlToTr>
                    <a:solidFill>
                      <a:srgbClr val="303D96"/>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1875" b="1">
                          <a:solidFill>
                            <a:srgbClr val="FFFFFF"/>
                          </a:solidFill>
                          <a:latin typeface="Arial"/>
                          <a:ea typeface="Arial"/>
                          <a:cs typeface="Arial"/>
                        </a:rPr>
                        <a:t>Piemēri</a:t>
                      </a:r>
                    </a:p>
                  </a:txBody>
                  <a:tcPr anchor="ctr">
                    <a:lnL w="0" cap="flat" cmpd="sng" algn="ctr">
                      <a:solidFill>
                        <a:srgbClr val="FFFFFF"/>
                      </a:solidFill>
                      <a:prstDash val="solid"/>
                      <a:round/>
                      <a:headEnd type="none" w="med" len="med"/>
                      <a:tailEnd type="none" w="med" len="med"/>
                    </a:lnL>
                    <a:lnR w="0">
                      <a:solidFill>
                        <a:srgbClr val="FFFFFF"/>
                      </a:solidFill>
                      <a:prstDash val="solid"/>
                    </a:lnR>
                    <a:lnT w="0">
                      <a:solidFill>
                        <a:srgbClr val="FFFFFF"/>
                      </a:solidFill>
                      <a:prstDash val="solid"/>
                    </a:lnT>
                    <a:lnB w="0">
                      <a:solidFill>
                        <a:srgbClr val="FFFFFF"/>
                      </a:solidFill>
                      <a:prstDash val="solid"/>
                    </a:lnB>
                    <a:lnTlToBr w="12700" cmpd="sng">
                      <a:noFill/>
                      <a:prstDash val="solid"/>
                    </a:lnTlToBr>
                    <a:lnBlToTr w="12700" cmpd="sng">
                      <a:noFill/>
                      <a:prstDash val="solid"/>
                    </a:lnBlToTr>
                    <a:solidFill>
                      <a:srgbClr val="303D96"/>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ctr"/>
                      <a:r>
                        <a:rPr sz="1875" b="1">
                          <a:solidFill>
                            <a:srgbClr val="FFFFFF"/>
                          </a:solidFill>
                          <a:latin typeface="Arial"/>
                          <a:ea typeface="Arial"/>
                          <a:cs typeface="Arial"/>
                        </a:rPr>
                        <a:t>Īpatsvars</a:t>
                      </a:r>
                    </a:p>
                  </a:txBody>
                  <a:tcPr anchor="ctr">
                    <a:lnL w="0" cap="flat" cmpd="sng" algn="ctr">
                      <a:solidFill>
                        <a:srgbClr val="FFFFFF"/>
                      </a:solidFill>
                      <a:prstDash val="solid"/>
                      <a:round/>
                      <a:headEnd type="none" w="med" len="med"/>
                      <a:tailEnd type="none" w="med" len="med"/>
                    </a:lnL>
                    <a:lnR w="0">
                      <a:solidFill>
                        <a:srgbClr val="FFFFFF"/>
                      </a:solidFill>
                      <a:prstDash val="solid"/>
                    </a:lnR>
                    <a:lnT w="0">
                      <a:solidFill>
                        <a:srgbClr val="FFFFFF"/>
                      </a:solidFill>
                      <a:prstDash val="solid"/>
                    </a:lnT>
                    <a:lnB w="0">
                      <a:solidFill>
                        <a:srgbClr val="FFFFFF"/>
                      </a:solidFill>
                      <a:prstDash val="solid"/>
                    </a:lnB>
                    <a:lnTlToBr w="12700" cmpd="sng">
                      <a:noFill/>
                      <a:prstDash val="solid"/>
                    </a:lnTlToBr>
                    <a:lnBlToTr w="12700" cmpd="sng">
                      <a:noFill/>
                      <a:prstDash val="solid"/>
                    </a:lnBlToTr>
                    <a:solidFill>
                      <a:srgbClr val="303D96"/>
                    </a:solidFill>
                  </a:tcPr>
                </a:tc>
                <a:extLst>
                  <a:ext uri="{0D108BD9-81ED-4DB2-BD59-A6C34878D82A}">
                    <a16:rowId xmlns:a16="http://schemas.microsoft.com/office/drawing/2014/main" val="10000"/>
                  </a:ext>
                </a:extLst>
              </a:tr>
              <a:tr h="411540">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Foto</a:t>
                      </a:r>
                    </a:p>
                  </a:txBody>
                  <a:tcPr anchor="ct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Atsevišķs foto vai kolāžas</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ctr"/>
                      <a:r>
                        <a:rPr sz="2550" b="1">
                          <a:solidFill>
                            <a:srgbClr val="303D96"/>
                          </a:solidFill>
                          <a:latin typeface="Arial"/>
                          <a:ea typeface="Arial"/>
                          <a:cs typeface="Arial"/>
                        </a:rPr>
                        <a:t>72%</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extLst>
                  <a:ext uri="{0D108BD9-81ED-4DB2-BD59-A6C34878D82A}">
                    <a16:rowId xmlns:a16="http://schemas.microsoft.com/office/drawing/2014/main" val="10001"/>
                  </a:ext>
                </a:extLst>
              </a:tr>
              <a:tr h="411540">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Komentāri</a:t>
                      </a:r>
                    </a:p>
                  </a:txBody>
                  <a:tcPr anchor="ct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dirty="0">
                          <a:solidFill>
                            <a:srgbClr val="303D96"/>
                          </a:solidFill>
                          <a:latin typeface="Arial"/>
                          <a:ea typeface="Arial"/>
                          <a:cs typeface="Arial"/>
                        </a:rPr>
                        <a:t>Facebook, LinkedIn, Instagram </a:t>
                      </a:r>
                      <a:r>
                        <a:rPr sz="2025" b="0" dirty="0" err="1">
                          <a:solidFill>
                            <a:srgbClr val="303D96"/>
                          </a:solidFill>
                          <a:latin typeface="Arial"/>
                          <a:ea typeface="Arial"/>
                          <a:cs typeface="Arial"/>
                        </a:rPr>
                        <a:t>u.c.</a:t>
                      </a:r>
                      <a:r>
                        <a:rPr sz="2025" b="0" dirty="0">
                          <a:solidFill>
                            <a:srgbClr val="303D96"/>
                          </a:solidFill>
                          <a:latin typeface="Arial"/>
                          <a:ea typeface="Arial"/>
                          <a:cs typeface="Arial"/>
                        </a:rPr>
                        <a:t> </a:t>
                      </a:r>
                      <a:r>
                        <a:rPr sz="2025" b="0" dirty="0" err="1">
                          <a:solidFill>
                            <a:srgbClr val="303D96"/>
                          </a:solidFill>
                          <a:latin typeface="Arial"/>
                          <a:ea typeface="Arial"/>
                          <a:cs typeface="Arial"/>
                        </a:rPr>
                        <a:t>ierakstiem</a:t>
                      </a:r>
                      <a:endParaRPr sz="2025" b="0" dirty="0">
                        <a:solidFill>
                          <a:srgbClr val="303D96"/>
                        </a:solidFill>
                        <a:latin typeface="Arial"/>
                        <a:ea typeface="Arial"/>
                        <a:cs typeface="Arial"/>
                      </a:endParaRP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ctr"/>
                      <a:r>
                        <a:rPr sz="2550" b="1">
                          <a:solidFill>
                            <a:srgbClr val="303D96"/>
                          </a:solidFill>
                          <a:latin typeface="Arial"/>
                          <a:ea typeface="Arial"/>
                          <a:cs typeface="Arial"/>
                        </a:rPr>
                        <a:t>44%</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2"/>
                  </a:ext>
                </a:extLst>
              </a:tr>
              <a:tr h="411540">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dirty="0" err="1">
                          <a:solidFill>
                            <a:srgbClr val="303D96"/>
                          </a:solidFill>
                          <a:latin typeface="Arial"/>
                          <a:ea typeface="Arial"/>
                          <a:cs typeface="Arial"/>
                        </a:rPr>
                        <a:t>Īsie</a:t>
                      </a:r>
                      <a:r>
                        <a:rPr sz="2025" b="0" dirty="0">
                          <a:solidFill>
                            <a:srgbClr val="303D96"/>
                          </a:solidFill>
                          <a:latin typeface="Arial"/>
                          <a:ea typeface="Arial"/>
                          <a:cs typeface="Arial"/>
                        </a:rPr>
                        <a:t> video*</a:t>
                      </a:r>
                    </a:p>
                  </a:txBody>
                  <a:tcPr anchor="ct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TikTok, Reels, Shorts</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ctr"/>
                      <a:r>
                        <a:rPr sz="2550" b="1">
                          <a:solidFill>
                            <a:srgbClr val="303D96"/>
                          </a:solidFill>
                          <a:latin typeface="Arial"/>
                          <a:ea typeface="Arial"/>
                          <a:cs typeface="Arial"/>
                        </a:rPr>
                        <a:t>38%</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extLst>
                  <a:ext uri="{0D108BD9-81ED-4DB2-BD59-A6C34878D82A}">
                    <a16:rowId xmlns:a16="http://schemas.microsoft.com/office/drawing/2014/main" val="10003"/>
                  </a:ext>
                </a:extLst>
              </a:tr>
              <a:tr h="411540">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Teksta raksti, blogi, ziņojumi</a:t>
                      </a:r>
                    </a:p>
                  </a:txBody>
                  <a:tcPr anchor="ct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X, Facebook, LinkedIn, Instagram apraksti</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ctr"/>
                      <a:r>
                        <a:rPr sz="2550" b="1">
                          <a:solidFill>
                            <a:srgbClr val="303D96"/>
                          </a:solidFill>
                          <a:latin typeface="Arial"/>
                          <a:ea typeface="Arial"/>
                          <a:cs typeface="Arial"/>
                        </a:rPr>
                        <a:t>33%</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4"/>
                  </a:ext>
                </a:extLst>
              </a:tr>
              <a:tr h="411540">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Prezentācijas, dokumenti*</a:t>
                      </a:r>
                    </a:p>
                  </a:txBody>
                  <a:tcPr anchor="ct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lang="lv-LV" sz="2025" b="0" dirty="0">
                          <a:solidFill>
                            <a:srgbClr val="303D96"/>
                          </a:solidFill>
                          <a:latin typeface="Arial"/>
                          <a:ea typeface="Arial"/>
                          <a:cs typeface="Arial"/>
                        </a:rPr>
                        <a:t>-</a:t>
                      </a:r>
                      <a:endParaRPr sz="2025" b="0" dirty="0">
                        <a:solidFill>
                          <a:srgbClr val="303D96"/>
                        </a:solidFill>
                        <a:latin typeface="Arial"/>
                        <a:ea typeface="Arial"/>
                        <a:cs typeface="Arial"/>
                      </a:endParaRP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ctr"/>
                      <a:r>
                        <a:rPr sz="2550" b="1">
                          <a:solidFill>
                            <a:srgbClr val="303D96"/>
                          </a:solidFill>
                          <a:latin typeface="Arial"/>
                          <a:ea typeface="Arial"/>
                          <a:cs typeface="Arial"/>
                        </a:rPr>
                        <a:t>26%</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extLst>
                  <a:ext uri="{0D108BD9-81ED-4DB2-BD59-A6C34878D82A}">
                    <a16:rowId xmlns:a16="http://schemas.microsoft.com/office/drawing/2014/main" val="10005"/>
                  </a:ext>
                </a:extLst>
              </a:tr>
              <a:tr h="411540">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Grafikas, infografikas, ilustrācijas*</a:t>
                      </a:r>
                    </a:p>
                  </a:txBody>
                  <a:tcPr anchor="ct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Piemēram, Canva</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ctr"/>
                      <a:r>
                        <a:rPr sz="2550" b="1">
                          <a:solidFill>
                            <a:srgbClr val="303D96"/>
                          </a:solidFill>
                          <a:latin typeface="Arial"/>
                          <a:ea typeface="Arial"/>
                          <a:cs typeface="Arial"/>
                        </a:rPr>
                        <a:t>18%</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6"/>
                  </a:ext>
                </a:extLst>
              </a:tr>
              <a:tr h="411540">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Garāki video</a:t>
                      </a:r>
                    </a:p>
                  </a:txBody>
                  <a:tcPr anchor="ct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YouTube u. c.</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ctr"/>
                      <a:r>
                        <a:rPr sz="2550" b="1">
                          <a:solidFill>
                            <a:srgbClr val="303D96"/>
                          </a:solidFill>
                          <a:latin typeface="Arial"/>
                          <a:ea typeface="Arial"/>
                          <a:cs typeface="Arial"/>
                        </a:rPr>
                        <a:t>12%</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1F3FA"/>
                    </a:solidFill>
                  </a:tcPr>
                </a:tc>
                <a:extLst>
                  <a:ext uri="{0D108BD9-81ED-4DB2-BD59-A6C34878D82A}">
                    <a16:rowId xmlns:a16="http://schemas.microsoft.com/office/drawing/2014/main" val="10007"/>
                  </a:ext>
                </a:extLst>
              </a:tr>
              <a:tr h="411540">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Programmēts saturs*</a:t>
                      </a:r>
                    </a:p>
                  </a:txBody>
                  <a:tcPr anchor="ct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l"/>
                      <a:r>
                        <a:rPr sz="2025" b="0">
                          <a:solidFill>
                            <a:srgbClr val="303D96"/>
                          </a:solidFill>
                          <a:latin typeface="Arial"/>
                          <a:ea typeface="Arial"/>
                          <a:cs typeface="Arial"/>
                        </a:rPr>
                        <a:t>Mājaslapas, skripti, rīki</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tc>
                  <a:txBody>
                    <a:bodyPr/>
                    <a:lstStyle>
                      <a:lvl1pPr marL="0" algn="l" defTabSz="914400" rtl="0" eaLnBrk="1" latinLnBrk="0" hangingPunct="1">
                        <a:defRPr sz="1800" kern="1200">
                          <a:solidFill>
                            <a:schemeClr val="tx1"/>
                          </a:solidFill>
                          <a:latin typeface="Aptos"/>
                        </a:defRPr>
                      </a:lvl1pPr>
                      <a:lvl2pPr marL="457200" algn="l" defTabSz="914400" rtl="0" eaLnBrk="1" latinLnBrk="0" hangingPunct="1">
                        <a:defRPr sz="1800" kern="1200">
                          <a:solidFill>
                            <a:schemeClr val="tx1"/>
                          </a:solidFill>
                          <a:latin typeface="Aptos"/>
                        </a:defRPr>
                      </a:lvl2pPr>
                      <a:lvl3pPr marL="914400" algn="l" defTabSz="914400" rtl="0" eaLnBrk="1" latinLnBrk="0" hangingPunct="1">
                        <a:defRPr sz="1800" kern="1200">
                          <a:solidFill>
                            <a:schemeClr val="tx1"/>
                          </a:solidFill>
                          <a:latin typeface="Aptos"/>
                        </a:defRPr>
                      </a:lvl3pPr>
                      <a:lvl4pPr marL="1371600" algn="l" defTabSz="914400" rtl="0" eaLnBrk="1" latinLnBrk="0" hangingPunct="1">
                        <a:defRPr sz="1800" kern="1200">
                          <a:solidFill>
                            <a:schemeClr val="tx1"/>
                          </a:solidFill>
                          <a:latin typeface="Aptos"/>
                        </a:defRPr>
                      </a:lvl4pPr>
                      <a:lvl5pPr marL="1828800" algn="l" defTabSz="914400" rtl="0" eaLnBrk="1" latinLnBrk="0" hangingPunct="1">
                        <a:defRPr sz="1800" kern="1200">
                          <a:solidFill>
                            <a:schemeClr val="tx1"/>
                          </a:solidFill>
                          <a:latin typeface="Aptos"/>
                        </a:defRPr>
                      </a:lvl5pPr>
                      <a:lvl6pPr marL="2286000" algn="l" defTabSz="914400" rtl="0" eaLnBrk="1" latinLnBrk="0" hangingPunct="1">
                        <a:defRPr sz="1800" kern="1200">
                          <a:solidFill>
                            <a:schemeClr val="tx1"/>
                          </a:solidFill>
                          <a:latin typeface="Aptos"/>
                        </a:defRPr>
                      </a:lvl6pPr>
                      <a:lvl7pPr marL="2743200" algn="l" defTabSz="914400" rtl="0" eaLnBrk="1" latinLnBrk="0" hangingPunct="1">
                        <a:defRPr sz="1800" kern="1200">
                          <a:solidFill>
                            <a:schemeClr val="tx1"/>
                          </a:solidFill>
                          <a:latin typeface="Aptos"/>
                        </a:defRPr>
                      </a:lvl7pPr>
                      <a:lvl8pPr marL="3200400" algn="l" defTabSz="914400" rtl="0" eaLnBrk="1" latinLnBrk="0" hangingPunct="1">
                        <a:defRPr sz="1800" kern="1200">
                          <a:solidFill>
                            <a:schemeClr val="tx1"/>
                          </a:solidFill>
                          <a:latin typeface="Aptos"/>
                        </a:defRPr>
                      </a:lvl8pPr>
                      <a:lvl9pPr marL="3657600" algn="l" defTabSz="914400" rtl="0" eaLnBrk="1" latinLnBrk="0" hangingPunct="1">
                        <a:defRPr sz="1800" kern="1200">
                          <a:solidFill>
                            <a:schemeClr val="tx1"/>
                          </a:solidFill>
                          <a:latin typeface="Aptos"/>
                        </a:defRPr>
                      </a:lvl9pPr>
                    </a:lstStyle>
                    <a:p>
                      <a:pPr algn="ctr"/>
                      <a:r>
                        <a:rPr sz="2550" b="1" dirty="0">
                          <a:solidFill>
                            <a:srgbClr val="303D96"/>
                          </a:solidFill>
                          <a:latin typeface="Arial"/>
                          <a:ea typeface="Arial"/>
                          <a:cs typeface="Arial"/>
                        </a:rPr>
                        <a:t>10%</a:t>
                      </a:r>
                    </a:p>
                  </a:txBody>
                  <a:tcPr anchor="ct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0008"/>
                  </a:ext>
                </a:extLst>
              </a:tr>
            </a:tbl>
          </a:graphicData>
        </a:graphic>
      </p:graphicFrame>
      <p:sp>
        <p:nvSpPr>
          <p:cNvPr id="18" name="youth-note">
            <a:extLst>
              <a:ext uri="{FF2B5EF4-FFF2-40B4-BE49-F238E27FC236}">
                <a16:creationId xmlns:a16="http://schemas.microsoft.com/office/drawing/2014/main" id="{733329BF-3C07-72A4-10FA-2E826139A58C}"/>
              </a:ext>
            </a:extLst>
          </p:cNvPr>
          <p:cNvSpPr>
            <a:spLocks noGrp="1"/>
          </p:cNvSpPr>
          <p:nvPr/>
        </p:nvSpPr>
        <p:spPr>
          <a:xfrm>
            <a:off x="838200" y="7572375"/>
            <a:ext cx="13563600" cy="419100"/>
          </a:xfrm>
          <a:prstGeom prst="rect">
            <a:avLst/>
          </a:prstGeom>
          <a:noFill/>
          <a:ln w="0">
            <a:noFill/>
            <a:prstDash val="solid"/>
          </a:ln>
        </p:spPr>
        <p:txBody>
          <a:bodyPr lIns="0" tIns="0" rIns="0" bIns="0">
            <a:noAutofit/>
          </a:bodyPr>
          <a:lstStyle>
            <a:defPPr>
              <a:defRPr sz="2025" b="0">
                <a:solidFill>
                  <a:srgbClr val="303D96"/>
                </a:solidFill>
                <a:latin typeface="Arial"/>
                <a:ea typeface="Arial"/>
                <a:cs typeface="Arial"/>
              </a:defRPr>
            </a:defPPr>
            <a:lvl1pPr>
              <a:defRPr sz="2025" b="0">
                <a:solidFill>
                  <a:srgbClr val="303D96"/>
                </a:solidFill>
                <a:latin typeface="Arial"/>
                <a:ea typeface="Arial"/>
                <a:cs typeface="Arial"/>
              </a:defRPr>
            </a:lvl1pPr>
            <a:lvl2pPr>
              <a:defRPr sz="2025" b="0">
                <a:solidFill>
                  <a:srgbClr val="303D96"/>
                </a:solidFill>
                <a:latin typeface="Arial"/>
                <a:ea typeface="Arial"/>
                <a:cs typeface="Arial"/>
              </a:defRPr>
            </a:lvl2pPr>
            <a:lvl3pPr>
              <a:defRPr sz="2025" b="0">
                <a:solidFill>
                  <a:srgbClr val="303D96"/>
                </a:solidFill>
                <a:latin typeface="Arial"/>
                <a:ea typeface="Arial"/>
                <a:cs typeface="Arial"/>
              </a:defRPr>
            </a:lvl3pPr>
            <a:lvl4pPr>
              <a:defRPr sz="2025" b="0">
                <a:solidFill>
                  <a:srgbClr val="303D96"/>
                </a:solidFill>
                <a:latin typeface="Arial"/>
                <a:ea typeface="Arial"/>
                <a:cs typeface="Arial"/>
              </a:defRPr>
            </a:lvl4pPr>
            <a:lvl5pPr>
              <a:defRPr sz="2025" b="0">
                <a:solidFill>
                  <a:srgbClr val="303D96"/>
                </a:solidFill>
                <a:latin typeface="Arial"/>
                <a:ea typeface="Arial"/>
                <a:cs typeface="Arial"/>
              </a:defRPr>
            </a:lvl5pPr>
            <a:lvl6pPr>
              <a:defRPr sz="2025" b="0">
                <a:solidFill>
                  <a:srgbClr val="303D96"/>
                </a:solidFill>
                <a:latin typeface="Arial"/>
                <a:ea typeface="Arial"/>
                <a:cs typeface="Arial"/>
              </a:defRPr>
            </a:lvl6pPr>
            <a:lvl7pPr>
              <a:defRPr sz="2025" b="0">
                <a:solidFill>
                  <a:srgbClr val="303D96"/>
                </a:solidFill>
                <a:latin typeface="Arial"/>
                <a:ea typeface="Arial"/>
                <a:cs typeface="Arial"/>
              </a:defRPr>
            </a:lvl7pPr>
            <a:lvl8pPr>
              <a:defRPr sz="2025" b="0">
                <a:solidFill>
                  <a:srgbClr val="303D96"/>
                </a:solidFill>
                <a:latin typeface="Arial"/>
                <a:ea typeface="Arial"/>
                <a:cs typeface="Arial"/>
              </a:defRPr>
            </a:lvl8pPr>
            <a:lvl9pPr>
              <a:defRPr sz="2025" b="0">
                <a:solidFill>
                  <a:srgbClr val="303D96"/>
                </a:solidFill>
                <a:latin typeface="Arial"/>
                <a:ea typeface="Arial"/>
                <a:cs typeface="Arial"/>
              </a:defRPr>
            </a:lvl9pPr>
          </a:lstStyle>
          <a:p>
            <a:pPr marL="0" marR="0" lvl="0" indent="0" defTabSz="914400" eaLnBrk="1" fontAlgn="auto" latinLnBrk="0" hangingPunct="1">
              <a:lnSpc>
                <a:spcPct val="100000"/>
              </a:lnSpc>
              <a:spcBef>
                <a:spcPts val="0"/>
              </a:spcBef>
              <a:spcAft>
                <a:spcPts val="0"/>
              </a:spcAft>
              <a:buClrTx/>
              <a:buSzTx/>
              <a:buFontTx/>
              <a:buNone/>
              <a:tabLst/>
              <a:defRPr sz="2025" b="0">
                <a:solidFill>
                  <a:srgbClr val="303D96"/>
                </a:solidFill>
                <a:latin typeface="Arial"/>
                <a:ea typeface="Arial"/>
                <a:cs typeface="Arial"/>
              </a:defRPr>
            </a:pPr>
            <a:r>
              <a:rPr kumimoji="0" sz="2025" b="0" i="0" u="none" strike="noStrike" kern="0" cap="none" spc="0" normalizeH="0" baseline="0" noProof="0">
                <a:ln>
                  <a:noFill/>
                </a:ln>
                <a:solidFill>
                  <a:srgbClr val="303D96"/>
                </a:solidFill>
                <a:effectLst/>
                <a:uLnTx/>
                <a:uFillTx/>
                <a:latin typeface="Arial"/>
                <a:cs typeface="Arial"/>
              </a:rPr>
              <a:t>* Šos formātus biežāk norādīja jaunieši.</a:t>
            </a:r>
          </a:p>
        </p:txBody>
      </p:sp>
    </p:spTree>
    <p:extLst>
      <p:ext uri="{BB962C8B-B14F-4D97-AF65-F5344CB8AC3E}">
        <p14:creationId xmlns:p14="http://schemas.microsoft.com/office/powerpoint/2010/main" val="42747636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3D0ADE0B-F265-8B3E-1999-B37ED55EE1AF}"/>
              </a:ext>
            </a:extLst>
          </p:cNvPr>
          <p:cNvSpPr>
            <a:spLocks noGrp="1"/>
          </p:cNvSpPr>
          <p:nvPr>
            <p:ph type="sldNum" sz="quarter" idx="10"/>
          </p:nvPr>
        </p:nvSpPr>
        <p:spPr/>
        <p:txBody>
          <a:bodyPr/>
          <a:lstStyle/>
          <a:p>
            <a:fld id="{91D3A56C-CA3A-4E89-BC65-6580637F7A80}" type="slidenum">
              <a:rPr lang="lv-LV" smtClean="0"/>
              <a:pPr/>
              <a:t>42</a:t>
            </a:fld>
            <a:endParaRPr lang="lv-LV"/>
          </a:p>
        </p:txBody>
      </p:sp>
      <p:sp>
        <p:nvSpPr>
          <p:cNvPr id="4" name="Teksta vietturis 3">
            <a:extLst>
              <a:ext uri="{FF2B5EF4-FFF2-40B4-BE49-F238E27FC236}">
                <a16:creationId xmlns:a16="http://schemas.microsoft.com/office/drawing/2014/main" id="{A922B91B-404A-0AAF-D641-0A94A5940871}"/>
              </a:ext>
            </a:extLst>
          </p:cNvPr>
          <p:cNvSpPr>
            <a:spLocks noGrp="1"/>
          </p:cNvSpPr>
          <p:nvPr>
            <p:ph type="body" sz="quarter" idx="11"/>
          </p:nvPr>
        </p:nvSpPr>
        <p:spPr>
          <a:xfrm>
            <a:off x="446313" y="310357"/>
            <a:ext cx="11745687" cy="2052637"/>
          </a:xfrm>
        </p:spPr>
        <p:txBody>
          <a:bodyPr>
            <a:normAutofit/>
          </a:bodyPr>
          <a:lstStyle/>
          <a:p>
            <a:r>
              <a:rPr lang="lv-LV" sz="2600" b="1" i="1" dirty="0"/>
              <a:t>	Vai pēdējā gada laikā esat veidojis(-</a:t>
            </a:r>
            <a:r>
              <a:rPr lang="lv-LV" sz="2600" b="1" i="1" dirty="0" err="1"/>
              <a:t>usi</a:t>
            </a:r>
            <a:r>
              <a:rPr lang="lv-LV" sz="2600" b="1" i="1" dirty="0"/>
              <a:t>) saturu par sabiedriski nozīmīgām tēmām (piem., vēlēšanas, vides jautājumi, drošība, veselība)? </a:t>
            </a:r>
            <a:r>
              <a:rPr lang="lv-LV" sz="1800" dirty="0"/>
              <a:t>Izlase – respondenti, kuri pēdējo 12 mēnešu laikā ir radījuši saturu digitālajai videi.</a:t>
            </a:r>
          </a:p>
        </p:txBody>
      </p:sp>
      <p:pic>
        <p:nvPicPr>
          <p:cNvPr id="5" name="Picture 62">
            <a:extLst>
              <a:ext uri="{FF2B5EF4-FFF2-40B4-BE49-F238E27FC236}">
                <a16:creationId xmlns:a16="http://schemas.microsoft.com/office/drawing/2014/main" id="{66FFD85A-2927-2447-FE1F-17ABF94F2DF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21229" y="1631314"/>
            <a:ext cx="9031182" cy="5050472"/>
          </a:xfrm>
          <a:prstGeom prst="rect">
            <a:avLst/>
          </a:prstGeom>
          <a:noFill/>
          <a:ln>
            <a:noFill/>
          </a:ln>
        </p:spPr>
      </p:pic>
    </p:spTree>
    <p:extLst>
      <p:ext uri="{BB962C8B-B14F-4D97-AF65-F5344CB8AC3E}">
        <p14:creationId xmlns:p14="http://schemas.microsoft.com/office/powerpoint/2010/main" val="16804345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ida numura vietturis 2">
            <a:extLst>
              <a:ext uri="{FF2B5EF4-FFF2-40B4-BE49-F238E27FC236}">
                <a16:creationId xmlns:a16="http://schemas.microsoft.com/office/drawing/2014/main" id="{F6758DD7-66AB-88F0-310E-9B048C657E72}"/>
              </a:ext>
            </a:extLst>
          </p:cNvPr>
          <p:cNvSpPr>
            <a:spLocks noGrp="1"/>
          </p:cNvSpPr>
          <p:nvPr>
            <p:ph type="sldNum" sz="quarter" idx="10"/>
          </p:nvPr>
        </p:nvSpPr>
        <p:spPr/>
        <p:txBody>
          <a:bodyPr/>
          <a:lstStyle/>
          <a:p>
            <a:fld id="{91D3A56C-CA3A-4E89-BC65-6580637F7A80}" type="slidenum">
              <a:rPr lang="lv-LV" smtClean="0"/>
              <a:pPr/>
              <a:t>43</a:t>
            </a:fld>
            <a:endParaRPr lang="lv-LV"/>
          </a:p>
        </p:txBody>
      </p:sp>
      <p:pic>
        <p:nvPicPr>
          <p:cNvPr id="6" name="Attēls 5">
            <a:extLst>
              <a:ext uri="{FF2B5EF4-FFF2-40B4-BE49-F238E27FC236}">
                <a16:creationId xmlns:a16="http://schemas.microsoft.com/office/drawing/2014/main" id="{5C6C9E3B-F04E-6732-288F-12C2D8F19E98}"/>
              </a:ext>
            </a:extLst>
          </p:cNvPr>
          <p:cNvPicPr>
            <a:picLocks noChangeAspect="1"/>
          </p:cNvPicPr>
          <p:nvPr/>
        </p:nvPicPr>
        <p:blipFill>
          <a:blip r:embed="rId2"/>
          <a:stretch>
            <a:fillRect/>
          </a:stretch>
        </p:blipFill>
        <p:spPr>
          <a:xfrm>
            <a:off x="2305843" y="163577"/>
            <a:ext cx="7287862" cy="6694423"/>
          </a:xfrm>
          <a:prstGeom prst="rect">
            <a:avLst/>
          </a:prstGeom>
        </p:spPr>
      </p:pic>
      <p:pic>
        <p:nvPicPr>
          <p:cNvPr id="8" name="Attēls 7">
            <a:extLst>
              <a:ext uri="{FF2B5EF4-FFF2-40B4-BE49-F238E27FC236}">
                <a16:creationId xmlns:a16="http://schemas.microsoft.com/office/drawing/2014/main" id="{92114594-E638-6736-D70D-96A816783927}"/>
              </a:ext>
            </a:extLst>
          </p:cNvPr>
          <p:cNvPicPr>
            <a:picLocks noChangeAspect="1"/>
          </p:cNvPicPr>
          <p:nvPr/>
        </p:nvPicPr>
        <p:blipFill>
          <a:blip r:embed="rId3"/>
          <a:stretch>
            <a:fillRect/>
          </a:stretch>
        </p:blipFill>
        <p:spPr>
          <a:xfrm>
            <a:off x="2025423" y="0"/>
            <a:ext cx="1304925" cy="504825"/>
          </a:xfrm>
          <a:prstGeom prst="rect">
            <a:avLst/>
          </a:prstGeom>
        </p:spPr>
      </p:pic>
    </p:spTree>
    <p:extLst>
      <p:ext uri="{BB962C8B-B14F-4D97-AF65-F5344CB8AC3E}">
        <p14:creationId xmlns:p14="http://schemas.microsoft.com/office/powerpoint/2010/main" val="454806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E6109-93F0-1156-FB86-0EC22C1BB28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794E9C1-3858-9F40-EF20-A4FB919B67B2}"/>
              </a:ext>
            </a:extLst>
          </p:cNvPr>
          <p:cNvSpPr>
            <a:spLocks noGrp="1"/>
          </p:cNvSpPr>
          <p:nvPr>
            <p:ph type="title"/>
          </p:nvPr>
        </p:nvSpPr>
        <p:spPr>
          <a:xfrm>
            <a:off x="721133" y="3328876"/>
            <a:ext cx="8727667" cy="879474"/>
          </a:xfrm>
        </p:spPr>
        <p:txBody>
          <a:bodyPr>
            <a:noAutofit/>
          </a:bodyPr>
          <a:lstStyle/>
          <a:p>
            <a:r>
              <a:rPr lang="lv-LV" sz="3600" dirty="0" err="1"/>
              <a:t>Medijpratības</a:t>
            </a:r>
            <a:r>
              <a:rPr lang="lv-LV" sz="3600" dirty="0"/>
              <a:t> pašvērtējums un gatavība pilnveidot prasmes</a:t>
            </a:r>
            <a:br>
              <a:rPr lang="lv-LV" sz="3600" dirty="0"/>
            </a:br>
            <a:endParaRPr lang="lv-LV" sz="3600" dirty="0"/>
          </a:p>
        </p:txBody>
      </p:sp>
      <p:sp>
        <p:nvSpPr>
          <p:cNvPr id="3" name="Slide Number Placeholder 2">
            <a:extLst>
              <a:ext uri="{FF2B5EF4-FFF2-40B4-BE49-F238E27FC236}">
                <a16:creationId xmlns:a16="http://schemas.microsoft.com/office/drawing/2014/main" id="{7769C5E9-D812-B728-0CFE-D0B411581D4D}"/>
              </a:ext>
            </a:extLst>
          </p:cNvPr>
          <p:cNvSpPr>
            <a:spLocks noGrp="1"/>
          </p:cNvSpPr>
          <p:nvPr>
            <p:ph type="sldNum" sz="quarter" idx="10"/>
          </p:nvPr>
        </p:nvSpPr>
        <p:spPr/>
        <p:txBody>
          <a:bodyPr/>
          <a:lstStyle/>
          <a:p>
            <a:fld id="{91D3A56C-CA3A-4E89-BC65-6580637F7A80}" type="slidenum">
              <a:rPr lang="lv-LV" smtClean="0"/>
              <a:pPr/>
              <a:t>44</a:t>
            </a:fld>
            <a:endParaRPr lang="lv-LV"/>
          </a:p>
        </p:txBody>
      </p:sp>
      <p:grpSp>
        <p:nvGrpSpPr>
          <p:cNvPr id="81" name="Group 80">
            <a:extLst>
              <a:ext uri="{FF2B5EF4-FFF2-40B4-BE49-F238E27FC236}">
                <a16:creationId xmlns:a16="http://schemas.microsoft.com/office/drawing/2014/main" id="{BA69128A-4077-A92E-FF64-96C495992D59}"/>
              </a:ext>
            </a:extLst>
          </p:cNvPr>
          <p:cNvGrpSpPr/>
          <p:nvPr/>
        </p:nvGrpSpPr>
        <p:grpSpPr>
          <a:xfrm>
            <a:off x="10825194" y="260350"/>
            <a:ext cx="1103570" cy="1039901"/>
            <a:chOff x="10825194" y="260350"/>
            <a:chExt cx="1103570" cy="1039901"/>
          </a:xfrm>
        </p:grpSpPr>
        <p:grpSp>
          <p:nvGrpSpPr>
            <p:cNvPr id="52" name="Group 51">
              <a:extLst>
                <a:ext uri="{FF2B5EF4-FFF2-40B4-BE49-F238E27FC236}">
                  <a16:creationId xmlns:a16="http://schemas.microsoft.com/office/drawing/2014/main" id="{37816585-2784-F906-4508-550444E371EE}"/>
                </a:ext>
              </a:extLst>
            </p:cNvPr>
            <p:cNvGrpSpPr/>
            <p:nvPr/>
          </p:nvGrpSpPr>
          <p:grpSpPr>
            <a:xfrm rot="16200000">
              <a:off x="11518185" y="1003307"/>
              <a:ext cx="304328" cy="289560"/>
              <a:chOff x="10031066" y="6942617"/>
              <a:chExt cx="956902" cy="910465"/>
            </a:xfrm>
          </p:grpSpPr>
          <p:sp>
            <p:nvSpPr>
              <p:cNvPr id="67" name="Oval 66">
                <a:extLst>
                  <a:ext uri="{FF2B5EF4-FFF2-40B4-BE49-F238E27FC236}">
                    <a16:creationId xmlns:a16="http://schemas.microsoft.com/office/drawing/2014/main" id="{C56BAFD3-F038-8426-9272-E7B971C52430}"/>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80F5CBDB-3028-B4C3-1103-079AF1DA8ED2}"/>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2CA0A30D-5AAD-57AE-1A63-F0D270B0706F}"/>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B65F9E5A-CEE0-AC04-203E-F69356DF5405}"/>
                </a:ext>
              </a:extLst>
            </p:cNvPr>
            <p:cNvGrpSpPr/>
            <p:nvPr/>
          </p:nvGrpSpPr>
          <p:grpSpPr>
            <a:xfrm>
              <a:off x="10825194" y="260350"/>
              <a:ext cx="1103570" cy="912565"/>
              <a:chOff x="10825194" y="260350"/>
              <a:chExt cx="1103570" cy="912565"/>
            </a:xfrm>
          </p:grpSpPr>
          <p:grpSp>
            <p:nvGrpSpPr>
              <p:cNvPr id="72" name="Group 71">
                <a:extLst>
                  <a:ext uri="{FF2B5EF4-FFF2-40B4-BE49-F238E27FC236}">
                    <a16:creationId xmlns:a16="http://schemas.microsoft.com/office/drawing/2014/main" id="{51580EC5-474F-C32E-33C1-6B580E7927CB}"/>
                  </a:ext>
                </a:extLst>
              </p:cNvPr>
              <p:cNvGrpSpPr/>
              <p:nvPr/>
            </p:nvGrpSpPr>
            <p:grpSpPr>
              <a:xfrm>
                <a:off x="10901880" y="312835"/>
                <a:ext cx="289560" cy="304328"/>
                <a:chOff x="10077988" y="372016"/>
                <a:chExt cx="366249" cy="384929"/>
              </a:xfrm>
            </p:grpSpPr>
            <p:sp>
              <p:nvSpPr>
                <p:cNvPr id="51" name="Oval 50">
                  <a:extLst>
                    <a:ext uri="{FF2B5EF4-FFF2-40B4-BE49-F238E27FC236}">
                      <a16:creationId xmlns:a16="http://schemas.microsoft.com/office/drawing/2014/main" id="{E30BD754-F912-08EB-C052-6BBF41AB56F6}"/>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3" name="Group 52">
                  <a:extLst>
                    <a:ext uri="{FF2B5EF4-FFF2-40B4-BE49-F238E27FC236}">
                      <a16:creationId xmlns:a16="http://schemas.microsoft.com/office/drawing/2014/main" id="{49149FA2-B25F-ADBB-B913-E44D7E327368}"/>
                    </a:ext>
                  </a:extLst>
                </p:cNvPr>
                <p:cNvGrpSpPr/>
                <p:nvPr/>
              </p:nvGrpSpPr>
              <p:grpSpPr>
                <a:xfrm>
                  <a:off x="10134249" y="442264"/>
                  <a:ext cx="249361" cy="262079"/>
                  <a:chOff x="8775543" y="819242"/>
                  <a:chExt cx="460800" cy="460800"/>
                </a:xfrm>
              </p:grpSpPr>
              <p:sp>
                <p:nvSpPr>
                  <p:cNvPr id="65" name="Oval 64">
                    <a:extLst>
                      <a:ext uri="{FF2B5EF4-FFF2-40B4-BE49-F238E27FC236}">
                        <a16:creationId xmlns:a16="http://schemas.microsoft.com/office/drawing/2014/main" id="{688862A9-F13F-C2BA-EF80-AAF640CD9050}"/>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1BBDE3CC-D0DF-7284-4C3D-56AAE29FD4F0}"/>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54" name="Straight Connector 53">
                <a:extLst>
                  <a:ext uri="{FF2B5EF4-FFF2-40B4-BE49-F238E27FC236}">
                    <a16:creationId xmlns:a16="http://schemas.microsoft.com/office/drawing/2014/main" id="{F9D59F28-1CF3-4AD9-A6FB-75CFDBED6769}"/>
                  </a:ext>
                </a:extLst>
              </p:cNvPr>
              <p:cNvCxnSpPr>
                <a:cxnSpLocks/>
                <a:stCxn id="66" idx="6"/>
                <a:endCxn id="61"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82845959-8779-BA43-520E-6B509C135A55}"/>
                  </a:ext>
                </a:extLst>
              </p:cNvPr>
              <p:cNvGrpSpPr/>
              <p:nvPr/>
            </p:nvGrpSpPr>
            <p:grpSpPr>
              <a:xfrm>
                <a:off x="10825194" y="868588"/>
                <a:ext cx="289560" cy="304327"/>
                <a:chOff x="10291921" y="1484372"/>
                <a:chExt cx="676800" cy="676797"/>
              </a:xfrm>
            </p:grpSpPr>
            <p:sp>
              <p:nvSpPr>
                <p:cNvPr id="62" name="Oval 61">
                  <a:extLst>
                    <a:ext uri="{FF2B5EF4-FFF2-40B4-BE49-F238E27FC236}">
                      <a16:creationId xmlns:a16="http://schemas.microsoft.com/office/drawing/2014/main" id="{B9A46C79-228E-2A04-F64B-2FBD5788CF29}"/>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6C94D1B7-A2DA-2236-8390-C20B47EC5795}"/>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D992D258-21F3-0D78-0A0F-D037713C8B79}"/>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6" name="Straight Connector 55">
                <a:extLst>
                  <a:ext uri="{FF2B5EF4-FFF2-40B4-BE49-F238E27FC236}">
                    <a16:creationId xmlns:a16="http://schemas.microsoft.com/office/drawing/2014/main" id="{49A06DEB-3F07-42B2-770E-BEF4EA995B4D}"/>
                  </a:ext>
                </a:extLst>
              </p:cNvPr>
              <p:cNvCxnSpPr>
                <a:cxnSpLocks/>
                <a:stCxn id="61" idx="4"/>
                <a:endCxn id="69"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517C9D70-EC9C-1BAF-7946-06053F3E3FB6}"/>
                  </a:ext>
                </a:extLst>
              </p:cNvPr>
              <p:cNvCxnSpPr>
                <a:cxnSpLocks/>
                <a:stCxn id="62" idx="7"/>
                <a:endCxn id="61"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BD094710-B76C-507C-5FCE-C4AC1C6B4A0C}"/>
                  </a:ext>
                </a:extLst>
              </p:cNvPr>
              <p:cNvGrpSpPr/>
              <p:nvPr/>
            </p:nvGrpSpPr>
            <p:grpSpPr>
              <a:xfrm rot="16200000">
                <a:off x="11302558" y="275922"/>
                <a:ext cx="641778" cy="610634"/>
                <a:chOff x="10944148" y="5734536"/>
                <a:chExt cx="1324997" cy="1260697"/>
              </a:xfrm>
            </p:grpSpPr>
            <p:sp>
              <p:nvSpPr>
                <p:cNvPr id="59" name="Oval 58">
                  <a:extLst>
                    <a:ext uri="{FF2B5EF4-FFF2-40B4-BE49-F238E27FC236}">
                      <a16:creationId xmlns:a16="http://schemas.microsoft.com/office/drawing/2014/main" id="{D4D15573-A709-5AAF-8791-49E3EA0FC4E5}"/>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D0CF3047-8128-75C2-E7F2-CAE8EAA3DAB1}"/>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6987D6F6-F535-C7A9-C7B6-10DD4211C1A6}"/>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41176628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F17B4-A1D5-913A-B510-94CB50E5CA9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1F521BB-8E9C-C227-8AB3-8DA876E33614}"/>
              </a:ext>
            </a:extLst>
          </p:cNvPr>
          <p:cNvSpPr>
            <a:spLocks noGrp="1"/>
          </p:cNvSpPr>
          <p:nvPr>
            <p:ph type="title"/>
          </p:nvPr>
        </p:nvSpPr>
        <p:spPr>
          <a:xfrm>
            <a:off x="584199" y="446088"/>
            <a:ext cx="11015133" cy="879474"/>
          </a:xfrm>
        </p:spPr>
        <p:txBody>
          <a:bodyPr>
            <a:normAutofit/>
          </a:bodyPr>
          <a:lstStyle/>
          <a:p>
            <a:pPr>
              <a:buClr>
                <a:schemeClr val="bg2"/>
              </a:buClr>
              <a:buSzPct val="110000"/>
            </a:pPr>
            <a:r>
              <a:rPr lang="lv-LV" sz="3600" dirty="0"/>
              <a:t>Radīt pieprasījumu pēc </a:t>
            </a:r>
            <a:r>
              <a:rPr lang="lv-LV" sz="3600" dirty="0" err="1"/>
              <a:t>medijpratības</a:t>
            </a:r>
            <a:endParaRPr lang="en-US" sz="3600" dirty="0"/>
          </a:p>
        </p:txBody>
      </p:sp>
      <p:sp>
        <p:nvSpPr>
          <p:cNvPr id="61" name="Content Placeholder 60">
            <a:extLst>
              <a:ext uri="{FF2B5EF4-FFF2-40B4-BE49-F238E27FC236}">
                <a16:creationId xmlns:a16="http://schemas.microsoft.com/office/drawing/2014/main" id="{C980AA40-8F1B-7940-8AA4-1CE7820EB6C1}"/>
              </a:ext>
            </a:extLst>
          </p:cNvPr>
          <p:cNvSpPr>
            <a:spLocks noGrp="1"/>
          </p:cNvSpPr>
          <p:nvPr>
            <p:ph idx="1"/>
          </p:nvPr>
        </p:nvSpPr>
        <p:spPr>
          <a:xfrm>
            <a:off x="600948" y="1454499"/>
            <a:ext cx="10937330" cy="4942079"/>
          </a:xfrm>
        </p:spPr>
        <p:txBody>
          <a:bodyPr>
            <a:normAutofit fontScale="92500"/>
          </a:bodyPr>
          <a:lstStyle/>
          <a:p>
            <a:r>
              <a:rPr lang="lv-LV" sz="2200" b="1" dirty="0"/>
              <a:t>Interviju atbildes atklāj atšķirīgu gatavību pilnveidot </a:t>
            </a:r>
            <a:r>
              <a:rPr lang="lv-LV" sz="2200" b="1" dirty="0" err="1"/>
              <a:t>medijpratību</a:t>
            </a:r>
            <a:r>
              <a:rPr lang="lv-LV" sz="2200" b="1" dirty="0"/>
              <a:t> – </a:t>
            </a:r>
            <a:r>
              <a:rPr lang="lv-LV" sz="2200" dirty="0"/>
              <a:t>lielākā daļa uzskata, ka esošās zināšanas ikdienai ir pietiekamas, vai nevēlas uzņemt papildu informāciju un slodzi. </a:t>
            </a:r>
          </a:p>
          <a:p>
            <a:r>
              <a:rPr lang="lv-LV" sz="2200" dirty="0"/>
              <a:t>Daži paļaujas uz ģimenes locekļiem – sievas, mazbērnu palīdzību.</a:t>
            </a:r>
          </a:p>
          <a:p>
            <a:r>
              <a:rPr lang="lv-LV" sz="2200" dirty="0"/>
              <a:t>Praktiskas tehnoloģiju lietošanas vajadzības, piemēram, vēlme precīzāk formulēt jautājumus informācijas meklēšanā (meklētājprogrammās un MI rīkos), atpazīt MI veidoto saturu, vēlme apgūt dažādu ierīču lietošanu. </a:t>
            </a:r>
          </a:p>
          <a:p>
            <a:pPr marL="0" indent="0">
              <a:buNone/>
            </a:pPr>
            <a:endParaRPr lang="lv-LV" sz="2200" dirty="0"/>
          </a:p>
          <a:p>
            <a:pPr marL="0" indent="0">
              <a:buNone/>
            </a:pPr>
            <a:r>
              <a:rPr lang="lv-LV" sz="2400" b="1" dirty="0" err="1"/>
              <a:t>Medijpratības</a:t>
            </a:r>
            <a:r>
              <a:rPr lang="lv-LV" sz="2400" b="1" dirty="0"/>
              <a:t> izglītības uzdevums – ne tikai piedāvāt zināšanas un attīstīt prasmes, bet arī </a:t>
            </a:r>
            <a:r>
              <a:rPr lang="lv-LV" sz="2400" b="1" dirty="0">
                <a:solidFill>
                  <a:schemeClr val="accent4">
                    <a:lumMod val="50000"/>
                  </a:schemeClr>
                </a:solidFill>
              </a:rPr>
              <a:t>palīdzēt cilvēkiem saskatīt to praktisko nozīmi savā ikdienā un stiprināt pārliecību par iespējām mācīties dažādos vecumos!</a:t>
            </a:r>
            <a:endParaRPr lang="lv-LV" sz="2400" dirty="0">
              <a:solidFill>
                <a:schemeClr val="accent4">
                  <a:lumMod val="50000"/>
                </a:schemeClr>
              </a:solidFill>
            </a:endParaRPr>
          </a:p>
          <a:p>
            <a:pPr marL="0" indent="0" algn="ctr">
              <a:buNone/>
            </a:pPr>
            <a:endParaRPr lang="lv-LV" sz="500" dirty="0"/>
          </a:p>
          <a:p>
            <a:pPr marL="0" indent="0" algn="ctr">
              <a:buNone/>
            </a:pPr>
            <a:r>
              <a:rPr lang="lv-LV" sz="2200" b="1" i="1" dirty="0"/>
              <a:t>Sieviete, 60: </a:t>
            </a:r>
            <a:r>
              <a:rPr lang="lv-LV" sz="2200" i="1" dirty="0"/>
              <a:t>“Es neko necenšos vairs apgūt tādu dramatisku, manam mūžam pietiktos.”</a:t>
            </a:r>
          </a:p>
          <a:p>
            <a:pPr marL="0" indent="0" algn="ctr">
              <a:buNone/>
            </a:pPr>
            <a:r>
              <a:rPr lang="lv-LV" sz="2200" b="1" i="1" dirty="0"/>
              <a:t>Vīrietis, 75</a:t>
            </a:r>
            <a:r>
              <a:rPr lang="lv-LV" sz="2200" i="1" dirty="0"/>
              <a:t>: “Nu, es vienkārši negribu piegružot savu galvu un man pietiek ar to, kas ir.”</a:t>
            </a:r>
          </a:p>
          <a:p>
            <a:pPr marL="0" indent="0" algn="ctr">
              <a:buNone/>
            </a:pPr>
            <a:endParaRPr lang="lv-LV" sz="2400" i="1" dirty="0">
              <a:solidFill>
                <a:srgbClr val="161616"/>
              </a:solidFill>
              <a:ea typeface="DejaVu Sans"/>
              <a:cs typeface="DejaVu Sans"/>
            </a:endParaRPr>
          </a:p>
          <a:p>
            <a:pPr marL="0" indent="0" algn="ctr">
              <a:buNone/>
            </a:pPr>
            <a:endParaRPr lang="lv-LV" sz="2200" i="1" dirty="0"/>
          </a:p>
          <a:p>
            <a:endParaRPr lang="lv-LV" dirty="0"/>
          </a:p>
        </p:txBody>
      </p:sp>
      <p:cxnSp>
        <p:nvCxnSpPr>
          <p:cNvPr id="32" name="Straight Connector 31" hidden="1">
            <a:extLst>
              <a:ext uri="{FF2B5EF4-FFF2-40B4-BE49-F238E27FC236}">
                <a16:creationId xmlns:a16="http://schemas.microsoft.com/office/drawing/2014/main" id="{7036EEB3-9CC2-912E-EE22-89C73177652F}"/>
              </a:ext>
            </a:extLst>
          </p:cNvPr>
          <p:cNvCxnSpPr>
            <a:cxnSpLocks/>
          </p:cNvCxnSpPr>
          <p:nvPr/>
        </p:nvCxnSpPr>
        <p:spPr>
          <a:xfrm flipH="1">
            <a:off x="9117211" y="3205195"/>
            <a:ext cx="5017017" cy="3081297"/>
          </a:xfrm>
          <a:prstGeom prst="line">
            <a:avLst/>
          </a:prstGeom>
          <a:ln w="2857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82A55D59-E611-82FB-DC20-6D5131038334}"/>
              </a:ext>
            </a:extLst>
          </p:cNvPr>
          <p:cNvGrpSpPr/>
          <p:nvPr/>
        </p:nvGrpSpPr>
        <p:grpSpPr>
          <a:xfrm>
            <a:off x="10277933" y="4800837"/>
            <a:ext cx="1718995" cy="1923813"/>
            <a:chOff x="8548972" y="2451209"/>
            <a:chExt cx="4273283" cy="4782444"/>
          </a:xfrm>
        </p:grpSpPr>
        <p:sp>
          <p:nvSpPr>
            <p:cNvPr id="65" name="Oval 64">
              <a:extLst>
                <a:ext uri="{FF2B5EF4-FFF2-40B4-BE49-F238E27FC236}">
                  <a16:creationId xmlns:a16="http://schemas.microsoft.com/office/drawing/2014/main" id="{19369F46-ECBB-61B4-8F35-1030A82AD7C0}"/>
                </a:ext>
              </a:extLst>
            </p:cNvPr>
            <p:cNvSpPr>
              <a:spLocks noChangeAspect="1"/>
            </p:cNvSpPr>
            <p:nvPr/>
          </p:nvSpPr>
          <p:spPr>
            <a:xfrm rot="5400000">
              <a:off x="11369892" y="2427991"/>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6" name="Group 65">
              <a:extLst>
                <a:ext uri="{FF2B5EF4-FFF2-40B4-BE49-F238E27FC236}">
                  <a16:creationId xmlns:a16="http://schemas.microsoft.com/office/drawing/2014/main" id="{BC5973B5-97DB-1AFC-5251-AE3960826640}"/>
                </a:ext>
              </a:extLst>
            </p:cNvPr>
            <p:cNvGrpSpPr/>
            <p:nvPr/>
          </p:nvGrpSpPr>
          <p:grpSpPr>
            <a:xfrm>
              <a:off x="8548972" y="5798420"/>
              <a:ext cx="956902" cy="910465"/>
              <a:chOff x="10031066" y="6942617"/>
              <a:chExt cx="956902" cy="910465"/>
            </a:xfrm>
          </p:grpSpPr>
          <p:sp>
            <p:nvSpPr>
              <p:cNvPr id="81" name="Oval 80">
                <a:extLst>
                  <a:ext uri="{FF2B5EF4-FFF2-40B4-BE49-F238E27FC236}">
                    <a16:creationId xmlns:a16="http://schemas.microsoft.com/office/drawing/2014/main" id="{58FC454F-6024-D9BC-377C-F98D9C8D3BA0}"/>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371E6D3C-5D8D-F616-BB30-EC44D74F1AD7}"/>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98D85534-6076-8437-A60B-F5BF6B8D5A42}"/>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5DF00099-C088-819E-A635-52B9C5FC13CF}"/>
                </a:ext>
              </a:extLst>
            </p:cNvPr>
            <p:cNvGrpSpPr/>
            <p:nvPr/>
          </p:nvGrpSpPr>
          <p:grpSpPr>
            <a:xfrm rot="5400000">
              <a:off x="11493246" y="2575260"/>
              <a:ext cx="619891" cy="651508"/>
              <a:chOff x="8775543" y="819242"/>
              <a:chExt cx="460800" cy="460800"/>
            </a:xfrm>
          </p:grpSpPr>
          <p:sp>
            <p:nvSpPr>
              <p:cNvPr id="79" name="Oval 78">
                <a:extLst>
                  <a:ext uri="{FF2B5EF4-FFF2-40B4-BE49-F238E27FC236}">
                    <a16:creationId xmlns:a16="http://schemas.microsoft.com/office/drawing/2014/main" id="{2B24F682-C368-A96D-8579-D6C48F46DCB9}"/>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5BD2855B-BC3B-206E-02CF-E052BC1110DF}"/>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8" name="Straight Connector 67">
              <a:extLst>
                <a:ext uri="{FF2B5EF4-FFF2-40B4-BE49-F238E27FC236}">
                  <a16:creationId xmlns:a16="http://schemas.microsoft.com/office/drawing/2014/main" id="{BB963023-C9B0-DDB2-EDF6-3477D4C0CDC6}"/>
                </a:ext>
              </a:extLst>
            </p:cNvPr>
            <p:cNvCxnSpPr>
              <a:cxnSpLocks/>
              <a:endCxn id="75" idx="2"/>
            </p:cNvCxnSpPr>
            <p:nvPr/>
          </p:nvCxnSpPr>
          <p:spPr>
            <a:xfrm>
              <a:off x="11803192" y="3066468"/>
              <a:ext cx="10088" cy="2771936"/>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DD52E4BA-6C9E-FE1B-C9A1-975F91EC4552}"/>
                </a:ext>
              </a:extLst>
            </p:cNvPr>
            <p:cNvGrpSpPr/>
            <p:nvPr/>
          </p:nvGrpSpPr>
          <p:grpSpPr>
            <a:xfrm rot="5400000">
              <a:off x="10268235" y="4621332"/>
              <a:ext cx="910465" cy="956898"/>
              <a:chOff x="10291921" y="1484372"/>
              <a:chExt cx="676800" cy="676797"/>
            </a:xfrm>
          </p:grpSpPr>
          <p:sp>
            <p:nvSpPr>
              <p:cNvPr id="76" name="Oval 75">
                <a:extLst>
                  <a:ext uri="{FF2B5EF4-FFF2-40B4-BE49-F238E27FC236}">
                    <a16:creationId xmlns:a16="http://schemas.microsoft.com/office/drawing/2014/main" id="{821D0236-A8DB-9699-5F81-64065774CBFC}"/>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F6061D92-6167-5FC3-688D-39F64147DF25}"/>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387C3D7F-28AA-002A-E6D4-8E852A143B13}"/>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7A6AAC6B-31B9-C696-EC3E-8C458D023BEC}"/>
                </a:ext>
              </a:extLst>
            </p:cNvPr>
            <p:cNvCxnSpPr>
              <a:cxnSpLocks/>
              <a:stCxn id="75" idx="4"/>
              <a:endCxn id="83" idx="0"/>
            </p:cNvCxnSpPr>
            <p:nvPr/>
          </p:nvCxnSpPr>
          <p:spPr>
            <a:xfrm flipH="1" flipV="1">
              <a:off x="9200249" y="6253654"/>
              <a:ext cx="2155592" cy="19991"/>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7EAD920-963E-93AA-8576-4D72724A6467}"/>
                </a:ext>
              </a:extLst>
            </p:cNvPr>
            <p:cNvCxnSpPr>
              <a:cxnSpLocks/>
            </p:cNvCxnSpPr>
            <p:nvPr/>
          </p:nvCxnSpPr>
          <p:spPr>
            <a:xfrm>
              <a:off x="10845675" y="5216059"/>
              <a:ext cx="631762" cy="746414"/>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8D44CF03-7A0E-4D24-158B-B60A3BCF90F0}"/>
                </a:ext>
              </a:extLst>
            </p:cNvPr>
            <p:cNvGrpSpPr/>
            <p:nvPr/>
          </p:nvGrpSpPr>
          <p:grpSpPr>
            <a:xfrm>
              <a:off x="10804307" y="5313632"/>
              <a:ext cx="2017948" cy="1920021"/>
              <a:chOff x="10944148" y="5734536"/>
              <a:chExt cx="1324997" cy="1260697"/>
            </a:xfrm>
          </p:grpSpPr>
          <p:sp>
            <p:nvSpPr>
              <p:cNvPr id="73" name="Oval 72">
                <a:extLst>
                  <a:ext uri="{FF2B5EF4-FFF2-40B4-BE49-F238E27FC236}">
                    <a16:creationId xmlns:a16="http://schemas.microsoft.com/office/drawing/2014/main" id="{45ACCFC1-7E44-2914-F1F9-3FB5146DD323}"/>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FB742CF8-9EA5-595E-B16F-22A22A22B6B2}"/>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764FEC57-842A-6AA9-A225-236D6F38F802}"/>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3002610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EC829C8E-9E50-602D-094A-12299B10E939}"/>
              </a:ext>
            </a:extLst>
          </p:cNvPr>
          <p:cNvSpPr>
            <a:spLocks noGrp="1"/>
          </p:cNvSpPr>
          <p:nvPr>
            <p:ph type="title"/>
          </p:nvPr>
        </p:nvSpPr>
        <p:spPr/>
        <p:txBody>
          <a:bodyPr>
            <a:normAutofit/>
          </a:bodyPr>
          <a:lstStyle/>
          <a:p>
            <a:r>
              <a:rPr lang="lv-LV" dirty="0"/>
              <a:t>Aptaujas rezultāti par to, ko respondenti nezina / neprot internetā</a:t>
            </a:r>
          </a:p>
        </p:txBody>
      </p:sp>
      <p:sp>
        <p:nvSpPr>
          <p:cNvPr id="3" name="Slaida numura vietturis 2">
            <a:extLst>
              <a:ext uri="{FF2B5EF4-FFF2-40B4-BE49-F238E27FC236}">
                <a16:creationId xmlns:a16="http://schemas.microsoft.com/office/drawing/2014/main" id="{8268D626-EE0E-EC3B-BEE6-D4FA72839767}"/>
              </a:ext>
            </a:extLst>
          </p:cNvPr>
          <p:cNvSpPr>
            <a:spLocks noGrp="1"/>
          </p:cNvSpPr>
          <p:nvPr>
            <p:ph type="sldNum" sz="quarter" idx="10"/>
          </p:nvPr>
        </p:nvSpPr>
        <p:spPr/>
        <p:txBody>
          <a:bodyPr/>
          <a:lstStyle/>
          <a:p>
            <a:fld id="{91D3A56C-CA3A-4E89-BC65-6580637F7A80}" type="slidenum">
              <a:rPr lang="lv-LV" smtClean="0"/>
              <a:pPr/>
              <a:t>46</a:t>
            </a:fld>
            <a:endParaRPr lang="lv-LV"/>
          </a:p>
        </p:txBody>
      </p:sp>
      <p:sp>
        <p:nvSpPr>
          <p:cNvPr id="5" name="Teksta vietturis 4">
            <a:extLst>
              <a:ext uri="{FF2B5EF4-FFF2-40B4-BE49-F238E27FC236}">
                <a16:creationId xmlns:a16="http://schemas.microsoft.com/office/drawing/2014/main" id="{38297A7E-C2EA-6350-348C-F30424D1A51A}"/>
              </a:ext>
            </a:extLst>
          </p:cNvPr>
          <p:cNvSpPr>
            <a:spLocks noGrp="1"/>
          </p:cNvSpPr>
          <p:nvPr>
            <p:ph type="body" sz="half" idx="2"/>
          </p:nvPr>
        </p:nvSpPr>
        <p:spPr/>
        <p:txBody>
          <a:bodyPr/>
          <a:lstStyle/>
          <a:p>
            <a:endParaRPr lang="lv-LV"/>
          </a:p>
        </p:txBody>
      </p:sp>
      <p:pic>
        <p:nvPicPr>
          <p:cNvPr id="7" name="Attēls 6">
            <a:extLst>
              <a:ext uri="{FF2B5EF4-FFF2-40B4-BE49-F238E27FC236}">
                <a16:creationId xmlns:a16="http://schemas.microsoft.com/office/drawing/2014/main" id="{387A9C73-985E-6303-6CB4-0ED5368D8242}"/>
              </a:ext>
            </a:extLst>
          </p:cNvPr>
          <p:cNvPicPr>
            <a:picLocks noChangeAspect="1"/>
          </p:cNvPicPr>
          <p:nvPr/>
        </p:nvPicPr>
        <p:blipFill>
          <a:blip r:embed="rId2"/>
          <a:stretch>
            <a:fillRect/>
          </a:stretch>
        </p:blipFill>
        <p:spPr>
          <a:xfrm>
            <a:off x="1097387" y="2290025"/>
            <a:ext cx="10351190" cy="3859950"/>
          </a:xfrm>
          <a:prstGeom prst="rect">
            <a:avLst/>
          </a:prstGeom>
        </p:spPr>
      </p:pic>
      <p:pic>
        <p:nvPicPr>
          <p:cNvPr id="9" name="Attēls 8">
            <a:extLst>
              <a:ext uri="{FF2B5EF4-FFF2-40B4-BE49-F238E27FC236}">
                <a16:creationId xmlns:a16="http://schemas.microsoft.com/office/drawing/2014/main" id="{5BF05113-61C3-8943-EAE1-6C58991AF2DD}"/>
              </a:ext>
            </a:extLst>
          </p:cNvPr>
          <p:cNvPicPr>
            <a:picLocks noChangeAspect="1"/>
          </p:cNvPicPr>
          <p:nvPr/>
        </p:nvPicPr>
        <p:blipFill>
          <a:blip r:embed="rId3"/>
          <a:stretch>
            <a:fillRect/>
          </a:stretch>
        </p:blipFill>
        <p:spPr>
          <a:xfrm>
            <a:off x="3025549" y="1288557"/>
            <a:ext cx="7349772" cy="660835"/>
          </a:xfrm>
          <a:prstGeom prst="rect">
            <a:avLst/>
          </a:prstGeom>
        </p:spPr>
      </p:pic>
    </p:spTree>
    <p:extLst>
      <p:ext uri="{BB962C8B-B14F-4D97-AF65-F5344CB8AC3E}">
        <p14:creationId xmlns:p14="http://schemas.microsoft.com/office/powerpoint/2010/main" val="37191744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CA460-6BA7-CE50-BC3D-FAB192C028C6}"/>
            </a:ext>
          </a:extLst>
        </p:cNvPr>
        <p:cNvGrpSpPr/>
        <p:nvPr/>
      </p:nvGrpSpPr>
      <p:grpSpPr>
        <a:xfrm>
          <a:off x="0" y="0"/>
          <a:ext cx="0" cy="0"/>
          <a:chOff x="0" y="0"/>
          <a:chExt cx="0" cy="0"/>
        </a:xfrm>
      </p:grpSpPr>
      <p:sp>
        <p:nvSpPr>
          <p:cNvPr id="61" name="Content Placeholder 60">
            <a:extLst>
              <a:ext uri="{FF2B5EF4-FFF2-40B4-BE49-F238E27FC236}">
                <a16:creationId xmlns:a16="http://schemas.microsoft.com/office/drawing/2014/main" id="{B8502D54-2CB7-D22E-18EC-912C835D2574}"/>
              </a:ext>
            </a:extLst>
          </p:cNvPr>
          <p:cNvSpPr>
            <a:spLocks noGrp="1"/>
          </p:cNvSpPr>
          <p:nvPr>
            <p:ph idx="1"/>
          </p:nvPr>
        </p:nvSpPr>
        <p:spPr/>
        <p:txBody>
          <a:bodyPr/>
          <a:lstStyle/>
          <a:p>
            <a:pPr marL="0" indent="0">
              <a:buNone/>
            </a:pPr>
            <a:endParaRPr lang="lv-LV" dirty="0"/>
          </a:p>
          <a:p>
            <a:pPr marL="0" indent="0">
              <a:buNone/>
            </a:pPr>
            <a:endParaRPr lang="lv-LV" dirty="0"/>
          </a:p>
        </p:txBody>
      </p:sp>
      <p:cxnSp>
        <p:nvCxnSpPr>
          <p:cNvPr id="32" name="Straight Connector 31" hidden="1">
            <a:extLst>
              <a:ext uri="{FF2B5EF4-FFF2-40B4-BE49-F238E27FC236}">
                <a16:creationId xmlns:a16="http://schemas.microsoft.com/office/drawing/2014/main" id="{503A8861-A0F1-4D1A-CDF5-925DD2E147F8}"/>
              </a:ext>
            </a:extLst>
          </p:cNvPr>
          <p:cNvCxnSpPr>
            <a:cxnSpLocks/>
          </p:cNvCxnSpPr>
          <p:nvPr/>
        </p:nvCxnSpPr>
        <p:spPr>
          <a:xfrm flipH="1">
            <a:off x="9117211" y="3205195"/>
            <a:ext cx="5017017" cy="3081297"/>
          </a:xfrm>
          <a:prstGeom prst="line">
            <a:avLst/>
          </a:prstGeom>
          <a:ln w="28575">
            <a:solidFill>
              <a:schemeClr val="accent1">
                <a:alpha val="35000"/>
              </a:schemeClr>
            </a:solidFill>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E703A2D5-464A-0520-8445-0E185CEC2B84}"/>
              </a:ext>
            </a:extLst>
          </p:cNvPr>
          <p:cNvGrpSpPr/>
          <p:nvPr/>
        </p:nvGrpSpPr>
        <p:grpSpPr>
          <a:xfrm>
            <a:off x="10277933" y="4800837"/>
            <a:ext cx="1718995" cy="1923813"/>
            <a:chOff x="8548972" y="2451209"/>
            <a:chExt cx="4273283" cy="4782444"/>
          </a:xfrm>
        </p:grpSpPr>
        <p:sp>
          <p:nvSpPr>
            <p:cNvPr id="65" name="Oval 64">
              <a:extLst>
                <a:ext uri="{FF2B5EF4-FFF2-40B4-BE49-F238E27FC236}">
                  <a16:creationId xmlns:a16="http://schemas.microsoft.com/office/drawing/2014/main" id="{58004995-5CEF-6A33-F98E-CFEB9DDAE0C9}"/>
                </a:ext>
              </a:extLst>
            </p:cNvPr>
            <p:cNvSpPr>
              <a:spLocks noChangeAspect="1"/>
            </p:cNvSpPr>
            <p:nvPr/>
          </p:nvSpPr>
          <p:spPr>
            <a:xfrm rot="5400000">
              <a:off x="11369892" y="2427991"/>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6" name="Group 65">
              <a:extLst>
                <a:ext uri="{FF2B5EF4-FFF2-40B4-BE49-F238E27FC236}">
                  <a16:creationId xmlns:a16="http://schemas.microsoft.com/office/drawing/2014/main" id="{FBE7E930-3DFE-3021-925F-E386F025D4E5}"/>
                </a:ext>
              </a:extLst>
            </p:cNvPr>
            <p:cNvGrpSpPr/>
            <p:nvPr/>
          </p:nvGrpSpPr>
          <p:grpSpPr>
            <a:xfrm>
              <a:off x="8548972" y="5798420"/>
              <a:ext cx="956902" cy="910465"/>
              <a:chOff x="10031066" y="6942617"/>
              <a:chExt cx="956902" cy="910465"/>
            </a:xfrm>
          </p:grpSpPr>
          <p:sp>
            <p:nvSpPr>
              <p:cNvPr id="81" name="Oval 80">
                <a:extLst>
                  <a:ext uri="{FF2B5EF4-FFF2-40B4-BE49-F238E27FC236}">
                    <a16:creationId xmlns:a16="http://schemas.microsoft.com/office/drawing/2014/main" id="{E74F6D32-9DBA-3558-CFBA-755E4D36073E}"/>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34D75399-FAE9-1F7A-A67C-66C230B31013}"/>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ED60ED22-9EB5-AE05-315D-C0E7D1726EE3}"/>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99187CD6-12D1-AFC2-8D63-AA6EB908DED8}"/>
                </a:ext>
              </a:extLst>
            </p:cNvPr>
            <p:cNvGrpSpPr/>
            <p:nvPr/>
          </p:nvGrpSpPr>
          <p:grpSpPr>
            <a:xfrm rot="5400000">
              <a:off x="11493246" y="2575260"/>
              <a:ext cx="619891" cy="651508"/>
              <a:chOff x="8775543" y="819242"/>
              <a:chExt cx="460800" cy="460800"/>
            </a:xfrm>
          </p:grpSpPr>
          <p:sp>
            <p:nvSpPr>
              <p:cNvPr id="79" name="Oval 78">
                <a:extLst>
                  <a:ext uri="{FF2B5EF4-FFF2-40B4-BE49-F238E27FC236}">
                    <a16:creationId xmlns:a16="http://schemas.microsoft.com/office/drawing/2014/main" id="{C1C707EE-5FAC-C2CB-8FE6-3073A01D4942}"/>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5530569D-1A42-F3E5-E86C-7C28955CEF9D}"/>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8" name="Straight Connector 67">
              <a:extLst>
                <a:ext uri="{FF2B5EF4-FFF2-40B4-BE49-F238E27FC236}">
                  <a16:creationId xmlns:a16="http://schemas.microsoft.com/office/drawing/2014/main" id="{F3DF3137-ACC0-9D29-370A-9505AB92F3A5}"/>
                </a:ext>
              </a:extLst>
            </p:cNvPr>
            <p:cNvCxnSpPr>
              <a:cxnSpLocks/>
              <a:endCxn id="75" idx="2"/>
            </p:cNvCxnSpPr>
            <p:nvPr/>
          </p:nvCxnSpPr>
          <p:spPr>
            <a:xfrm>
              <a:off x="11803192" y="3066468"/>
              <a:ext cx="10088" cy="2771936"/>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69" name="Group 68">
              <a:extLst>
                <a:ext uri="{FF2B5EF4-FFF2-40B4-BE49-F238E27FC236}">
                  <a16:creationId xmlns:a16="http://schemas.microsoft.com/office/drawing/2014/main" id="{6D551603-8656-D3DF-A271-94A11584BF42}"/>
                </a:ext>
              </a:extLst>
            </p:cNvPr>
            <p:cNvGrpSpPr/>
            <p:nvPr/>
          </p:nvGrpSpPr>
          <p:grpSpPr>
            <a:xfrm rot="5400000">
              <a:off x="10268235" y="4621332"/>
              <a:ext cx="910465" cy="956898"/>
              <a:chOff x="10291921" y="1484372"/>
              <a:chExt cx="676800" cy="676797"/>
            </a:xfrm>
          </p:grpSpPr>
          <p:sp>
            <p:nvSpPr>
              <p:cNvPr id="76" name="Oval 75">
                <a:extLst>
                  <a:ext uri="{FF2B5EF4-FFF2-40B4-BE49-F238E27FC236}">
                    <a16:creationId xmlns:a16="http://schemas.microsoft.com/office/drawing/2014/main" id="{46C80C59-0636-CFFD-3D49-C54F4757CE43}"/>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CC12F8B2-B13D-63E5-FE04-6748BE4BB81A}"/>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7452BF80-FDC9-1574-2344-9EAE2A9FCD74}"/>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9AA1DA6C-DE54-30DB-D141-AADCCF472876}"/>
                </a:ext>
              </a:extLst>
            </p:cNvPr>
            <p:cNvCxnSpPr>
              <a:cxnSpLocks/>
              <a:stCxn id="75" idx="4"/>
              <a:endCxn id="83" idx="0"/>
            </p:cNvCxnSpPr>
            <p:nvPr/>
          </p:nvCxnSpPr>
          <p:spPr>
            <a:xfrm flipH="1" flipV="1">
              <a:off x="9200249" y="6253654"/>
              <a:ext cx="2155592" cy="19991"/>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70AF5261-7E9E-D459-C56E-CEDBC31CBE2B}"/>
                </a:ext>
              </a:extLst>
            </p:cNvPr>
            <p:cNvCxnSpPr>
              <a:cxnSpLocks/>
            </p:cNvCxnSpPr>
            <p:nvPr/>
          </p:nvCxnSpPr>
          <p:spPr>
            <a:xfrm>
              <a:off x="10845675" y="5216059"/>
              <a:ext cx="631762" cy="746414"/>
            </a:xfrm>
            <a:prstGeom prst="line">
              <a:avLst/>
            </a:prstGeom>
            <a:ln w="28575">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72" name="Group 71">
              <a:extLst>
                <a:ext uri="{FF2B5EF4-FFF2-40B4-BE49-F238E27FC236}">
                  <a16:creationId xmlns:a16="http://schemas.microsoft.com/office/drawing/2014/main" id="{1E93D47B-D76A-8A0A-5F30-050280C3DF82}"/>
                </a:ext>
              </a:extLst>
            </p:cNvPr>
            <p:cNvGrpSpPr/>
            <p:nvPr/>
          </p:nvGrpSpPr>
          <p:grpSpPr>
            <a:xfrm>
              <a:off x="10804307" y="5313632"/>
              <a:ext cx="2017948" cy="1920021"/>
              <a:chOff x="10944148" y="5734536"/>
              <a:chExt cx="1324997" cy="1260697"/>
            </a:xfrm>
          </p:grpSpPr>
          <p:sp>
            <p:nvSpPr>
              <p:cNvPr id="73" name="Oval 72">
                <a:extLst>
                  <a:ext uri="{FF2B5EF4-FFF2-40B4-BE49-F238E27FC236}">
                    <a16:creationId xmlns:a16="http://schemas.microsoft.com/office/drawing/2014/main" id="{D136BC73-0C3D-D663-B56A-027879A26F7C}"/>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57C3CFF5-3FB6-7C49-8A3F-415A8AD9B3A8}"/>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3554BB5F-3830-9003-9A50-EC0E007935CA}"/>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 name="Virsraksts 3">
            <a:extLst>
              <a:ext uri="{FF2B5EF4-FFF2-40B4-BE49-F238E27FC236}">
                <a16:creationId xmlns:a16="http://schemas.microsoft.com/office/drawing/2014/main" id="{7D041B70-435A-E2DB-E9A0-127FC57C79B1}"/>
              </a:ext>
            </a:extLst>
          </p:cNvPr>
          <p:cNvSpPr>
            <a:spLocks noGrp="1"/>
          </p:cNvSpPr>
          <p:nvPr>
            <p:ph type="title"/>
          </p:nvPr>
        </p:nvSpPr>
        <p:spPr/>
        <p:txBody>
          <a:bodyPr>
            <a:normAutofit/>
          </a:bodyPr>
          <a:lstStyle/>
          <a:p>
            <a:r>
              <a:rPr lang="lv-LV" sz="3600" dirty="0"/>
              <a:t>Spilgti citāti </a:t>
            </a:r>
            <a:r>
              <a:rPr lang="lv-LV" sz="3600" dirty="0">
                <a:sym typeface="Wingdings" panose="05000000000000000000" pitchFamily="2" charset="2"/>
              </a:rPr>
              <a:t></a:t>
            </a:r>
            <a:endParaRPr lang="lv-LV" sz="3600" dirty="0"/>
          </a:p>
        </p:txBody>
      </p:sp>
      <p:sp>
        <p:nvSpPr>
          <p:cNvPr id="8" name="TextBox 7">
            <a:extLst>
              <a:ext uri="{FF2B5EF4-FFF2-40B4-BE49-F238E27FC236}">
                <a16:creationId xmlns:a16="http://schemas.microsoft.com/office/drawing/2014/main" id="{C09AAD7F-D3C9-F1AA-2BEE-221C7BFAF900}"/>
              </a:ext>
            </a:extLst>
          </p:cNvPr>
          <p:cNvSpPr txBox="1"/>
          <p:nvPr/>
        </p:nvSpPr>
        <p:spPr>
          <a:xfrm>
            <a:off x="592666" y="1495425"/>
            <a:ext cx="10367527" cy="1123384"/>
          </a:xfrm>
          <a:prstGeom prst="rect">
            <a:avLst/>
          </a:prstGeom>
          <a:noFill/>
        </p:spPr>
        <p:txBody>
          <a:bodyPr wrap="square">
            <a:spAutoFit/>
          </a:bodyPr>
          <a:lstStyle/>
          <a:p>
            <a:r>
              <a:rPr lang="lv-LV" sz="2000" b="1" dirty="0"/>
              <a:t>Kad informācijas meklēšanas nolūkos apmeklējat interneta lapas vai lietotnes, kā izvērtējat, vai šinī resursā esošā informācija ir patiesa un uzticama?</a:t>
            </a:r>
          </a:p>
          <a:p>
            <a:endParaRPr lang="lv-LV" sz="700" dirty="0"/>
          </a:p>
          <a:p>
            <a:r>
              <a:rPr lang="lv-LV" sz="2000" b="1" dirty="0"/>
              <a:t>Meitene, 11: </a:t>
            </a:r>
            <a:r>
              <a:rPr lang="lv-LV" sz="2000" dirty="0"/>
              <a:t>“Parasti, ja kaut ko es ne tā meklēju, tad jau skolā vienalga pateiktu.”</a:t>
            </a:r>
          </a:p>
        </p:txBody>
      </p:sp>
      <p:sp>
        <p:nvSpPr>
          <p:cNvPr id="10" name="TextBox 9">
            <a:extLst>
              <a:ext uri="{FF2B5EF4-FFF2-40B4-BE49-F238E27FC236}">
                <a16:creationId xmlns:a16="http://schemas.microsoft.com/office/drawing/2014/main" id="{92582269-1AA7-9176-4E5A-58B16139D237}"/>
              </a:ext>
            </a:extLst>
          </p:cNvPr>
          <p:cNvSpPr txBox="1"/>
          <p:nvPr/>
        </p:nvSpPr>
        <p:spPr>
          <a:xfrm>
            <a:off x="3155607" y="2915047"/>
            <a:ext cx="6096000" cy="1015663"/>
          </a:xfrm>
          <a:prstGeom prst="rect">
            <a:avLst/>
          </a:prstGeom>
          <a:noFill/>
        </p:spPr>
        <p:txBody>
          <a:bodyPr wrap="square">
            <a:spAutoFit/>
          </a:bodyPr>
          <a:lstStyle/>
          <a:p>
            <a:r>
              <a:rPr lang="lv-LV" sz="2000" b="1" dirty="0">
                <a:solidFill>
                  <a:schemeClr val="accent4">
                    <a:lumMod val="50000"/>
                  </a:schemeClr>
                </a:solidFill>
              </a:rPr>
              <a:t>Vai mediju saturs ietekmē jūsu emocijas?</a:t>
            </a:r>
          </a:p>
          <a:p>
            <a:r>
              <a:rPr lang="lv-LV" sz="2000" b="1" dirty="0">
                <a:solidFill>
                  <a:schemeClr val="accent4">
                    <a:lumMod val="50000"/>
                  </a:schemeClr>
                </a:solidFill>
              </a:rPr>
              <a:t>Zēns, 12: </a:t>
            </a:r>
            <a:r>
              <a:rPr lang="lv-LV" sz="2000" dirty="0">
                <a:solidFill>
                  <a:schemeClr val="accent4">
                    <a:lumMod val="50000"/>
                  </a:schemeClr>
                </a:solidFill>
              </a:rPr>
              <a:t>“Jā. Es bieži palieku dusmīgs, ja es kaut kur nomirstu kādā spēlē vai kaut kā.”</a:t>
            </a:r>
          </a:p>
        </p:txBody>
      </p:sp>
      <p:sp>
        <p:nvSpPr>
          <p:cNvPr id="12" name="TextBox 11">
            <a:extLst>
              <a:ext uri="{FF2B5EF4-FFF2-40B4-BE49-F238E27FC236}">
                <a16:creationId xmlns:a16="http://schemas.microsoft.com/office/drawing/2014/main" id="{11D445CF-D0B3-CC45-95F1-4A3B0ABEB1DB}"/>
              </a:ext>
            </a:extLst>
          </p:cNvPr>
          <p:cNvSpPr txBox="1"/>
          <p:nvPr/>
        </p:nvSpPr>
        <p:spPr>
          <a:xfrm>
            <a:off x="600948" y="5541090"/>
            <a:ext cx="8092268" cy="707886"/>
          </a:xfrm>
          <a:prstGeom prst="rect">
            <a:avLst/>
          </a:prstGeom>
          <a:noFill/>
        </p:spPr>
        <p:txBody>
          <a:bodyPr wrap="square">
            <a:spAutoFit/>
          </a:bodyPr>
          <a:lstStyle/>
          <a:p>
            <a:pPr marL="0" indent="0">
              <a:buNone/>
            </a:pPr>
            <a:r>
              <a:rPr lang="lv-LV" sz="2000" b="1" dirty="0">
                <a:solidFill>
                  <a:schemeClr val="accent4">
                    <a:lumMod val="50000"/>
                  </a:schemeClr>
                </a:solidFill>
              </a:rPr>
              <a:t>Vai gribētu apgūt ko vairāk par informācijas izvērtēšanu?</a:t>
            </a:r>
          </a:p>
          <a:p>
            <a:r>
              <a:rPr lang="lv-LV" sz="2000" b="1" dirty="0">
                <a:solidFill>
                  <a:schemeClr val="accent4">
                    <a:lumMod val="50000"/>
                  </a:schemeClr>
                </a:solidFill>
              </a:rPr>
              <a:t>Vīrietis, 62: </a:t>
            </a:r>
            <a:r>
              <a:rPr lang="lv-LV" sz="2000" dirty="0">
                <a:solidFill>
                  <a:schemeClr val="accent4">
                    <a:lumMod val="50000"/>
                  </a:schemeClr>
                </a:solidFill>
              </a:rPr>
              <a:t>“Nezinu. Nē. Sieva ir.”</a:t>
            </a:r>
          </a:p>
        </p:txBody>
      </p:sp>
      <p:sp>
        <p:nvSpPr>
          <p:cNvPr id="14" name="TextBox 13">
            <a:extLst>
              <a:ext uri="{FF2B5EF4-FFF2-40B4-BE49-F238E27FC236}">
                <a16:creationId xmlns:a16="http://schemas.microsoft.com/office/drawing/2014/main" id="{61E99B04-680C-3A42-4551-E66FC2C0A311}"/>
              </a:ext>
            </a:extLst>
          </p:cNvPr>
          <p:cNvSpPr txBox="1"/>
          <p:nvPr/>
        </p:nvSpPr>
        <p:spPr>
          <a:xfrm>
            <a:off x="4635003" y="4381957"/>
            <a:ext cx="6566815" cy="707886"/>
          </a:xfrm>
          <a:prstGeom prst="rect">
            <a:avLst/>
          </a:prstGeom>
          <a:noFill/>
        </p:spPr>
        <p:txBody>
          <a:bodyPr wrap="square">
            <a:spAutoFit/>
          </a:bodyPr>
          <a:lstStyle/>
          <a:p>
            <a:r>
              <a:rPr lang="lv-LV" sz="2000" b="1" dirty="0"/>
              <a:t>Vai satrauc dezinformācijas izplatība Latvijā?</a:t>
            </a:r>
          </a:p>
          <a:p>
            <a:r>
              <a:rPr lang="lv-LV" sz="2000" b="1" dirty="0"/>
              <a:t>Vīrietis, 51: </a:t>
            </a:r>
            <a:r>
              <a:rPr lang="lv-LV" sz="2000" dirty="0"/>
              <a:t>“Mani satrauc tas, ka ir cilvēki, kas tam tic.”</a:t>
            </a:r>
          </a:p>
        </p:txBody>
      </p:sp>
    </p:spTree>
    <p:extLst>
      <p:ext uri="{BB962C8B-B14F-4D97-AF65-F5344CB8AC3E}">
        <p14:creationId xmlns:p14="http://schemas.microsoft.com/office/powerpoint/2010/main" val="25014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8EE4F02-60C4-0BDB-FE4B-FF0CC919AFE4}"/>
              </a:ext>
            </a:extLst>
          </p:cNvPr>
          <p:cNvSpPr>
            <a:spLocks noGrp="1"/>
          </p:cNvSpPr>
          <p:nvPr>
            <p:ph type="title"/>
          </p:nvPr>
        </p:nvSpPr>
        <p:spPr>
          <a:xfrm>
            <a:off x="3722054" y="1835150"/>
            <a:ext cx="5880100" cy="1593850"/>
          </a:xfrm>
        </p:spPr>
        <p:txBody>
          <a:bodyPr>
            <a:normAutofit/>
          </a:bodyPr>
          <a:lstStyle/>
          <a:p>
            <a:r>
              <a:rPr lang="lv-LV" sz="3200" dirty="0"/>
              <a:t>Paldies par uzmanību!</a:t>
            </a:r>
            <a:endParaRPr lang="en-US" sz="3200" dirty="0"/>
          </a:p>
        </p:txBody>
      </p:sp>
      <p:sp>
        <p:nvSpPr>
          <p:cNvPr id="15" name="Text Placeholder 14">
            <a:extLst>
              <a:ext uri="{FF2B5EF4-FFF2-40B4-BE49-F238E27FC236}">
                <a16:creationId xmlns:a16="http://schemas.microsoft.com/office/drawing/2014/main" id="{D4B4BCAC-1F54-1E02-45EF-D0248BFBC22D}"/>
              </a:ext>
            </a:extLst>
          </p:cNvPr>
          <p:cNvSpPr>
            <a:spLocks noGrp="1"/>
          </p:cNvSpPr>
          <p:nvPr>
            <p:ph type="body" sz="half" idx="2"/>
          </p:nvPr>
        </p:nvSpPr>
        <p:spPr>
          <a:xfrm>
            <a:off x="4534279" y="3681689"/>
            <a:ext cx="5880100" cy="3771899"/>
          </a:xfrm>
        </p:spPr>
        <p:txBody>
          <a:bodyPr>
            <a:normAutofit/>
          </a:bodyPr>
          <a:lstStyle/>
          <a:p>
            <a:pPr marL="0" indent="0">
              <a:buNone/>
            </a:pPr>
            <a:r>
              <a:rPr lang="lv-LV" sz="2200" dirty="0"/>
              <a:t>Dr. Klinta Ločmele</a:t>
            </a:r>
          </a:p>
          <a:p>
            <a:pPr marL="0" indent="0">
              <a:buNone/>
            </a:pPr>
            <a:r>
              <a:rPr lang="lv-LV" sz="2200" i="1" dirty="0"/>
              <a:t>klinta@gmail.com</a:t>
            </a:r>
            <a:endParaRPr lang="en-US" sz="2200" i="1" dirty="0"/>
          </a:p>
        </p:txBody>
      </p:sp>
      <p:sp>
        <p:nvSpPr>
          <p:cNvPr id="3" name="Slide Number Placeholder 2">
            <a:extLst>
              <a:ext uri="{FF2B5EF4-FFF2-40B4-BE49-F238E27FC236}">
                <a16:creationId xmlns:a16="http://schemas.microsoft.com/office/drawing/2014/main" id="{B9F8BA1D-9769-A27E-5B2A-DA0E98800CA7}"/>
              </a:ext>
            </a:extLst>
          </p:cNvPr>
          <p:cNvSpPr>
            <a:spLocks noGrp="1"/>
          </p:cNvSpPr>
          <p:nvPr>
            <p:ph type="sldNum" sz="quarter" idx="12"/>
          </p:nvPr>
        </p:nvSpPr>
        <p:spPr>
          <a:xfrm>
            <a:off x="254000" y="6413500"/>
            <a:ext cx="660400" cy="268286"/>
          </a:xfrm>
        </p:spPr>
        <p:txBody>
          <a:bodyPr/>
          <a:lstStyle/>
          <a:p>
            <a:fld id="{91D3A56C-CA3A-4E89-BC65-6580637F7A80}" type="slidenum">
              <a:rPr lang="lv-LV" smtClean="0"/>
              <a:pPr/>
              <a:t>48</a:t>
            </a:fld>
            <a:endParaRPr lang="lv-LV"/>
          </a:p>
        </p:txBody>
      </p:sp>
      <p:grpSp>
        <p:nvGrpSpPr>
          <p:cNvPr id="16" name="Group 15">
            <a:extLst>
              <a:ext uri="{FF2B5EF4-FFF2-40B4-BE49-F238E27FC236}">
                <a16:creationId xmlns:a16="http://schemas.microsoft.com/office/drawing/2014/main" id="{21AFAD09-AA41-8013-9FB7-F17BF24ECF4F}"/>
              </a:ext>
            </a:extLst>
          </p:cNvPr>
          <p:cNvGrpSpPr/>
          <p:nvPr/>
        </p:nvGrpSpPr>
        <p:grpSpPr>
          <a:xfrm flipV="1">
            <a:off x="10825194" y="5567639"/>
            <a:ext cx="1103570" cy="1039901"/>
            <a:chOff x="10825194" y="260350"/>
            <a:chExt cx="1103570" cy="1039901"/>
          </a:xfrm>
        </p:grpSpPr>
        <p:grpSp>
          <p:nvGrpSpPr>
            <p:cNvPr id="17" name="Group 16">
              <a:extLst>
                <a:ext uri="{FF2B5EF4-FFF2-40B4-BE49-F238E27FC236}">
                  <a16:creationId xmlns:a16="http://schemas.microsoft.com/office/drawing/2014/main" id="{6D12C48A-2639-5EF7-391B-2327ACB6F3C1}"/>
                </a:ext>
              </a:extLst>
            </p:cNvPr>
            <p:cNvGrpSpPr/>
            <p:nvPr/>
          </p:nvGrpSpPr>
          <p:grpSpPr>
            <a:xfrm rot="16200000">
              <a:off x="11518185" y="1003307"/>
              <a:ext cx="304328" cy="289560"/>
              <a:chOff x="10031066" y="6942617"/>
              <a:chExt cx="956902" cy="910465"/>
            </a:xfrm>
          </p:grpSpPr>
          <p:sp>
            <p:nvSpPr>
              <p:cNvPr id="35" name="Oval 34">
                <a:extLst>
                  <a:ext uri="{FF2B5EF4-FFF2-40B4-BE49-F238E27FC236}">
                    <a16:creationId xmlns:a16="http://schemas.microsoft.com/office/drawing/2014/main" id="{C2B307D6-8757-122B-5F69-96FE7B61DE27}"/>
                  </a:ext>
                </a:extLst>
              </p:cNvPr>
              <p:cNvSpPr/>
              <p:nvPr/>
            </p:nvSpPr>
            <p:spPr>
              <a:xfrm rot="5400000">
                <a:off x="10054284" y="6919399"/>
                <a:ext cx="910465" cy="956902"/>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4BE00C7F-0D51-5CF4-2EC9-55E7440117BA}"/>
                  </a:ext>
                </a:extLst>
              </p:cNvPr>
              <p:cNvSpPr/>
              <p:nvPr/>
            </p:nvSpPr>
            <p:spPr>
              <a:xfrm rot="5400000">
                <a:off x="10199571" y="7072096"/>
                <a:ext cx="619891" cy="651508"/>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622BC0AE-484B-2ACC-5E29-71286798719C}"/>
                  </a:ext>
                </a:extLst>
              </p:cNvPr>
              <p:cNvSpPr/>
              <p:nvPr/>
            </p:nvSpPr>
            <p:spPr>
              <a:xfrm rot="5400000">
                <a:off x="10345076" y="7225024"/>
                <a:ext cx="328880" cy="345654"/>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BBF8E550-3A19-D729-F44C-86C758C14296}"/>
                </a:ext>
              </a:extLst>
            </p:cNvPr>
            <p:cNvGrpSpPr/>
            <p:nvPr/>
          </p:nvGrpSpPr>
          <p:grpSpPr>
            <a:xfrm>
              <a:off x="10825194" y="260350"/>
              <a:ext cx="1103570" cy="912565"/>
              <a:chOff x="10825194" y="260350"/>
              <a:chExt cx="1103570" cy="912565"/>
            </a:xfrm>
          </p:grpSpPr>
          <p:grpSp>
            <p:nvGrpSpPr>
              <p:cNvPr id="19" name="Group 18">
                <a:extLst>
                  <a:ext uri="{FF2B5EF4-FFF2-40B4-BE49-F238E27FC236}">
                    <a16:creationId xmlns:a16="http://schemas.microsoft.com/office/drawing/2014/main" id="{0EDC5512-1108-B9D4-6FEC-23F0FB49D462}"/>
                  </a:ext>
                </a:extLst>
              </p:cNvPr>
              <p:cNvGrpSpPr/>
              <p:nvPr/>
            </p:nvGrpSpPr>
            <p:grpSpPr>
              <a:xfrm>
                <a:off x="10901880" y="312835"/>
                <a:ext cx="289560" cy="304328"/>
                <a:chOff x="10077988" y="372016"/>
                <a:chExt cx="366249" cy="384929"/>
              </a:xfrm>
            </p:grpSpPr>
            <p:sp>
              <p:nvSpPr>
                <p:cNvPr id="31" name="Oval 30">
                  <a:extLst>
                    <a:ext uri="{FF2B5EF4-FFF2-40B4-BE49-F238E27FC236}">
                      <a16:creationId xmlns:a16="http://schemas.microsoft.com/office/drawing/2014/main" id="{24FA6B76-EE20-3D4A-1005-D63770B82C06}"/>
                    </a:ext>
                  </a:extLst>
                </p:cNvPr>
                <p:cNvSpPr>
                  <a:spLocks noChangeAspect="1"/>
                </p:cNvSpPr>
                <p:nvPr/>
              </p:nvSpPr>
              <p:spPr>
                <a:xfrm>
                  <a:off x="10077988" y="372016"/>
                  <a:ext cx="366249" cy="384929"/>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4DF0CC65-6EFD-A2E0-CE55-8EE6B8BED1DA}"/>
                    </a:ext>
                  </a:extLst>
                </p:cNvPr>
                <p:cNvGrpSpPr/>
                <p:nvPr/>
              </p:nvGrpSpPr>
              <p:grpSpPr>
                <a:xfrm>
                  <a:off x="10134249" y="442264"/>
                  <a:ext cx="249361" cy="262079"/>
                  <a:chOff x="8775543" y="819242"/>
                  <a:chExt cx="460800" cy="460800"/>
                </a:xfrm>
              </p:grpSpPr>
              <p:sp>
                <p:nvSpPr>
                  <p:cNvPr id="33" name="Oval 32">
                    <a:extLst>
                      <a:ext uri="{FF2B5EF4-FFF2-40B4-BE49-F238E27FC236}">
                        <a16:creationId xmlns:a16="http://schemas.microsoft.com/office/drawing/2014/main" id="{6E3C2FC8-25D4-57C0-AD3F-EA1AF09D63D8}"/>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96EC6D44-15BF-4CA0-61F8-42C7C452E027}"/>
                      </a:ext>
                    </a:extLst>
                  </p:cNvPr>
                  <p:cNvSpPr/>
                  <p:nvPr/>
                </p:nvSpPr>
                <p:spPr>
                  <a:xfrm>
                    <a:off x="8883706" y="927405"/>
                    <a:ext cx="244475" cy="24447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cxnSp>
            <p:nvCxnSpPr>
              <p:cNvPr id="20" name="Straight Connector 19">
                <a:extLst>
                  <a:ext uri="{FF2B5EF4-FFF2-40B4-BE49-F238E27FC236}">
                    <a16:creationId xmlns:a16="http://schemas.microsoft.com/office/drawing/2014/main" id="{C69BB049-66D1-8A11-461C-4B999B306343}"/>
                  </a:ext>
                </a:extLst>
              </p:cNvPr>
              <p:cNvCxnSpPr>
                <a:cxnSpLocks/>
                <a:stCxn id="34" idx="6"/>
                <a:endCxn id="27" idx="2"/>
              </p:cNvCxnSpPr>
              <p:nvPr/>
            </p:nvCxnSpPr>
            <p:spPr>
              <a:xfrm>
                <a:off x="11097231" y="471975"/>
                <a:ext cx="387795" cy="109264"/>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476C1AF0-CF1A-4FA8-4FC8-7ADB4FFBCF68}"/>
                  </a:ext>
                </a:extLst>
              </p:cNvPr>
              <p:cNvGrpSpPr/>
              <p:nvPr/>
            </p:nvGrpSpPr>
            <p:grpSpPr>
              <a:xfrm>
                <a:off x="10825194" y="868588"/>
                <a:ext cx="289560" cy="304327"/>
                <a:chOff x="10291921" y="1484372"/>
                <a:chExt cx="676800" cy="676797"/>
              </a:xfrm>
            </p:grpSpPr>
            <p:sp>
              <p:nvSpPr>
                <p:cNvPr id="28" name="Oval 27">
                  <a:extLst>
                    <a:ext uri="{FF2B5EF4-FFF2-40B4-BE49-F238E27FC236}">
                      <a16:creationId xmlns:a16="http://schemas.microsoft.com/office/drawing/2014/main" id="{6B6C88D7-6DFD-96CF-3421-EC453A4D5339}"/>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8958E52A-DF2D-EB5E-CAD0-97E4C5752ADE}"/>
                    </a:ext>
                  </a:extLst>
                </p:cNvPr>
                <p:cNvSpPr/>
                <p:nvPr/>
              </p:nvSpPr>
              <p:spPr>
                <a:xfrm>
                  <a:off x="10399921" y="1592370"/>
                  <a:ext cx="460800" cy="460800"/>
                </a:xfrm>
                <a:prstGeom prst="ellipse">
                  <a:avLst/>
                </a:prstGeom>
                <a:solidFill>
                  <a:schemeClr val="accent2">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86AFEF04-B021-4DCE-0E20-669E3A22C66F}"/>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2" name="Straight Connector 21">
                <a:extLst>
                  <a:ext uri="{FF2B5EF4-FFF2-40B4-BE49-F238E27FC236}">
                    <a16:creationId xmlns:a16="http://schemas.microsoft.com/office/drawing/2014/main" id="{96997E68-C168-6015-12D4-322CF35E04E0}"/>
                  </a:ext>
                </a:extLst>
              </p:cNvPr>
              <p:cNvCxnSpPr>
                <a:cxnSpLocks/>
                <a:stCxn id="27" idx="4"/>
                <a:endCxn id="37" idx="0"/>
              </p:cNvCxnSpPr>
              <p:nvPr/>
            </p:nvCxnSpPr>
            <p:spPr>
              <a:xfrm>
                <a:off x="11623448" y="726720"/>
                <a:ext cx="46902" cy="366402"/>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641B26-91DD-3B55-980A-4B0EEDA0596E}"/>
                  </a:ext>
                </a:extLst>
              </p:cNvPr>
              <p:cNvCxnSpPr>
                <a:cxnSpLocks/>
                <a:stCxn id="28" idx="7"/>
                <a:endCxn id="27" idx="3"/>
              </p:cNvCxnSpPr>
              <p:nvPr/>
            </p:nvCxnSpPr>
            <p:spPr>
              <a:xfrm flipV="1">
                <a:off x="11072349" y="684109"/>
                <a:ext cx="453220" cy="229047"/>
              </a:xfrm>
              <a:prstGeom prst="line">
                <a:avLst/>
              </a:prstGeom>
              <a:ln w="12700">
                <a:solidFill>
                  <a:schemeClr val="accent1">
                    <a:alpha val="8000"/>
                  </a:schemeClr>
                </a:solidFil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17399DFE-DD4F-5663-A4EF-D4C9BF95AC94}"/>
                  </a:ext>
                </a:extLst>
              </p:cNvPr>
              <p:cNvGrpSpPr/>
              <p:nvPr/>
            </p:nvGrpSpPr>
            <p:grpSpPr>
              <a:xfrm rot="16200000">
                <a:off x="11302558" y="275922"/>
                <a:ext cx="641778" cy="610634"/>
                <a:chOff x="10944148" y="5734536"/>
                <a:chExt cx="1324997" cy="1260697"/>
              </a:xfrm>
            </p:grpSpPr>
            <p:sp>
              <p:nvSpPr>
                <p:cNvPr id="25" name="Oval 24">
                  <a:extLst>
                    <a:ext uri="{FF2B5EF4-FFF2-40B4-BE49-F238E27FC236}">
                      <a16:creationId xmlns:a16="http://schemas.microsoft.com/office/drawing/2014/main" id="{BEB320DA-F352-F8FB-4A22-E85F32DFFF52}"/>
                    </a:ext>
                  </a:extLst>
                </p:cNvPr>
                <p:cNvSpPr/>
                <p:nvPr/>
              </p:nvSpPr>
              <p:spPr>
                <a:xfrm rot="5400000">
                  <a:off x="11186759" y="5923580"/>
                  <a:ext cx="839778" cy="88261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B9E87802-BE94-3CB4-CF7D-D9324C006F06}"/>
                    </a:ext>
                  </a:extLst>
                </p:cNvPr>
                <p:cNvSpPr/>
                <p:nvPr/>
              </p:nvSpPr>
              <p:spPr>
                <a:xfrm rot="5400000">
                  <a:off x="10976298" y="5702386"/>
                  <a:ext cx="1260697" cy="13249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F31047EF-88F8-9A11-5543-2ADAC6A931AD}"/>
                    </a:ext>
                  </a:extLst>
                </p:cNvPr>
                <p:cNvSpPr/>
                <p:nvPr/>
              </p:nvSpPr>
              <p:spPr>
                <a:xfrm rot="5400000">
                  <a:off x="11320865" y="6064528"/>
                  <a:ext cx="571563" cy="600715"/>
                </a:xfrm>
                <a:prstGeom prst="ellipse">
                  <a:avLst/>
                </a:prstGeom>
                <a:solidFill>
                  <a:schemeClr val="accent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5739227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D767C-1C65-26B4-B51A-3FA5D4E037B8}"/>
            </a:ext>
          </a:extLst>
        </p:cNvPr>
        <p:cNvGrpSpPr/>
        <p:nvPr/>
      </p:nvGrpSpPr>
      <p:grpSpPr>
        <a:xfrm>
          <a:off x="0" y="0"/>
          <a:ext cx="0" cy="0"/>
          <a:chOff x="0" y="0"/>
          <a:chExt cx="0" cy="0"/>
        </a:xfrm>
      </p:grpSpPr>
      <p:pic>
        <p:nvPicPr>
          <p:cNvPr id="44" name="Picture 43" descr="White abstract square pattern on wall">
            <a:extLst>
              <a:ext uri="{FF2B5EF4-FFF2-40B4-BE49-F238E27FC236}">
                <a16:creationId xmlns:a16="http://schemas.microsoft.com/office/drawing/2014/main" id="{20E740DB-7BDF-83E5-E030-BBDDD533993E}"/>
              </a:ext>
            </a:extLst>
          </p:cNvPr>
          <p:cNvPicPr>
            <a:picLocks noGrp="1" noRot="1" noChangeAspect="1" noMove="1" noResize="1" noEditPoints="1" noAdjustHandles="1" noChangeArrowheads="1" noChangeShapeType="1" noCrop="1"/>
          </p:cNvPicPr>
          <p:nvPr/>
        </p:nvPicPr>
        <p:blipFill rotWithShape="1">
          <a:blip r:embed="rId3">
            <a:alphaModFix/>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t="16841" r="14219" b="10782"/>
          <a:stretch>
            <a:fillRect/>
          </a:stretch>
        </p:blipFill>
        <p:spPr>
          <a:xfrm>
            <a:off x="0" y="0"/>
            <a:ext cx="12192001" cy="6858000"/>
          </a:xfrm>
          <a:prstGeom prst="rect">
            <a:avLst/>
          </a:prstGeom>
        </p:spPr>
      </p:pic>
      <p:sp>
        <p:nvSpPr>
          <p:cNvPr id="82" name="Rectangle 81">
            <a:extLst>
              <a:ext uri="{FF2B5EF4-FFF2-40B4-BE49-F238E27FC236}">
                <a16:creationId xmlns:a16="http://schemas.microsoft.com/office/drawing/2014/main" id="{EA239727-1100-0DAF-9039-375112476516}"/>
              </a:ext>
            </a:extLst>
          </p:cNvPr>
          <p:cNvSpPr/>
          <p:nvPr/>
        </p:nvSpPr>
        <p:spPr>
          <a:xfrm>
            <a:off x="3040009" y="1415298"/>
            <a:ext cx="985453" cy="2013701"/>
          </a:xfrm>
          <a:prstGeom prst="rect">
            <a:avLst/>
          </a:prstGeom>
          <a:solidFill>
            <a:srgbClr val="E4E8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AEF19B72-6DDD-1B7E-240B-2485E5662B38}"/>
              </a:ext>
            </a:extLst>
          </p:cNvPr>
          <p:cNvSpPr/>
          <p:nvPr/>
        </p:nvSpPr>
        <p:spPr>
          <a:xfrm>
            <a:off x="11853599" y="1484372"/>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7DA1D222-1099-03BB-B60D-4FFEAD92AD45}"/>
              </a:ext>
            </a:extLst>
          </p:cNvPr>
          <p:cNvSpPr/>
          <p:nvPr/>
        </p:nvSpPr>
        <p:spPr>
          <a:xfrm>
            <a:off x="11961599" y="159237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DCB14C30-AFCD-22A3-8B92-1754598560F9}"/>
              </a:ext>
            </a:extLst>
          </p:cNvPr>
          <p:cNvSpPr>
            <a:spLocks noChangeAspect="1"/>
          </p:cNvSpPr>
          <p:nvPr/>
        </p:nvSpPr>
        <p:spPr>
          <a:xfrm>
            <a:off x="8661489" y="705188"/>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8" name="Group 77">
            <a:extLst>
              <a:ext uri="{FF2B5EF4-FFF2-40B4-BE49-F238E27FC236}">
                <a16:creationId xmlns:a16="http://schemas.microsoft.com/office/drawing/2014/main" id="{1FE23487-A294-DC8C-6C4D-4AC5711F9163}"/>
              </a:ext>
            </a:extLst>
          </p:cNvPr>
          <p:cNvGrpSpPr/>
          <p:nvPr/>
        </p:nvGrpSpPr>
        <p:grpSpPr>
          <a:xfrm>
            <a:off x="11025599" y="2951459"/>
            <a:ext cx="936000" cy="936000"/>
            <a:chOff x="10919991" y="2991625"/>
            <a:chExt cx="936000" cy="936000"/>
          </a:xfrm>
        </p:grpSpPr>
        <p:sp>
          <p:nvSpPr>
            <p:cNvPr id="39" name="Oval 38">
              <a:extLst>
                <a:ext uri="{FF2B5EF4-FFF2-40B4-BE49-F238E27FC236}">
                  <a16:creationId xmlns:a16="http://schemas.microsoft.com/office/drawing/2014/main" id="{99FC6FE0-144C-E577-FE4E-57B634A1F16F}"/>
                </a:ext>
              </a:extLst>
            </p:cNvPr>
            <p:cNvSpPr/>
            <p:nvPr/>
          </p:nvSpPr>
          <p:spPr>
            <a:xfrm>
              <a:off x="10919991" y="2991625"/>
              <a:ext cx="936000" cy="9360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8359634-80B9-6ACE-D9E4-D041FCBE6208}"/>
                </a:ext>
              </a:extLst>
            </p:cNvPr>
            <p:cNvSpPr/>
            <p:nvPr/>
          </p:nvSpPr>
          <p:spPr>
            <a:xfrm>
              <a:off x="11076591" y="3148225"/>
              <a:ext cx="622800" cy="622800"/>
            </a:xfrm>
            <a:prstGeom prst="ellipse">
              <a:avLst/>
            </a:prstGeom>
            <a:solidFill>
              <a:schemeClr val="accent1">
                <a:lumMod val="40000"/>
                <a:lumOff val="60000"/>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89AE1D89-6C5B-28A6-AD4B-383D47F9D252}"/>
                </a:ext>
              </a:extLst>
            </p:cNvPr>
            <p:cNvSpPr/>
            <p:nvPr/>
          </p:nvSpPr>
          <p:spPr>
            <a:xfrm>
              <a:off x="11175554" y="3247188"/>
              <a:ext cx="424875" cy="4248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Oval 7">
            <a:extLst>
              <a:ext uri="{FF2B5EF4-FFF2-40B4-BE49-F238E27FC236}">
                <a16:creationId xmlns:a16="http://schemas.microsoft.com/office/drawing/2014/main" id="{1C1E308E-B221-6CA5-43B2-9C4873451680}"/>
              </a:ext>
            </a:extLst>
          </p:cNvPr>
          <p:cNvSpPr/>
          <p:nvPr/>
        </p:nvSpPr>
        <p:spPr>
          <a:xfrm>
            <a:off x="12069762" y="1700535"/>
            <a:ext cx="244475" cy="2444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AC71B99F-7BF9-7F67-E48C-0BC492D3E3E6}"/>
              </a:ext>
            </a:extLst>
          </p:cNvPr>
          <p:cNvGrpSpPr/>
          <p:nvPr/>
        </p:nvGrpSpPr>
        <p:grpSpPr>
          <a:xfrm>
            <a:off x="8775543" y="819242"/>
            <a:ext cx="460800" cy="460800"/>
            <a:chOff x="8775543" y="819242"/>
            <a:chExt cx="460800" cy="460800"/>
          </a:xfrm>
        </p:grpSpPr>
        <p:sp>
          <p:nvSpPr>
            <p:cNvPr id="30" name="Oval 29">
              <a:extLst>
                <a:ext uri="{FF2B5EF4-FFF2-40B4-BE49-F238E27FC236}">
                  <a16:creationId xmlns:a16="http://schemas.microsoft.com/office/drawing/2014/main" id="{A1575355-BECD-CBC6-ADA6-31729A00C9CF}"/>
                </a:ext>
              </a:extLst>
            </p:cNvPr>
            <p:cNvSpPr>
              <a:spLocks noChangeAspect="1"/>
            </p:cNvSpPr>
            <p:nvPr/>
          </p:nvSpPr>
          <p:spPr>
            <a:xfrm>
              <a:off x="8775543" y="819242"/>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1449BCA8-F5A0-801D-D079-311364D85CF2}"/>
                </a:ext>
              </a:extLst>
            </p:cNvPr>
            <p:cNvSpPr/>
            <p:nvPr/>
          </p:nvSpPr>
          <p:spPr>
            <a:xfrm>
              <a:off x="8883706" y="927405"/>
              <a:ext cx="244475" cy="2444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74" name="Group 73">
            <a:extLst>
              <a:ext uri="{FF2B5EF4-FFF2-40B4-BE49-F238E27FC236}">
                <a16:creationId xmlns:a16="http://schemas.microsoft.com/office/drawing/2014/main" id="{BCBBF726-A306-4369-75D2-F07982528C11}"/>
              </a:ext>
            </a:extLst>
          </p:cNvPr>
          <p:cNvGrpSpPr/>
          <p:nvPr/>
        </p:nvGrpSpPr>
        <p:grpSpPr>
          <a:xfrm>
            <a:off x="10303508" y="-18998"/>
            <a:ext cx="676800" cy="676800"/>
            <a:chOff x="10303508" y="-18998"/>
            <a:chExt cx="676800" cy="676800"/>
          </a:xfrm>
        </p:grpSpPr>
        <p:sp>
          <p:nvSpPr>
            <p:cNvPr id="59" name="Oval 58">
              <a:extLst>
                <a:ext uri="{FF2B5EF4-FFF2-40B4-BE49-F238E27FC236}">
                  <a16:creationId xmlns:a16="http://schemas.microsoft.com/office/drawing/2014/main" id="{B6159CB8-6469-D192-9763-595D5DC6E4EB}"/>
                </a:ext>
              </a:extLst>
            </p:cNvPr>
            <p:cNvSpPr/>
            <p:nvPr/>
          </p:nvSpPr>
          <p:spPr>
            <a:xfrm>
              <a:off x="10303508" y="-18998"/>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a16="http://schemas.microsoft.com/office/drawing/2014/main" id="{0A3ECD57-923D-2D96-5D4D-1ADBA417B38E}"/>
                </a:ext>
              </a:extLst>
            </p:cNvPr>
            <p:cNvGrpSpPr/>
            <p:nvPr/>
          </p:nvGrpSpPr>
          <p:grpSpPr>
            <a:xfrm>
              <a:off x="10411508" y="89002"/>
              <a:ext cx="460800" cy="460800"/>
              <a:chOff x="10410082" y="87577"/>
              <a:chExt cx="425254" cy="425252"/>
            </a:xfrm>
          </p:grpSpPr>
          <p:sp>
            <p:nvSpPr>
              <p:cNvPr id="60" name="Oval 59">
                <a:extLst>
                  <a:ext uri="{FF2B5EF4-FFF2-40B4-BE49-F238E27FC236}">
                    <a16:creationId xmlns:a16="http://schemas.microsoft.com/office/drawing/2014/main" id="{7C9C21B5-BBC1-81C5-7043-39DE60D45E9F}"/>
                  </a:ext>
                </a:extLst>
              </p:cNvPr>
              <p:cNvSpPr/>
              <p:nvPr/>
            </p:nvSpPr>
            <p:spPr>
              <a:xfrm>
                <a:off x="10410082" y="87577"/>
                <a:ext cx="425254" cy="425252"/>
              </a:xfrm>
              <a:prstGeom prst="ellipse">
                <a:avLst/>
              </a:prstGeom>
              <a:solidFill>
                <a:schemeClr val="accent2">
                  <a:lumMod val="60000"/>
                  <a:lumOff val="40000"/>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1611870B-55C5-A2E7-6A61-33FC3E06815E}"/>
                  </a:ext>
                </a:extLst>
              </p:cNvPr>
              <p:cNvSpPr/>
              <p:nvPr/>
            </p:nvSpPr>
            <p:spPr>
              <a:xfrm>
                <a:off x="10500472" y="177966"/>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53" name="Oval 52">
            <a:extLst>
              <a:ext uri="{FF2B5EF4-FFF2-40B4-BE49-F238E27FC236}">
                <a16:creationId xmlns:a16="http://schemas.microsoft.com/office/drawing/2014/main" id="{97C4D5F0-4105-01D6-B674-BECE855AFB4A}"/>
              </a:ext>
            </a:extLst>
          </p:cNvPr>
          <p:cNvSpPr/>
          <p:nvPr/>
        </p:nvSpPr>
        <p:spPr>
          <a:xfrm>
            <a:off x="11755657" y="75320"/>
            <a:ext cx="676800" cy="676800"/>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89E569BE-3388-E6CD-2221-7AB514A41FFC}"/>
              </a:ext>
            </a:extLst>
          </p:cNvPr>
          <p:cNvSpPr/>
          <p:nvPr/>
        </p:nvSpPr>
        <p:spPr>
          <a:xfrm>
            <a:off x="11863657" y="183320"/>
            <a:ext cx="460800" cy="460800"/>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6B4E2137-E79E-0D13-500E-3B3E950077A2}"/>
              </a:ext>
            </a:extLst>
          </p:cNvPr>
          <p:cNvSpPr/>
          <p:nvPr/>
        </p:nvSpPr>
        <p:spPr>
          <a:xfrm>
            <a:off x="11971820" y="291483"/>
            <a:ext cx="244475" cy="2444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7EC97072-136C-7632-F046-5E04CA8D42E7}"/>
              </a:ext>
            </a:extLst>
          </p:cNvPr>
          <p:cNvSpPr/>
          <p:nvPr/>
        </p:nvSpPr>
        <p:spPr>
          <a:xfrm>
            <a:off x="10955564" y="578218"/>
            <a:ext cx="937147" cy="93714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A31C28AE-311C-AC02-D2C3-0244AB62BBA0}"/>
              </a:ext>
            </a:extLst>
          </p:cNvPr>
          <p:cNvSpPr/>
          <p:nvPr/>
        </p:nvSpPr>
        <p:spPr>
          <a:xfrm>
            <a:off x="11112010" y="734664"/>
            <a:ext cx="624254" cy="624254"/>
          </a:xfrm>
          <a:prstGeom prst="ellipse">
            <a:avLst/>
          </a:prstGeom>
          <a:solidFill>
            <a:schemeClr val="tx2">
              <a:lumMod val="60000"/>
              <a:lumOff val="4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275EDF07-1FC9-6A25-D498-45CE52E0C799}"/>
              </a:ext>
            </a:extLst>
          </p:cNvPr>
          <p:cNvCxnSpPr>
            <a:cxnSpLocks/>
            <a:stCxn id="22" idx="6"/>
          </p:cNvCxnSpPr>
          <p:nvPr/>
        </p:nvCxnSpPr>
        <p:spPr>
          <a:xfrm>
            <a:off x="9128181" y="1049643"/>
            <a:ext cx="3358358" cy="9457"/>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BFAD5243-19EA-025E-208F-45AC22985D89}"/>
              </a:ext>
            </a:extLst>
          </p:cNvPr>
          <p:cNvGrpSpPr/>
          <p:nvPr/>
        </p:nvGrpSpPr>
        <p:grpSpPr>
          <a:xfrm>
            <a:off x="10291921" y="1484372"/>
            <a:ext cx="676800" cy="676797"/>
            <a:chOff x="10291921" y="1484372"/>
            <a:chExt cx="676800" cy="676797"/>
          </a:xfrm>
        </p:grpSpPr>
        <p:sp>
          <p:nvSpPr>
            <p:cNvPr id="62" name="Oval 61">
              <a:extLst>
                <a:ext uri="{FF2B5EF4-FFF2-40B4-BE49-F238E27FC236}">
                  <a16:creationId xmlns:a16="http://schemas.microsoft.com/office/drawing/2014/main" id="{3B9049C5-6275-7F35-07DC-FA388FFDC47E}"/>
                </a:ext>
              </a:extLst>
            </p:cNvPr>
            <p:cNvSpPr>
              <a:spLocks noChangeAspect="1"/>
            </p:cNvSpPr>
            <p:nvPr/>
          </p:nvSpPr>
          <p:spPr>
            <a:xfrm>
              <a:off x="10291921" y="1484372"/>
              <a:ext cx="676800" cy="676797"/>
            </a:xfrm>
            <a:prstGeom prst="ellipse">
              <a:avLst/>
            </a:prstGeom>
            <a:solidFill>
              <a:schemeClr val="accent1">
                <a:lumMod val="20000"/>
                <a:lumOff val="80000"/>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EE493A4A-2D3E-CCA4-4909-C0CF91CD9E04}"/>
                </a:ext>
              </a:extLst>
            </p:cNvPr>
            <p:cNvSpPr/>
            <p:nvPr/>
          </p:nvSpPr>
          <p:spPr>
            <a:xfrm>
              <a:off x="10399921" y="1592370"/>
              <a:ext cx="460800" cy="460800"/>
            </a:xfrm>
            <a:prstGeom prst="ellipse">
              <a:avLst/>
            </a:prstGeom>
            <a:solidFill>
              <a:schemeClr val="accent2">
                <a:lumMod val="60000"/>
                <a:lumOff val="40000"/>
                <a:alpha val="8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13A18792-5FD4-DF26-A195-A16940E4353C}"/>
                </a:ext>
              </a:extLst>
            </p:cNvPr>
            <p:cNvSpPr/>
            <p:nvPr/>
          </p:nvSpPr>
          <p:spPr>
            <a:xfrm>
              <a:off x="10508084" y="1700533"/>
              <a:ext cx="244475" cy="244475"/>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Straight Connector 8">
            <a:extLst>
              <a:ext uri="{FF2B5EF4-FFF2-40B4-BE49-F238E27FC236}">
                <a16:creationId xmlns:a16="http://schemas.microsoft.com/office/drawing/2014/main" id="{D93EAFF1-5226-13EF-3226-110F681AC400}"/>
              </a:ext>
            </a:extLst>
          </p:cNvPr>
          <p:cNvCxnSpPr>
            <a:cxnSpLocks/>
          </p:cNvCxnSpPr>
          <p:nvPr/>
        </p:nvCxnSpPr>
        <p:spPr>
          <a:xfrm>
            <a:off x="11374867" y="-962337"/>
            <a:ext cx="88456" cy="430003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1440C91-CC2A-2B00-DBFD-78BB388C38B7}"/>
              </a:ext>
            </a:extLst>
          </p:cNvPr>
          <p:cNvCxnSpPr>
            <a:cxnSpLocks/>
            <a:stCxn id="31" idx="5"/>
            <a:endCxn id="8" idx="1"/>
          </p:cNvCxnSpPr>
          <p:nvPr/>
        </p:nvCxnSpPr>
        <p:spPr>
          <a:xfrm>
            <a:off x="10735568" y="413063"/>
            <a:ext cx="1369997" cy="13232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94BDFD3-A767-C1A3-83D7-6E28224AD1D6}"/>
              </a:ext>
            </a:extLst>
          </p:cNvPr>
          <p:cNvCxnSpPr>
            <a:cxnSpLocks/>
            <a:stCxn id="4" idx="7"/>
            <a:endCxn id="33" idx="3"/>
          </p:cNvCxnSpPr>
          <p:nvPr/>
        </p:nvCxnSpPr>
        <p:spPr>
          <a:xfrm flipV="1">
            <a:off x="10716756" y="500155"/>
            <a:ext cx="1290867" cy="123618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5CA598C4-3A8A-4868-6971-32FAE23FAB47}"/>
              </a:ext>
            </a:extLst>
          </p:cNvPr>
          <p:cNvSpPr/>
          <p:nvPr/>
        </p:nvSpPr>
        <p:spPr>
          <a:xfrm>
            <a:off x="11211700" y="834354"/>
            <a:ext cx="424875" cy="4248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B9C6CA3A-4BFA-046D-E35F-2085CDAFAF10}"/>
              </a:ext>
            </a:extLst>
          </p:cNvPr>
          <p:cNvSpPr/>
          <p:nvPr/>
        </p:nvSpPr>
        <p:spPr>
          <a:xfrm>
            <a:off x="5358800" y="3108059"/>
            <a:ext cx="985453" cy="2013701"/>
          </a:xfrm>
          <a:prstGeom prst="rect">
            <a:avLst/>
          </a:prstGeom>
          <a:solidFill>
            <a:srgbClr val="E4E8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6697C06-BEC8-7633-FAEC-2E644BBF3F8D}"/>
              </a:ext>
            </a:extLst>
          </p:cNvPr>
          <p:cNvSpPr txBox="1"/>
          <p:nvPr/>
        </p:nvSpPr>
        <p:spPr>
          <a:xfrm>
            <a:off x="474327" y="2105560"/>
            <a:ext cx="8677664" cy="1323439"/>
          </a:xfrm>
          <a:prstGeom prst="rect">
            <a:avLst/>
          </a:prstGeom>
          <a:noFill/>
        </p:spPr>
        <p:txBody>
          <a:bodyPr wrap="square" rtlCol="0">
            <a:spAutoFit/>
          </a:bodyPr>
          <a:lstStyle/>
          <a:p>
            <a:r>
              <a:rPr lang="lv-LV" sz="4000" b="1" dirty="0" err="1"/>
              <a:t>Medijpratība</a:t>
            </a:r>
            <a:r>
              <a:rPr lang="lv-LV" sz="4000" b="1" dirty="0"/>
              <a:t> Latvijā: no secinājumiem uz kopīgu rīcību</a:t>
            </a:r>
          </a:p>
        </p:txBody>
      </p:sp>
      <p:sp>
        <p:nvSpPr>
          <p:cNvPr id="34" name="TextBox 33">
            <a:extLst>
              <a:ext uri="{FF2B5EF4-FFF2-40B4-BE49-F238E27FC236}">
                <a16:creationId xmlns:a16="http://schemas.microsoft.com/office/drawing/2014/main" id="{925CB3CE-1E13-CD4F-D4D0-0E7B674736A7}"/>
              </a:ext>
            </a:extLst>
          </p:cNvPr>
          <p:cNvSpPr txBox="1"/>
          <p:nvPr/>
        </p:nvSpPr>
        <p:spPr>
          <a:xfrm>
            <a:off x="474324" y="4311225"/>
            <a:ext cx="7211262" cy="523220"/>
          </a:xfrm>
          <a:prstGeom prst="rect">
            <a:avLst/>
          </a:prstGeom>
          <a:noFill/>
        </p:spPr>
        <p:txBody>
          <a:bodyPr wrap="square" rtlCol="0">
            <a:spAutoFit/>
          </a:bodyPr>
          <a:lstStyle/>
          <a:p>
            <a:r>
              <a:rPr lang="lv-LV" sz="2800" dirty="0"/>
              <a:t>Diskusija </a:t>
            </a:r>
            <a:endParaRPr lang="en-US" sz="2800" dirty="0"/>
          </a:p>
        </p:txBody>
      </p:sp>
      <p:sp>
        <p:nvSpPr>
          <p:cNvPr id="10" name="Rectangle 9">
            <a:extLst>
              <a:ext uri="{FF2B5EF4-FFF2-40B4-BE49-F238E27FC236}">
                <a16:creationId xmlns:a16="http://schemas.microsoft.com/office/drawing/2014/main" id="{81CA5B2A-B4FF-D6B7-C882-5A2492E275E1}"/>
              </a:ext>
            </a:extLst>
          </p:cNvPr>
          <p:cNvSpPr/>
          <p:nvPr/>
        </p:nvSpPr>
        <p:spPr>
          <a:xfrm rot="5400000" flipH="1">
            <a:off x="2405994" y="1978028"/>
            <a:ext cx="28800" cy="365551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Attēls 5" descr="Attēls, kurā ir fonts, grafika, ekrānuzņēmums, logotips&#10;&#10;Apraksts ģenerēts automātiski">
            <a:extLst>
              <a:ext uri="{FF2B5EF4-FFF2-40B4-BE49-F238E27FC236}">
                <a16:creationId xmlns:a16="http://schemas.microsoft.com/office/drawing/2014/main" id="{A6D38F87-E8EC-B0BD-E99A-3C0A7F9679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425" y="441583"/>
            <a:ext cx="1971200" cy="488950"/>
          </a:xfrm>
          <a:prstGeom prst="rect">
            <a:avLst/>
          </a:prstGeom>
        </p:spPr>
      </p:pic>
      <p:sp>
        <p:nvSpPr>
          <p:cNvPr id="13" name="TextBox 12">
            <a:extLst>
              <a:ext uri="{FF2B5EF4-FFF2-40B4-BE49-F238E27FC236}">
                <a16:creationId xmlns:a16="http://schemas.microsoft.com/office/drawing/2014/main" id="{5730A4F0-C254-C624-1F50-37741F64F20E}"/>
              </a:ext>
            </a:extLst>
          </p:cNvPr>
          <p:cNvSpPr txBox="1"/>
          <p:nvPr/>
        </p:nvSpPr>
        <p:spPr>
          <a:xfrm>
            <a:off x="582229" y="5699879"/>
            <a:ext cx="4746607" cy="369332"/>
          </a:xfrm>
          <a:prstGeom prst="rect">
            <a:avLst/>
          </a:prstGeom>
          <a:noFill/>
        </p:spPr>
        <p:txBody>
          <a:bodyPr wrap="square" lIns="0" rtlCol="0">
            <a:spAutoFit/>
          </a:bodyPr>
          <a:lstStyle/>
          <a:p>
            <a:r>
              <a:rPr lang="lv-LV" b="1" dirty="0">
                <a:solidFill>
                  <a:schemeClr val="accent1"/>
                </a:solidFill>
              </a:rPr>
              <a:t>2026. gada 27. oktobris</a:t>
            </a:r>
            <a:endParaRPr lang="en-US" b="1" dirty="0">
              <a:solidFill>
                <a:schemeClr val="accent1"/>
              </a:solidFill>
            </a:endParaRPr>
          </a:p>
        </p:txBody>
      </p:sp>
    </p:spTree>
    <p:extLst>
      <p:ext uri="{BB962C8B-B14F-4D97-AF65-F5344CB8AC3E}">
        <p14:creationId xmlns:p14="http://schemas.microsoft.com/office/powerpoint/2010/main" val="3553476996"/>
      </p:ext>
    </p:extLst>
  </p:cSld>
  <p:clrMapOvr>
    <a:masterClrMapping/>
  </p:clrMapOvr>
</p:sld>
</file>

<file path=ppt/theme/theme1.xml><?xml version="1.0" encoding="utf-8"?>
<a:theme xmlns:a="http://schemas.openxmlformats.org/drawingml/2006/main" name="NEPLP-PPT_sagatave">
  <a:themeElements>
    <a:clrScheme name="Pielāgots 2">
      <a:dk1>
        <a:srgbClr val="2B388D"/>
      </a:dk1>
      <a:lt1>
        <a:srgbClr val="FFFFFF"/>
      </a:lt1>
      <a:dk2>
        <a:srgbClr val="4456A6"/>
      </a:dk2>
      <a:lt2>
        <a:srgbClr val="89A9D8"/>
      </a:lt2>
      <a:accent1>
        <a:srgbClr val="2B388D"/>
      </a:accent1>
      <a:accent2>
        <a:srgbClr val="89A9D8"/>
      </a:accent2>
      <a:accent3>
        <a:srgbClr val="EBE0CA"/>
      </a:accent3>
      <a:accent4>
        <a:srgbClr val="D41633"/>
      </a:accent4>
      <a:accent5>
        <a:srgbClr val="C0C0C0"/>
      </a:accent5>
      <a:accent6>
        <a:srgbClr val="545454"/>
      </a:accent6>
      <a:hlink>
        <a:srgbClr val="89A9D8"/>
      </a:hlink>
      <a:folHlink>
        <a:srgbClr val="89A9D8"/>
      </a:folHlink>
    </a:clrScheme>
    <a:fontScheme name="NEPL Padome">
      <a:majorFont>
        <a:latin typeface="Arial Bold"/>
        <a:ea typeface="ＭＳ Ｐゴシック"/>
        <a:cs typeface=""/>
      </a:majorFont>
      <a:minorFont>
        <a:latin typeface="Arial"/>
        <a:ea typeface="ＭＳ Ｐゴシック"/>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NEPLP-PPT_sagatave" id="{E728F6DA-A2B4-4C4D-9687-A3B26B7E1A6B}" vid="{BCAC6D40-DCC6-47BF-915B-0AB02300D0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6596</TotalTime>
  <Words>3046</Words>
  <Application>Microsoft Office PowerPoint</Application>
  <PresentationFormat>Widescreen</PresentationFormat>
  <Paragraphs>268</Paragraphs>
  <Slides>49</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49</vt:i4>
      </vt:variant>
    </vt:vector>
  </HeadingPairs>
  <TitlesOfParts>
    <vt:vector size="56" baseType="lpstr">
      <vt:lpstr>Aptos</vt:lpstr>
      <vt:lpstr>Arial</vt:lpstr>
      <vt:lpstr>Arial Bold</vt:lpstr>
      <vt:lpstr>DejaVu Sans</vt:lpstr>
      <vt:lpstr>Times New Roman</vt:lpstr>
      <vt:lpstr>Wingdings</vt:lpstr>
      <vt:lpstr>NEPLP-PPT_sagatave</vt:lpstr>
      <vt:lpstr>PowerPoint Presentation</vt:lpstr>
      <vt:lpstr>PowerPoint Presentation</vt:lpstr>
      <vt:lpstr>PowerPoint Presentation</vt:lpstr>
      <vt:lpstr>SIA “Latvijas Fakti” veiktais pētījums</vt:lpstr>
      <vt:lpstr>Latvijas iedzīvotāju vispārīgi mediju lietošanas rādītāji</vt:lpstr>
      <vt:lpstr>Novērtējiet savu prasmi veikt minētās darbības, izmantojot informācijas tehnoloģiju rīkus. Protu bez citu palīdzības…  Izlase – visi aptaujas dalībnieki </vt:lpstr>
      <vt:lpstr>Jauniešu vidū (15–25 gadi) sarucis ziņu portālu lasītāju īpatsvars!</vt:lpstr>
      <vt:lpstr>Seniori</vt:lpstr>
      <vt:lpstr>Informācijas meklēšanas paradumi</vt:lpstr>
      <vt:lpstr>Sociālie mediji kā vieta, kur meklēt informāciju par veselību</vt:lpstr>
      <vt:lpstr>Sociālo mediju popularitāte un  lietošanas paradumi</vt:lpstr>
      <vt:lpstr>PowerPoint Presentation</vt:lpstr>
      <vt:lpstr>PowerPoint Presentation</vt:lpstr>
      <vt:lpstr>PowerPoint Presentation</vt:lpstr>
      <vt:lpstr>PowerPoint Presentation</vt:lpstr>
      <vt:lpstr>Ziņapmaiņas lietotnes arī kā satura izplatīšanas vide   Interviju rezultāti</vt:lpstr>
      <vt:lpstr>Pašvērtējums par iespējamu atkarību no digitālās vides  Cik lielā mērā lietotāji spēj regulēt savu patēriņu un kā tas ietekmē ikdienu?</vt:lpstr>
      <vt:lpstr>Biežāk minētās problēmas, kas radušās sociālo mediju lietošanas dēļ pēdējo trīs mēnešu laikā </vt:lpstr>
      <vt:lpstr>Piemēri no intervijām ar bērniem</vt:lpstr>
      <vt:lpstr>Piemēri no intervijām ar pieaugušajiem</vt:lpstr>
      <vt:lpstr>Viedokļi par sociālo mediju aizliegšanu  līdz 16 gadu vecumam</vt:lpstr>
      <vt:lpstr> Atbildes ne vienmēr pēc būtības ir par vienu un to pašu aizlieguma ideju (aizliegšana skolās, viedtelefonu un interneta lietošana kopumā, pieaugušajiem paredzētā satura lietošana u.tml.).  Vairāki intervētie piedāvā zemāku vecuma robežu vai aizliegumu aizstāj ar satura ierobežošanu un uzraudzību.  Iespējamais kompromisa variants – aizliegums līdz 12, 14 gadu vecumam vai arī stingrāka kontrole, uzraudzība pār to, kāds saturs bērniem tiek rādīts.  Daļu intervijās minēto risku varētu mazināt ar atbilstošu medijpratības izglītību, vecāku iesaisti un uzraudzību, kā arī ievērojot platformu noteiktās minimālā vecuma prasības konta izveidei, piemēram, “TikTok” un “Instagram” paredzēto 13 gadu slieksni. </vt:lpstr>
      <vt:lpstr>  Meitene, 11: </vt:lpstr>
      <vt:lpstr>Mediju lietošana, uzticēšanās un  personību loma ziņu izvēlē </vt:lpstr>
      <vt:lpstr>PowerPoint Presentation</vt:lpstr>
      <vt:lpstr>PowerPoint Presentation</vt:lpstr>
      <vt:lpstr>Uzticēšanās medijiem Interviju rezultāti</vt:lpstr>
      <vt:lpstr>Ziņu lietošanas paradumi</vt:lpstr>
      <vt:lpstr>PowerPoint Presentation</vt:lpstr>
      <vt:lpstr>Ziņu saņemšana sociālajos medijos</vt:lpstr>
      <vt:lpstr>“Google Discover” kā ziņu atlases un piegādes starpnieks </vt:lpstr>
      <vt:lpstr>PowerPoint Presentation</vt:lpstr>
      <vt:lpstr>Biežāk minētie cēloņi, kāpēc notiek izvairīšanās no ziņām</vt:lpstr>
      <vt:lpstr>Piemēri no intervijām</vt:lpstr>
      <vt:lpstr>No sajūsmas par mākslīgā intelekta rīkiem uz kritiskāku to vērtēšanu </vt:lpstr>
      <vt:lpstr>PowerPoint Presentation</vt:lpstr>
      <vt:lpstr>PowerPoint Presentation</vt:lpstr>
      <vt:lpstr>PowerPoint Presentation</vt:lpstr>
      <vt:lpstr>Piemēri no intervijām</vt:lpstr>
      <vt:lpstr>PowerPoint Presentation</vt:lpstr>
      <vt:lpstr>PowerPoint Presentation</vt:lpstr>
      <vt:lpstr>PowerPoint Presentation</vt:lpstr>
      <vt:lpstr>PowerPoint Presentation</vt:lpstr>
      <vt:lpstr>Medijpratības pašvērtējums un gatavība pilnveidot prasmes </vt:lpstr>
      <vt:lpstr>Radīt pieprasījumu pēc medijpratības</vt:lpstr>
      <vt:lpstr>Aptaujas rezultāti par to, ko respondenti nezina / neprot internetā</vt:lpstr>
      <vt:lpstr>Spilgti citāti </vt:lpstr>
      <vt:lpstr>Paldies par uzmanību!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Kārlis Luste</dc:creator>
  <cp:lastModifiedBy>Reception2 Mercure</cp:lastModifiedBy>
  <cp:revision>81</cp:revision>
  <dcterms:created xsi:type="dcterms:W3CDTF">2022-04-27T12:19:12Z</dcterms:created>
  <dcterms:modified xsi:type="dcterms:W3CDTF">2026-10-27T08:34:31Z</dcterms:modified>
</cp:coreProperties>
</file>