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charts/chart23.xml" ContentType="application/vnd.openxmlformats-officedocument.drawingml.chart+xml"/>
  <Override PartName="/ppt/theme/themeOverride9.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10.xml" ContentType="application/vnd.openxmlformats-officedocument.themeOverride+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theme/themeOverride12.xml" ContentType="application/vnd.openxmlformats-officedocument.themeOverride+xml"/>
  <Override PartName="/ppt/charts/chart28.xml" ContentType="application/vnd.openxmlformats-officedocument.drawingml.chart+xml"/>
  <Override PartName="/ppt/theme/themeOverride13.xml" ContentType="application/vnd.openxmlformats-officedocument.themeOverride+xml"/>
  <Override PartName="/ppt/charts/chart29.xml" ContentType="application/vnd.openxmlformats-officedocument.drawingml.chart+xml"/>
  <Override PartName="/ppt/theme/themeOverride14.xml" ContentType="application/vnd.openxmlformats-officedocument.themeOverride+xml"/>
  <Override PartName="/ppt/charts/chart30.xml" ContentType="application/vnd.openxmlformats-officedocument.drawingml.chart+xml"/>
  <Override PartName="/ppt/theme/themeOverride15.xml" ContentType="application/vnd.openxmlformats-officedocument.themeOverride+xml"/>
  <Override PartName="/ppt/charts/chart31.xml" ContentType="application/vnd.openxmlformats-officedocument.drawingml.chart+xml"/>
  <Override PartName="/ppt/theme/themeOverride16.xml" ContentType="application/vnd.openxmlformats-officedocument.themeOverride+xml"/>
  <Override PartName="/ppt/charts/chart32.xml" ContentType="application/vnd.openxmlformats-officedocument.drawingml.chart+xml"/>
  <Override PartName="/ppt/theme/themeOverride17.xml" ContentType="application/vnd.openxmlformats-officedocument.themeOverride+xml"/>
  <Override PartName="/ppt/charts/chart33.xml" ContentType="application/vnd.openxmlformats-officedocument.drawingml.chart+xml"/>
  <Override PartName="/ppt/theme/themeOverride18.xml" ContentType="application/vnd.openxmlformats-officedocument.themeOverride+xml"/>
  <Override PartName="/ppt/charts/chart34.xml" ContentType="application/vnd.openxmlformats-officedocument.drawingml.chart+xml"/>
  <Override PartName="/ppt/theme/themeOverride19.xml" ContentType="application/vnd.openxmlformats-officedocument.themeOverride+xml"/>
  <Override PartName="/ppt/charts/chart35.xml" ContentType="application/vnd.openxmlformats-officedocument.drawingml.chart+xml"/>
  <Override PartName="/ppt/theme/themeOverride20.xml" ContentType="application/vnd.openxmlformats-officedocument.themeOverride+xml"/>
  <Override PartName="/ppt/charts/chart36.xml" ContentType="application/vnd.openxmlformats-officedocument.drawingml.chart+xml"/>
  <Override PartName="/ppt/theme/themeOverride21.xml" ContentType="application/vnd.openxmlformats-officedocument.themeOverride+xml"/>
  <Override PartName="/ppt/charts/chart37.xml" ContentType="application/vnd.openxmlformats-officedocument.drawingml.chart+xml"/>
  <Override PartName="/ppt/theme/themeOverride22.xml" ContentType="application/vnd.openxmlformats-officedocument.themeOverride+xml"/>
  <Override PartName="/ppt/charts/chart38.xml" ContentType="application/vnd.openxmlformats-officedocument.drawingml.chart+xml"/>
  <Override PartName="/ppt/theme/themeOverride23.xml" ContentType="application/vnd.openxmlformats-officedocument.themeOverride+xml"/>
  <Override PartName="/ppt/charts/chart39.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18" r:id="rId2"/>
    <p:sldId id="344" r:id="rId3"/>
    <p:sldId id="345" r:id="rId4"/>
    <p:sldId id="285" r:id="rId5"/>
    <p:sldId id="330" r:id="rId6"/>
    <p:sldId id="335" r:id="rId7"/>
    <p:sldId id="346" r:id="rId8"/>
    <p:sldId id="257" r:id="rId9"/>
    <p:sldId id="258" r:id="rId10"/>
    <p:sldId id="259" r:id="rId11"/>
    <p:sldId id="260" r:id="rId12"/>
    <p:sldId id="451" r:id="rId13"/>
    <p:sldId id="426" r:id="rId14"/>
    <p:sldId id="420" r:id="rId15"/>
    <p:sldId id="452" r:id="rId16"/>
    <p:sldId id="453" r:id="rId17"/>
    <p:sldId id="449" r:id="rId18"/>
    <p:sldId id="421" r:id="rId19"/>
    <p:sldId id="468" r:id="rId20"/>
    <p:sldId id="423" r:id="rId21"/>
    <p:sldId id="454" r:id="rId22"/>
    <p:sldId id="424" r:id="rId23"/>
    <p:sldId id="469" r:id="rId24"/>
    <p:sldId id="425" r:id="rId25"/>
    <p:sldId id="427" r:id="rId26"/>
    <p:sldId id="470" r:id="rId27"/>
    <p:sldId id="428" r:id="rId28"/>
    <p:sldId id="455" r:id="rId29"/>
    <p:sldId id="456" r:id="rId30"/>
    <p:sldId id="429" r:id="rId31"/>
    <p:sldId id="448" r:id="rId32"/>
    <p:sldId id="457" r:id="rId33"/>
    <p:sldId id="458" r:id="rId34"/>
    <p:sldId id="443" r:id="rId35"/>
    <p:sldId id="444" r:id="rId36"/>
    <p:sldId id="445" r:id="rId37"/>
    <p:sldId id="446" r:id="rId38"/>
    <p:sldId id="459" r:id="rId39"/>
    <p:sldId id="460" r:id="rId40"/>
    <p:sldId id="461" r:id="rId41"/>
    <p:sldId id="462" r:id="rId42"/>
    <p:sldId id="463" r:id="rId43"/>
    <p:sldId id="464" r:id="rId44"/>
    <p:sldId id="465" r:id="rId45"/>
    <p:sldId id="466" r:id="rId46"/>
    <p:sldId id="467" r:id="rId47"/>
  </p:sldIdLst>
  <p:sldSz cx="9144000" cy="6858000" type="screen4x3"/>
  <p:notesSz cx="6797675" cy="9926638"/>
  <p:defaultTextStyle>
    <a:defPPr>
      <a:defRPr lang="lv-LV"/>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94409" autoAdjust="0"/>
  </p:normalViewPr>
  <p:slideViewPr>
    <p:cSldViewPr>
      <p:cViewPr varScale="1">
        <p:scale>
          <a:sx n="107" d="100"/>
          <a:sy n="107" d="100"/>
        </p:scale>
        <p:origin x="172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35445768328993"/>
          <c:y val="1.0931232977267929E-2"/>
          <c:w val="0.69160269350347003"/>
          <c:h val="0.96697201401478661"/>
        </c:manualLayout>
      </c:layout>
      <c:barChart>
        <c:barDir val="bar"/>
        <c:grouping val="clustered"/>
        <c:varyColors val="0"/>
        <c:ser>
          <c:idx val="0"/>
          <c:order val="0"/>
          <c:tx>
            <c:strRef>
              <c:f>Sheet1!$C$2</c:f>
              <c:strCache>
                <c:ptCount val="1"/>
                <c:pt idx="0">
                  <c:v>izlase</c:v>
                </c:pt>
              </c:strCache>
            </c:strRef>
          </c:tx>
          <c:spPr>
            <a:solidFill>
              <a:schemeClr val="accent5"/>
            </a:solidFill>
          </c:spPr>
          <c:invertIfNegative val="0"/>
          <c:dPt>
            <c:idx val="0"/>
            <c:invertIfNegative val="0"/>
            <c:bubble3D val="0"/>
            <c:spPr>
              <a:solidFill>
                <a:srgbClr val="70AD47">
                  <a:lumMod val="50000"/>
                </a:srgbClr>
              </a:solidFill>
            </c:spPr>
            <c:extLst>
              <c:ext xmlns:c16="http://schemas.microsoft.com/office/drawing/2014/chart" uri="{C3380CC4-5D6E-409C-BE32-E72D297353CC}">
                <c16:uniqueId val="{00000001-51FE-4D98-8332-C63E9E86A6C4}"/>
              </c:ext>
            </c:extLst>
          </c:dPt>
          <c:dPt>
            <c:idx val="1"/>
            <c:invertIfNegative val="0"/>
            <c:bubble3D val="0"/>
            <c:spPr>
              <a:solidFill>
                <a:srgbClr val="70AD47">
                  <a:lumMod val="50000"/>
                </a:srgbClr>
              </a:solidFill>
            </c:spPr>
            <c:extLst>
              <c:ext xmlns:c16="http://schemas.microsoft.com/office/drawing/2014/chart" uri="{C3380CC4-5D6E-409C-BE32-E72D297353CC}">
                <c16:uniqueId val="{00000003-51FE-4D98-8332-C63E9E86A6C4}"/>
              </c:ext>
            </c:extLst>
          </c:dPt>
          <c:dPt>
            <c:idx val="2"/>
            <c:invertIfNegative val="0"/>
            <c:bubble3D val="0"/>
            <c:spPr>
              <a:solidFill>
                <a:srgbClr val="70AD47">
                  <a:lumMod val="50000"/>
                </a:srgbClr>
              </a:solidFill>
            </c:spPr>
            <c:extLst>
              <c:ext xmlns:c16="http://schemas.microsoft.com/office/drawing/2014/chart" uri="{C3380CC4-5D6E-409C-BE32-E72D297353CC}">
                <c16:uniqueId val="{00000005-51FE-4D98-8332-C63E9E86A6C4}"/>
              </c:ext>
            </c:extLst>
          </c:dPt>
          <c:dPt>
            <c:idx val="3"/>
            <c:invertIfNegative val="0"/>
            <c:bubble3D val="0"/>
            <c:spPr>
              <a:solidFill>
                <a:srgbClr val="70AD47">
                  <a:lumMod val="50000"/>
                </a:srgbClr>
              </a:solidFill>
            </c:spPr>
            <c:extLst>
              <c:ext xmlns:c16="http://schemas.microsoft.com/office/drawing/2014/chart" uri="{C3380CC4-5D6E-409C-BE32-E72D297353CC}">
                <c16:uniqueId val="{00000007-51FE-4D98-8332-C63E9E86A6C4}"/>
              </c:ext>
            </c:extLst>
          </c:dPt>
          <c:dPt>
            <c:idx val="4"/>
            <c:invertIfNegative val="0"/>
            <c:bubble3D val="0"/>
            <c:spPr>
              <a:solidFill>
                <a:srgbClr val="70AD47">
                  <a:lumMod val="50000"/>
                </a:srgbClr>
              </a:solidFill>
            </c:spPr>
            <c:extLst>
              <c:ext xmlns:c16="http://schemas.microsoft.com/office/drawing/2014/chart" uri="{C3380CC4-5D6E-409C-BE32-E72D297353CC}">
                <c16:uniqueId val="{00000009-51FE-4D98-8332-C63E9E86A6C4}"/>
              </c:ext>
            </c:extLst>
          </c:dPt>
          <c:dPt>
            <c:idx val="5"/>
            <c:invertIfNegative val="0"/>
            <c:bubble3D val="0"/>
            <c:spPr>
              <a:solidFill>
                <a:srgbClr val="70AD47">
                  <a:lumMod val="50000"/>
                </a:srgbClr>
              </a:solidFill>
            </c:spPr>
            <c:extLst>
              <c:ext xmlns:c16="http://schemas.microsoft.com/office/drawing/2014/chart" uri="{C3380CC4-5D6E-409C-BE32-E72D297353CC}">
                <c16:uniqueId val="{0000000B-51FE-4D98-8332-C63E9E86A6C4}"/>
              </c:ext>
            </c:extLst>
          </c:dPt>
          <c:dPt>
            <c:idx val="7"/>
            <c:invertIfNegative val="0"/>
            <c:bubble3D val="0"/>
            <c:spPr>
              <a:solidFill>
                <a:srgbClr val="FFC000"/>
              </a:solidFill>
            </c:spPr>
            <c:extLst>
              <c:ext xmlns:c16="http://schemas.microsoft.com/office/drawing/2014/chart" uri="{C3380CC4-5D6E-409C-BE32-E72D297353CC}">
                <c16:uniqueId val="{0000000D-51FE-4D98-8332-C63E9E86A6C4}"/>
              </c:ext>
            </c:extLst>
          </c:dPt>
          <c:dPt>
            <c:idx val="8"/>
            <c:invertIfNegative val="0"/>
            <c:bubble3D val="0"/>
            <c:spPr>
              <a:solidFill>
                <a:srgbClr val="FFC000"/>
              </a:solidFill>
            </c:spPr>
            <c:extLst>
              <c:ext xmlns:c16="http://schemas.microsoft.com/office/drawing/2014/chart" uri="{C3380CC4-5D6E-409C-BE32-E72D297353CC}">
                <c16:uniqueId val="{0000000F-51FE-4D98-8332-C63E9E86A6C4}"/>
              </c:ext>
            </c:extLst>
          </c:dPt>
          <c:dPt>
            <c:idx val="9"/>
            <c:invertIfNegative val="0"/>
            <c:bubble3D val="0"/>
            <c:spPr>
              <a:solidFill>
                <a:srgbClr val="FFC000"/>
              </a:solidFill>
            </c:spPr>
            <c:extLst>
              <c:ext xmlns:c16="http://schemas.microsoft.com/office/drawing/2014/chart" uri="{C3380CC4-5D6E-409C-BE32-E72D297353CC}">
                <c16:uniqueId val="{00000066-CB46-4BC3-94DA-4F7305DC6D54}"/>
              </c:ext>
            </c:extLst>
          </c:dPt>
          <c:dPt>
            <c:idx val="11"/>
            <c:invertIfNegative val="0"/>
            <c:bubble3D val="0"/>
            <c:spPr>
              <a:solidFill>
                <a:srgbClr val="8064A2"/>
              </a:solidFill>
            </c:spPr>
            <c:extLst>
              <c:ext xmlns:c16="http://schemas.microsoft.com/office/drawing/2014/chart" uri="{C3380CC4-5D6E-409C-BE32-E72D297353CC}">
                <c16:uniqueId val="{00000013-51FE-4D98-8332-C63E9E86A6C4}"/>
              </c:ext>
            </c:extLst>
          </c:dPt>
          <c:dPt>
            <c:idx val="12"/>
            <c:invertIfNegative val="0"/>
            <c:bubble3D val="0"/>
            <c:spPr>
              <a:solidFill>
                <a:srgbClr val="8064A2"/>
              </a:solidFill>
            </c:spPr>
            <c:extLst>
              <c:ext xmlns:c16="http://schemas.microsoft.com/office/drawing/2014/chart" uri="{C3380CC4-5D6E-409C-BE32-E72D297353CC}">
                <c16:uniqueId val="{00000015-51FE-4D98-8332-C63E9E86A6C4}"/>
              </c:ext>
            </c:extLst>
          </c:dPt>
          <c:dPt>
            <c:idx val="13"/>
            <c:invertIfNegative val="0"/>
            <c:bubble3D val="0"/>
            <c:spPr>
              <a:solidFill>
                <a:srgbClr val="4472C4"/>
              </a:solidFill>
            </c:spPr>
            <c:extLst>
              <c:ext xmlns:c16="http://schemas.microsoft.com/office/drawing/2014/chart" uri="{C3380CC4-5D6E-409C-BE32-E72D297353CC}">
                <c16:uniqueId val="{00000017-51FE-4D98-8332-C63E9E86A6C4}"/>
              </c:ext>
            </c:extLst>
          </c:dPt>
          <c:dPt>
            <c:idx val="14"/>
            <c:invertIfNegative val="0"/>
            <c:bubble3D val="0"/>
            <c:spPr>
              <a:solidFill>
                <a:srgbClr val="4472C4"/>
              </a:solidFill>
            </c:spPr>
            <c:extLst>
              <c:ext xmlns:c16="http://schemas.microsoft.com/office/drawing/2014/chart" uri="{C3380CC4-5D6E-409C-BE32-E72D297353CC}">
                <c16:uniqueId val="{00000019-51FE-4D98-8332-C63E9E86A6C4}"/>
              </c:ext>
            </c:extLst>
          </c:dPt>
          <c:dPt>
            <c:idx val="15"/>
            <c:invertIfNegative val="0"/>
            <c:bubble3D val="0"/>
            <c:spPr>
              <a:solidFill>
                <a:srgbClr val="4472C4"/>
              </a:solidFill>
            </c:spPr>
            <c:extLst>
              <c:ext xmlns:c16="http://schemas.microsoft.com/office/drawing/2014/chart" uri="{C3380CC4-5D6E-409C-BE32-E72D297353CC}">
                <c16:uniqueId val="{00000019-BECA-48D1-AF69-CCAF31917C9A}"/>
              </c:ext>
            </c:extLst>
          </c:dPt>
          <c:dPt>
            <c:idx val="16"/>
            <c:invertIfNegative val="0"/>
            <c:bubble3D val="0"/>
            <c:spPr>
              <a:solidFill>
                <a:srgbClr val="4472C4"/>
              </a:solidFill>
            </c:spPr>
            <c:extLst>
              <c:ext xmlns:c16="http://schemas.microsoft.com/office/drawing/2014/chart" uri="{C3380CC4-5D6E-409C-BE32-E72D297353CC}">
                <c16:uniqueId val="{00000064-CB46-4BC3-94DA-4F7305DC6D54}"/>
              </c:ext>
            </c:extLst>
          </c:dPt>
          <c:dPt>
            <c:idx val="17"/>
            <c:invertIfNegative val="0"/>
            <c:bubble3D val="0"/>
            <c:spPr>
              <a:solidFill>
                <a:srgbClr val="70AD47"/>
              </a:solidFill>
            </c:spPr>
            <c:extLst>
              <c:ext xmlns:c16="http://schemas.microsoft.com/office/drawing/2014/chart" uri="{C3380CC4-5D6E-409C-BE32-E72D297353CC}">
                <c16:uniqueId val="{0000001D-51FE-4D98-8332-C63E9E86A6C4}"/>
              </c:ext>
            </c:extLst>
          </c:dPt>
          <c:dPt>
            <c:idx val="18"/>
            <c:invertIfNegative val="0"/>
            <c:bubble3D val="0"/>
            <c:spPr>
              <a:solidFill>
                <a:srgbClr val="70AD47"/>
              </a:solidFill>
            </c:spPr>
            <c:extLst>
              <c:ext xmlns:c16="http://schemas.microsoft.com/office/drawing/2014/chart" uri="{C3380CC4-5D6E-409C-BE32-E72D297353CC}">
                <c16:uniqueId val="{0000001F-51FE-4D98-8332-C63E9E86A6C4}"/>
              </c:ext>
            </c:extLst>
          </c:dPt>
          <c:dPt>
            <c:idx val="19"/>
            <c:invertIfNegative val="0"/>
            <c:bubble3D val="0"/>
            <c:spPr>
              <a:solidFill>
                <a:srgbClr val="70AD47"/>
              </a:solidFill>
            </c:spPr>
            <c:extLst>
              <c:ext xmlns:c16="http://schemas.microsoft.com/office/drawing/2014/chart" uri="{C3380CC4-5D6E-409C-BE32-E72D297353CC}">
                <c16:uniqueId val="{00000021-B470-416D-961B-B295E079BBA0}"/>
              </c:ext>
            </c:extLst>
          </c:dPt>
          <c:dPt>
            <c:idx val="20"/>
            <c:invertIfNegative val="0"/>
            <c:bubble3D val="0"/>
            <c:spPr>
              <a:solidFill>
                <a:srgbClr val="F79646"/>
              </a:solidFill>
            </c:spPr>
            <c:extLst>
              <c:ext xmlns:c16="http://schemas.microsoft.com/office/drawing/2014/chart" uri="{C3380CC4-5D6E-409C-BE32-E72D297353CC}">
                <c16:uniqueId val="{00000021-BECA-48D1-AF69-CCAF31917C9A}"/>
              </c:ext>
            </c:extLst>
          </c:dPt>
          <c:dPt>
            <c:idx val="21"/>
            <c:invertIfNegative val="0"/>
            <c:bubble3D val="0"/>
            <c:spPr>
              <a:solidFill>
                <a:srgbClr val="F79646"/>
              </a:solidFill>
            </c:spPr>
            <c:extLst>
              <c:ext xmlns:c16="http://schemas.microsoft.com/office/drawing/2014/chart" uri="{C3380CC4-5D6E-409C-BE32-E72D297353CC}">
                <c16:uniqueId val="{00000065-CB46-4BC3-94DA-4F7305DC6D54}"/>
              </c:ext>
            </c:extLst>
          </c:dPt>
          <c:dPt>
            <c:idx val="22"/>
            <c:invertIfNegative val="0"/>
            <c:bubble3D val="0"/>
            <c:spPr>
              <a:solidFill>
                <a:srgbClr val="7030A0"/>
              </a:solidFill>
            </c:spPr>
            <c:extLst>
              <c:ext xmlns:c16="http://schemas.microsoft.com/office/drawing/2014/chart" uri="{C3380CC4-5D6E-409C-BE32-E72D297353CC}">
                <c16:uniqueId val="{00000025-51FE-4D98-8332-C63E9E86A6C4}"/>
              </c:ext>
            </c:extLst>
          </c:dPt>
          <c:dPt>
            <c:idx val="23"/>
            <c:invertIfNegative val="0"/>
            <c:bubble3D val="0"/>
            <c:spPr>
              <a:solidFill>
                <a:srgbClr val="4F81BD"/>
              </a:solidFill>
            </c:spPr>
            <c:extLst>
              <c:ext xmlns:c16="http://schemas.microsoft.com/office/drawing/2014/chart" uri="{C3380CC4-5D6E-409C-BE32-E72D297353CC}">
                <c16:uniqueId val="{00000027-B470-416D-961B-B295E079BBA0}"/>
              </c:ext>
            </c:extLst>
          </c:dPt>
          <c:dPt>
            <c:idx val="24"/>
            <c:invertIfNegative val="0"/>
            <c:bubble3D val="0"/>
            <c:spPr>
              <a:solidFill>
                <a:srgbClr val="4F81BD"/>
              </a:solidFill>
            </c:spPr>
            <c:extLst>
              <c:ext xmlns:c16="http://schemas.microsoft.com/office/drawing/2014/chart" uri="{C3380CC4-5D6E-409C-BE32-E72D297353CC}">
                <c16:uniqueId val="{00000027-BECA-48D1-AF69-CCAF31917C9A}"/>
              </c:ext>
            </c:extLst>
          </c:dPt>
          <c:dPt>
            <c:idx val="25"/>
            <c:invertIfNegative val="0"/>
            <c:bubble3D val="0"/>
            <c:spPr>
              <a:solidFill>
                <a:srgbClr val="4F81BD"/>
              </a:solidFill>
            </c:spPr>
            <c:extLst>
              <c:ext xmlns:c16="http://schemas.microsoft.com/office/drawing/2014/chart" uri="{C3380CC4-5D6E-409C-BE32-E72D297353CC}">
                <c16:uniqueId val="{00000063-CB46-4BC3-94DA-4F7305DC6D54}"/>
              </c:ext>
            </c:extLst>
          </c:dPt>
          <c:dPt>
            <c:idx val="26"/>
            <c:invertIfNegative val="0"/>
            <c:bubble3D val="0"/>
            <c:spPr>
              <a:solidFill>
                <a:srgbClr val="4F81BD"/>
              </a:solidFill>
            </c:spPr>
            <c:extLst>
              <c:ext xmlns:c16="http://schemas.microsoft.com/office/drawing/2014/chart" uri="{C3380CC4-5D6E-409C-BE32-E72D297353CC}">
                <c16:uniqueId val="{00000000-A586-4B10-842C-0B8DBEF4505B}"/>
              </c:ext>
            </c:extLst>
          </c:dPt>
          <c:dPt>
            <c:idx val="27"/>
            <c:invertIfNegative val="0"/>
            <c:bubble3D val="0"/>
            <c:spPr>
              <a:solidFill>
                <a:srgbClr val="4F81BD"/>
              </a:solidFill>
            </c:spPr>
            <c:extLst>
              <c:ext xmlns:c16="http://schemas.microsoft.com/office/drawing/2014/chart" uri="{C3380CC4-5D6E-409C-BE32-E72D297353CC}">
                <c16:uniqueId val="{00000001-A586-4B10-842C-0B8DBEF4505B}"/>
              </c:ext>
            </c:extLst>
          </c:dPt>
          <c:dPt>
            <c:idx val="28"/>
            <c:invertIfNegative val="0"/>
            <c:bubble3D val="0"/>
            <c:spPr>
              <a:solidFill>
                <a:srgbClr val="4F81BD"/>
              </a:solidFill>
            </c:spPr>
            <c:extLst>
              <c:ext xmlns:c16="http://schemas.microsoft.com/office/drawing/2014/chart" uri="{C3380CC4-5D6E-409C-BE32-E72D297353CC}">
                <c16:uniqueId val="{00000002-A586-4B10-842C-0B8DBEF4505B}"/>
              </c:ext>
            </c:extLst>
          </c:dPt>
          <c:dPt>
            <c:idx val="30"/>
            <c:invertIfNegative val="0"/>
            <c:bubble3D val="0"/>
            <c:spPr>
              <a:solidFill>
                <a:srgbClr val="00B050"/>
              </a:solidFill>
            </c:spPr>
            <c:extLst>
              <c:ext xmlns:c16="http://schemas.microsoft.com/office/drawing/2014/chart" uri="{C3380CC4-5D6E-409C-BE32-E72D297353CC}">
                <c16:uniqueId val="{00000003-A586-4B10-842C-0B8DBEF4505B}"/>
              </c:ext>
            </c:extLst>
          </c:dPt>
          <c:dPt>
            <c:idx val="31"/>
            <c:invertIfNegative val="0"/>
            <c:bubble3D val="0"/>
            <c:spPr>
              <a:solidFill>
                <a:srgbClr val="00B050"/>
              </a:solidFill>
            </c:spPr>
            <c:extLst>
              <c:ext xmlns:c16="http://schemas.microsoft.com/office/drawing/2014/chart" uri="{C3380CC4-5D6E-409C-BE32-E72D297353CC}">
                <c16:uniqueId val="{0000002B-51FE-4D98-8332-C63E9E86A6C4}"/>
              </c:ext>
            </c:extLst>
          </c:dPt>
          <c:dPt>
            <c:idx val="32"/>
            <c:invertIfNegative val="0"/>
            <c:bubble3D val="0"/>
            <c:spPr>
              <a:solidFill>
                <a:srgbClr val="5B9BD5"/>
              </a:solidFill>
            </c:spPr>
            <c:extLst>
              <c:ext xmlns:c16="http://schemas.microsoft.com/office/drawing/2014/chart" uri="{C3380CC4-5D6E-409C-BE32-E72D297353CC}">
                <c16:uniqueId val="{0000002D-51FE-4D98-8332-C63E9E86A6C4}"/>
              </c:ext>
            </c:extLst>
          </c:dPt>
          <c:dPt>
            <c:idx val="33"/>
            <c:invertIfNegative val="0"/>
            <c:bubble3D val="0"/>
            <c:spPr>
              <a:solidFill>
                <a:srgbClr val="00B050"/>
              </a:solidFill>
            </c:spPr>
            <c:extLst>
              <c:ext xmlns:c16="http://schemas.microsoft.com/office/drawing/2014/chart" uri="{C3380CC4-5D6E-409C-BE32-E72D297353CC}">
                <c16:uniqueId val="{0000002F-B470-416D-961B-B295E079BBA0}"/>
              </c:ext>
            </c:extLst>
          </c:dPt>
          <c:dPt>
            <c:idx val="34"/>
            <c:invertIfNegative val="0"/>
            <c:bubble3D val="0"/>
            <c:spPr>
              <a:solidFill>
                <a:srgbClr val="00B050"/>
              </a:solidFill>
            </c:spPr>
            <c:extLst>
              <c:ext xmlns:c16="http://schemas.microsoft.com/office/drawing/2014/chart" uri="{C3380CC4-5D6E-409C-BE32-E72D297353CC}">
                <c16:uniqueId val="{0000002F-BECA-48D1-AF69-CCAF31917C9A}"/>
              </c:ext>
            </c:extLst>
          </c:dPt>
          <c:dPt>
            <c:idx val="35"/>
            <c:invertIfNegative val="0"/>
            <c:bubble3D val="0"/>
            <c:spPr>
              <a:solidFill>
                <a:srgbClr val="00B050"/>
              </a:solidFill>
            </c:spPr>
            <c:extLst>
              <c:ext xmlns:c16="http://schemas.microsoft.com/office/drawing/2014/chart" uri="{C3380CC4-5D6E-409C-BE32-E72D297353CC}">
                <c16:uniqueId val="{00000062-CB46-4BC3-94DA-4F7305DC6D54}"/>
              </c:ext>
            </c:extLst>
          </c:dPt>
          <c:dLbls>
            <c:dLbl>
              <c:idx val="17"/>
              <c:numFmt formatCode="0%" sourceLinked="0"/>
              <c:spPr>
                <a:noFill/>
                <a:ln>
                  <a:noFill/>
                </a:ln>
                <a:effectLst/>
              </c:spPr>
              <c:txPr>
                <a:bodyPr/>
                <a:lstStyle/>
                <a:p>
                  <a:pPr>
                    <a:defRPr sz="900" b="1"/>
                  </a:pPr>
                  <a:endParaRPr lang="lv-LV"/>
                </a:p>
              </c:txPr>
              <c:showLegendKey val="0"/>
              <c:showVal val="1"/>
              <c:showCatName val="0"/>
              <c:showSerName val="0"/>
              <c:showPercent val="0"/>
              <c:showBubbleSize val="0"/>
              <c:extLst>
                <c:ext xmlns:c16="http://schemas.microsoft.com/office/drawing/2014/chart" uri="{C3380CC4-5D6E-409C-BE32-E72D297353CC}">
                  <c16:uniqueId val="{0000001D-51FE-4D98-8332-C63E9E86A6C4}"/>
                </c:ext>
              </c:extLst>
            </c:dLbl>
            <c:spPr>
              <a:noFill/>
              <a:ln>
                <a:noFill/>
              </a:ln>
              <a:effectLst/>
            </c:spPr>
            <c:txPr>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Sheet1!$A$3:$B$34</c:f>
              <c:multiLvlStrCache>
                <c:ptCount val="32"/>
                <c:lvl>
                  <c:pt idx="0">
                    <c:v>Latgale</c:v>
                  </c:pt>
                  <c:pt idx="1">
                    <c:v>Zemgale</c:v>
                  </c:pt>
                  <c:pt idx="2">
                    <c:v>Kurzeme</c:v>
                  </c:pt>
                  <c:pt idx="3">
                    <c:v>Vidzeme</c:v>
                  </c:pt>
                  <c:pt idx="4">
                    <c:v>Pierīga</c:v>
                  </c:pt>
                  <c:pt idx="5">
                    <c:v>Rīga</c:v>
                  </c:pt>
                  <c:pt idx="7">
                    <c:v>Ciems, lauki</c:v>
                  </c:pt>
                  <c:pt idx="8">
                    <c:v>Cita pilsēta</c:v>
                  </c:pt>
                  <c:pt idx="9">
                    <c:v>Rīga</c:v>
                  </c:pt>
                  <c:pt idx="11">
                    <c:v>Ir</c:v>
                  </c:pt>
                  <c:pt idx="12">
                    <c:v>Nav</c:v>
                  </c:pt>
                  <c:pt idx="14">
                    <c:v>Nestrādā</c:v>
                  </c:pt>
                  <c:pt idx="15">
                    <c:v>Strādā</c:v>
                  </c:pt>
                  <c:pt idx="17">
                    <c:v>Pamata, vidējā</c:v>
                  </c:pt>
                  <c:pt idx="18">
                    <c:v>Augstākā</c:v>
                  </c:pt>
                  <c:pt idx="20">
                    <c:v>Cita</c:v>
                  </c:pt>
                  <c:pt idx="21">
                    <c:v>Latviešu</c:v>
                  </c:pt>
                  <c:pt idx="23">
                    <c:v>65-74 gadi</c:v>
                  </c:pt>
                  <c:pt idx="24">
                    <c:v>55-64 gadi</c:v>
                  </c:pt>
                  <c:pt idx="25">
                    <c:v>45-54 gadi</c:v>
                  </c:pt>
                  <c:pt idx="26">
                    <c:v>35-44 gadi</c:v>
                  </c:pt>
                  <c:pt idx="27">
                    <c:v>25-34 gadi</c:v>
                  </c:pt>
                  <c:pt idx="28">
                    <c:v>18-24 gadi</c:v>
                  </c:pt>
                  <c:pt idx="30">
                    <c:v>Vīrieši</c:v>
                  </c:pt>
                  <c:pt idx="31">
                    <c:v>Sievietes</c:v>
                  </c:pt>
                </c:lvl>
                <c:lvl>
                  <c:pt idx="0">
                    <c:v>Reģions</c:v>
                  </c:pt>
                  <c:pt idx="7">
                    <c:v>Dzīves-vieta</c:v>
                  </c:pt>
                  <c:pt idx="11">
                    <c:v>Ģimenē bērni līdz 15g.</c:v>
                  </c:pt>
                  <c:pt idx="14">
                    <c:v>Nodar-boša-nās </c:v>
                  </c:pt>
                  <c:pt idx="17">
                    <c:v>Izglītība</c:v>
                  </c:pt>
                  <c:pt idx="20">
                    <c:v>Pamata valoda ģimenē</c:v>
                  </c:pt>
                  <c:pt idx="23">
                    <c:v>Vecums</c:v>
                  </c:pt>
                  <c:pt idx="30">
                    <c:v>Dzi-mums</c:v>
                  </c:pt>
                </c:lvl>
              </c:multiLvlStrCache>
            </c:multiLvlStrRef>
          </c:cat>
          <c:val>
            <c:numRef>
              <c:f>Sheet1!$C$3:$C$34</c:f>
              <c:numCache>
                <c:formatCode>0%</c:formatCode>
                <c:ptCount val="32"/>
                <c:pt idx="0">
                  <c:v>0.13163984967845146</c:v>
                </c:pt>
                <c:pt idx="1">
                  <c:v>0.12419342316456007</c:v>
                </c:pt>
                <c:pt idx="2">
                  <c:v>0.12488906703568241</c:v>
                </c:pt>
                <c:pt idx="3">
                  <c:v>9.8949549763945002E-2</c:v>
                </c:pt>
                <c:pt idx="4">
                  <c:v>0.20185185995076593</c:v>
                </c:pt>
                <c:pt idx="5">
                  <c:v>0.31847625040659189</c:v>
                </c:pt>
                <c:pt idx="7">
                  <c:v>0.22544307862356716</c:v>
                </c:pt>
                <c:pt idx="8">
                  <c:v>0.45608067096983729</c:v>
                </c:pt>
                <c:pt idx="9">
                  <c:v>0.31847625040659189</c:v>
                </c:pt>
                <c:pt idx="11">
                  <c:v>0.37150484365730579</c:v>
                </c:pt>
                <c:pt idx="12">
                  <c:v>0.62849515634269182</c:v>
                </c:pt>
                <c:pt idx="14">
                  <c:v>0.24266605938034452</c:v>
                </c:pt>
                <c:pt idx="15">
                  <c:v>0.75733394061965498</c:v>
                </c:pt>
                <c:pt idx="17">
                  <c:v>0.30942000497056349</c:v>
                </c:pt>
                <c:pt idx="18">
                  <c:v>0.69057999502943412</c:v>
                </c:pt>
                <c:pt idx="20">
                  <c:v>0.16173749108359017</c:v>
                </c:pt>
                <c:pt idx="21">
                  <c:v>0.83826250891640852</c:v>
                </c:pt>
                <c:pt idx="23">
                  <c:v>0.15239530611400662</c:v>
                </c:pt>
                <c:pt idx="24">
                  <c:v>0.2042257656439273</c:v>
                </c:pt>
                <c:pt idx="25">
                  <c:v>0.19263612680388861</c:v>
                </c:pt>
                <c:pt idx="26">
                  <c:v>0.18743913368103943</c:v>
                </c:pt>
                <c:pt idx="27">
                  <c:v>0.18307954764517234</c:v>
                </c:pt>
                <c:pt idx="28">
                  <c:v>8.0224120111962408E-2</c:v>
                </c:pt>
                <c:pt idx="30">
                  <c:v>0.4612293080316055</c:v>
                </c:pt>
                <c:pt idx="31">
                  <c:v>0.53877069196839078</c:v>
                </c:pt>
              </c:numCache>
            </c:numRef>
          </c:val>
          <c:extLst>
            <c:ext xmlns:c16="http://schemas.microsoft.com/office/drawing/2014/chart" uri="{C3380CC4-5D6E-409C-BE32-E72D297353CC}">
              <c16:uniqueId val="{00000030-51FE-4D98-8332-C63E9E86A6C4}"/>
            </c:ext>
          </c:extLst>
        </c:ser>
        <c:dLbls>
          <c:showLegendKey val="0"/>
          <c:showVal val="0"/>
          <c:showCatName val="0"/>
          <c:showSerName val="0"/>
          <c:showPercent val="0"/>
          <c:showBubbleSize val="0"/>
        </c:dLbls>
        <c:gapWidth val="51"/>
        <c:axId val="-1720574624"/>
        <c:axId val="-1720593120"/>
      </c:barChart>
      <c:catAx>
        <c:axId val="-1720574624"/>
        <c:scaling>
          <c:orientation val="minMax"/>
        </c:scaling>
        <c:delete val="0"/>
        <c:axPos val="l"/>
        <c:numFmt formatCode="General" sourceLinked="0"/>
        <c:majorTickMark val="out"/>
        <c:minorTickMark val="none"/>
        <c:tickLblPos val="nextTo"/>
        <c:txPr>
          <a:bodyPr/>
          <a:lstStyle/>
          <a:p>
            <a:pPr>
              <a:defRPr sz="1000"/>
            </a:pPr>
            <a:endParaRPr lang="lv-LV"/>
          </a:p>
        </c:txPr>
        <c:crossAx val="-1720593120"/>
        <c:crosses val="autoZero"/>
        <c:auto val="1"/>
        <c:lblAlgn val="ctr"/>
        <c:lblOffset val="100"/>
        <c:noMultiLvlLbl val="0"/>
      </c:catAx>
      <c:valAx>
        <c:axId val="-1720593120"/>
        <c:scaling>
          <c:orientation val="minMax"/>
          <c:max val="1"/>
        </c:scaling>
        <c:delete val="1"/>
        <c:axPos val="b"/>
        <c:numFmt formatCode="0%" sourceLinked="1"/>
        <c:majorTickMark val="out"/>
        <c:minorTickMark val="none"/>
        <c:tickLblPos val="nextTo"/>
        <c:crossAx val="-1720574624"/>
        <c:crosses val="autoZero"/>
        <c:crossBetween val="between"/>
        <c:majorUnit val="0.25"/>
      </c:valAx>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03B3-4F29-93A5-68C039C4CFEF}"/>
              </c:ext>
            </c:extLst>
          </c:dPt>
          <c:dPt>
            <c:idx val="1"/>
            <c:invertIfNegative val="0"/>
            <c:bubble3D val="0"/>
            <c:extLst>
              <c:ext xmlns:c16="http://schemas.microsoft.com/office/drawing/2014/chart" uri="{C3380CC4-5D6E-409C-BE32-E72D297353CC}">
                <c16:uniqueId val="{00000001-03B3-4F29-93A5-68C039C4CFE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8 TV</c:v>
                </c:pt>
                <c:pt idx="1">
                  <c:v>TV4</c:v>
                </c:pt>
                <c:pt idx="2">
                  <c:v>STV Pirmā</c:v>
                </c:pt>
                <c:pt idx="3">
                  <c:v>360 TV</c:v>
                </c:pt>
                <c:pt idx="4">
                  <c:v>ReTV</c:v>
                </c:pt>
                <c:pt idx="5">
                  <c:v>TV3 Life</c:v>
                </c:pt>
                <c:pt idx="6">
                  <c:v>TV 24</c:v>
                </c:pt>
                <c:pt idx="7">
                  <c:v>TV3</c:v>
                </c:pt>
                <c:pt idx="8">
                  <c:v>LTV7</c:v>
                </c:pt>
                <c:pt idx="9">
                  <c:v>LTV1</c:v>
                </c:pt>
              </c:strCache>
            </c:strRef>
          </c:cat>
          <c:val>
            <c:numRef>
              <c:f>Sheet1!$B$2:$B$11</c:f>
              <c:numCache>
                <c:formatCode>0.0</c:formatCode>
                <c:ptCount val="10"/>
                <c:pt idx="0">
                  <c:v>6.70175219584993</c:v>
                </c:pt>
                <c:pt idx="1">
                  <c:v>7.1464209844379045</c:v>
                </c:pt>
                <c:pt idx="2">
                  <c:v>7.2551201005940564</c:v>
                </c:pt>
                <c:pt idx="3">
                  <c:v>7.2941224318346309</c:v>
                </c:pt>
                <c:pt idx="4">
                  <c:v>7.4413641813937019</c:v>
                </c:pt>
                <c:pt idx="5">
                  <c:v>7.4691169396623014</c:v>
                </c:pt>
                <c:pt idx="6">
                  <c:v>7.4947865402750766</c:v>
                </c:pt>
                <c:pt idx="7">
                  <c:v>7.7292687336718107</c:v>
                </c:pt>
                <c:pt idx="8">
                  <c:v>8.0266113434750537</c:v>
                </c:pt>
                <c:pt idx="9">
                  <c:v>8.1963494335572005</c:v>
                </c:pt>
              </c:numCache>
            </c:numRef>
          </c:val>
          <c:extLst>
            <c:ext xmlns:c16="http://schemas.microsoft.com/office/drawing/2014/chart" uri="{C3380CC4-5D6E-409C-BE32-E72D297353CC}">
              <c16:uniqueId val="{00000002-03B3-4F29-93A5-68C039C4CFEF}"/>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Teicami/ labi (9-10)</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0.38559364829746157</c:v>
                </c:pt>
                <c:pt idx="1">
                  <c:v>0.40391245340033655</c:v>
                </c:pt>
                <c:pt idx="2">
                  <c:v>0.42550691293882448</c:v>
                </c:pt>
                <c:pt idx="4">
                  <c:v>0.40461293090953293</c:v>
                </c:pt>
                <c:pt idx="5">
                  <c:v>0.41012294567792323</c:v>
                </c:pt>
                <c:pt idx="7">
                  <c:v>0.22903560030368308</c:v>
                </c:pt>
                <c:pt idx="8">
                  <c:v>0.44093142755538506</c:v>
                </c:pt>
                <c:pt idx="10">
                  <c:v>0.406320857607673</c:v>
                </c:pt>
                <c:pt idx="11">
                  <c:v>0.40676857354743678</c:v>
                </c:pt>
                <c:pt idx="13">
                  <c:v>0.32305906549968549</c:v>
                </c:pt>
                <c:pt idx="14">
                  <c:v>0.44411797711985823</c:v>
                </c:pt>
                <c:pt idx="16">
                  <c:v>0.45186340376731171</c:v>
                </c:pt>
                <c:pt idx="17">
                  <c:v>0.37022313902812598</c:v>
                </c:pt>
                <c:pt idx="18">
                  <c:v>0.42775793219919811</c:v>
                </c:pt>
                <c:pt idx="19">
                  <c:v>0.43051727136991708</c:v>
                </c:pt>
                <c:pt idx="20">
                  <c:v>0.37734671524409591</c:v>
                </c:pt>
                <c:pt idx="21">
                  <c:v>0.3740406338605321</c:v>
                </c:pt>
                <c:pt idx="23">
                  <c:v>0.41430187480637171</c:v>
                </c:pt>
                <c:pt idx="24">
                  <c:v>0.4001178316954927</c:v>
                </c:pt>
                <c:pt idx="26">
                  <c:v>0.40665992808461215</c:v>
                </c:pt>
              </c:numCache>
            </c:numRef>
          </c:val>
          <c:extLst>
            <c:ext xmlns:c16="http://schemas.microsoft.com/office/drawing/2014/chart" uri="{C3380CC4-5D6E-409C-BE32-E72D297353CC}">
              <c16:uniqueId val="{00000000-C3C0-44DE-9879-7489263ECECD}"/>
            </c:ext>
          </c:extLst>
        </c:ser>
        <c:ser>
          <c:idx val="1"/>
          <c:order val="1"/>
          <c:tx>
            <c:strRef>
              <c:f>Sheet1!$D$3</c:f>
              <c:strCache>
                <c:ptCount val="1"/>
                <c:pt idx="0">
                  <c:v>Apmierinoši (6-8)</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0.3439528043512291</c:v>
                </c:pt>
                <c:pt idx="1">
                  <c:v>0.28701190814293759</c:v>
                </c:pt>
                <c:pt idx="2">
                  <c:v>0.24810409495823377</c:v>
                </c:pt>
                <c:pt idx="4">
                  <c:v>0.29402610317200251</c:v>
                </c:pt>
                <c:pt idx="5">
                  <c:v>0.27634536857321845</c:v>
                </c:pt>
                <c:pt idx="7">
                  <c:v>0.15211670083267137</c:v>
                </c:pt>
                <c:pt idx="8">
                  <c:v>0.31357080662515557</c:v>
                </c:pt>
                <c:pt idx="10">
                  <c:v>0.26658384126767271</c:v>
                </c:pt>
                <c:pt idx="11">
                  <c:v>0.29414603311184462</c:v>
                </c:pt>
                <c:pt idx="13">
                  <c:v>0.29587953073428486</c:v>
                </c:pt>
                <c:pt idx="14">
                  <c:v>0.28368412083859118</c:v>
                </c:pt>
                <c:pt idx="16">
                  <c:v>0.31526803806216647</c:v>
                </c:pt>
                <c:pt idx="17">
                  <c:v>0.32515602726942416</c:v>
                </c:pt>
                <c:pt idx="18">
                  <c:v>0.27639221184736407</c:v>
                </c:pt>
                <c:pt idx="19">
                  <c:v>0.24659263490506472</c:v>
                </c:pt>
                <c:pt idx="20">
                  <c:v>0.28529777256105293</c:v>
                </c:pt>
                <c:pt idx="21">
                  <c:v>0.2656382473960649</c:v>
                </c:pt>
                <c:pt idx="23">
                  <c:v>0.26644500016803074</c:v>
                </c:pt>
                <c:pt idx="24">
                  <c:v>0.30544605344421238</c:v>
                </c:pt>
                <c:pt idx="26">
                  <c:v>0.28745762462913421</c:v>
                </c:pt>
              </c:numCache>
            </c:numRef>
          </c:val>
          <c:extLst>
            <c:ext xmlns:c16="http://schemas.microsoft.com/office/drawing/2014/chart" uri="{C3380CC4-5D6E-409C-BE32-E72D297353CC}">
              <c16:uniqueId val="{00000001-C3C0-44DE-9879-7489263ECECD}"/>
            </c:ext>
          </c:extLst>
        </c:ser>
        <c:ser>
          <c:idx val="2"/>
          <c:order val="2"/>
          <c:tx>
            <c:strRef>
              <c:f>Sheet1!$E$3</c:f>
              <c:strCache>
                <c:ptCount val="1"/>
                <c:pt idx="0">
                  <c:v>Neapmierinoši (1-5)</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8.0679399479628808E-2</c:v>
                </c:pt>
                <c:pt idx="1">
                  <c:v>5.5022389203094282E-2</c:v>
                </c:pt>
                <c:pt idx="2">
                  <c:v>6.7948984835958612E-2</c:v>
                </c:pt>
                <c:pt idx="4">
                  <c:v>7.3135322857227708E-2</c:v>
                </c:pt>
                <c:pt idx="5">
                  <c:v>5.1030834311142338E-2</c:v>
                </c:pt>
                <c:pt idx="7">
                  <c:v>5.9668611659680168E-2</c:v>
                </c:pt>
                <c:pt idx="8">
                  <c:v>6.5937276403976036E-2</c:v>
                </c:pt>
                <c:pt idx="10">
                  <c:v>8.8434071849162063E-2</c:v>
                </c:pt>
                <c:pt idx="11">
                  <c:v>5.7390073564685243E-2</c:v>
                </c:pt>
                <c:pt idx="13">
                  <c:v>8.5018480571552618E-2</c:v>
                </c:pt>
                <c:pt idx="14">
                  <c:v>5.5919632617078441E-2</c:v>
                </c:pt>
                <c:pt idx="16">
                  <c:v>7.7319103856052798E-2</c:v>
                </c:pt>
                <c:pt idx="17">
                  <c:v>8.8201453144729963E-2</c:v>
                </c:pt>
                <c:pt idx="18">
                  <c:v>6.2511230255516956E-2</c:v>
                </c:pt>
                <c:pt idx="19">
                  <c:v>4.0176832554142394E-2</c:v>
                </c:pt>
                <c:pt idx="20">
                  <c:v>4.260900798851025E-2</c:v>
                </c:pt>
                <c:pt idx="21">
                  <c:v>9.6652361043825574E-2</c:v>
                </c:pt>
                <c:pt idx="23">
                  <c:v>6.7747752342853851E-2</c:v>
                </c:pt>
                <c:pt idx="24">
                  <c:v>6.2505533177691974E-2</c:v>
                </c:pt>
                <c:pt idx="26">
                  <c:v>6.4923398295789386E-2</c:v>
                </c:pt>
              </c:numCache>
            </c:numRef>
          </c:val>
          <c:extLst>
            <c:ext xmlns:c16="http://schemas.microsoft.com/office/drawing/2014/chart" uri="{C3380CC4-5D6E-409C-BE32-E72D297353CC}">
              <c16:uniqueId val="{00000002-C3C0-44DE-9879-7489263ECECD}"/>
            </c:ext>
          </c:extLst>
        </c:ser>
        <c:ser>
          <c:idx val="3"/>
          <c:order val="3"/>
          <c:tx>
            <c:strRef>
              <c:f>Sheet1!$F$3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7.4727891584963443E-2</c:v>
                </c:pt>
                <c:pt idx="1">
                  <c:v>9.7942700368807631E-2</c:v>
                </c:pt>
                <c:pt idx="2">
                  <c:v>0.10384950627733676</c:v>
                </c:pt>
                <c:pt idx="4">
                  <c:v>8.7362056861570683E-2</c:v>
                </c:pt>
                <c:pt idx="5">
                  <c:v>0.10681860787667687</c:v>
                </c:pt>
                <c:pt idx="7">
                  <c:v>0.17778618966173226</c:v>
                </c:pt>
                <c:pt idx="8">
                  <c:v>7.8538127184587136E-2</c:v>
                </c:pt>
                <c:pt idx="10">
                  <c:v>9.5497640728556807E-2</c:v>
                </c:pt>
                <c:pt idx="11">
                  <c:v>9.4299515469220815E-2</c:v>
                </c:pt>
                <c:pt idx="13">
                  <c:v>9.7146346130525529E-2</c:v>
                </c:pt>
                <c:pt idx="14">
                  <c:v>9.344498445718534E-2</c:v>
                </c:pt>
                <c:pt idx="16">
                  <c:v>9.8704277980996041E-2</c:v>
                </c:pt>
                <c:pt idx="17">
                  <c:v>8.7577057393336891E-2</c:v>
                </c:pt>
                <c:pt idx="18">
                  <c:v>9.3263066376818596E-2</c:v>
                </c:pt>
                <c:pt idx="19">
                  <c:v>0.13483709165797036</c:v>
                </c:pt>
                <c:pt idx="20">
                  <c:v>0.10062902304334054</c:v>
                </c:pt>
                <c:pt idx="21">
                  <c:v>0</c:v>
                </c:pt>
                <c:pt idx="23">
                  <c:v>9.0469961544943564E-2</c:v>
                </c:pt>
                <c:pt idx="24">
                  <c:v>9.811755322174992E-2</c:v>
                </c:pt>
                <c:pt idx="26">
                  <c:v>9.459025980454791E-2</c:v>
                </c:pt>
              </c:numCache>
            </c:numRef>
          </c:val>
          <c:extLst>
            <c:ext xmlns:c16="http://schemas.microsoft.com/office/drawing/2014/chart" uri="{C3380CC4-5D6E-409C-BE32-E72D297353CC}">
              <c16:uniqueId val="{00000003-C3C0-44DE-9879-7489263ECECD}"/>
            </c:ext>
          </c:extLst>
        </c:ser>
        <c:ser>
          <c:idx val="4"/>
          <c:order val="4"/>
          <c:tx>
            <c:strRef>
              <c:f>Sheet1!$G$3</c:f>
              <c:strCache>
                <c:ptCount val="1"/>
                <c:pt idx="0">
                  <c:v>Neizmanto</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Sheet1!$G$4:$G$30</c:f>
              <c:numCache>
                <c:formatCode>###0%</c:formatCode>
                <c:ptCount val="27"/>
                <c:pt idx="0">
                  <c:v>0.11504625628671634</c:v>
                </c:pt>
                <c:pt idx="1">
                  <c:v>0.15611054888482445</c:v>
                </c:pt>
                <c:pt idx="2">
                  <c:v>0.15459050098964786</c:v>
                </c:pt>
                <c:pt idx="4">
                  <c:v>0.14086358619966396</c:v>
                </c:pt>
                <c:pt idx="5">
                  <c:v>0.15568224356104088</c:v>
                </c:pt>
                <c:pt idx="7">
                  <c:v>0.38139289754223343</c:v>
                </c:pt>
                <c:pt idx="8">
                  <c:v>0.10102236223089411</c:v>
                </c:pt>
                <c:pt idx="10">
                  <c:v>0.14316358854693492</c:v>
                </c:pt>
                <c:pt idx="11">
                  <c:v>0.14739580430680929</c:v>
                </c:pt>
                <c:pt idx="13">
                  <c:v>0.19889657706395161</c:v>
                </c:pt>
                <c:pt idx="14">
                  <c:v>0.1228332849672856</c:v>
                </c:pt>
                <c:pt idx="16">
                  <c:v>5.6845176333473149E-2</c:v>
                </c:pt>
                <c:pt idx="17">
                  <c:v>0.12884232316438471</c:v>
                </c:pt>
                <c:pt idx="18">
                  <c:v>0.14007555932110219</c:v>
                </c:pt>
                <c:pt idx="19">
                  <c:v>0.14787616951290541</c:v>
                </c:pt>
                <c:pt idx="20">
                  <c:v>0.19411748116299987</c:v>
                </c:pt>
                <c:pt idx="21">
                  <c:v>0.26366875769957693</c:v>
                </c:pt>
                <c:pt idx="23">
                  <c:v>0.16103541113780012</c:v>
                </c:pt>
                <c:pt idx="24">
                  <c:v>0.13381302846085444</c:v>
                </c:pt>
                <c:pt idx="26">
                  <c:v>0.14636878918591315</c:v>
                </c:pt>
              </c:numCache>
            </c:numRef>
          </c:val>
          <c:extLst>
            <c:ext xmlns:c16="http://schemas.microsoft.com/office/drawing/2014/chart" uri="{C3380CC4-5D6E-409C-BE32-E72D297353CC}">
              <c16:uniqueId val="{00000004-C3C0-44DE-9879-7489263ECEC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916545447113212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Teicami/ labi (9-10)</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0.33782700766616047</c:v>
                </c:pt>
                <c:pt idx="1">
                  <c:v>0.32469230993149195</c:v>
                </c:pt>
                <c:pt idx="2">
                  <c:v>0.34269394690102872</c:v>
                </c:pt>
                <c:pt idx="4">
                  <c:v>0.33321310695534628</c:v>
                </c:pt>
                <c:pt idx="5">
                  <c:v>0.33367992055532614</c:v>
                </c:pt>
                <c:pt idx="7">
                  <c:v>0.19652472963193673</c:v>
                </c:pt>
                <c:pt idx="8">
                  <c:v>0.3597931561464458</c:v>
                </c:pt>
                <c:pt idx="10">
                  <c:v>0.35833601647425511</c:v>
                </c:pt>
                <c:pt idx="11">
                  <c:v>0.32539217932756925</c:v>
                </c:pt>
                <c:pt idx="13">
                  <c:v>0.28420023809498274</c:v>
                </c:pt>
                <c:pt idx="14">
                  <c:v>0.35542485034536309</c:v>
                </c:pt>
                <c:pt idx="16">
                  <c:v>0.35800361151300109</c:v>
                </c:pt>
                <c:pt idx="17">
                  <c:v>0.29524841783244421</c:v>
                </c:pt>
                <c:pt idx="18">
                  <c:v>0.36724331395516907</c:v>
                </c:pt>
                <c:pt idx="19">
                  <c:v>0.33201028388680015</c:v>
                </c:pt>
                <c:pt idx="20">
                  <c:v>0.32938389426622428</c:v>
                </c:pt>
                <c:pt idx="21">
                  <c:v>0.31476346934559118</c:v>
                </c:pt>
                <c:pt idx="23">
                  <c:v>0.34434758586711378</c:v>
                </c:pt>
                <c:pt idx="24">
                  <c:v>0.32400302080132792</c:v>
                </c:pt>
                <c:pt idx="26">
                  <c:v>0.33338653046882305</c:v>
                </c:pt>
              </c:numCache>
            </c:numRef>
          </c:val>
          <c:extLst>
            <c:ext xmlns:c16="http://schemas.microsoft.com/office/drawing/2014/chart" uri="{C3380CC4-5D6E-409C-BE32-E72D297353CC}">
              <c16:uniqueId val="{00000000-2F00-46D6-817C-35873ABF61FE}"/>
            </c:ext>
          </c:extLst>
        </c:ser>
        <c:ser>
          <c:idx val="1"/>
          <c:order val="1"/>
          <c:tx>
            <c:strRef>
              <c:f>Sheet1!$D$3</c:f>
              <c:strCache>
                <c:ptCount val="1"/>
                <c:pt idx="0">
                  <c:v>Apmierinoši (6-8)</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0.35225980811243846</c:v>
                </c:pt>
                <c:pt idx="1">
                  <c:v>0.27050381789875877</c:v>
                </c:pt>
                <c:pt idx="2">
                  <c:v>0.2894623159356019</c:v>
                </c:pt>
                <c:pt idx="4">
                  <c:v>0.31547345843670294</c:v>
                </c:pt>
                <c:pt idx="5">
                  <c:v>0.26029117107183009</c:v>
                </c:pt>
                <c:pt idx="7">
                  <c:v>0.20286464711186231</c:v>
                </c:pt>
                <c:pt idx="8">
                  <c:v>0.31274469459694609</c:v>
                </c:pt>
                <c:pt idx="10">
                  <c:v>0.27816999949144039</c:v>
                </c:pt>
                <c:pt idx="11">
                  <c:v>0.30035700446229119</c:v>
                </c:pt>
                <c:pt idx="13">
                  <c:v>0.30281973970414494</c:v>
                </c:pt>
                <c:pt idx="14">
                  <c:v>0.2914571627918971</c:v>
                </c:pt>
                <c:pt idx="16">
                  <c:v>0.35363109009579763</c:v>
                </c:pt>
                <c:pt idx="17">
                  <c:v>0.34845590687179551</c:v>
                </c:pt>
                <c:pt idx="18">
                  <c:v>0.30870590399881204</c:v>
                </c:pt>
                <c:pt idx="19">
                  <c:v>0.25312879020151946</c:v>
                </c:pt>
                <c:pt idx="20">
                  <c:v>0.23849506076929453</c:v>
                </c:pt>
                <c:pt idx="21">
                  <c:v>0.24107288574526053</c:v>
                </c:pt>
                <c:pt idx="23">
                  <c:v>0.29317813424061101</c:v>
                </c:pt>
                <c:pt idx="24">
                  <c:v>0.2965094905721799</c:v>
                </c:pt>
                <c:pt idx="26">
                  <c:v>0.29497297139656242</c:v>
                </c:pt>
              </c:numCache>
            </c:numRef>
          </c:val>
          <c:extLst>
            <c:ext xmlns:c16="http://schemas.microsoft.com/office/drawing/2014/chart" uri="{C3380CC4-5D6E-409C-BE32-E72D297353CC}">
              <c16:uniqueId val="{00000001-2F00-46D6-817C-35873ABF61FE}"/>
            </c:ext>
          </c:extLst>
        </c:ser>
        <c:ser>
          <c:idx val="2"/>
          <c:order val="2"/>
          <c:tx>
            <c:strRef>
              <c:f>Sheet1!$E$3</c:f>
              <c:strCache>
                <c:ptCount val="1"/>
                <c:pt idx="0">
                  <c:v>Neapmierinoši (1-5)</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8.1278113603588248E-2</c:v>
                </c:pt>
                <c:pt idx="1">
                  <c:v>7.6177917938205927E-2</c:v>
                </c:pt>
                <c:pt idx="2">
                  <c:v>6.4166186006038545E-2</c:v>
                </c:pt>
                <c:pt idx="4">
                  <c:v>7.2244645498275417E-2</c:v>
                </c:pt>
                <c:pt idx="5">
                  <c:v>7.5629863557050078E-2</c:v>
                </c:pt>
                <c:pt idx="7">
                  <c:v>6.4653426565890945E-2</c:v>
                </c:pt>
                <c:pt idx="8">
                  <c:v>7.5209599296905641E-2</c:v>
                </c:pt>
                <c:pt idx="10">
                  <c:v>9.104270771943021E-2</c:v>
                </c:pt>
                <c:pt idx="11">
                  <c:v>6.7881937582636567E-2</c:v>
                </c:pt>
                <c:pt idx="13">
                  <c:v>8.1982025245080387E-2</c:v>
                </c:pt>
                <c:pt idx="14">
                  <c:v>6.9702847014942768E-2</c:v>
                </c:pt>
                <c:pt idx="16">
                  <c:v>8.8780544785483459E-2</c:v>
                </c:pt>
                <c:pt idx="17">
                  <c:v>8.5156473809879646E-2</c:v>
                </c:pt>
                <c:pt idx="18">
                  <c:v>6.1244169879514344E-2</c:v>
                </c:pt>
                <c:pt idx="19">
                  <c:v>5.986288717458671E-2</c:v>
                </c:pt>
                <c:pt idx="20">
                  <c:v>6.0085821265354444E-2</c:v>
                </c:pt>
                <c:pt idx="21">
                  <c:v>0.10673116346275244</c:v>
                </c:pt>
                <c:pt idx="23">
                  <c:v>7.4607839566663947E-2</c:v>
                </c:pt>
                <c:pt idx="24">
                  <c:v>7.2555817845366757E-2</c:v>
                </c:pt>
                <c:pt idx="26">
                  <c:v>7.3502270403946218E-2</c:v>
                </c:pt>
              </c:numCache>
            </c:numRef>
          </c:val>
          <c:extLst>
            <c:ext xmlns:c16="http://schemas.microsoft.com/office/drawing/2014/chart" uri="{C3380CC4-5D6E-409C-BE32-E72D297353CC}">
              <c16:uniqueId val="{00000002-2F00-46D6-817C-35873ABF61FE}"/>
            </c:ext>
          </c:extLst>
        </c:ser>
        <c:ser>
          <c:idx val="3"/>
          <c:order val="3"/>
          <c:tx>
            <c:strRef>
              <c:f>Sheet1!$F$3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9.6990062340721897E-2</c:v>
                </c:pt>
                <c:pt idx="1">
                  <c:v>0.10975565675907471</c:v>
                </c:pt>
                <c:pt idx="2">
                  <c:v>0.10487954466028991</c:v>
                </c:pt>
                <c:pt idx="4">
                  <c:v>9.6190654017543023E-2</c:v>
                </c:pt>
                <c:pt idx="5">
                  <c:v>0.12077757958140153</c:v>
                </c:pt>
                <c:pt idx="7">
                  <c:v>0.18090507784502394</c:v>
                </c:pt>
                <c:pt idx="8">
                  <c:v>9.0742078681950653E-2</c:v>
                </c:pt>
                <c:pt idx="10">
                  <c:v>9.5518756921631448E-2</c:v>
                </c:pt>
                <c:pt idx="11">
                  <c:v>0.10846688786833517</c:v>
                </c:pt>
                <c:pt idx="13">
                  <c:v>9.9043437891009015E-2</c:v>
                </c:pt>
                <c:pt idx="14">
                  <c:v>0.10813923868072252</c:v>
                </c:pt>
                <c:pt idx="16">
                  <c:v>9.2956742098867354E-2</c:v>
                </c:pt>
                <c:pt idx="17">
                  <c:v>0.10775246619046251</c:v>
                </c:pt>
                <c:pt idx="18">
                  <c:v>0.1060957644419683</c:v>
                </c:pt>
                <c:pt idx="19">
                  <c:v>0.1468245630961954</c:v>
                </c:pt>
                <c:pt idx="20">
                  <c:v>0.10715342395748487</c:v>
                </c:pt>
                <c:pt idx="21">
                  <c:v>1.9653296896955001E-2</c:v>
                </c:pt>
                <c:pt idx="23">
                  <c:v>9.9840394296724616E-2</c:v>
                </c:pt>
                <c:pt idx="24">
                  <c:v>0.11001990431869027</c:v>
                </c:pt>
                <c:pt idx="26">
                  <c:v>0.10532481595515787</c:v>
                </c:pt>
              </c:numCache>
            </c:numRef>
          </c:val>
          <c:extLst>
            <c:ext xmlns:c16="http://schemas.microsoft.com/office/drawing/2014/chart" uri="{C3380CC4-5D6E-409C-BE32-E72D297353CC}">
              <c16:uniqueId val="{00000003-2F00-46D6-817C-35873ABF61FE}"/>
            </c:ext>
          </c:extLst>
        </c:ser>
        <c:ser>
          <c:idx val="4"/>
          <c:order val="4"/>
          <c:tx>
            <c:strRef>
              <c:f>Sheet1!$G$3</c:f>
              <c:strCache>
                <c:ptCount val="1"/>
                <c:pt idx="0">
                  <c:v>Neizmanto</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Sheet1!$G$4:$G$30</c:f>
              <c:numCache>
                <c:formatCode>###0%</c:formatCode>
                <c:ptCount val="27"/>
                <c:pt idx="0">
                  <c:v>0.13164500827709014</c:v>
                </c:pt>
                <c:pt idx="1">
                  <c:v>0.21887029747246933</c:v>
                </c:pt>
                <c:pt idx="2">
                  <c:v>0.1987980064970426</c:v>
                </c:pt>
                <c:pt idx="4">
                  <c:v>0.18287813509213044</c:v>
                </c:pt>
                <c:pt idx="5">
                  <c:v>0.20962146523439387</c:v>
                </c:pt>
                <c:pt idx="7">
                  <c:v>0.35505211884528642</c:v>
                </c:pt>
                <c:pt idx="8">
                  <c:v>0.16151047127774965</c:v>
                </c:pt>
                <c:pt idx="10">
                  <c:v>0.17693251939324239</c:v>
                </c:pt>
                <c:pt idx="11">
                  <c:v>0.19790199075916465</c:v>
                </c:pt>
                <c:pt idx="13">
                  <c:v>0.23195455906478313</c:v>
                </c:pt>
                <c:pt idx="14">
                  <c:v>0.17527590116707359</c:v>
                </c:pt>
                <c:pt idx="16">
                  <c:v>0.10662801150685056</c:v>
                </c:pt>
                <c:pt idx="17">
                  <c:v>0.1633867352954198</c:v>
                </c:pt>
                <c:pt idx="18">
                  <c:v>0.15671084772453603</c:v>
                </c:pt>
                <c:pt idx="19">
                  <c:v>0.20817347564089822</c:v>
                </c:pt>
                <c:pt idx="20">
                  <c:v>0.26488179974164155</c:v>
                </c:pt>
                <c:pt idx="21">
                  <c:v>0.31777918454944043</c:v>
                </c:pt>
                <c:pt idx="23">
                  <c:v>0.18802604602888662</c:v>
                </c:pt>
                <c:pt idx="24">
                  <c:v>0.19691176646243658</c:v>
                </c:pt>
                <c:pt idx="26">
                  <c:v>0.19281341177550707</c:v>
                </c:pt>
              </c:numCache>
            </c:numRef>
          </c:val>
          <c:extLst>
            <c:ext xmlns:c16="http://schemas.microsoft.com/office/drawing/2014/chart" uri="{C3380CC4-5D6E-409C-BE32-E72D297353CC}">
              <c16:uniqueId val="{00000004-2F00-46D6-817C-35873ABF61F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916545447113212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4951523946185"/>
          <c:y val="5.4421564248590168E-2"/>
          <c:w val="0.72229538720996067"/>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38FF-47B2-AAE9-4F96EF5DF880}"/>
              </c:ext>
            </c:extLst>
          </c:dPt>
          <c:dPt>
            <c:idx val="3"/>
            <c:invertIfNegative val="0"/>
            <c:bubble3D val="0"/>
            <c:extLst>
              <c:ext xmlns:c16="http://schemas.microsoft.com/office/drawing/2014/chart" uri="{C3380CC4-5D6E-409C-BE32-E72D297353CC}">
                <c16:uniqueId val="{00000001-38FF-47B2-AAE9-4F96EF5DF880}"/>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Sheet1!$C$4:$C$13</c:f>
              <c:numCache>
                <c:formatCode>0%</c:formatCode>
                <c:ptCount val="10"/>
                <c:pt idx="0">
                  <c:v>6.0142423847587667E-2</c:v>
                </c:pt>
                <c:pt idx="1">
                  <c:v>0.13601636609771775</c:v>
                </c:pt>
                <c:pt idx="2">
                  <c:v>9.7146486244238286E-2</c:v>
                </c:pt>
                <c:pt idx="3">
                  <c:v>0.12522611544453838</c:v>
                </c:pt>
                <c:pt idx="4">
                  <c:v>0.17433663395873461</c:v>
                </c:pt>
                <c:pt idx="5">
                  <c:v>0.20189121764877127</c:v>
                </c:pt>
                <c:pt idx="6">
                  <c:v>0.25572833786767235</c:v>
                </c:pt>
                <c:pt idx="7">
                  <c:v>0.27982108652034254</c:v>
                </c:pt>
                <c:pt idx="8">
                  <c:v>0.20882832839603391</c:v>
                </c:pt>
                <c:pt idx="9">
                  <c:v>0.37121493454903165</c:v>
                </c:pt>
              </c:numCache>
            </c:numRef>
          </c:val>
          <c:extLst>
            <c:ext xmlns:c16="http://schemas.microsoft.com/office/drawing/2014/chart" uri="{C3380CC4-5D6E-409C-BE32-E72D297353CC}">
              <c16:uniqueId val="{00000002-38FF-47B2-AAE9-4F96EF5DF880}"/>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38FF-47B2-AAE9-4F96EF5DF880}"/>
              </c:ext>
            </c:extLst>
          </c:dPt>
          <c:dPt>
            <c:idx val="3"/>
            <c:invertIfNegative val="0"/>
            <c:bubble3D val="0"/>
            <c:extLst>
              <c:ext xmlns:c16="http://schemas.microsoft.com/office/drawing/2014/chart" uri="{C3380CC4-5D6E-409C-BE32-E72D297353CC}">
                <c16:uniqueId val="{00000004-38FF-47B2-AAE9-4F96EF5DF880}"/>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Sheet1!$D$4:$D$13</c:f>
              <c:numCache>
                <c:formatCode>0%</c:formatCode>
                <c:ptCount val="10"/>
                <c:pt idx="0">
                  <c:v>7.8507344968231085E-2</c:v>
                </c:pt>
                <c:pt idx="1">
                  <c:v>0.17172531489858742</c:v>
                </c:pt>
                <c:pt idx="2">
                  <c:v>0.16241339169547581</c:v>
                </c:pt>
                <c:pt idx="3">
                  <c:v>0.17090075831597457</c:v>
                </c:pt>
                <c:pt idx="4">
                  <c:v>0.20702332138878782</c:v>
                </c:pt>
                <c:pt idx="5">
                  <c:v>0.24726538556709593</c:v>
                </c:pt>
                <c:pt idx="6">
                  <c:v>0.24690358305830182</c:v>
                </c:pt>
                <c:pt idx="7">
                  <c:v>0.212045504910049</c:v>
                </c:pt>
                <c:pt idx="8">
                  <c:v>0.10055128461836871</c:v>
                </c:pt>
                <c:pt idx="9">
                  <c:v>0.1812120091329831</c:v>
                </c:pt>
              </c:numCache>
            </c:numRef>
          </c:val>
          <c:extLst>
            <c:ext xmlns:c16="http://schemas.microsoft.com/office/drawing/2014/chart" uri="{C3380CC4-5D6E-409C-BE32-E72D297353CC}">
              <c16:uniqueId val="{00000005-38FF-47B2-AAE9-4F96EF5DF880}"/>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Sheet1!$E$4:$E$13</c:f>
              <c:numCache>
                <c:formatCode>0%</c:formatCode>
                <c:ptCount val="10"/>
                <c:pt idx="0">
                  <c:v>2.6327584974140981E-2</c:v>
                </c:pt>
                <c:pt idx="1">
                  <c:v>5.4116978761058684E-2</c:v>
                </c:pt>
                <c:pt idx="2">
                  <c:v>4.0882963797811867E-2</c:v>
                </c:pt>
                <c:pt idx="3">
                  <c:v>4.6326104827836723E-2</c:v>
                </c:pt>
                <c:pt idx="4">
                  <c:v>5.0204283086655872E-2</c:v>
                </c:pt>
                <c:pt idx="5">
                  <c:v>4.4479646098911668E-2</c:v>
                </c:pt>
                <c:pt idx="6">
                  <c:v>4.6786718806747229E-2</c:v>
                </c:pt>
                <c:pt idx="7">
                  <c:v>3.2534558467217277E-2</c:v>
                </c:pt>
                <c:pt idx="8">
                  <c:v>2.387475624640116E-2</c:v>
                </c:pt>
                <c:pt idx="9">
                  <c:v>2.9097871616225415E-2</c:v>
                </c:pt>
              </c:numCache>
            </c:numRef>
          </c:val>
          <c:extLst>
            <c:ext xmlns:c16="http://schemas.microsoft.com/office/drawing/2014/chart" uri="{C3380CC4-5D6E-409C-BE32-E72D297353CC}">
              <c16:uniqueId val="{00000006-38FF-47B2-AAE9-4F96EF5DF880}"/>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Sheet1!$F$4:$F$13</c:f>
              <c:numCache>
                <c:formatCode>0%</c:formatCode>
                <c:ptCount val="10"/>
                <c:pt idx="0">
                  <c:v>0.11827517456623793</c:v>
                </c:pt>
                <c:pt idx="1">
                  <c:v>0.13779619573777438</c:v>
                </c:pt>
                <c:pt idx="2">
                  <c:v>0.12799915215073412</c:v>
                </c:pt>
                <c:pt idx="3">
                  <c:v>0.11577077030568246</c:v>
                </c:pt>
                <c:pt idx="4">
                  <c:v>0.11902071700737243</c:v>
                </c:pt>
                <c:pt idx="5">
                  <c:v>0.11266848286114563</c:v>
                </c:pt>
                <c:pt idx="6">
                  <c:v>0.10720620107438128</c:v>
                </c:pt>
                <c:pt idx="7">
                  <c:v>9.4644476152174736E-2</c:v>
                </c:pt>
                <c:pt idx="8">
                  <c:v>0.11520907581394779</c:v>
                </c:pt>
                <c:pt idx="9">
                  <c:v>8.4805621073301807E-2</c:v>
                </c:pt>
              </c:numCache>
            </c:numRef>
          </c:val>
          <c:extLst>
            <c:ext xmlns:c16="http://schemas.microsoft.com/office/drawing/2014/chart" uri="{C3380CC4-5D6E-409C-BE32-E72D297353CC}">
              <c16:uniqueId val="{00000007-38FF-47B2-AAE9-4F96EF5DF880}"/>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Sheet1!$G$4:$G$13</c:f>
              <c:numCache>
                <c:formatCode>0%</c:formatCode>
                <c:ptCount val="10"/>
                <c:pt idx="0">
                  <c:v>0.71674747164380148</c:v>
                </c:pt>
                <c:pt idx="1">
                  <c:v>0.50034514450486089</c:v>
                </c:pt>
                <c:pt idx="2">
                  <c:v>0.5715580061117389</c:v>
                </c:pt>
                <c:pt idx="3">
                  <c:v>0.54177625110596683</c:v>
                </c:pt>
                <c:pt idx="4">
                  <c:v>0.44941504455844883</c:v>
                </c:pt>
                <c:pt idx="5">
                  <c:v>0.39369526782407538</c:v>
                </c:pt>
                <c:pt idx="6">
                  <c:v>0.34337515919289757</c:v>
                </c:pt>
                <c:pt idx="7">
                  <c:v>0.38095437395021636</c:v>
                </c:pt>
                <c:pt idx="8">
                  <c:v>0.55153655492524789</c:v>
                </c:pt>
                <c:pt idx="9">
                  <c:v>0.33366956362845834</c:v>
                </c:pt>
              </c:numCache>
            </c:numRef>
          </c:val>
          <c:extLst>
            <c:ext xmlns:c16="http://schemas.microsoft.com/office/drawing/2014/chart" uri="{C3380CC4-5D6E-409C-BE32-E72D297353CC}">
              <c16:uniqueId val="{00000008-38FF-47B2-AAE9-4F96EF5DF880}"/>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1897781358136432"/>
          <c:y val="0.90314702809421532"/>
          <c:w val="0.88102218641863572"/>
          <c:h val="6.1874332220706582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2978-4C9D-BA36-40A582203678}"/>
              </c:ext>
            </c:extLst>
          </c:dPt>
          <c:dPt>
            <c:idx val="1"/>
            <c:invertIfNegative val="0"/>
            <c:bubble3D val="0"/>
            <c:extLst>
              <c:ext xmlns:c16="http://schemas.microsoft.com/office/drawing/2014/chart" uri="{C3380CC4-5D6E-409C-BE32-E72D297353CC}">
                <c16:uniqueId val="{00000001-2978-4C9D-BA36-40A582203678}"/>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Sheet1!$B$2:$B$11</c:f>
              <c:numCache>
                <c:formatCode>0.0</c:formatCode>
                <c:ptCount val="10"/>
                <c:pt idx="0">
                  <c:v>7.5552561847510606</c:v>
                </c:pt>
                <c:pt idx="1">
                  <c:v>7.5687039374877019</c:v>
                </c:pt>
                <c:pt idx="2">
                  <c:v>7.6176146006380376</c:v>
                </c:pt>
                <c:pt idx="3">
                  <c:v>7.657042272710358</c:v>
                </c:pt>
                <c:pt idx="4">
                  <c:v>7.8319522778328547</c:v>
                </c:pt>
                <c:pt idx="5">
                  <c:v>7.9168308417544155</c:v>
                </c:pt>
                <c:pt idx="6">
                  <c:v>8.0812250297768173</c:v>
                </c:pt>
                <c:pt idx="7">
                  <c:v>8.3762702099796069</c:v>
                </c:pt>
                <c:pt idx="8">
                  <c:v>8.4961267219724608</c:v>
                </c:pt>
                <c:pt idx="9">
                  <c:v>8.6259260955380466</c:v>
                </c:pt>
              </c:numCache>
            </c:numRef>
          </c:val>
          <c:extLst>
            <c:ext xmlns:c16="http://schemas.microsoft.com/office/drawing/2014/chart" uri="{C3380CC4-5D6E-409C-BE32-E72D297353CC}">
              <c16:uniqueId val="{00000002-2978-4C9D-BA36-40A582203678}"/>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7391949303556"/>
          <c:y val="5.4421564248590168E-2"/>
          <c:w val="0.64970570751906687"/>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2E91-40E3-B2AD-A07ED4AB90E9}"/>
              </c:ext>
            </c:extLst>
          </c:dPt>
          <c:dPt>
            <c:idx val="3"/>
            <c:invertIfNegative val="0"/>
            <c:bubble3D val="0"/>
            <c:extLst>
              <c:ext xmlns:c16="http://schemas.microsoft.com/office/drawing/2014/chart" uri="{C3380CC4-5D6E-409C-BE32-E72D297353CC}">
                <c16:uniqueId val="{00000001-2E91-40E3-B2AD-A07ED4AB90E9}"/>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Latvijas Radio 6 (n=167)</c:v>
                </c:pt>
                <c:pt idx="1">
                  <c:v> Eiropas Hitu Radio (n=353)</c:v>
                </c:pt>
                <c:pt idx="2">
                  <c:v>Radio TEV (n=298)</c:v>
                </c:pt>
                <c:pt idx="3">
                  <c:v>Latvijas Radio 5 – Pieci.lv (n=339)</c:v>
                </c:pt>
                <c:pt idx="4">
                  <c:v>Star FM (n=436)</c:v>
                </c:pt>
                <c:pt idx="5">
                  <c:v>Radio SWH (n=498)</c:v>
                </c:pt>
                <c:pt idx="6">
                  <c:v>Radio Skonto (n=563)</c:v>
                </c:pt>
                <c:pt idx="7">
                  <c:v>Latvijas Radio 2 (n=531)</c:v>
                </c:pt>
                <c:pt idx="8">
                  <c:v>Latvijas Radio 3 - Klasika (n=344)</c:v>
                </c:pt>
                <c:pt idx="9">
                  <c:v>Latvijas Radio 1 (n=589)</c:v>
                </c:pt>
              </c:strCache>
            </c:strRef>
          </c:cat>
          <c:val>
            <c:numRef>
              <c:f>Sheet1!$C$4:$C$13</c:f>
              <c:numCache>
                <c:formatCode>0%</c:formatCode>
                <c:ptCount val="10"/>
                <c:pt idx="0">
                  <c:v>0.36454957281080969</c:v>
                </c:pt>
                <c:pt idx="1">
                  <c:v>0.37588257854301654</c:v>
                </c:pt>
                <c:pt idx="2">
                  <c:v>0.32334431961307253</c:v>
                </c:pt>
                <c:pt idx="3">
                  <c:v>0.36567389765667158</c:v>
                </c:pt>
                <c:pt idx="4">
                  <c:v>0.40396450500919945</c:v>
                </c:pt>
                <c:pt idx="5">
                  <c:v>0.40898782844456583</c:v>
                </c:pt>
                <c:pt idx="6">
                  <c:v>0.46545260639878938</c:v>
                </c:pt>
                <c:pt idx="7">
                  <c:v>0.53360120696718349</c:v>
                </c:pt>
                <c:pt idx="8">
                  <c:v>0.62663342977089576</c:v>
                </c:pt>
                <c:pt idx="9">
                  <c:v>0.63834753871793248</c:v>
                </c:pt>
              </c:numCache>
            </c:numRef>
          </c:val>
          <c:extLst>
            <c:ext xmlns:c16="http://schemas.microsoft.com/office/drawing/2014/chart" uri="{C3380CC4-5D6E-409C-BE32-E72D297353CC}">
              <c16:uniqueId val="{00000002-2E91-40E3-B2AD-A07ED4AB90E9}"/>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2E91-40E3-B2AD-A07ED4AB90E9}"/>
              </c:ext>
            </c:extLst>
          </c:dPt>
          <c:dPt>
            <c:idx val="3"/>
            <c:invertIfNegative val="0"/>
            <c:bubble3D val="0"/>
            <c:extLst>
              <c:ext xmlns:c16="http://schemas.microsoft.com/office/drawing/2014/chart" uri="{C3380CC4-5D6E-409C-BE32-E72D297353CC}">
                <c16:uniqueId val="{00000004-2E91-40E3-B2AD-A07ED4AB90E9}"/>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 (n=167)</c:v>
                </c:pt>
                <c:pt idx="1">
                  <c:v> Eiropas Hitu Radio (n=353)</c:v>
                </c:pt>
                <c:pt idx="2">
                  <c:v>Radio TEV (n=298)</c:v>
                </c:pt>
                <c:pt idx="3">
                  <c:v>Latvijas Radio 5 – Pieci.lv (n=339)</c:v>
                </c:pt>
                <c:pt idx="4">
                  <c:v>Star FM (n=436)</c:v>
                </c:pt>
                <c:pt idx="5">
                  <c:v>Radio SWH (n=498)</c:v>
                </c:pt>
                <c:pt idx="6">
                  <c:v>Radio Skonto (n=563)</c:v>
                </c:pt>
                <c:pt idx="7">
                  <c:v>Latvijas Radio 2 (n=531)</c:v>
                </c:pt>
                <c:pt idx="8">
                  <c:v>Latvijas Radio 3 - Klasika (n=344)</c:v>
                </c:pt>
                <c:pt idx="9">
                  <c:v>Latvijas Radio 1 (n=589)</c:v>
                </c:pt>
              </c:strCache>
            </c:strRef>
          </c:cat>
          <c:val>
            <c:numRef>
              <c:f>Sheet1!$D$4:$D$13</c:f>
              <c:numCache>
                <c:formatCode>0%</c:formatCode>
                <c:ptCount val="10"/>
                <c:pt idx="0">
                  <c:v>0.47586740340242306</c:v>
                </c:pt>
                <c:pt idx="1">
                  <c:v>0.47456461319382059</c:v>
                </c:pt>
                <c:pt idx="2">
                  <c:v>0.54058000102849557</c:v>
                </c:pt>
                <c:pt idx="3">
                  <c:v>0.49904883006261802</c:v>
                </c:pt>
                <c:pt idx="4">
                  <c:v>0.47970453284062675</c:v>
                </c:pt>
                <c:pt idx="5">
                  <c:v>0.50090605361807983</c:v>
                </c:pt>
                <c:pt idx="6">
                  <c:v>0.44939061983483974</c:v>
                </c:pt>
                <c:pt idx="7">
                  <c:v>0.40435743695728343</c:v>
                </c:pt>
                <c:pt idx="8">
                  <c:v>0.30172533023768899</c:v>
                </c:pt>
                <c:pt idx="9">
                  <c:v>0.31161526450087473</c:v>
                </c:pt>
              </c:numCache>
            </c:numRef>
          </c:val>
          <c:extLst>
            <c:ext xmlns:c16="http://schemas.microsoft.com/office/drawing/2014/chart" uri="{C3380CC4-5D6E-409C-BE32-E72D297353CC}">
              <c16:uniqueId val="{00000005-2E91-40E3-B2AD-A07ED4AB90E9}"/>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Latvijas Radio 6 (n=167)</c:v>
                </c:pt>
                <c:pt idx="1">
                  <c:v> Eiropas Hitu Radio (n=353)</c:v>
                </c:pt>
                <c:pt idx="2">
                  <c:v>Radio TEV (n=298)</c:v>
                </c:pt>
                <c:pt idx="3">
                  <c:v>Latvijas Radio 5 – Pieci.lv (n=339)</c:v>
                </c:pt>
                <c:pt idx="4">
                  <c:v>Star FM (n=436)</c:v>
                </c:pt>
                <c:pt idx="5">
                  <c:v>Radio SWH (n=498)</c:v>
                </c:pt>
                <c:pt idx="6">
                  <c:v>Radio Skonto (n=563)</c:v>
                </c:pt>
                <c:pt idx="7">
                  <c:v>Latvijas Radio 2 (n=531)</c:v>
                </c:pt>
                <c:pt idx="8">
                  <c:v>Latvijas Radio 3 - Klasika (n=344)</c:v>
                </c:pt>
                <c:pt idx="9">
                  <c:v>Latvijas Radio 1 (n=589)</c:v>
                </c:pt>
              </c:strCache>
            </c:strRef>
          </c:cat>
          <c:val>
            <c:numRef>
              <c:f>Sheet1!$E$4:$E$13</c:f>
              <c:numCache>
                <c:formatCode>0%</c:formatCode>
                <c:ptCount val="10"/>
                <c:pt idx="0">
                  <c:v>0.1595830237867667</c:v>
                </c:pt>
                <c:pt idx="1">
                  <c:v>0.14955280826316464</c:v>
                </c:pt>
                <c:pt idx="2">
                  <c:v>0.13607567935843262</c:v>
                </c:pt>
                <c:pt idx="3">
                  <c:v>0.13527727228071129</c:v>
                </c:pt>
                <c:pt idx="4">
                  <c:v>0.11633096215017616</c:v>
                </c:pt>
                <c:pt idx="5">
                  <c:v>9.0106117937356456E-2</c:v>
                </c:pt>
                <c:pt idx="6">
                  <c:v>8.5156773766372193E-2</c:v>
                </c:pt>
                <c:pt idx="7">
                  <c:v>6.204135607553455E-2</c:v>
                </c:pt>
                <c:pt idx="8">
                  <c:v>7.1641239991415945E-2</c:v>
                </c:pt>
                <c:pt idx="9">
                  <c:v>5.0037196781193873E-2</c:v>
                </c:pt>
              </c:numCache>
            </c:numRef>
          </c:val>
          <c:extLst>
            <c:ext xmlns:c16="http://schemas.microsoft.com/office/drawing/2014/chart" uri="{C3380CC4-5D6E-409C-BE32-E72D297353CC}">
              <c16:uniqueId val="{00000006-2E91-40E3-B2AD-A07ED4AB90E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33674685265404547"/>
          <c:y val="0.90314702809421532"/>
          <c:w val="0.66325314734595442"/>
          <c:h val="6.1874332220706582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19F6-484D-8535-FABA17A09A78}"/>
              </c:ext>
            </c:extLst>
          </c:dPt>
          <c:dPt>
            <c:idx val="1"/>
            <c:invertIfNegative val="0"/>
            <c:bubble3D val="0"/>
            <c:extLst>
              <c:ext xmlns:c16="http://schemas.microsoft.com/office/drawing/2014/chart" uri="{C3380CC4-5D6E-409C-BE32-E72D297353CC}">
                <c16:uniqueId val="{00000001-19F6-484D-8535-FABA17A09A78}"/>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Latvijas Radio 6</c:v>
                </c:pt>
                <c:pt idx="1">
                  <c:v> Eiropas Hitu Radio</c:v>
                </c:pt>
                <c:pt idx="2">
                  <c:v>Radio TEV</c:v>
                </c:pt>
                <c:pt idx="3">
                  <c:v>Latvijas Radio 5 – Pieci.lv </c:v>
                </c:pt>
                <c:pt idx="4">
                  <c:v>Star FM</c:v>
                </c:pt>
                <c:pt idx="5">
                  <c:v>Radio SWH</c:v>
                </c:pt>
                <c:pt idx="6">
                  <c:v>Radio Skonto</c:v>
                </c:pt>
                <c:pt idx="7">
                  <c:v>Latvijas Radio 2</c:v>
                </c:pt>
                <c:pt idx="8">
                  <c:v>Latvijas Radio 3 - Klasika</c:v>
                </c:pt>
                <c:pt idx="9">
                  <c:v>Latvijas Radio 1</c:v>
                </c:pt>
              </c:strCache>
            </c:strRef>
          </c:cat>
          <c:val>
            <c:numRef>
              <c:f>Sheet1!$B$2:$B$11</c:f>
              <c:numCache>
                <c:formatCode>0.0</c:formatCode>
                <c:ptCount val="10"/>
                <c:pt idx="0">
                  <c:v>7.5552561847510606</c:v>
                </c:pt>
                <c:pt idx="1">
                  <c:v>7.5687039374877019</c:v>
                </c:pt>
                <c:pt idx="2">
                  <c:v>7.6176146006380376</c:v>
                </c:pt>
                <c:pt idx="3">
                  <c:v>7.657042272710358</c:v>
                </c:pt>
                <c:pt idx="4">
                  <c:v>7.8319522778328547</c:v>
                </c:pt>
                <c:pt idx="5">
                  <c:v>7.9168308417544155</c:v>
                </c:pt>
                <c:pt idx="6">
                  <c:v>8.0812250297768173</c:v>
                </c:pt>
                <c:pt idx="7">
                  <c:v>8.3762702099796069</c:v>
                </c:pt>
                <c:pt idx="8">
                  <c:v>8.4961267219724608</c:v>
                </c:pt>
                <c:pt idx="9">
                  <c:v>8.6259260955380466</c:v>
                </c:pt>
              </c:numCache>
            </c:numRef>
          </c:val>
          <c:extLst>
            <c:ext xmlns:c16="http://schemas.microsoft.com/office/drawing/2014/chart" uri="{C3380CC4-5D6E-409C-BE32-E72D297353CC}">
              <c16:uniqueId val="{00000002-19F6-484D-8535-FABA17A09A78}"/>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Teicami/ labi (9-10)</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0.41835195434727468</c:v>
                </c:pt>
                <c:pt idx="1">
                  <c:v>0.36470893492069256</c:v>
                </c:pt>
                <c:pt idx="2">
                  <c:v>0.34716461941609811</c:v>
                </c:pt>
                <c:pt idx="4">
                  <c:v>0.36858409720555063</c:v>
                </c:pt>
                <c:pt idx="5">
                  <c:v>0.37566566663431239</c:v>
                </c:pt>
                <c:pt idx="7">
                  <c:v>0.19696651719938454</c:v>
                </c:pt>
                <c:pt idx="8">
                  <c:v>0.40483507328558066</c:v>
                </c:pt>
                <c:pt idx="10">
                  <c:v>0.36274596269640191</c:v>
                </c:pt>
                <c:pt idx="11">
                  <c:v>0.37392857501363042</c:v>
                </c:pt>
                <c:pt idx="13">
                  <c:v>0.322861412886015</c:v>
                </c:pt>
                <c:pt idx="14">
                  <c:v>0.39288012470948031</c:v>
                </c:pt>
                <c:pt idx="16">
                  <c:v>0.42313547300909193</c:v>
                </c:pt>
                <c:pt idx="17">
                  <c:v>0.4007807823603397</c:v>
                </c:pt>
                <c:pt idx="18">
                  <c:v>0.40844278671443413</c:v>
                </c:pt>
                <c:pt idx="19">
                  <c:v>0.36855227888802528</c:v>
                </c:pt>
                <c:pt idx="20">
                  <c:v>0.28150639093454777</c:v>
                </c:pt>
                <c:pt idx="21">
                  <c:v>0.31887284531607996</c:v>
                </c:pt>
                <c:pt idx="23">
                  <c:v>0.39740724583745723</c:v>
                </c:pt>
                <c:pt idx="24">
                  <c:v>0.34879229391285982</c:v>
                </c:pt>
                <c:pt idx="26">
                  <c:v>0.37121493454903021</c:v>
                </c:pt>
              </c:numCache>
            </c:numRef>
          </c:val>
          <c:extLst>
            <c:ext xmlns:c16="http://schemas.microsoft.com/office/drawing/2014/chart" uri="{C3380CC4-5D6E-409C-BE32-E72D297353CC}">
              <c16:uniqueId val="{00000000-E971-4EAD-B271-98AED52994F3}"/>
            </c:ext>
          </c:extLst>
        </c:ser>
        <c:ser>
          <c:idx val="1"/>
          <c:order val="1"/>
          <c:tx>
            <c:strRef>
              <c:f>Sheet1!$D$3</c:f>
              <c:strCache>
                <c:ptCount val="1"/>
                <c:pt idx="0">
                  <c:v>Apmierinoši (6-8)</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0.1930313378555574</c:v>
                </c:pt>
                <c:pt idx="1">
                  <c:v>0.19800285498783254</c:v>
                </c:pt>
                <c:pt idx="2">
                  <c:v>0.14879965158690772</c:v>
                </c:pt>
                <c:pt idx="4">
                  <c:v>0.18863051604497194</c:v>
                </c:pt>
                <c:pt idx="5">
                  <c:v>0.16866171338022884</c:v>
                </c:pt>
                <c:pt idx="7">
                  <c:v>0.10875551324796687</c:v>
                </c:pt>
                <c:pt idx="8">
                  <c:v>0.1951920353568676</c:v>
                </c:pt>
                <c:pt idx="10">
                  <c:v>0.18096062475897681</c:v>
                </c:pt>
                <c:pt idx="11">
                  <c:v>0.18129255808524511</c:v>
                </c:pt>
                <c:pt idx="13">
                  <c:v>0.15801965414553512</c:v>
                </c:pt>
                <c:pt idx="14">
                  <c:v>0.19160353313765571</c:v>
                </c:pt>
                <c:pt idx="16">
                  <c:v>0.23044325876303423</c:v>
                </c:pt>
                <c:pt idx="17">
                  <c:v>0.20358084697008924</c:v>
                </c:pt>
                <c:pt idx="18">
                  <c:v>0.19095334525107682</c:v>
                </c:pt>
                <c:pt idx="19">
                  <c:v>0.15338509352232721</c:v>
                </c:pt>
                <c:pt idx="20">
                  <c:v>0.16299499735788045</c:v>
                </c:pt>
                <c:pt idx="21">
                  <c:v>0.11394517699523786</c:v>
                </c:pt>
                <c:pt idx="23">
                  <c:v>0.17603711986410625</c:v>
                </c:pt>
                <c:pt idx="24">
                  <c:v>0.18564211387365509</c:v>
                </c:pt>
                <c:pt idx="26">
                  <c:v>0.18121200913298249</c:v>
                </c:pt>
              </c:numCache>
            </c:numRef>
          </c:val>
          <c:extLst>
            <c:ext xmlns:c16="http://schemas.microsoft.com/office/drawing/2014/chart" uri="{C3380CC4-5D6E-409C-BE32-E72D297353CC}">
              <c16:uniqueId val="{00000001-E971-4EAD-B271-98AED52994F3}"/>
            </c:ext>
          </c:extLst>
        </c:ser>
        <c:ser>
          <c:idx val="2"/>
          <c:order val="2"/>
          <c:tx>
            <c:strRef>
              <c:f>Sheet1!$E$3</c:f>
              <c:strCache>
                <c:ptCount val="1"/>
                <c:pt idx="0">
                  <c:v>Neapmierinoši (1-5)</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5.4084826397323815E-2</c:v>
                </c:pt>
                <c:pt idx="1">
                  <c:v>2.513737341194195E-2</c:v>
                </c:pt>
                <c:pt idx="2">
                  <c:v>1.7081812873984505E-2</c:v>
                </c:pt>
                <c:pt idx="4">
                  <c:v>2.9770649860722247E-2</c:v>
                </c:pt>
                <c:pt idx="5">
                  <c:v>2.7959695694220306E-2</c:v>
                </c:pt>
                <c:pt idx="7">
                  <c:v>3.6332138414108504E-2</c:v>
                </c:pt>
                <c:pt idx="8">
                  <c:v>2.7702065231860848E-2</c:v>
                </c:pt>
                <c:pt idx="10">
                  <c:v>2.6671565985563479E-2</c:v>
                </c:pt>
                <c:pt idx="11">
                  <c:v>2.9875312048596964E-2</c:v>
                </c:pt>
                <c:pt idx="13">
                  <c:v>4.5338026578046406E-2</c:v>
                </c:pt>
                <c:pt idx="14">
                  <c:v>2.18213375938415E-2</c:v>
                </c:pt>
                <c:pt idx="16">
                  <c:v>2.4398829596987706E-2</c:v>
                </c:pt>
                <c:pt idx="17">
                  <c:v>2.6931943298931213E-2</c:v>
                </c:pt>
                <c:pt idx="18">
                  <c:v>3.4713737877142395E-2</c:v>
                </c:pt>
                <c:pt idx="19">
                  <c:v>1.096709875723492E-2</c:v>
                </c:pt>
                <c:pt idx="20">
                  <c:v>3.4519850734683881E-2</c:v>
                </c:pt>
                <c:pt idx="21">
                  <c:v>6.0041114877545793E-2</c:v>
                </c:pt>
                <c:pt idx="23">
                  <c:v>3.2430994389037383E-2</c:v>
                </c:pt>
                <c:pt idx="24">
                  <c:v>2.6244461189478169E-2</c:v>
                </c:pt>
                <c:pt idx="26">
                  <c:v>2.9097871616225322E-2</c:v>
                </c:pt>
              </c:numCache>
            </c:numRef>
          </c:val>
          <c:extLst>
            <c:ext xmlns:c16="http://schemas.microsoft.com/office/drawing/2014/chart" uri="{C3380CC4-5D6E-409C-BE32-E72D297353CC}">
              <c16:uniqueId val="{00000002-E971-4EAD-B271-98AED52994F3}"/>
            </c:ext>
          </c:extLst>
        </c:ser>
        <c:ser>
          <c:idx val="3"/>
          <c:order val="3"/>
          <c:tx>
            <c:strRef>
              <c:f>Sheet1!$F$3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7.1027920929968597E-2</c:v>
                </c:pt>
                <c:pt idx="1">
                  <c:v>8.7897362020961309E-2</c:v>
                </c:pt>
                <c:pt idx="2">
                  <c:v>9.0130991014158154E-2</c:v>
                </c:pt>
                <c:pt idx="4">
                  <c:v>8.3892859537827935E-2</c:v>
                </c:pt>
                <c:pt idx="5">
                  <c:v>8.6349789914530392E-2</c:v>
                </c:pt>
                <c:pt idx="7">
                  <c:v>0.15571727580352529</c:v>
                </c:pt>
                <c:pt idx="8">
                  <c:v>7.1123662256512996E-2</c:v>
                </c:pt>
                <c:pt idx="10">
                  <c:v>8.5062474264941124E-2</c:v>
                </c:pt>
                <c:pt idx="11">
                  <c:v>8.4723319794418564E-2</c:v>
                </c:pt>
                <c:pt idx="13">
                  <c:v>7.4084706104421902E-2</c:v>
                </c:pt>
                <c:pt idx="14">
                  <c:v>8.9609214555354963E-2</c:v>
                </c:pt>
                <c:pt idx="16">
                  <c:v>7.1682286340199616E-2</c:v>
                </c:pt>
                <c:pt idx="17">
                  <c:v>8.4886443408656073E-2</c:v>
                </c:pt>
                <c:pt idx="18">
                  <c:v>8.5297291269747E-2</c:v>
                </c:pt>
                <c:pt idx="19">
                  <c:v>0.1117281769758677</c:v>
                </c:pt>
                <c:pt idx="20">
                  <c:v>7.8302945429521875E-2</c:v>
                </c:pt>
                <c:pt idx="21">
                  <c:v>6.028533380179539E-2</c:v>
                </c:pt>
                <c:pt idx="23">
                  <c:v>6.6181483701207702E-2</c:v>
                </c:pt>
                <c:pt idx="24">
                  <c:v>0.10074932053741531</c:v>
                </c:pt>
                <c:pt idx="26">
                  <c:v>8.4805621073301488E-2</c:v>
                </c:pt>
              </c:numCache>
            </c:numRef>
          </c:val>
          <c:extLst>
            <c:ext xmlns:c16="http://schemas.microsoft.com/office/drawing/2014/chart" uri="{C3380CC4-5D6E-409C-BE32-E72D297353CC}">
              <c16:uniqueId val="{00000003-E971-4EAD-B271-98AED52994F3}"/>
            </c:ext>
          </c:extLst>
        </c:ser>
        <c:ser>
          <c:idx val="4"/>
          <c:order val="4"/>
          <c:tx>
            <c:strRef>
              <c:f>Sheet1!$G$3</c:f>
              <c:strCache>
                <c:ptCount val="1"/>
                <c:pt idx="0">
                  <c:v>Neizmanto</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Sheet1!$G$4:$G$30</c:f>
              <c:numCache>
                <c:formatCode>###0%</c:formatCode>
                <c:ptCount val="27"/>
                <c:pt idx="0">
                  <c:v>0.26350396046987468</c:v>
                </c:pt>
                <c:pt idx="1">
                  <c:v>0.32425347465857229</c:v>
                </c:pt>
                <c:pt idx="2">
                  <c:v>0.39682292510885309</c:v>
                </c:pt>
                <c:pt idx="4">
                  <c:v>0.32912187735092496</c:v>
                </c:pt>
                <c:pt idx="5">
                  <c:v>0.34136313437670973</c:v>
                </c:pt>
                <c:pt idx="7">
                  <c:v>0.50222855533501509</c:v>
                </c:pt>
                <c:pt idx="8">
                  <c:v>0.30114716386917567</c:v>
                </c:pt>
                <c:pt idx="10">
                  <c:v>0.34455937229411615</c:v>
                </c:pt>
                <c:pt idx="11">
                  <c:v>0.3301802350581054</c:v>
                </c:pt>
                <c:pt idx="13">
                  <c:v>0.39969620028598174</c:v>
                </c:pt>
                <c:pt idx="14">
                  <c:v>0.30408579000366626</c:v>
                </c:pt>
                <c:pt idx="16">
                  <c:v>0.25034015229068657</c:v>
                </c:pt>
                <c:pt idx="17">
                  <c:v>0.28381998396198549</c:v>
                </c:pt>
                <c:pt idx="18">
                  <c:v>0.28059283888759945</c:v>
                </c:pt>
                <c:pt idx="19">
                  <c:v>0.35536735185654494</c:v>
                </c:pt>
                <c:pt idx="20">
                  <c:v>0.4426758155433656</c:v>
                </c:pt>
                <c:pt idx="21">
                  <c:v>0.44685552900934056</c:v>
                </c:pt>
                <c:pt idx="23">
                  <c:v>0.32794315620819142</c:v>
                </c:pt>
                <c:pt idx="24">
                  <c:v>0.33857181048659268</c:v>
                </c:pt>
                <c:pt idx="26">
                  <c:v>0.33366956362845729</c:v>
                </c:pt>
              </c:numCache>
            </c:numRef>
          </c:val>
          <c:extLst>
            <c:ext xmlns:c16="http://schemas.microsoft.com/office/drawing/2014/chart" uri="{C3380CC4-5D6E-409C-BE32-E72D297353CC}">
              <c16:uniqueId val="{00000004-E971-4EAD-B271-98AED52994F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916545447113212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6021238281087"/>
          <c:y val="5.4421564248590168E-2"/>
          <c:w val="0.8802846900666117"/>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1353-4131-AD34-729F18575E03}"/>
              </c:ext>
            </c:extLst>
          </c:dPt>
          <c:dPt>
            <c:idx val="3"/>
            <c:invertIfNegative val="0"/>
            <c:bubble3D val="0"/>
            <c:extLst>
              <c:ext xmlns:c16="http://schemas.microsoft.com/office/drawing/2014/chart" uri="{C3380CC4-5D6E-409C-BE32-E72D297353CC}">
                <c16:uniqueId val="{00000001-1353-4131-AD34-729F18575E03}"/>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Jauns.lv</c:v>
                </c:pt>
                <c:pt idx="1">
                  <c:v>Apollo.lv</c:v>
                </c:pt>
                <c:pt idx="2">
                  <c:v>Tvnet.lv</c:v>
                </c:pt>
                <c:pt idx="3">
                  <c:v>Delfi.lv</c:v>
                </c:pt>
                <c:pt idx="4">
                  <c:v>Tv3.lv</c:v>
                </c:pt>
                <c:pt idx="5">
                  <c:v>LA.lv</c:v>
                </c:pt>
                <c:pt idx="6">
                  <c:v>Inbox.lv</c:v>
                </c:pt>
                <c:pt idx="7">
                  <c:v>LSM.lv</c:v>
                </c:pt>
              </c:strCache>
            </c:strRef>
          </c:cat>
          <c:val>
            <c:numRef>
              <c:f>Sheet1!$C$4:$C$11</c:f>
              <c:numCache>
                <c:formatCode>0%</c:formatCode>
                <c:ptCount val="8"/>
                <c:pt idx="0">
                  <c:v>0.10643990762207646</c:v>
                </c:pt>
                <c:pt idx="1">
                  <c:v>0.13692564607587304</c:v>
                </c:pt>
                <c:pt idx="2">
                  <c:v>0.14999774267933297</c:v>
                </c:pt>
                <c:pt idx="3">
                  <c:v>0.19099669252099963</c:v>
                </c:pt>
                <c:pt idx="4">
                  <c:v>9.6796846980719872E-2</c:v>
                </c:pt>
                <c:pt idx="5">
                  <c:v>0.13531714848668225</c:v>
                </c:pt>
                <c:pt idx="6">
                  <c:v>0.1458859596167939</c:v>
                </c:pt>
                <c:pt idx="7">
                  <c:v>0.28441719736340665</c:v>
                </c:pt>
              </c:numCache>
            </c:numRef>
          </c:val>
          <c:extLst>
            <c:ext xmlns:c16="http://schemas.microsoft.com/office/drawing/2014/chart" uri="{C3380CC4-5D6E-409C-BE32-E72D297353CC}">
              <c16:uniqueId val="{00000002-1353-4131-AD34-729F18575E03}"/>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1353-4131-AD34-729F18575E03}"/>
              </c:ext>
            </c:extLst>
          </c:dPt>
          <c:dPt>
            <c:idx val="3"/>
            <c:invertIfNegative val="0"/>
            <c:bubble3D val="0"/>
            <c:extLst>
              <c:ext xmlns:c16="http://schemas.microsoft.com/office/drawing/2014/chart" uri="{C3380CC4-5D6E-409C-BE32-E72D297353CC}">
                <c16:uniqueId val="{00000004-1353-4131-AD34-729F18575E03}"/>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c:v>
                </c:pt>
                <c:pt idx="1">
                  <c:v>Apollo.lv</c:v>
                </c:pt>
                <c:pt idx="2">
                  <c:v>Tvnet.lv</c:v>
                </c:pt>
                <c:pt idx="3">
                  <c:v>Delfi.lv</c:v>
                </c:pt>
                <c:pt idx="4">
                  <c:v>Tv3.lv</c:v>
                </c:pt>
                <c:pt idx="5">
                  <c:v>LA.lv</c:v>
                </c:pt>
                <c:pt idx="6">
                  <c:v>Inbox.lv</c:v>
                </c:pt>
                <c:pt idx="7">
                  <c:v>LSM.lv</c:v>
                </c:pt>
              </c:strCache>
            </c:strRef>
          </c:cat>
          <c:val>
            <c:numRef>
              <c:f>Sheet1!$D$4:$D$11</c:f>
              <c:numCache>
                <c:formatCode>0%</c:formatCode>
                <c:ptCount val="8"/>
                <c:pt idx="0">
                  <c:v>0.25665331339495445</c:v>
                </c:pt>
                <c:pt idx="1">
                  <c:v>0.30928495487713403</c:v>
                </c:pt>
                <c:pt idx="2">
                  <c:v>0.37518631279196313</c:v>
                </c:pt>
                <c:pt idx="3">
                  <c:v>0.4097668506966724</c:v>
                </c:pt>
                <c:pt idx="4">
                  <c:v>0.19567929995557182</c:v>
                </c:pt>
                <c:pt idx="5">
                  <c:v>0.23683148359337686</c:v>
                </c:pt>
                <c:pt idx="6">
                  <c:v>0.23169996739649618</c:v>
                </c:pt>
                <c:pt idx="7">
                  <c:v>0.32283309038418406</c:v>
                </c:pt>
              </c:numCache>
            </c:numRef>
          </c:val>
          <c:extLst>
            <c:ext xmlns:c16="http://schemas.microsoft.com/office/drawing/2014/chart" uri="{C3380CC4-5D6E-409C-BE32-E72D297353CC}">
              <c16:uniqueId val="{00000005-1353-4131-AD34-729F18575E03}"/>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c:v>
                </c:pt>
                <c:pt idx="1">
                  <c:v>Apollo.lv</c:v>
                </c:pt>
                <c:pt idx="2">
                  <c:v>Tvnet.lv</c:v>
                </c:pt>
                <c:pt idx="3">
                  <c:v>Delfi.lv</c:v>
                </c:pt>
                <c:pt idx="4">
                  <c:v>Tv3.lv</c:v>
                </c:pt>
                <c:pt idx="5">
                  <c:v>LA.lv</c:v>
                </c:pt>
                <c:pt idx="6">
                  <c:v>Inbox.lv</c:v>
                </c:pt>
                <c:pt idx="7">
                  <c:v>LSM.lv</c:v>
                </c:pt>
              </c:strCache>
            </c:strRef>
          </c:cat>
          <c:val>
            <c:numRef>
              <c:f>Sheet1!$E$4:$E$11</c:f>
              <c:numCache>
                <c:formatCode>0%</c:formatCode>
                <c:ptCount val="8"/>
                <c:pt idx="0">
                  <c:v>0.16244596115542864</c:v>
                </c:pt>
                <c:pt idx="1">
                  <c:v>0.16202788561749881</c:v>
                </c:pt>
                <c:pt idx="2">
                  <c:v>0.16001612681372421</c:v>
                </c:pt>
                <c:pt idx="3">
                  <c:v>0.1640125956004489</c:v>
                </c:pt>
                <c:pt idx="4">
                  <c:v>8.0277579161007015E-2</c:v>
                </c:pt>
                <c:pt idx="5">
                  <c:v>0.10843576012939463</c:v>
                </c:pt>
                <c:pt idx="6">
                  <c:v>0.10643585704344866</c:v>
                </c:pt>
                <c:pt idx="7">
                  <c:v>7.6101518204196444E-2</c:v>
                </c:pt>
              </c:numCache>
            </c:numRef>
          </c:val>
          <c:extLst>
            <c:ext xmlns:c16="http://schemas.microsoft.com/office/drawing/2014/chart" uri="{C3380CC4-5D6E-409C-BE32-E72D297353CC}">
              <c16:uniqueId val="{00000006-1353-4131-AD34-729F18575E03}"/>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c:v>
                </c:pt>
                <c:pt idx="1">
                  <c:v>Apollo.lv</c:v>
                </c:pt>
                <c:pt idx="2">
                  <c:v>Tvnet.lv</c:v>
                </c:pt>
                <c:pt idx="3">
                  <c:v>Delfi.lv</c:v>
                </c:pt>
                <c:pt idx="4">
                  <c:v>Tv3.lv</c:v>
                </c:pt>
                <c:pt idx="5">
                  <c:v>LA.lv</c:v>
                </c:pt>
                <c:pt idx="6">
                  <c:v>Inbox.lv</c:v>
                </c:pt>
                <c:pt idx="7">
                  <c:v>LSM.lv</c:v>
                </c:pt>
              </c:strCache>
            </c:strRef>
          </c:cat>
          <c:val>
            <c:numRef>
              <c:f>Sheet1!$F$4:$F$11</c:f>
              <c:numCache>
                <c:formatCode>0%</c:formatCode>
                <c:ptCount val="8"/>
                <c:pt idx="0">
                  <c:v>0.12885009305331041</c:v>
                </c:pt>
                <c:pt idx="1">
                  <c:v>0.11371199629038686</c:v>
                </c:pt>
                <c:pt idx="2">
                  <c:v>0.11581924109409776</c:v>
                </c:pt>
                <c:pt idx="3">
                  <c:v>0.10461671846999891</c:v>
                </c:pt>
                <c:pt idx="4">
                  <c:v>0.15308659040919559</c:v>
                </c:pt>
                <c:pt idx="5">
                  <c:v>0.13513948396876568</c:v>
                </c:pt>
                <c:pt idx="6">
                  <c:v>0.14642041294994004</c:v>
                </c:pt>
                <c:pt idx="7">
                  <c:v>0.10970485757224316</c:v>
                </c:pt>
              </c:numCache>
            </c:numRef>
          </c:val>
          <c:extLst>
            <c:ext xmlns:c16="http://schemas.microsoft.com/office/drawing/2014/chart" uri="{C3380CC4-5D6E-409C-BE32-E72D297353CC}">
              <c16:uniqueId val="{00000007-1353-4131-AD34-729F18575E03}"/>
            </c:ext>
          </c:extLst>
        </c:ser>
        <c:ser>
          <c:idx val="4"/>
          <c:order val="4"/>
          <c:tx>
            <c:strRef>
              <c:f>Sheet1!$G$3</c:f>
              <c:strCache>
                <c:ptCount val="1"/>
                <c:pt idx="0">
                  <c:v>Neizmanto</c:v>
                </c:pt>
              </c:strCache>
            </c:strRef>
          </c:tx>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c:v>
                </c:pt>
                <c:pt idx="1">
                  <c:v>Apollo.lv</c:v>
                </c:pt>
                <c:pt idx="2">
                  <c:v>Tvnet.lv</c:v>
                </c:pt>
                <c:pt idx="3">
                  <c:v>Delfi.lv</c:v>
                </c:pt>
                <c:pt idx="4">
                  <c:v>Tv3.lv</c:v>
                </c:pt>
                <c:pt idx="5">
                  <c:v>LA.lv</c:v>
                </c:pt>
                <c:pt idx="6">
                  <c:v>Inbox.lv</c:v>
                </c:pt>
                <c:pt idx="7">
                  <c:v>LSM.lv</c:v>
                </c:pt>
              </c:strCache>
            </c:strRef>
          </c:cat>
          <c:val>
            <c:numRef>
              <c:f>Sheet1!$G$4:$G$11</c:f>
              <c:numCache>
                <c:formatCode>0%</c:formatCode>
                <c:ptCount val="8"/>
                <c:pt idx="0">
                  <c:v>0.34561072477423016</c:v>
                </c:pt>
                <c:pt idx="1">
                  <c:v>0.27804951713910764</c:v>
                </c:pt>
                <c:pt idx="2">
                  <c:v>0.19898057662088214</c:v>
                </c:pt>
                <c:pt idx="3">
                  <c:v>0.13060714271188045</c:v>
                </c:pt>
                <c:pt idx="4">
                  <c:v>0.47415968349350524</c:v>
                </c:pt>
                <c:pt idx="5">
                  <c:v>0.38427612382178045</c:v>
                </c:pt>
                <c:pt idx="6">
                  <c:v>0.36955780299332103</c:v>
                </c:pt>
                <c:pt idx="7">
                  <c:v>0.20694333647597005</c:v>
                </c:pt>
              </c:numCache>
            </c:numRef>
          </c:val>
          <c:extLst>
            <c:ext xmlns:c16="http://schemas.microsoft.com/office/drawing/2014/chart" uri="{C3380CC4-5D6E-409C-BE32-E72D297353CC}">
              <c16:uniqueId val="{00000008-1353-4131-AD34-729F18575E03}"/>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0616787010650071"/>
          <c:y val="0.90314702809421532"/>
          <c:w val="0.89383212989349914"/>
          <c:h val="7.1260503704827824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9B92-4DDF-AAEC-224604DB89B0}"/>
              </c:ext>
            </c:extLst>
          </c:dPt>
          <c:dPt>
            <c:idx val="1"/>
            <c:invertIfNegative val="0"/>
            <c:bubble3D val="0"/>
            <c:extLst>
              <c:ext xmlns:c16="http://schemas.microsoft.com/office/drawing/2014/chart" uri="{C3380CC4-5D6E-409C-BE32-E72D297353CC}">
                <c16:uniqueId val="{00000001-9B92-4DDF-AAEC-224604DB89B0}"/>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Jauns.lv</c:v>
                </c:pt>
                <c:pt idx="1">
                  <c:v>Apollo.lv</c:v>
                </c:pt>
                <c:pt idx="2">
                  <c:v>Tvnet.lv</c:v>
                </c:pt>
                <c:pt idx="3">
                  <c:v>Delfi.lv</c:v>
                </c:pt>
                <c:pt idx="4">
                  <c:v>Tv3.lv</c:v>
                </c:pt>
                <c:pt idx="5">
                  <c:v>LA.lv</c:v>
                </c:pt>
                <c:pt idx="6">
                  <c:v>Inbox.lv</c:v>
                </c:pt>
                <c:pt idx="7">
                  <c:v>LSM.lv</c:v>
                </c:pt>
              </c:strCache>
            </c:strRef>
          </c:cat>
          <c:val>
            <c:numRef>
              <c:f>Sheet1!$B$2:$B$9</c:f>
              <c:numCache>
                <c:formatCode>0.0</c:formatCode>
                <c:ptCount val="8"/>
                <c:pt idx="0">
                  <c:v>6.5077435466146278</c:v>
                </c:pt>
                <c:pt idx="1">
                  <c:v>6.7268581327761101</c:v>
                </c:pt>
                <c:pt idx="2">
                  <c:v>6.829806221612766</c:v>
                </c:pt>
                <c:pt idx="3">
                  <c:v>6.9799902543933658</c:v>
                </c:pt>
                <c:pt idx="4">
                  <c:v>6.9953928340306817</c:v>
                </c:pt>
                <c:pt idx="5">
                  <c:v>7.0648494949706251</c:v>
                </c:pt>
                <c:pt idx="6">
                  <c:v>7.0834265881815535</c:v>
                </c:pt>
                <c:pt idx="7">
                  <c:v>7.8220984538048404</c:v>
                </c:pt>
              </c:numCache>
            </c:numRef>
          </c:val>
          <c:extLst>
            <c:ext xmlns:c16="http://schemas.microsoft.com/office/drawing/2014/chart" uri="{C3380CC4-5D6E-409C-BE32-E72D297353CC}">
              <c16:uniqueId val="{00000002-9B92-4DDF-AAEC-224604DB89B0}"/>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24635283579601"/>
          <c:y val="3.437500000000001E-2"/>
          <c:w val="0.72680314166481497"/>
          <c:h val="0.62221290981031774"/>
        </c:manualLayout>
      </c:layout>
      <c:barChart>
        <c:barDir val="bar"/>
        <c:grouping val="percentStacked"/>
        <c:varyColors val="0"/>
        <c:ser>
          <c:idx val="0"/>
          <c:order val="0"/>
          <c:tx>
            <c:strRef>
              <c:f>Sheet1!$B$1</c:f>
              <c:strCache>
                <c:ptCount val="1"/>
                <c:pt idx="0">
                  <c:v>Pārsvarā lieto subtitrus </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Patērējot video saturu svešvalodā interneta vietnēs</c:v>
                </c:pt>
                <c:pt idx="1">
                  <c:v>Skatoties TV programmu svešvalodā</c:v>
                </c:pt>
              </c:strCache>
            </c:strRef>
          </c:cat>
          <c:val>
            <c:numRef>
              <c:f>Sheet1!$B$2:$B$3</c:f>
              <c:numCache>
                <c:formatCode>0%</c:formatCode>
                <c:ptCount val="2"/>
                <c:pt idx="0">
                  <c:v>0.13931668514666457</c:v>
                </c:pt>
                <c:pt idx="1">
                  <c:v>0.15470632166920359</c:v>
                </c:pt>
              </c:numCache>
            </c:numRef>
          </c:val>
          <c:extLst>
            <c:ext xmlns:c16="http://schemas.microsoft.com/office/drawing/2014/chart" uri="{C3380CC4-5D6E-409C-BE32-E72D297353CC}">
              <c16:uniqueId val="{00000002-714E-477D-8A82-FF24564F6E31}"/>
            </c:ext>
          </c:extLst>
        </c:ser>
        <c:ser>
          <c:idx val="1"/>
          <c:order val="1"/>
          <c:tx>
            <c:strRef>
              <c:f>Sheet1!$C$1</c:f>
              <c:strCache>
                <c:ptCount val="1"/>
                <c:pt idx="0">
                  <c:v>Pārsvarā  lieto valodas celiņu</c:v>
                </c:pt>
              </c:strCache>
            </c:strRef>
          </c:tx>
          <c:spPr>
            <a:solidFill>
              <a:schemeClr val="accent1"/>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Patērējot video saturu svešvalodā interneta vietnēs</c:v>
                </c:pt>
                <c:pt idx="1">
                  <c:v>Skatoties TV programmu svešvalodā</c:v>
                </c:pt>
              </c:strCache>
            </c:strRef>
          </c:cat>
          <c:val>
            <c:numRef>
              <c:f>Sheet1!$C$2:$C$3</c:f>
              <c:numCache>
                <c:formatCode>0%</c:formatCode>
                <c:ptCount val="2"/>
                <c:pt idx="0">
                  <c:v>5.9232646518870544E-2</c:v>
                </c:pt>
                <c:pt idx="1">
                  <c:v>7.3463753900128645E-2</c:v>
                </c:pt>
              </c:numCache>
            </c:numRef>
          </c:val>
          <c:extLst>
            <c:ext xmlns:c16="http://schemas.microsoft.com/office/drawing/2014/chart" uri="{C3380CC4-5D6E-409C-BE32-E72D297353CC}">
              <c16:uniqueId val="{00000003-714E-477D-8A82-FF24564F6E31}"/>
            </c:ext>
          </c:extLst>
        </c:ser>
        <c:ser>
          <c:idx val="2"/>
          <c:order val="2"/>
          <c:tx>
            <c:strRef>
              <c:f>Sheet1!$D$1</c:f>
              <c:strCache>
                <c:ptCount val="1"/>
                <c:pt idx="0">
                  <c:v>Reizēm lieto subtitrus, reizēm valodas celiņu </c:v>
                </c:pt>
              </c:strCache>
            </c:strRef>
          </c:tx>
          <c:spPr>
            <a:solidFill>
              <a:schemeClr val="accent3"/>
            </a:solidFill>
          </c:spPr>
          <c:invertIfNegative val="0"/>
          <c:dLbls>
            <c:spPr>
              <a:noFill/>
              <a:ln>
                <a:noFill/>
              </a:ln>
              <a:effectLst/>
            </c:spPr>
            <c:txPr>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Patērējot video saturu svešvalodā interneta vietnēs</c:v>
                </c:pt>
                <c:pt idx="1">
                  <c:v>Skatoties TV programmu svešvalodā</c:v>
                </c:pt>
              </c:strCache>
            </c:strRef>
          </c:cat>
          <c:val>
            <c:numRef>
              <c:f>Sheet1!$D$2:$D$3</c:f>
              <c:numCache>
                <c:formatCode>0%</c:formatCode>
                <c:ptCount val="2"/>
                <c:pt idx="0">
                  <c:v>0.3074708488458196</c:v>
                </c:pt>
                <c:pt idx="1">
                  <c:v>0.35831210163171773</c:v>
                </c:pt>
              </c:numCache>
            </c:numRef>
          </c:val>
          <c:extLst>
            <c:ext xmlns:c16="http://schemas.microsoft.com/office/drawing/2014/chart" uri="{C3380CC4-5D6E-409C-BE32-E72D297353CC}">
              <c16:uniqueId val="{00000004-714E-477D-8A82-FF24564F6E31}"/>
            </c:ext>
          </c:extLst>
        </c:ser>
        <c:ser>
          <c:idx val="3"/>
          <c:order val="3"/>
          <c:tx>
            <c:strRef>
              <c:f>Sheet1!$E$1</c:f>
              <c:strCache>
                <c:ptCount val="1"/>
                <c:pt idx="0">
                  <c:v>Nelieto ne vienu, ne otru </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Patērējot video saturu svešvalodā interneta vietnēs</c:v>
                </c:pt>
                <c:pt idx="1">
                  <c:v>Skatoties TV programmu svešvalodā</c:v>
                </c:pt>
              </c:strCache>
            </c:strRef>
          </c:cat>
          <c:val>
            <c:numRef>
              <c:f>Sheet1!$E$2:$E$3</c:f>
              <c:numCache>
                <c:formatCode>0%</c:formatCode>
                <c:ptCount val="2"/>
                <c:pt idx="0">
                  <c:v>0.49397981948864439</c:v>
                </c:pt>
                <c:pt idx="1">
                  <c:v>0.41351782279894939</c:v>
                </c:pt>
              </c:numCache>
            </c:numRef>
          </c:val>
          <c:extLst>
            <c:ext xmlns:c16="http://schemas.microsoft.com/office/drawing/2014/chart" uri="{C3380CC4-5D6E-409C-BE32-E72D297353CC}">
              <c16:uniqueId val="{00000005-714E-477D-8A82-FF24564F6E31}"/>
            </c:ext>
          </c:extLst>
        </c:ser>
        <c:dLbls>
          <c:showLegendKey val="0"/>
          <c:showVal val="0"/>
          <c:showCatName val="0"/>
          <c:showSerName val="0"/>
          <c:showPercent val="0"/>
          <c:showBubbleSize val="0"/>
        </c:dLbls>
        <c:gapWidth val="45"/>
        <c:overlap val="100"/>
        <c:axId val="-1647026640"/>
        <c:axId val="-1646999984"/>
      </c:barChart>
      <c:catAx>
        <c:axId val="-1647026640"/>
        <c:scaling>
          <c:orientation val="minMax"/>
        </c:scaling>
        <c:delete val="0"/>
        <c:axPos val="l"/>
        <c:numFmt formatCode="General" sourceLinked="1"/>
        <c:majorTickMark val="out"/>
        <c:minorTickMark val="none"/>
        <c:tickLblPos val="nextTo"/>
        <c:txPr>
          <a:bodyPr/>
          <a:lstStyle/>
          <a:p>
            <a:pPr>
              <a:defRPr sz="1050" b="1"/>
            </a:pPr>
            <a:endParaRPr lang="lv-LV"/>
          </a:p>
        </c:txPr>
        <c:crossAx val="-1646999984"/>
        <c:crosses val="autoZero"/>
        <c:auto val="1"/>
        <c:lblAlgn val="ctr"/>
        <c:lblOffset val="100"/>
        <c:noMultiLvlLbl val="0"/>
      </c:catAx>
      <c:valAx>
        <c:axId val="-1646999984"/>
        <c:scaling>
          <c:orientation val="minMax"/>
        </c:scaling>
        <c:delete val="1"/>
        <c:axPos val="b"/>
        <c:numFmt formatCode="0%" sourceLinked="1"/>
        <c:majorTickMark val="out"/>
        <c:minorTickMark val="none"/>
        <c:tickLblPos val="nextTo"/>
        <c:crossAx val="-1647026640"/>
        <c:crosses val="autoZero"/>
        <c:crossBetween val="between"/>
      </c:valAx>
    </c:plotArea>
    <c:legend>
      <c:legendPos val="r"/>
      <c:layout>
        <c:manualLayout>
          <c:xMode val="edge"/>
          <c:yMode val="edge"/>
          <c:x val="0.12400423390456616"/>
          <c:y val="0.67964857970311898"/>
          <c:w val="0.8596852953838463"/>
          <c:h val="0.32035142029688107"/>
        </c:manualLayout>
      </c:layout>
      <c:overlay val="0"/>
      <c:txPr>
        <a:bodyPr/>
        <a:lstStyle/>
        <a:p>
          <a:pPr>
            <a:defRPr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74989207370458"/>
          <c:y val="5.4421564248590168E-2"/>
          <c:w val="0.807695010375718"/>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03A7-42E3-8780-0D321B64E56D}"/>
              </c:ext>
            </c:extLst>
          </c:dPt>
          <c:dPt>
            <c:idx val="3"/>
            <c:invertIfNegative val="0"/>
            <c:bubble3D val="0"/>
            <c:extLst>
              <c:ext xmlns:c16="http://schemas.microsoft.com/office/drawing/2014/chart" uri="{C3380CC4-5D6E-409C-BE32-E72D297353CC}">
                <c16:uniqueId val="{00000001-03A7-42E3-8780-0D321B64E56D}"/>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Jauns.lv (n=539)</c:v>
                </c:pt>
                <c:pt idx="1">
                  <c:v>Apollo.lv (n=621)</c:v>
                </c:pt>
                <c:pt idx="2">
                  <c:v>Tvnet.lv (n=696)</c:v>
                </c:pt>
                <c:pt idx="3">
                  <c:v>Delfi.lv (n=773)</c:v>
                </c:pt>
                <c:pt idx="4">
                  <c:v>Tv3.lv (n=381)</c:v>
                </c:pt>
                <c:pt idx="5">
                  <c:v>LA.lv (n=492)</c:v>
                </c:pt>
                <c:pt idx="6">
                  <c:v>Inbox.lv (n=494)</c:v>
                </c:pt>
                <c:pt idx="7">
                  <c:v>LSM.lv (n=688)</c:v>
                </c:pt>
              </c:strCache>
            </c:strRef>
          </c:cat>
          <c:val>
            <c:numRef>
              <c:f>Sheet1!$C$4:$C$11</c:f>
              <c:numCache>
                <c:formatCode>0%</c:formatCode>
                <c:ptCount val="8"/>
                <c:pt idx="0">
                  <c:v>0.20253467530637442</c:v>
                </c:pt>
                <c:pt idx="1">
                  <c:v>0.22511835258553781</c:v>
                </c:pt>
                <c:pt idx="2">
                  <c:v>0.21891083300520631</c:v>
                </c:pt>
                <c:pt idx="3">
                  <c:v>0.24974196085166081</c:v>
                </c:pt>
                <c:pt idx="4">
                  <c:v>0.2596804275953859</c:v>
                </c:pt>
                <c:pt idx="5">
                  <c:v>0.28156792163925909</c:v>
                </c:pt>
                <c:pt idx="6">
                  <c:v>0.30140370624247137</c:v>
                </c:pt>
                <c:pt idx="7">
                  <c:v>0.41620903740389525</c:v>
                </c:pt>
              </c:numCache>
            </c:numRef>
          </c:val>
          <c:extLst>
            <c:ext xmlns:c16="http://schemas.microsoft.com/office/drawing/2014/chart" uri="{C3380CC4-5D6E-409C-BE32-E72D297353CC}">
              <c16:uniqueId val="{00000002-03A7-42E3-8780-0D321B64E56D}"/>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03A7-42E3-8780-0D321B64E56D}"/>
              </c:ext>
            </c:extLst>
          </c:dPt>
          <c:dPt>
            <c:idx val="3"/>
            <c:invertIfNegative val="0"/>
            <c:bubble3D val="0"/>
            <c:extLst>
              <c:ext xmlns:c16="http://schemas.microsoft.com/office/drawing/2014/chart" uri="{C3380CC4-5D6E-409C-BE32-E72D297353CC}">
                <c16:uniqueId val="{00000004-03A7-42E3-8780-0D321B64E56D}"/>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 (n=539)</c:v>
                </c:pt>
                <c:pt idx="1">
                  <c:v>Apollo.lv (n=621)</c:v>
                </c:pt>
                <c:pt idx="2">
                  <c:v>Tvnet.lv (n=696)</c:v>
                </c:pt>
                <c:pt idx="3">
                  <c:v>Delfi.lv (n=773)</c:v>
                </c:pt>
                <c:pt idx="4">
                  <c:v>Tv3.lv (n=381)</c:v>
                </c:pt>
                <c:pt idx="5">
                  <c:v>LA.lv (n=492)</c:v>
                </c:pt>
                <c:pt idx="6">
                  <c:v>Inbox.lv (n=494)</c:v>
                </c:pt>
                <c:pt idx="7">
                  <c:v>LSM.lv (n=688)</c:v>
                </c:pt>
              </c:strCache>
            </c:strRef>
          </c:cat>
          <c:val>
            <c:numRef>
              <c:f>Sheet1!$D$4:$D$11</c:f>
              <c:numCache>
                <c:formatCode>0%</c:formatCode>
                <c:ptCount val="8"/>
                <c:pt idx="0">
                  <c:v>0.48836189974267641</c:v>
                </c:pt>
                <c:pt idx="1">
                  <c:v>0.50849290484889864</c:v>
                </c:pt>
                <c:pt idx="2">
                  <c:v>0.54755722851792588</c:v>
                </c:pt>
                <c:pt idx="3">
                  <c:v>0.53579973262492553</c:v>
                </c:pt>
                <c:pt idx="4">
                  <c:v>0.52495598636750962</c:v>
                </c:pt>
                <c:pt idx="5">
                  <c:v>0.49279894943021474</c:v>
                </c:pt>
                <c:pt idx="6">
                  <c:v>0.4786973955067606</c:v>
                </c:pt>
                <c:pt idx="7">
                  <c:v>0.4724258977182848</c:v>
                </c:pt>
              </c:numCache>
            </c:numRef>
          </c:val>
          <c:extLst>
            <c:ext xmlns:c16="http://schemas.microsoft.com/office/drawing/2014/chart" uri="{C3380CC4-5D6E-409C-BE32-E72D297353CC}">
              <c16:uniqueId val="{00000005-03A7-42E3-8780-0D321B64E56D}"/>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Sheet1!$B$4:$B$11</c:f>
              <c:strCache>
                <c:ptCount val="8"/>
                <c:pt idx="0">
                  <c:v>Jauns.lv (n=539)</c:v>
                </c:pt>
                <c:pt idx="1">
                  <c:v>Apollo.lv (n=621)</c:v>
                </c:pt>
                <c:pt idx="2">
                  <c:v>Tvnet.lv (n=696)</c:v>
                </c:pt>
                <c:pt idx="3">
                  <c:v>Delfi.lv (n=773)</c:v>
                </c:pt>
                <c:pt idx="4">
                  <c:v>Tv3.lv (n=381)</c:v>
                </c:pt>
                <c:pt idx="5">
                  <c:v>LA.lv (n=492)</c:v>
                </c:pt>
                <c:pt idx="6">
                  <c:v>Inbox.lv (n=494)</c:v>
                </c:pt>
                <c:pt idx="7">
                  <c:v>LSM.lv (n=688)</c:v>
                </c:pt>
              </c:strCache>
            </c:strRef>
          </c:cat>
          <c:val>
            <c:numRef>
              <c:f>Sheet1!$E$4:$E$11</c:f>
              <c:numCache>
                <c:formatCode>0%</c:formatCode>
                <c:ptCount val="8"/>
                <c:pt idx="0">
                  <c:v>0.30910342495095078</c:v>
                </c:pt>
                <c:pt idx="1">
                  <c:v>0.26638874256556411</c:v>
                </c:pt>
                <c:pt idx="2">
                  <c:v>0.23353193847686815</c:v>
                </c:pt>
                <c:pt idx="3">
                  <c:v>0.21445830652341294</c:v>
                </c:pt>
                <c:pt idx="4">
                  <c:v>0.21536358603710498</c:v>
                </c:pt>
                <c:pt idx="5">
                  <c:v>0.22563312893052734</c:v>
                </c:pt>
                <c:pt idx="6">
                  <c:v>0.21989889825076972</c:v>
                </c:pt>
                <c:pt idx="7">
                  <c:v>0.11136506487782041</c:v>
                </c:pt>
              </c:numCache>
            </c:numRef>
          </c:val>
          <c:extLst>
            <c:ext xmlns:c16="http://schemas.microsoft.com/office/drawing/2014/chart" uri="{C3380CC4-5D6E-409C-BE32-E72D297353CC}">
              <c16:uniqueId val="{00000006-03A7-42E3-8780-0D321B64E56D}"/>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19156749327225803"/>
          <c:y val="0.90314702809421532"/>
          <c:w val="0.80843250672774192"/>
          <c:h val="7.1260503704827824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8395-448A-BE59-48BFA1660D0F}"/>
              </c:ext>
            </c:extLst>
          </c:dPt>
          <c:dPt>
            <c:idx val="1"/>
            <c:invertIfNegative val="0"/>
            <c:bubble3D val="0"/>
            <c:extLst>
              <c:ext xmlns:c16="http://schemas.microsoft.com/office/drawing/2014/chart" uri="{C3380CC4-5D6E-409C-BE32-E72D297353CC}">
                <c16:uniqueId val="{00000001-8395-448A-BE59-48BFA1660D0F}"/>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Jauns.lv</c:v>
                </c:pt>
                <c:pt idx="1">
                  <c:v>Apollo.lv</c:v>
                </c:pt>
                <c:pt idx="2">
                  <c:v>Tvnet.lv</c:v>
                </c:pt>
                <c:pt idx="3">
                  <c:v>Delfi.lv</c:v>
                </c:pt>
                <c:pt idx="4">
                  <c:v>Tv3.lv</c:v>
                </c:pt>
                <c:pt idx="5">
                  <c:v>LA.lv</c:v>
                </c:pt>
                <c:pt idx="6">
                  <c:v>Inbox.lv</c:v>
                </c:pt>
                <c:pt idx="7">
                  <c:v>LSM.lv</c:v>
                </c:pt>
              </c:strCache>
            </c:strRef>
          </c:cat>
          <c:val>
            <c:numRef>
              <c:f>Sheet1!$B$2:$B$9</c:f>
              <c:numCache>
                <c:formatCode>0.0</c:formatCode>
                <c:ptCount val="8"/>
                <c:pt idx="0">
                  <c:v>6.5077435466146278</c:v>
                </c:pt>
                <c:pt idx="1">
                  <c:v>6.7268581327761101</c:v>
                </c:pt>
                <c:pt idx="2">
                  <c:v>6.829806221612766</c:v>
                </c:pt>
                <c:pt idx="3">
                  <c:v>6.9799902543933658</c:v>
                </c:pt>
                <c:pt idx="4">
                  <c:v>6.9953928340306817</c:v>
                </c:pt>
                <c:pt idx="5">
                  <c:v>7.0648494949706251</c:v>
                </c:pt>
                <c:pt idx="6">
                  <c:v>7.0834265881815535</c:v>
                </c:pt>
                <c:pt idx="7">
                  <c:v>7.8220984538048404</c:v>
                </c:pt>
              </c:numCache>
            </c:numRef>
          </c:val>
          <c:extLst>
            <c:ext xmlns:c16="http://schemas.microsoft.com/office/drawing/2014/chart" uri="{C3380CC4-5D6E-409C-BE32-E72D297353CC}">
              <c16:uniqueId val="{00000002-8395-448A-BE59-48BFA1660D0F}"/>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Teicami/ labi (9-10)</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0.23907340710759312</c:v>
                </c:pt>
                <c:pt idx="1">
                  <c:v>0.29470448856605924</c:v>
                </c:pt>
                <c:pt idx="2">
                  <c:v>0.30178304172543735</c:v>
                </c:pt>
                <c:pt idx="4">
                  <c:v>0.28930848065551984</c:v>
                </c:pt>
                <c:pt idx="5">
                  <c:v>0.27614234466665644</c:v>
                </c:pt>
                <c:pt idx="7">
                  <c:v>0.18848746828499263</c:v>
                </c:pt>
                <c:pt idx="8">
                  <c:v>0.30292623663981044</c:v>
                </c:pt>
                <c:pt idx="10">
                  <c:v>0.26588593237246172</c:v>
                </c:pt>
                <c:pt idx="11">
                  <c:v>0.29035501265134334</c:v>
                </c:pt>
                <c:pt idx="13">
                  <c:v>0.22270261235008199</c:v>
                </c:pt>
                <c:pt idx="14">
                  <c:v>0.31206892104353579</c:v>
                </c:pt>
                <c:pt idx="16">
                  <c:v>0.2410797405187689</c:v>
                </c:pt>
                <c:pt idx="17">
                  <c:v>0.23429620923491068</c:v>
                </c:pt>
                <c:pt idx="18">
                  <c:v>0.31184614831425539</c:v>
                </c:pt>
                <c:pt idx="19">
                  <c:v>0.36261355707979825</c:v>
                </c:pt>
                <c:pt idx="20">
                  <c:v>0.24324022544260818</c:v>
                </c:pt>
                <c:pt idx="21">
                  <c:v>0.33973994528710127</c:v>
                </c:pt>
                <c:pt idx="23">
                  <c:v>0.27462623624651394</c:v>
                </c:pt>
                <c:pt idx="24">
                  <c:v>0.29279901598908242</c:v>
                </c:pt>
                <c:pt idx="26">
                  <c:v>0.28441719736340565</c:v>
                </c:pt>
              </c:numCache>
            </c:numRef>
          </c:val>
          <c:extLst>
            <c:ext xmlns:c16="http://schemas.microsoft.com/office/drawing/2014/chart" uri="{C3380CC4-5D6E-409C-BE32-E72D297353CC}">
              <c16:uniqueId val="{00000000-FA99-4D23-8A0E-BFAA7B476BA4}"/>
            </c:ext>
          </c:extLst>
        </c:ser>
        <c:ser>
          <c:idx val="1"/>
          <c:order val="1"/>
          <c:tx>
            <c:strRef>
              <c:f>Sheet1!$D$3</c:f>
              <c:strCache>
                <c:ptCount val="1"/>
                <c:pt idx="0">
                  <c:v>Apmierinoši (6-8)</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0.32210392781885155</c:v>
                </c:pt>
                <c:pt idx="1">
                  <c:v>0.31513578171285034</c:v>
                </c:pt>
                <c:pt idx="2">
                  <c:v>0.33437234441753083</c:v>
                </c:pt>
                <c:pt idx="4">
                  <c:v>0.31096285807733703</c:v>
                </c:pt>
                <c:pt idx="5">
                  <c:v>0.34291461458739825</c:v>
                </c:pt>
                <c:pt idx="7">
                  <c:v>0.21540253205253262</c:v>
                </c:pt>
                <c:pt idx="8">
                  <c:v>0.34356114249846814</c:v>
                </c:pt>
                <c:pt idx="10">
                  <c:v>0.31200067946577537</c:v>
                </c:pt>
                <c:pt idx="11">
                  <c:v>0.32630402748361864</c:v>
                </c:pt>
                <c:pt idx="13">
                  <c:v>0.27900159978968031</c:v>
                </c:pt>
                <c:pt idx="14">
                  <c:v>0.34247214760454275</c:v>
                </c:pt>
                <c:pt idx="16">
                  <c:v>0.32480823740248449</c:v>
                </c:pt>
                <c:pt idx="17">
                  <c:v>0.31331419385190978</c:v>
                </c:pt>
                <c:pt idx="18">
                  <c:v>0.30979411305565646</c:v>
                </c:pt>
                <c:pt idx="19">
                  <c:v>0.3360522882734826</c:v>
                </c:pt>
                <c:pt idx="20">
                  <c:v>0.36888116233209001</c:v>
                </c:pt>
                <c:pt idx="21">
                  <c:v>0.23865047441916129</c:v>
                </c:pt>
                <c:pt idx="23">
                  <c:v>0.31151211765014825</c:v>
                </c:pt>
                <c:pt idx="24">
                  <c:v>0.33252471707844089</c:v>
                </c:pt>
                <c:pt idx="26">
                  <c:v>0.32283309038418279</c:v>
                </c:pt>
              </c:numCache>
            </c:numRef>
          </c:val>
          <c:extLst>
            <c:ext xmlns:c16="http://schemas.microsoft.com/office/drawing/2014/chart" uri="{C3380CC4-5D6E-409C-BE32-E72D297353CC}">
              <c16:uniqueId val="{00000001-FA99-4D23-8A0E-BFAA7B476BA4}"/>
            </c:ext>
          </c:extLst>
        </c:ser>
        <c:ser>
          <c:idx val="2"/>
          <c:order val="2"/>
          <c:tx>
            <c:strRef>
              <c:f>Sheet1!$E$3</c:f>
              <c:strCache>
                <c:ptCount val="1"/>
                <c:pt idx="0">
                  <c:v>Neapmierinoši (1-5)</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0.10651891047280473</c:v>
                </c:pt>
                <c:pt idx="1">
                  <c:v>7.3026923188490078E-2</c:v>
                </c:pt>
                <c:pt idx="2">
                  <c:v>5.8972683033450123E-2</c:v>
                </c:pt>
                <c:pt idx="4">
                  <c:v>7.3684294919003746E-2</c:v>
                </c:pt>
                <c:pt idx="5">
                  <c:v>8.0190867650051068E-2</c:v>
                </c:pt>
                <c:pt idx="7">
                  <c:v>6.2674253019930515E-2</c:v>
                </c:pt>
                <c:pt idx="8">
                  <c:v>7.8692224766779492E-2</c:v>
                </c:pt>
                <c:pt idx="10">
                  <c:v>7.080349895261781E-2</c:v>
                </c:pt>
                <c:pt idx="11">
                  <c:v>7.7799117354776764E-2</c:v>
                </c:pt>
                <c:pt idx="13">
                  <c:v>9.8357367995045325E-2</c:v>
                </c:pt>
                <c:pt idx="14">
                  <c:v>6.6129602998898432E-2</c:v>
                </c:pt>
                <c:pt idx="16">
                  <c:v>3.9603373585846362E-2</c:v>
                </c:pt>
                <c:pt idx="17">
                  <c:v>0.11188614197266347</c:v>
                </c:pt>
                <c:pt idx="18">
                  <c:v>8.3191090494054473E-2</c:v>
                </c:pt>
                <c:pt idx="19">
                  <c:v>6.0360124719907073E-2</c:v>
                </c:pt>
                <c:pt idx="20">
                  <c:v>6.7005465331360217E-2</c:v>
                </c:pt>
                <c:pt idx="21">
                  <c:v>9.4850871747009013E-2</c:v>
                </c:pt>
                <c:pt idx="23">
                  <c:v>8.0384739044134734E-2</c:v>
                </c:pt>
                <c:pt idx="24">
                  <c:v>7.2434750479817012E-2</c:v>
                </c:pt>
                <c:pt idx="26">
                  <c:v>7.6101518204196208E-2</c:v>
                </c:pt>
              </c:numCache>
            </c:numRef>
          </c:val>
          <c:extLst>
            <c:ext xmlns:c16="http://schemas.microsoft.com/office/drawing/2014/chart" uri="{C3380CC4-5D6E-409C-BE32-E72D297353CC}">
              <c16:uniqueId val="{00000002-FA99-4D23-8A0E-BFAA7B476BA4}"/>
            </c:ext>
          </c:extLst>
        </c:ser>
        <c:ser>
          <c:idx val="3"/>
          <c:order val="3"/>
          <c:tx>
            <c:strRef>
              <c:f>Sheet1!$F$3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0.11947936169817576</c:v>
                </c:pt>
                <c:pt idx="1">
                  <c:v>0.10850120807156745</c:v>
                </c:pt>
                <c:pt idx="2">
                  <c:v>0.1045093900038582</c:v>
                </c:pt>
                <c:pt idx="4">
                  <c:v>0.10845383940309412</c:v>
                </c:pt>
                <c:pt idx="5">
                  <c:v>0.11182127374616543</c:v>
                </c:pt>
                <c:pt idx="7">
                  <c:v>0.21611755892449336</c:v>
                </c:pt>
                <c:pt idx="8">
                  <c:v>8.9173194575184564E-2</c:v>
                </c:pt>
                <c:pt idx="10">
                  <c:v>0.1190362877266468</c:v>
                </c:pt>
                <c:pt idx="11">
                  <c:v>0.10671486694525555</c:v>
                </c:pt>
                <c:pt idx="13">
                  <c:v>0.10642346541988995</c:v>
                </c:pt>
                <c:pt idx="14">
                  <c:v>0.11117511211682803</c:v>
                </c:pt>
                <c:pt idx="16">
                  <c:v>0.14288894403571314</c:v>
                </c:pt>
                <c:pt idx="17">
                  <c:v>0.10436885114206848</c:v>
                </c:pt>
                <c:pt idx="18">
                  <c:v>0.11556045904741515</c:v>
                </c:pt>
                <c:pt idx="19">
                  <c:v>9.6534086092809931E-2</c:v>
                </c:pt>
                <c:pt idx="20">
                  <c:v>0.12729222271339763</c:v>
                </c:pt>
                <c:pt idx="21">
                  <c:v>3.6827545182245021E-2</c:v>
                </c:pt>
                <c:pt idx="23">
                  <c:v>9.5390086453956802E-2</c:v>
                </c:pt>
                <c:pt idx="24">
                  <c:v>0.12195940681915256</c:v>
                </c:pt>
                <c:pt idx="26">
                  <c:v>0.10970485757224284</c:v>
                </c:pt>
              </c:numCache>
            </c:numRef>
          </c:val>
          <c:extLst>
            <c:ext xmlns:c16="http://schemas.microsoft.com/office/drawing/2014/chart" uri="{C3380CC4-5D6E-409C-BE32-E72D297353CC}">
              <c16:uniqueId val="{00000003-FA99-4D23-8A0E-BFAA7B476BA4}"/>
            </c:ext>
          </c:extLst>
        </c:ser>
        <c:ser>
          <c:idx val="4"/>
          <c:order val="4"/>
          <c:tx>
            <c:strRef>
              <c:f>Sheet1!$G$3</c:f>
              <c:strCache>
                <c:ptCount val="1"/>
                <c:pt idx="0">
                  <c:v>Neizmanto</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Sheet1!$G$4:$G$30</c:f>
              <c:numCache>
                <c:formatCode>###0%</c:formatCode>
                <c:ptCount val="27"/>
                <c:pt idx="0">
                  <c:v>0.21282439290257404</c:v>
                </c:pt>
                <c:pt idx="1">
                  <c:v>0.20863159846103335</c:v>
                </c:pt>
                <c:pt idx="2">
                  <c:v>0.20036254081972502</c:v>
                </c:pt>
                <c:pt idx="4">
                  <c:v>0.21759052694504313</c:v>
                </c:pt>
                <c:pt idx="5">
                  <c:v>0.18893089934973056</c:v>
                </c:pt>
                <c:pt idx="7">
                  <c:v>0.31731818771805126</c:v>
                </c:pt>
                <c:pt idx="8">
                  <c:v>0.18564720151975517</c:v>
                </c:pt>
                <c:pt idx="10">
                  <c:v>0.23227360148249793</c:v>
                </c:pt>
                <c:pt idx="11">
                  <c:v>0.19882697556500234</c:v>
                </c:pt>
                <c:pt idx="13">
                  <c:v>0.29351495444530246</c:v>
                </c:pt>
                <c:pt idx="14">
                  <c:v>0.16815421623619387</c:v>
                </c:pt>
                <c:pt idx="16">
                  <c:v>0.25161970445718718</c:v>
                </c:pt>
                <c:pt idx="17">
                  <c:v>0.23613460379844928</c:v>
                </c:pt>
                <c:pt idx="18">
                  <c:v>0.17960818908861828</c:v>
                </c:pt>
                <c:pt idx="19">
                  <c:v>0.14443994383400213</c:v>
                </c:pt>
                <c:pt idx="20">
                  <c:v>0.19358092418054351</c:v>
                </c:pt>
                <c:pt idx="21">
                  <c:v>0.28993116336448288</c:v>
                </c:pt>
                <c:pt idx="23">
                  <c:v>0.23808682060524616</c:v>
                </c:pt>
                <c:pt idx="24">
                  <c:v>0.18028210963350846</c:v>
                </c:pt>
                <c:pt idx="26">
                  <c:v>0.20694333647596938</c:v>
                </c:pt>
              </c:numCache>
            </c:numRef>
          </c:val>
          <c:extLst>
            <c:ext xmlns:c16="http://schemas.microsoft.com/office/drawing/2014/chart" uri="{C3380CC4-5D6E-409C-BE32-E72D297353CC}">
              <c16:uniqueId val="{00000004-FA99-4D23-8A0E-BFAA7B476BA4}"/>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916545447113212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Teicami/ labi (9-10)</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0.15335583966150251</c:v>
                </c:pt>
                <c:pt idx="1">
                  <c:v>0.2034248667774726</c:v>
                </c:pt>
                <c:pt idx="2">
                  <c:v>0.1998438818898845</c:v>
                </c:pt>
                <c:pt idx="4">
                  <c:v>0.21175596990266465</c:v>
                </c:pt>
                <c:pt idx="5">
                  <c:v>0.15587708235627623</c:v>
                </c:pt>
                <c:pt idx="7">
                  <c:v>0.20068153789004889</c:v>
                </c:pt>
                <c:pt idx="8">
                  <c:v>0.189128062378459</c:v>
                </c:pt>
                <c:pt idx="10">
                  <c:v>0.22777517916907819</c:v>
                </c:pt>
                <c:pt idx="11">
                  <c:v>0.17921207552950447</c:v>
                </c:pt>
                <c:pt idx="13">
                  <c:v>0.18104259261225242</c:v>
                </c:pt>
                <c:pt idx="14">
                  <c:v>0.19545670825474606</c:v>
                </c:pt>
                <c:pt idx="16">
                  <c:v>0.30683262720417431</c:v>
                </c:pt>
                <c:pt idx="17">
                  <c:v>0.1926816927385227</c:v>
                </c:pt>
                <c:pt idx="18">
                  <c:v>0.19771063555321267</c:v>
                </c:pt>
                <c:pt idx="19">
                  <c:v>0.16933899280933018</c:v>
                </c:pt>
                <c:pt idx="20">
                  <c:v>0.12550265386757964</c:v>
                </c:pt>
                <c:pt idx="21">
                  <c:v>0.15060732184593634</c:v>
                </c:pt>
                <c:pt idx="23">
                  <c:v>0.21187452047014263</c:v>
                </c:pt>
                <c:pt idx="24">
                  <c:v>0.17312365992710521</c:v>
                </c:pt>
                <c:pt idx="26">
                  <c:v>0.19099669252099899</c:v>
                </c:pt>
              </c:numCache>
            </c:numRef>
          </c:val>
          <c:extLst>
            <c:ext xmlns:c16="http://schemas.microsoft.com/office/drawing/2014/chart" uri="{C3380CC4-5D6E-409C-BE32-E72D297353CC}">
              <c16:uniqueId val="{00000000-DED5-44DB-B3EC-6785D93880CC}"/>
            </c:ext>
          </c:extLst>
        </c:ser>
        <c:ser>
          <c:idx val="1"/>
          <c:order val="1"/>
          <c:tx>
            <c:strRef>
              <c:f>Sheet1!$D$3</c:f>
              <c:strCache>
                <c:ptCount val="1"/>
                <c:pt idx="0">
                  <c:v>Apmierinoši (6-8)</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0.41587608150391142</c:v>
                </c:pt>
                <c:pt idx="1">
                  <c:v>0.39071150350147787</c:v>
                </c:pt>
                <c:pt idx="2">
                  <c:v>0.43273086048956827</c:v>
                </c:pt>
                <c:pt idx="4">
                  <c:v>0.3981394100569241</c:v>
                </c:pt>
                <c:pt idx="5">
                  <c:v>0.42943763089647169</c:v>
                </c:pt>
                <c:pt idx="7">
                  <c:v>0.26608954120721806</c:v>
                </c:pt>
                <c:pt idx="8">
                  <c:v>0.43748848600218426</c:v>
                </c:pt>
                <c:pt idx="10">
                  <c:v>0.3697904586576366</c:v>
                </c:pt>
                <c:pt idx="11">
                  <c:v>0.42257614525491993</c:v>
                </c:pt>
                <c:pt idx="13">
                  <c:v>0.34566871296777535</c:v>
                </c:pt>
                <c:pt idx="14">
                  <c:v>0.43848654463138237</c:v>
                </c:pt>
                <c:pt idx="16">
                  <c:v>0.34272709918760091</c:v>
                </c:pt>
                <c:pt idx="17">
                  <c:v>0.40255042513786021</c:v>
                </c:pt>
                <c:pt idx="18">
                  <c:v>0.39032282395378576</c:v>
                </c:pt>
                <c:pt idx="19">
                  <c:v>0.47668705920807464</c:v>
                </c:pt>
                <c:pt idx="20">
                  <c:v>0.41497432554410457</c:v>
                </c:pt>
                <c:pt idx="21">
                  <c:v>0.43393785360619769</c:v>
                </c:pt>
                <c:pt idx="23">
                  <c:v>0.39618491212885032</c:v>
                </c:pt>
                <c:pt idx="24">
                  <c:v>0.42139403870216258</c:v>
                </c:pt>
                <c:pt idx="26">
                  <c:v>0.40976685069667118</c:v>
                </c:pt>
              </c:numCache>
            </c:numRef>
          </c:val>
          <c:extLst>
            <c:ext xmlns:c16="http://schemas.microsoft.com/office/drawing/2014/chart" uri="{C3380CC4-5D6E-409C-BE32-E72D297353CC}">
              <c16:uniqueId val="{00000001-DED5-44DB-B3EC-6785D93880CC}"/>
            </c:ext>
          </c:extLst>
        </c:ser>
        <c:ser>
          <c:idx val="2"/>
          <c:order val="2"/>
          <c:tx>
            <c:strRef>
              <c:f>Sheet1!$E$3</c:f>
              <c:strCache>
                <c:ptCount val="1"/>
                <c:pt idx="0">
                  <c:v>Neapmierinoši (1-5)</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0.18136311476424394</c:v>
                </c:pt>
                <c:pt idx="1">
                  <c:v>0.15501026559508366</c:v>
                </c:pt>
                <c:pt idx="2">
                  <c:v>0.16462248174702276</c:v>
                </c:pt>
                <c:pt idx="4">
                  <c:v>0.15763909881659777</c:v>
                </c:pt>
                <c:pt idx="5">
                  <c:v>0.17479499030136719</c:v>
                </c:pt>
                <c:pt idx="7">
                  <c:v>0.16123237824527079</c:v>
                </c:pt>
                <c:pt idx="8">
                  <c:v>0.16454902109354949</c:v>
                </c:pt>
                <c:pt idx="10">
                  <c:v>0.14907966993160307</c:v>
                </c:pt>
                <c:pt idx="11">
                  <c:v>0.16879742569021483</c:v>
                </c:pt>
                <c:pt idx="13">
                  <c:v>0.16977754442527659</c:v>
                </c:pt>
                <c:pt idx="14">
                  <c:v>0.16142956321191676</c:v>
                </c:pt>
                <c:pt idx="16">
                  <c:v>9.5923320815876095E-2</c:v>
                </c:pt>
                <c:pt idx="17">
                  <c:v>0.17101754444272232</c:v>
                </c:pt>
                <c:pt idx="18">
                  <c:v>0.20786456475770437</c:v>
                </c:pt>
                <c:pt idx="19">
                  <c:v>0.11127952643614303</c:v>
                </c:pt>
                <c:pt idx="20">
                  <c:v>0.20947008364796954</c:v>
                </c:pt>
                <c:pt idx="21">
                  <c:v>0.18969471951638672</c:v>
                </c:pt>
                <c:pt idx="23">
                  <c:v>0.15720495753628808</c:v>
                </c:pt>
                <c:pt idx="24">
                  <c:v>0.16984045936599829</c:v>
                </c:pt>
                <c:pt idx="26">
                  <c:v>0.16401259560044837</c:v>
                </c:pt>
              </c:numCache>
            </c:numRef>
          </c:val>
          <c:extLst>
            <c:ext xmlns:c16="http://schemas.microsoft.com/office/drawing/2014/chart" uri="{C3380CC4-5D6E-409C-BE32-E72D297353CC}">
              <c16:uniqueId val="{00000002-DED5-44DB-B3EC-6785D93880CC}"/>
            </c:ext>
          </c:extLst>
        </c:ser>
        <c:ser>
          <c:idx val="3"/>
          <c:order val="3"/>
          <c:tx>
            <c:strRef>
              <c:f>Sheet1!$F$3</c:f>
              <c:strCache>
                <c:ptCount val="1"/>
                <c:pt idx="0">
                  <c:v>Nezina\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9.1367494727228882E-2</c:v>
                </c:pt>
                <c:pt idx="1">
                  <c:v>0.10832853378813662</c:v>
                </c:pt>
                <c:pt idx="2">
                  <c:v>0.10867999969576711</c:v>
                </c:pt>
                <c:pt idx="4">
                  <c:v>9.3562572437288077E-2</c:v>
                </c:pt>
                <c:pt idx="5">
                  <c:v>0.1233176246834105</c:v>
                </c:pt>
                <c:pt idx="7">
                  <c:v>0.20193590493448799</c:v>
                </c:pt>
                <c:pt idx="8">
                  <c:v>8.5839592109654431E-2</c:v>
                </c:pt>
                <c:pt idx="10">
                  <c:v>9.0391416158644322E-2</c:v>
                </c:pt>
                <c:pt idx="11">
                  <c:v>0.10917481083882334</c:v>
                </c:pt>
                <c:pt idx="13">
                  <c:v>0.11623640583361337</c:v>
                </c:pt>
                <c:pt idx="14">
                  <c:v>9.9410422678512939E-2</c:v>
                </c:pt>
                <c:pt idx="16">
                  <c:v>9.2350773748472392E-2</c:v>
                </c:pt>
                <c:pt idx="17">
                  <c:v>0.11257674935405609</c:v>
                </c:pt>
                <c:pt idx="18">
                  <c:v>0.10451088244940671</c:v>
                </c:pt>
                <c:pt idx="19">
                  <c:v>0.10797565966280204</c:v>
                </c:pt>
                <c:pt idx="20">
                  <c:v>0.134974197094578</c:v>
                </c:pt>
                <c:pt idx="21">
                  <c:v>3.0780899100688878E-2</c:v>
                </c:pt>
                <c:pt idx="23">
                  <c:v>9.3430231898966737E-2</c:v>
                </c:pt>
                <c:pt idx="24">
                  <c:v>0.11419321462574135</c:v>
                </c:pt>
                <c:pt idx="26">
                  <c:v>0.10461671846999857</c:v>
                </c:pt>
              </c:numCache>
            </c:numRef>
          </c:val>
          <c:extLst>
            <c:ext xmlns:c16="http://schemas.microsoft.com/office/drawing/2014/chart" uri="{C3380CC4-5D6E-409C-BE32-E72D297353CC}">
              <c16:uniqueId val="{00000003-DED5-44DB-B3EC-6785D93880CC}"/>
            </c:ext>
          </c:extLst>
        </c:ser>
        <c:ser>
          <c:idx val="4"/>
          <c:order val="4"/>
          <c:tx>
            <c:strRef>
              <c:f>Sheet1!$G$3</c:f>
              <c:strCache>
                <c:ptCount val="1"/>
                <c:pt idx="0">
                  <c:v>Neizmanto</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Sheet1!$G$4:$G$30</c:f>
              <c:numCache>
                <c:formatCode>###0%</c:formatCode>
                <c:ptCount val="27"/>
                <c:pt idx="0">
                  <c:v>0.15803746934311252</c:v>
                </c:pt>
                <c:pt idx="1">
                  <c:v>0.14252483033782981</c:v>
                </c:pt>
                <c:pt idx="2">
                  <c:v>9.4122776177758813E-2</c:v>
                </c:pt>
                <c:pt idx="4">
                  <c:v>0.1389029487865234</c:v>
                </c:pt>
                <c:pt idx="5">
                  <c:v>0.11657267176247607</c:v>
                </c:pt>
                <c:pt idx="7">
                  <c:v>0.17006063772297456</c:v>
                </c:pt>
                <c:pt idx="8">
                  <c:v>0.12299483841615075</c:v>
                </c:pt>
                <c:pt idx="10">
                  <c:v>0.16296327608303735</c:v>
                </c:pt>
                <c:pt idx="11">
                  <c:v>0.12023954268653428</c:v>
                </c:pt>
                <c:pt idx="13">
                  <c:v>0.18727474416108256</c:v>
                </c:pt>
                <c:pt idx="14">
                  <c:v>0.10521676122344079</c:v>
                </c:pt>
                <c:pt idx="16">
                  <c:v>0.16216617904387631</c:v>
                </c:pt>
                <c:pt idx="17">
                  <c:v>0.12117358832684047</c:v>
                </c:pt>
                <c:pt idx="18">
                  <c:v>9.9591093285890289E-2</c:v>
                </c:pt>
                <c:pt idx="19">
                  <c:v>0.13471876188365009</c:v>
                </c:pt>
                <c:pt idx="20">
                  <c:v>0.11507873984576784</c:v>
                </c:pt>
                <c:pt idx="21">
                  <c:v>0.19497920593078985</c:v>
                </c:pt>
                <c:pt idx="23">
                  <c:v>0.14130537796575221</c:v>
                </c:pt>
                <c:pt idx="24">
                  <c:v>0.12144862737899373</c:v>
                </c:pt>
                <c:pt idx="26">
                  <c:v>0.13060714271188001</c:v>
                </c:pt>
              </c:numCache>
            </c:numRef>
          </c:val>
          <c:extLst>
            <c:ext xmlns:c16="http://schemas.microsoft.com/office/drawing/2014/chart" uri="{C3380CC4-5D6E-409C-BE32-E72D297353CC}">
              <c16:uniqueId val="{00000004-DED5-44DB-B3EC-6785D93880CC}"/>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21961099158769276"/>
          <c:y val="2.3597491191768767E-3"/>
          <c:w val="0.78038900841230729"/>
          <c:h val="4.916545447113212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9376368571323"/>
          <c:y val="1.2332591719031733E-3"/>
          <c:w val="0.66665112550669925"/>
          <c:h val="0.90773641193622934"/>
        </c:manualLayout>
      </c:layout>
      <c:barChart>
        <c:barDir val="bar"/>
        <c:grouping val="percentStacked"/>
        <c:varyColors val="0"/>
        <c:ser>
          <c:idx val="0"/>
          <c:order val="0"/>
          <c:tx>
            <c:strRef>
              <c:f>Sheet1!$C$3</c:f>
              <c:strCache>
                <c:ptCount val="1"/>
                <c:pt idx="0">
                  <c:v>Ļoti bieži</c:v>
                </c:pt>
              </c:strCache>
            </c:strRef>
          </c:tx>
          <c:spPr>
            <a:solidFill>
              <a:schemeClr val="accent6">
                <a:lumMod val="75000"/>
              </a:schemeClr>
            </a:solidFill>
          </c:spPr>
          <c:invertIfNegative val="0"/>
          <c:dPt>
            <c:idx val="0"/>
            <c:invertIfNegative val="0"/>
            <c:bubble3D val="0"/>
            <c:extLst>
              <c:ext xmlns:c16="http://schemas.microsoft.com/office/drawing/2014/chart" uri="{C3380CC4-5D6E-409C-BE32-E72D297353CC}">
                <c16:uniqueId val="{00000000-7C43-4B7D-80D9-E59B2D151608}"/>
              </c:ext>
            </c:extLst>
          </c:dPt>
          <c:dPt>
            <c:idx val="3"/>
            <c:invertIfNegative val="0"/>
            <c:bubble3D val="0"/>
            <c:extLst>
              <c:ext xmlns:c16="http://schemas.microsoft.com/office/drawing/2014/chart" uri="{C3380CC4-5D6E-409C-BE32-E72D297353CC}">
                <c16:uniqueId val="{00000001-7C43-4B7D-80D9-E59B2D151608}"/>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Sheet1!$B$4:$B$17</c:f>
              <c:strCache>
                <c:ptCount val="14"/>
                <c:pt idx="0">
                  <c:v>pārāk lēna runa</c:v>
                </c:pt>
                <c:pt idx="1">
                  <c:v>nesaprotami subtitri</c:v>
                </c:pt>
                <c:pt idx="2">
                  <c:v>vārdiem nepareizas galotnes</c:v>
                </c:pt>
                <c:pt idx="3">
                  <c:v>slikta dikcija, neskaidra runa</c:v>
                </c:pt>
                <c:pt idx="4">
                  <c:v>nabadzīga valoda</c:v>
                </c:pt>
                <c:pt idx="5">
                  <c:v>nepareizi lietoti termini</c:v>
                </c:pt>
                <c:pt idx="6">
                  <c:v>pārāk ātra runa</c:v>
                </c:pt>
                <c:pt idx="7">
                  <c:v>rusicismi</c:v>
                </c:pt>
                <c:pt idx="8">
                  <c:v>pārteikšanās</c:v>
                </c:pt>
                <c:pt idx="9">
                  <c:v>“ielas valoda”/ žargoni</c:v>
                </c:pt>
                <c:pt idx="10">
                  <c:v>sarežģīta valoda, pārāk daudz svešvārdu</c:v>
                </c:pt>
                <c:pt idx="11">
                  <c:v>kļūdaini tulkojumi subtitros</c:v>
                </c:pt>
                <c:pt idx="12">
                  <c:v>liekvārdība</c:v>
                </c:pt>
                <c:pt idx="13">
                  <c:v>anglicismi</c:v>
                </c:pt>
              </c:strCache>
            </c:strRef>
          </c:cat>
          <c:val>
            <c:numRef>
              <c:f>Sheet1!$C$4:$C$17</c:f>
              <c:numCache>
                <c:formatCode>0%</c:formatCode>
                <c:ptCount val="14"/>
                <c:pt idx="0">
                  <c:v>1.2574047176286549E-2</c:v>
                </c:pt>
                <c:pt idx="1">
                  <c:v>3.2995469397243238E-2</c:v>
                </c:pt>
                <c:pt idx="2">
                  <c:v>4.6259057506481203E-2</c:v>
                </c:pt>
                <c:pt idx="3">
                  <c:v>4.6312151230679499E-2</c:v>
                </c:pt>
                <c:pt idx="4">
                  <c:v>4.7242919188096276E-2</c:v>
                </c:pt>
                <c:pt idx="5">
                  <c:v>4.8880822406179324E-2</c:v>
                </c:pt>
                <c:pt idx="6">
                  <c:v>3.6068370053853327E-2</c:v>
                </c:pt>
                <c:pt idx="7">
                  <c:v>4.3766634135519539E-2</c:v>
                </c:pt>
                <c:pt idx="8">
                  <c:v>5.1129574664548733E-2</c:v>
                </c:pt>
                <c:pt idx="9">
                  <c:v>6.979805632005695E-2</c:v>
                </c:pt>
                <c:pt idx="10">
                  <c:v>0.10997064327021132</c:v>
                </c:pt>
                <c:pt idx="11">
                  <c:v>0.10350680277616901</c:v>
                </c:pt>
                <c:pt idx="12">
                  <c:v>0.13710662222977085</c:v>
                </c:pt>
                <c:pt idx="13">
                  <c:v>0.17037866696902276</c:v>
                </c:pt>
              </c:numCache>
            </c:numRef>
          </c:val>
          <c:extLst>
            <c:ext xmlns:c16="http://schemas.microsoft.com/office/drawing/2014/chart" uri="{C3380CC4-5D6E-409C-BE32-E72D297353CC}">
              <c16:uniqueId val="{00000002-7C43-4B7D-80D9-E59B2D151608}"/>
            </c:ext>
          </c:extLst>
        </c:ser>
        <c:ser>
          <c:idx val="1"/>
          <c:order val="1"/>
          <c:tx>
            <c:strRef>
              <c:f>Sheet1!$D$3</c:f>
              <c:strCache>
                <c:ptCount val="1"/>
                <c:pt idx="0">
                  <c:v>Diezgan bieži</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3-7C43-4B7D-80D9-E59B2D151608}"/>
              </c:ext>
            </c:extLst>
          </c:dPt>
          <c:dPt>
            <c:idx val="3"/>
            <c:invertIfNegative val="0"/>
            <c:bubble3D val="0"/>
            <c:extLst>
              <c:ext xmlns:c16="http://schemas.microsoft.com/office/drawing/2014/chart" uri="{C3380CC4-5D6E-409C-BE32-E72D297353CC}">
                <c16:uniqueId val="{00000004-7C43-4B7D-80D9-E59B2D151608}"/>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Sheet1!$B$4:$B$17</c:f>
              <c:strCache>
                <c:ptCount val="14"/>
                <c:pt idx="0">
                  <c:v>pārāk lēna runa</c:v>
                </c:pt>
                <c:pt idx="1">
                  <c:v>nesaprotami subtitri</c:v>
                </c:pt>
                <c:pt idx="2">
                  <c:v>vārdiem nepareizas galotnes</c:v>
                </c:pt>
                <c:pt idx="3">
                  <c:v>slikta dikcija, neskaidra runa</c:v>
                </c:pt>
                <c:pt idx="4">
                  <c:v>nabadzīga valoda</c:v>
                </c:pt>
                <c:pt idx="5">
                  <c:v>nepareizi lietoti termini</c:v>
                </c:pt>
                <c:pt idx="6">
                  <c:v>pārāk ātra runa</c:v>
                </c:pt>
                <c:pt idx="7">
                  <c:v>rusicismi</c:v>
                </c:pt>
                <c:pt idx="8">
                  <c:v>pārteikšanās</c:v>
                </c:pt>
                <c:pt idx="9">
                  <c:v>“ielas valoda”/ žargoni</c:v>
                </c:pt>
                <c:pt idx="10">
                  <c:v>sarežģīta valoda, pārāk daudz svešvārdu</c:v>
                </c:pt>
                <c:pt idx="11">
                  <c:v>kļūdaini tulkojumi subtitros</c:v>
                </c:pt>
                <c:pt idx="12">
                  <c:v>liekvārdība</c:v>
                </c:pt>
                <c:pt idx="13">
                  <c:v>anglicismi</c:v>
                </c:pt>
              </c:strCache>
            </c:strRef>
          </c:cat>
          <c:val>
            <c:numRef>
              <c:f>Sheet1!$D$4:$D$17</c:f>
              <c:numCache>
                <c:formatCode>0%</c:formatCode>
                <c:ptCount val="14"/>
                <c:pt idx="0">
                  <c:v>6.2813044214522371E-2</c:v>
                </c:pt>
                <c:pt idx="1">
                  <c:v>0.12763276684873323</c:v>
                </c:pt>
                <c:pt idx="2">
                  <c:v>0.12483934179500626</c:v>
                </c:pt>
                <c:pt idx="3">
                  <c:v>0.1282821155709338</c:v>
                </c:pt>
                <c:pt idx="4">
                  <c:v>0.13543503197760778</c:v>
                </c:pt>
                <c:pt idx="5">
                  <c:v>0.13603302258127115</c:v>
                </c:pt>
                <c:pt idx="6">
                  <c:v>0.15686984308887791</c:v>
                </c:pt>
                <c:pt idx="7">
                  <c:v>0.16456041372263577</c:v>
                </c:pt>
                <c:pt idx="8">
                  <c:v>0.17157994913526398</c:v>
                </c:pt>
                <c:pt idx="9">
                  <c:v>0.1860515335355383</c:v>
                </c:pt>
                <c:pt idx="10">
                  <c:v>0.18264219962385794</c:v>
                </c:pt>
                <c:pt idx="11">
                  <c:v>0.20020615152362395</c:v>
                </c:pt>
                <c:pt idx="12">
                  <c:v>0.22242298090371684</c:v>
                </c:pt>
                <c:pt idx="13">
                  <c:v>0.28751299422880555</c:v>
                </c:pt>
              </c:numCache>
            </c:numRef>
          </c:val>
          <c:extLst>
            <c:ext xmlns:c16="http://schemas.microsoft.com/office/drawing/2014/chart" uri="{C3380CC4-5D6E-409C-BE32-E72D297353CC}">
              <c16:uniqueId val="{00000005-7C43-4B7D-80D9-E59B2D151608}"/>
            </c:ext>
          </c:extLst>
        </c:ser>
        <c:ser>
          <c:idx val="2"/>
          <c:order val="2"/>
          <c:tx>
            <c:strRef>
              <c:f>Sheet1!$E$3</c:f>
              <c:strCache>
                <c:ptCount val="1"/>
                <c:pt idx="0">
                  <c:v>Reizēm</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Sheet1!$B$4:$B$17</c:f>
              <c:strCache>
                <c:ptCount val="14"/>
                <c:pt idx="0">
                  <c:v>pārāk lēna runa</c:v>
                </c:pt>
                <c:pt idx="1">
                  <c:v>nesaprotami subtitri</c:v>
                </c:pt>
                <c:pt idx="2">
                  <c:v>vārdiem nepareizas galotnes</c:v>
                </c:pt>
                <c:pt idx="3">
                  <c:v>slikta dikcija, neskaidra runa</c:v>
                </c:pt>
                <c:pt idx="4">
                  <c:v>nabadzīga valoda</c:v>
                </c:pt>
                <c:pt idx="5">
                  <c:v>nepareizi lietoti termini</c:v>
                </c:pt>
                <c:pt idx="6">
                  <c:v>pārāk ātra runa</c:v>
                </c:pt>
                <c:pt idx="7">
                  <c:v>rusicismi</c:v>
                </c:pt>
                <c:pt idx="8">
                  <c:v>pārteikšanās</c:v>
                </c:pt>
                <c:pt idx="9">
                  <c:v>“ielas valoda”/ žargoni</c:v>
                </c:pt>
                <c:pt idx="10">
                  <c:v>sarežģīta valoda, pārāk daudz svešvārdu</c:v>
                </c:pt>
                <c:pt idx="11">
                  <c:v>kļūdaini tulkojumi subtitros</c:v>
                </c:pt>
                <c:pt idx="12">
                  <c:v>liekvārdība</c:v>
                </c:pt>
                <c:pt idx="13">
                  <c:v>anglicismi</c:v>
                </c:pt>
              </c:strCache>
            </c:strRef>
          </c:cat>
          <c:val>
            <c:numRef>
              <c:f>Sheet1!$E$4:$E$17</c:f>
              <c:numCache>
                <c:formatCode>0%</c:formatCode>
                <c:ptCount val="14"/>
                <c:pt idx="0">
                  <c:v>0.31840317899339771</c:v>
                </c:pt>
                <c:pt idx="1">
                  <c:v>0.28927255015568154</c:v>
                </c:pt>
                <c:pt idx="2">
                  <c:v>0.35087040399512692</c:v>
                </c:pt>
                <c:pt idx="3">
                  <c:v>0.37370350383702866</c:v>
                </c:pt>
                <c:pt idx="4">
                  <c:v>0.31744603315382619</c:v>
                </c:pt>
                <c:pt idx="5">
                  <c:v>0.38076241641381509</c:v>
                </c:pt>
                <c:pt idx="6">
                  <c:v>0.31518243436700366</c:v>
                </c:pt>
                <c:pt idx="7">
                  <c:v>0.33824860053793843</c:v>
                </c:pt>
                <c:pt idx="8">
                  <c:v>0.45449951108017023</c:v>
                </c:pt>
                <c:pt idx="9">
                  <c:v>0.34593808167656398</c:v>
                </c:pt>
                <c:pt idx="10">
                  <c:v>0.31326848862648149</c:v>
                </c:pt>
                <c:pt idx="11">
                  <c:v>0.31562779912411848</c:v>
                </c:pt>
                <c:pt idx="12">
                  <c:v>0.28769262065776435</c:v>
                </c:pt>
                <c:pt idx="13">
                  <c:v>0.26174919968353161</c:v>
                </c:pt>
              </c:numCache>
            </c:numRef>
          </c:val>
          <c:extLst>
            <c:ext xmlns:c16="http://schemas.microsoft.com/office/drawing/2014/chart" uri="{C3380CC4-5D6E-409C-BE32-E72D297353CC}">
              <c16:uniqueId val="{00000006-7C43-4B7D-80D9-E59B2D151608}"/>
            </c:ext>
          </c:extLst>
        </c:ser>
        <c:ser>
          <c:idx val="3"/>
          <c:order val="3"/>
          <c:tx>
            <c:strRef>
              <c:f>Sheet1!$F$3</c:f>
              <c:strCache>
                <c:ptCount val="1"/>
                <c:pt idx="0">
                  <c:v>Ļoti reti\ praktiski nekad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Sheet1!$B$4:$B$17</c:f>
              <c:strCache>
                <c:ptCount val="14"/>
                <c:pt idx="0">
                  <c:v>pārāk lēna runa</c:v>
                </c:pt>
                <c:pt idx="1">
                  <c:v>nesaprotami subtitri</c:v>
                </c:pt>
                <c:pt idx="2">
                  <c:v>vārdiem nepareizas galotnes</c:v>
                </c:pt>
                <c:pt idx="3">
                  <c:v>slikta dikcija, neskaidra runa</c:v>
                </c:pt>
                <c:pt idx="4">
                  <c:v>nabadzīga valoda</c:v>
                </c:pt>
                <c:pt idx="5">
                  <c:v>nepareizi lietoti termini</c:v>
                </c:pt>
                <c:pt idx="6">
                  <c:v>pārāk ātra runa</c:v>
                </c:pt>
                <c:pt idx="7">
                  <c:v>rusicismi</c:v>
                </c:pt>
                <c:pt idx="8">
                  <c:v>pārteikšanās</c:v>
                </c:pt>
                <c:pt idx="9">
                  <c:v>“ielas valoda”/ žargoni</c:v>
                </c:pt>
                <c:pt idx="10">
                  <c:v>sarežģīta valoda, pārāk daudz svešvārdu</c:v>
                </c:pt>
                <c:pt idx="11">
                  <c:v>kļūdaini tulkojumi subtitros</c:v>
                </c:pt>
                <c:pt idx="12">
                  <c:v>liekvārdība</c:v>
                </c:pt>
                <c:pt idx="13">
                  <c:v>anglicismi</c:v>
                </c:pt>
              </c:strCache>
            </c:strRef>
          </c:cat>
          <c:val>
            <c:numRef>
              <c:f>Sheet1!$F$4:$F$17</c:f>
              <c:numCache>
                <c:formatCode>0%</c:formatCode>
                <c:ptCount val="14"/>
                <c:pt idx="0">
                  <c:v>0.33492749656731002</c:v>
                </c:pt>
                <c:pt idx="1">
                  <c:v>0.20999887235095924</c:v>
                </c:pt>
                <c:pt idx="2">
                  <c:v>0.21886587315949158</c:v>
                </c:pt>
                <c:pt idx="3">
                  <c:v>0.24705349050571396</c:v>
                </c:pt>
                <c:pt idx="4">
                  <c:v>0.25864921789607814</c:v>
                </c:pt>
                <c:pt idx="5">
                  <c:v>0.20464191022467262</c:v>
                </c:pt>
                <c:pt idx="6">
                  <c:v>0.25034615563941875</c:v>
                </c:pt>
                <c:pt idx="7">
                  <c:v>0.20840475613812401</c:v>
                </c:pt>
                <c:pt idx="8">
                  <c:v>0.12874799376664914</c:v>
                </c:pt>
                <c:pt idx="9">
                  <c:v>0.16807980472035264</c:v>
                </c:pt>
                <c:pt idx="10">
                  <c:v>0.17087105528387425</c:v>
                </c:pt>
                <c:pt idx="11">
                  <c:v>0.1023853778245675</c:v>
                </c:pt>
                <c:pt idx="12">
                  <c:v>0.13008688187962134</c:v>
                </c:pt>
                <c:pt idx="13">
                  <c:v>9.4650061925970516E-2</c:v>
                </c:pt>
              </c:numCache>
            </c:numRef>
          </c:val>
          <c:extLst>
            <c:ext xmlns:c16="http://schemas.microsoft.com/office/drawing/2014/chart" uri="{C3380CC4-5D6E-409C-BE32-E72D297353CC}">
              <c16:uniqueId val="{00000007-7C43-4B7D-80D9-E59B2D151608}"/>
            </c:ext>
          </c:extLst>
        </c:ser>
        <c:ser>
          <c:idx val="4"/>
          <c:order val="4"/>
          <c:tx>
            <c:strRef>
              <c:f>Sheet1!$G$3</c:f>
              <c:strCache>
                <c:ptCount val="1"/>
                <c:pt idx="0">
                  <c:v>Neatceras\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Sheet1!$B$4:$B$17</c:f>
              <c:strCache>
                <c:ptCount val="14"/>
                <c:pt idx="0">
                  <c:v>pārāk lēna runa</c:v>
                </c:pt>
                <c:pt idx="1">
                  <c:v>nesaprotami subtitri</c:v>
                </c:pt>
                <c:pt idx="2">
                  <c:v>vārdiem nepareizas galotnes</c:v>
                </c:pt>
                <c:pt idx="3">
                  <c:v>slikta dikcija, neskaidra runa</c:v>
                </c:pt>
                <c:pt idx="4">
                  <c:v>nabadzīga valoda</c:v>
                </c:pt>
                <c:pt idx="5">
                  <c:v>nepareizi lietoti termini</c:v>
                </c:pt>
                <c:pt idx="6">
                  <c:v>pārāk ātra runa</c:v>
                </c:pt>
                <c:pt idx="7">
                  <c:v>rusicismi</c:v>
                </c:pt>
                <c:pt idx="8">
                  <c:v>pārteikšanās</c:v>
                </c:pt>
                <c:pt idx="9">
                  <c:v>“ielas valoda”/ žargoni</c:v>
                </c:pt>
                <c:pt idx="10">
                  <c:v>sarežģīta valoda, pārāk daudz svešvārdu</c:v>
                </c:pt>
                <c:pt idx="11">
                  <c:v>kļūdaini tulkojumi subtitros</c:v>
                </c:pt>
                <c:pt idx="12">
                  <c:v>liekvārdība</c:v>
                </c:pt>
                <c:pt idx="13">
                  <c:v>anglicismi</c:v>
                </c:pt>
              </c:strCache>
            </c:strRef>
          </c:cat>
          <c:val>
            <c:numRef>
              <c:f>Sheet1!$G$4:$G$17</c:f>
              <c:numCache>
                <c:formatCode>0%</c:formatCode>
                <c:ptCount val="14"/>
                <c:pt idx="0">
                  <c:v>0.27128223304847976</c:v>
                </c:pt>
                <c:pt idx="1">
                  <c:v>0.34010034124737876</c:v>
                </c:pt>
                <c:pt idx="2">
                  <c:v>0.25916532354389049</c:v>
                </c:pt>
                <c:pt idx="3">
                  <c:v>0.20464873885564092</c:v>
                </c:pt>
                <c:pt idx="4">
                  <c:v>0.24122679778438838</c:v>
                </c:pt>
                <c:pt idx="5">
                  <c:v>0.2296818283740584</c:v>
                </c:pt>
                <c:pt idx="6">
                  <c:v>0.24153319685084315</c:v>
                </c:pt>
                <c:pt idx="7">
                  <c:v>0.24501959546577892</c:v>
                </c:pt>
                <c:pt idx="8">
                  <c:v>0.19404297135336421</c:v>
                </c:pt>
                <c:pt idx="9">
                  <c:v>0.23013252374748486</c:v>
                </c:pt>
                <c:pt idx="10">
                  <c:v>0.22324761319557127</c:v>
                </c:pt>
                <c:pt idx="11">
                  <c:v>0.27827386875151722</c:v>
                </c:pt>
                <c:pt idx="12">
                  <c:v>0.2226908943291232</c:v>
                </c:pt>
                <c:pt idx="13">
                  <c:v>0.18570907719266588</c:v>
                </c:pt>
              </c:numCache>
            </c:numRef>
          </c:val>
          <c:extLst>
            <c:ext xmlns:c16="http://schemas.microsoft.com/office/drawing/2014/chart" uri="{C3380CC4-5D6E-409C-BE32-E72D297353CC}">
              <c16:uniqueId val="{00000008-7C43-4B7D-80D9-E59B2D151608}"/>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33170831079423629"/>
          <c:y val="0.92394155482357954"/>
          <c:w val="0.66829168920576376"/>
          <c:h val="5.5526239092287454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anglicismi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Sheet1!$B$3:$B$29</c:f>
              <c:numCache>
                <c:formatCode>###0%</c:formatCode>
                <c:ptCount val="27"/>
                <c:pt idx="0">
                  <c:v>0.4988080817861299</c:v>
                </c:pt>
                <c:pt idx="1">
                  <c:v>0.41792173427567592</c:v>
                </c:pt>
                <c:pt idx="2">
                  <c:v>0.48616751302066524</c:v>
                </c:pt>
                <c:pt idx="4">
                  <c:v>0.49611634764629614</c:v>
                </c:pt>
                <c:pt idx="5">
                  <c:v>0.39322485887818082</c:v>
                </c:pt>
                <c:pt idx="7">
                  <c:v>0.51368607735737082</c:v>
                </c:pt>
                <c:pt idx="8">
                  <c:v>0.44712647870412225</c:v>
                </c:pt>
                <c:pt idx="10">
                  <c:v>0.44932660018009907</c:v>
                </c:pt>
                <c:pt idx="11">
                  <c:v>0.46063609069457656</c:v>
                </c:pt>
                <c:pt idx="13">
                  <c:v>0.37146892382131197</c:v>
                </c:pt>
                <c:pt idx="14">
                  <c:v>0.49661407427246895</c:v>
                </c:pt>
                <c:pt idx="16">
                  <c:v>0.50441630938635662</c:v>
                </c:pt>
                <c:pt idx="17">
                  <c:v>0.52560543146858563</c:v>
                </c:pt>
                <c:pt idx="18">
                  <c:v>0.48726609067718818</c:v>
                </c:pt>
                <c:pt idx="19">
                  <c:v>0.39092849625618803</c:v>
                </c:pt>
                <c:pt idx="20">
                  <c:v>0.39911142559578144</c:v>
                </c:pt>
                <c:pt idx="21">
                  <c:v>0.41719773612344702</c:v>
                </c:pt>
                <c:pt idx="23">
                  <c:v>0.432016771120451</c:v>
                </c:pt>
                <c:pt idx="24">
                  <c:v>0.48004256477089252</c:v>
                </c:pt>
                <c:pt idx="26">
                  <c:v>0.45789166119782831</c:v>
                </c:pt>
              </c:numCache>
            </c:numRef>
          </c:val>
          <c:extLst>
            <c:ext xmlns:c16="http://schemas.microsoft.com/office/drawing/2014/chart" uri="{C3380CC4-5D6E-409C-BE32-E72D297353CC}">
              <c16:uniqueId val="{00000000-C153-4221-8520-EC769ACAAC75}"/>
            </c:ext>
          </c:extLst>
        </c:ser>
        <c:ser>
          <c:idx val="1"/>
          <c:order val="1"/>
          <c:tx>
            <c:strRef>
              <c:f>Sheet1!$C$2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Sheet1!$C$3:$C$29</c:f>
              <c:numCache>
                <c:formatCode>0%</c:formatCode>
                <c:ptCount val="27"/>
                <c:pt idx="0">
                  <c:v>0.2511919182138701</c:v>
                </c:pt>
                <c:pt idx="1">
                  <c:v>0.33207826572432408</c:v>
                </c:pt>
                <c:pt idx="2">
                  <c:v>0.26383248697933476</c:v>
                </c:pt>
                <c:pt idx="3">
                  <c:v>0.75</c:v>
                </c:pt>
                <c:pt idx="4">
                  <c:v>0.25388365235370386</c:v>
                </c:pt>
                <c:pt idx="5">
                  <c:v>0.35677514112181918</c:v>
                </c:pt>
                <c:pt idx="6">
                  <c:v>0.75</c:v>
                </c:pt>
                <c:pt idx="7">
                  <c:v>0.23631392264262918</c:v>
                </c:pt>
                <c:pt idx="8">
                  <c:v>0.30287352129587775</c:v>
                </c:pt>
                <c:pt idx="9">
                  <c:v>0.75</c:v>
                </c:pt>
                <c:pt idx="10">
                  <c:v>0.30067339981990093</c:v>
                </c:pt>
                <c:pt idx="11">
                  <c:v>0.28936390930542344</c:v>
                </c:pt>
                <c:pt idx="12">
                  <c:v>0.75</c:v>
                </c:pt>
                <c:pt idx="13">
                  <c:v>0.37853107617868803</c:v>
                </c:pt>
                <c:pt idx="14">
                  <c:v>0.25338592572753105</c:v>
                </c:pt>
                <c:pt idx="15">
                  <c:v>0.75</c:v>
                </c:pt>
                <c:pt idx="16">
                  <c:v>0.24558369061364338</c:v>
                </c:pt>
                <c:pt idx="17">
                  <c:v>0.22439456853141437</c:v>
                </c:pt>
                <c:pt idx="18">
                  <c:v>0.26273390932281182</c:v>
                </c:pt>
                <c:pt idx="19">
                  <c:v>0.35907150374381197</c:v>
                </c:pt>
                <c:pt idx="20">
                  <c:v>0.35088857440421856</c:v>
                </c:pt>
                <c:pt idx="21">
                  <c:v>0.33280226387655298</c:v>
                </c:pt>
                <c:pt idx="22">
                  <c:v>0.75</c:v>
                </c:pt>
                <c:pt idx="23">
                  <c:v>0.317983228879549</c:v>
                </c:pt>
                <c:pt idx="24">
                  <c:v>0.26995743522910748</c:v>
                </c:pt>
                <c:pt idx="25">
                  <c:v>0.75</c:v>
                </c:pt>
                <c:pt idx="26">
                  <c:v>0.29210833880217169</c:v>
                </c:pt>
              </c:numCache>
            </c:numRef>
          </c:val>
          <c:extLst>
            <c:ext xmlns:c16="http://schemas.microsoft.com/office/drawing/2014/chart" uri="{C3380CC4-5D6E-409C-BE32-E72D297353CC}">
              <c16:uniqueId val="{00000001-C153-4221-8520-EC769ACAAC75}"/>
            </c:ext>
          </c:extLst>
        </c:ser>
        <c:ser>
          <c:idx val="2"/>
          <c:order val="2"/>
          <c:tx>
            <c:strRef>
              <c:f>Sheet1!$D$2</c:f>
              <c:strCache>
                <c:ptCount val="1"/>
                <c:pt idx="0">
                  <c:v>liekvārdība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Sheet1!$D$3:$D$29</c:f>
              <c:numCache>
                <c:formatCode>###0%</c:formatCode>
                <c:ptCount val="27"/>
                <c:pt idx="0">
                  <c:v>0.43442531857724032</c:v>
                </c:pt>
                <c:pt idx="1">
                  <c:v>0.32987832071574696</c:v>
                </c:pt>
                <c:pt idx="2">
                  <c:v>0.3489751461500793</c:v>
                </c:pt>
                <c:pt idx="4">
                  <c:v>0.38940576688434325</c:v>
                </c:pt>
                <c:pt idx="5">
                  <c:v>0.30898645537083347</c:v>
                </c:pt>
                <c:pt idx="7">
                  <c:v>0.23626940780177419</c:v>
                </c:pt>
                <c:pt idx="8">
                  <c:v>0.38331188437757591</c:v>
                </c:pt>
                <c:pt idx="10">
                  <c:v>0.37477764783020739</c:v>
                </c:pt>
                <c:pt idx="11">
                  <c:v>0.35464380213956859</c:v>
                </c:pt>
                <c:pt idx="13">
                  <c:v>0.22480292373402141</c:v>
                </c:pt>
                <c:pt idx="14">
                  <c:v>0.41989499180605461</c:v>
                </c:pt>
                <c:pt idx="16">
                  <c:v>0.4105525730106403</c:v>
                </c:pt>
                <c:pt idx="17">
                  <c:v>0.41481718045772104</c:v>
                </c:pt>
                <c:pt idx="18">
                  <c:v>0.40430008298709041</c:v>
                </c:pt>
                <c:pt idx="19">
                  <c:v>0.27377711689601658</c:v>
                </c:pt>
                <c:pt idx="20">
                  <c:v>0.31548761503943346</c:v>
                </c:pt>
                <c:pt idx="21">
                  <c:v>0.31522046315038965</c:v>
                </c:pt>
                <c:pt idx="23">
                  <c:v>0.32901071540283178</c:v>
                </c:pt>
                <c:pt idx="24">
                  <c:v>0.38565612723686615</c:v>
                </c:pt>
                <c:pt idx="26">
                  <c:v>0.3595296031334877</c:v>
                </c:pt>
              </c:numCache>
            </c:numRef>
          </c:val>
          <c:extLst>
            <c:ext xmlns:c16="http://schemas.microsoft.com/office/drawing/2014/chart" uri="{C3380CC4-5D6E-409C-BE32-E72D297353CC}">
              <c16:uniqueId val="{00000002-C153-4221-8520-EC769ACAAC75}"/>
            </c:ext>
          </c:extLst>
        </c:ser>
        <c:ser>
          <c:idx val="3"/>
          <c:order val="3"/>
          <c:tx>
            <c:strRef>
              <c:f>Sheet1!$E$2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Sheet1!$E$3:$E$29</c:f>
              <c:numCache>
                <c:formatCode>0%</c:formatCode>
                <c:ptCount val="27"/>
                <c:pt idx="0">
                  <c:v>0.31557468142275968</c:v>
                </c:pt>
                <c:pt idx="1">
                  <c:v>0.42012167928425304</c:v>
                </c:pt>
                <c:pt idx="2">
                  <c:v>0.4010248538499207</c:v>
                </c:pt>
                <c:pt idx="3">
                  <c:v>0.75</c:v>
                </c:pt>
                <c:pt idx="4">
                  <c:v>0.36059423311565675</c:v>
                </c:pt>
                <c:pt idx="5">
                  <c:v>0.44101354462916653</c:v>
                </c:pt>
                <c:pt idx="6">
                  <c:v>0.75</c:v>
                </c:pt>
                <c:pt idx="7">
                  <c:v>0.51373059219822581</c:v>
                </c:pt>
                <c:pt idx="8">
                  <c:v>0.36668811562242409</c:v>
                </c:pt>
                <c:pt idx="9">
                  <c:v>0.75</c:v>
                </c:pt>
                <c:pt idx="10">
                  <c:v>0.37522235216979261</c:v>
                </c:pt>
                <c:pt idx="11">
                  <c:v>0.39535619786043141</c:v>
                </c:pt>
                <c:pt idx="12">
                  <c:v>0.75</c:v>
                </c:pt>
                <c:pt idx="13">
                  <c:v>0.52519707626597856</c:v>
                </c:pt>
                <c:pt idx="14">
                  <c:v>0.33010500819394539</c:v>
                </c:pt>
                <c:pt idx="15">
                  <c:v>0.75</c:v>
                </c:pt>
                <c:pt idx="16">
                  <c:v>0.3394474269893597</c:v>
                </c:pt>
                <c:pt idx="17">
                  <c:v>0.33518281954227896</c:v>
                </c:pt>
                <c:pt idx="18">
                  <c:v>0.34569991701290959</c:v>
                </c:pt>
                <c:pt idx="19">
                  <c:v>0.47622288310398342</c:v>
                </c:pt>
                <c:pt idx="20">
                  <c:v>0.43451238496056654</c:v>
                </c:pt>
                <c:pt idx="21">
                  <c:v>0.43477953684961035</c:v>
                </c:pt>
                <c:pt idx="22">
                  <c:v>0.75</c:v>
                </c:pt>
                <c:pt idx="23">
                  <c:v>0.42098928459716822</c:v>
                </c:pt>
                <c:pt idx="24">
                  <c:v>0.36434387276313385</c:v>
                </c:pt>
                <c:pt idx="25">
                  <c:v>0.75</c:v>
                </c:pt>
                <c:pt idx="26">
                  <c:v>0.3904703968665123</c:v>
                </c:pt>
              </c:numCache>
            </c:numRef>
          </c:val>
          <c:extLst>
            <c:ext xmlns:c16="http://schemas.microsoft.com/office/drawing/2014/chart" uri="{C3380CC4-5D6E-409C-BE32-E72D297353CC}">
              <c16:uniqueId val="{00000003-C153-4221-8520-EC769ACAAC75}"/>
            </c:ext>
          </c:extLst>
        </c:ser>
        <c:ser>
          <c:idx val="4"/>
          <c:order val="4"/>
          <c:tx>
            <c:strRef>
              <c:f>Sheet1!$F$2</c:f>
              <c:strCache>
                <c:ptCount val="1"/>
                <c:pt idx="0">
                  <c:v>kļūdaini tulkojumi subtitros</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Sheet1!$F$3:$F$29</c:f>
              <c:numCache>
                <c:formatCode>###0%</c:formatCode>
                <c:ptCount val="27"/>
                <c:pt idx="0">
                  <c:v>0.36189261133351558</c:v>
                </c:pt>
                <c:pt idx="1">
                  <c:v>0.27790283982432606</c:v>
                </c:pt>
                <c:pt idx="2">
                  <c:v>0.2994906404994746</c:v>
                </c:pt>
                <c:pt idx="4">
                  <c:v>0.3219857317840229</c:v>
                </c:pt>
                <c:pt idx="5">
                  <c:v>0.27279989263225946</c:v>
                </c:pt>
                <c:pt idx="7">
                  <c:v>0.24107454906552744</c:v>
                </c:pt>
                <c:pt idx="8">
                  <c:v>0.31579864154013448</c:v>
                </c:pt>
                <c:pt idx="10">
                  <c:v>0.3234619395137257</c:v>
                </c:pt>
                <c:pt idx="11">
                  <c:v>0.29738495530016479</c:v>
                </c:pt>
                <c:pt idx="13">
                  <c:v>0.25158126466776132</c:v>
                </c:pt>
                <c:pt idx="14">
                  <c:v>0.32707098346537911</c:v>
                </c:pt>
                <c:pt idx="16">
                  <c:v>0.32587319898251399</c:v>
                </c:pt>
                <c:pt idx="17">
                  <c:v>0.32828282234776474</c:v>
                </c:pt>
                <c:pt idx="18">
                  <c:v>0.33067496813556874</c:v>
                </c:pt>
                <c:pt idx="19">
                  <c:v>0.29652669082554151</c:v>
                </c:pt>
                <c:pt idx="20">
                  <c:v>0.27601094230611128</c:v>
                </c:pt>
                <c:pt idx="21">
                  <c:v>0.21433688551500518</c:v>
                </c:pt>
                <c:pt idx="23">
                  <c:v>0.25760149073415911</c:v>
                </c:pt>
                <c:pt idx="24">
                  <c:v>0.34318792714028068</c:v>
                </c:pt>
                <c:pt idx="26">
                  <c:v>0.30371295429979295</c:v>
                </c:pt>
              </c:numCache>
            </c:numRef>
          </c:val>
          <c:extLst>
            <c:ext xmlns:c16="http://schemas.microsoft.com/office/drawing/2014/chart" uri="{C3380CC4-5D6E-409C-BE32-E72D297353CC}">
              <c16:uniqueId val="{00000004-C153-4221-8520-EC769ACAAC75}"/>
            </c:ext>
          </c:extLst>
        </c:ser>
        <c:ser>
          <c:idx val="5"/>
          <c:order val="5"/>
          <c:tx>
            <c:strRef>
              <c:f>Sheet1!$G$2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Sheet1!$G$3:$G$29</c:f>
              <c:numCache>
                <c:formatCode>0%</c:formatCode>
                <c:ptCount val="27"/>
                <c:pt idx="0">
                  <c:v>0.38810738866648442</c:v>
                </c:pt>
                <c:pt idx="1">
                  <c:v>0.47209716017567394</c:v>
                </c:pt>
                <c:pt idx="2">
                  <c:v>0.4505093595005254</c:v>
                </c:pt>
                <c:pt idx="3">
                  <c:v>0.75</c:v>
                </c:pt>
                <c:pt idx="4">
                  <c:v>0.4280142682159771</c:v>
                </c:pt>
                <c:pt idx="5">
                  <c:v>0.47720010736774054</c:v>
                </c:pt>
                <c:pt idx="6">
                  <c:v>0.75</c:v>
                </c:pt>
                <c:pt idx="7">
                  <c:v>0.5089254509344725</c:v>
                </c:pt>
                <c:pt idx="8">
                  <c:v>0.43420135845986552</c:v>
                </c:pt>
                <c:pt idx="9">
                  <c:v>0.75</c:v>
                </c:pt>
                <c:pt idx="10">
                  <c:v>0.4265380604862743</c:v>
                </c:pt>
                <c:pt idx="11">
                  <c:v>0.45261504469983521</c:v>
                </c:pt>
                <c:pt idx="12">
                  <c:v>0.75</c:v>
                </c:pt>
                <c:pt idx="13">
                  <c:v>0.49841873533223868</c:v>
                </c:pt>
                <c:pt idx="14">
                  <c:v>0.42292901653462089</c:v>
                </c:pt>
                <c:pt idx="15">
                  <c:v>0.75</c:v>
                </c:pt>
                <c:pt idx="16">
                  <c:v>0.42412680101748601</c:v>
                </c:pt>
                <c:pt idx="17">
                  <c:v>0.42171717765223526</c:v>
                </c:pt>
                <c:pt idx="18">
                  <c:v>0.41932503186443126</c:v>
                </c:pt>
                <c:pt idx="19">
                  <c:v>0.45347330917445849</c:v>
                </c:pt>
                <c:pt idx="20">
                  <c:v>0.47398905769388872</c:v>
                </c:pt>
                <c:pt idx="21">
                  <c:v>0.53566311448499482</c:v>
                </c:pt>
                <c:pt idx="22">
                  <c:v>0.75</c:v>
                </c:pt>
                <c:pt idx="23">
                  <c:v>0.49239850926584089</c:v>
                </c:pt>
                <c:pt idx="24">
                  <c:v>0.40681207285971932</c:v>
                </c:pt>
                <c:pt idx="25">
                  <c:v>0.75</c:v>
                </c:pt>
                <c:pt idx="26">
                  <c:v>0.44628704570020705</c:v>
                </c:pt>
              </c:numCache>
            </c:numRef>
          </c:val>
          <c:extLst>
            <c:ext xmlns:c16="http://schemas.microsoft.com/office/drawing/2014/chart" uri="{C3380CC4-5D6E-409C-BE32-E72D297353CC}">
              <c16:uniqueId val="{00000005-C153-4221-8520-EC769ACAAC75}"/>
            </c:ext>
          </c:extLst>
        </c:ser>
        <c:ser>
          <c:idx val="6"/>
          <c:order val="6"/>
          <c:tx>
            <c:strRef>
              <c:f>Sheet1!$H$2</c:f>
              <c:strCache>
                <c:ptCount val="1"/>
                <c:pt idx="0">
                  <c:v>sarežģīta valoda, pārāk daudz svešvārdu</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Sheet1!$H$3:$H$29</c:f>
              <c:numCache>
                <c:formatCode>###0%</c:formatCode>
                <c:ptCount val="27"/>
                <c:pt idx="0">
                  <c:v>0.36823612522107224</c:v>
                </c:pt>
                <c:pt idx="1">
                  <c:v>0.26289457334423366</c:v>
                </c:pt>
                <c:pt idx="2">
                  <c:v>0.28163928595660775</c:v>
                </c:pt>
                <c:pt idx="4">
                  <c:v>0.33030281996027328</c:v>
                </c:pt>
                <c:pt idx="5">
                  <c:v>0.22885063781599391</c:v>
                </c:pt>
                <c:pt idx="7">
                  <c:v>0.26098527232023799</c:v>
                </c:pt>
                <c:pt idx="8">
                  <c:v>0.29871518417650789</c:v>
                </c:pt>
                <c:pt idx="10">
                  <c:v>0.35124248025485938</c:v>
                </c:pt>
                <c:pt idx="11">
                  <c:v>0.27382664793019335</c:v>
                </c:pt>
                <c:pt idx="13">
                  <c:v>0.23898928919922613</c:v>
                </c:pt>
                <c:pt idx="14">
                  <c:v>0.31663931393322992</c:v>
                </c:pt>
                <c:pt idx="16">
                  <c:v>0.38488413318849035</c:v>
                </c:pt>
                <c:pt idx="17">
                  <c:v>0.39128760535601215</c:v>
                </c:pt>
                <c:pt idx="18">
                  <c:v>0.34673513619208507</c:v>
                </c:pt>
                <c:pt idx="19">
                  <c:v>0.19554421786988435</c:v>
                </c:pt>
                <c:pt idx="20">
                  <c:v>0.1926365285285585</c:v>
                </c:pt>
                <c:pt idx="21">
                  <c:v>0.19112875063635687</c:v>
                </c:pt>
                <c:pt idx="23">
                  <c:v>0.26604011204178085</c:v>
                </c:pt>
                <c:pt idx="24">
                  <c:v>0.31536115204714293</c:v>
                </c:pt>
                <c:pt idx="26">
                  <c:v>0.29261284289406925</c:v>
                </c:pt>
              </c:numCache>
            </c:numRef>
          </c:val>
          <c:extLst>
            <c:ext xmlns:c16="http://schemas.microsoft.com/office/drawing/2014/chart" uri="{C3380CC4-5D6E-409C-BE32-E72D297353CC}">
              <c16:uniqueId val="{00000006-C153-4221-8520-EC769ACAAC75}"/>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9363362447643118"/>
          <c:y val="0"/>
          <c:w val="0.80636637552356882"/>
          <c:h val="3.4020609782541941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“ielas valoda”/ žargoni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Sheet1!$B$3:$B$29</c:f>
              <c:numCache>
                <c:formatCode>###0%</c:formatCode>
                <c:ptCount val="27"/>
                <c:pt idx="0">
                  <c:v>0.31433791446673459</c:v>
                </c:pt>
                <c:pt idx="1">
                  <c:v>0.22294719271668514</c:v>
                </c:pt>
                <c:pt idx="2">
                  <c:v>0.26156543019671091</c:v>
                </c:pt>
                <c:pt idx="4">
                  <c:v>0.26997882619973995</c:v>
                </c:pt>
                <c:pt idx="5">
                  <c:v>0.2319463844015448</c:v>
                </c:pt>
                <c:pt idx="7">
                  <c:v>0.2641719654800479</c:v>
                </c:pt>
                <c:pt idx="8">
                  <c:v>0.25424383970091657</c:v>
                </c:pt>
                <c:pt idx="10">
                  <c:v>0.27986198060622763</c:v>
                </c:pt>
                <c:pt idx="11">
                  <c:v>0.24815550415941062</c:v>
                </c:pt>
                <c:pt idx="13">
                  <c:v>0.22128419976793845</c:v>
                </c:pt>
                <c:pt idx="14">
                  <c:v>0.27133689509135861</c:v>
                </c:pt>
                <c:pt idx="16">
                  <c:v>0.26182895880088952</c:v>
                </c:pt>
                <c:pt idx="17">
                  <c:v>0.25269885888954891</c:v>
                </c:pt>
                <c:pt idx="18">
                  <c:v>0.34471198822824167</c:v>
                </c:pt>
                <c:pt idx="19">
                  <c:v>0.16944594360435297</c:v>
                </c:pt>
                <c:pt idx="20">
                  <c:v>0.27452846880623866</c:v>
                </c:pt>
                <c:pt idx="21">
                  <c:v>0.19838343553603838</c:v>
                </c:pt>
                <c:pt idx="23">
                  <c:v>0.22106744401933143</c:v>
                </c:pt>
                <c:pt idx="24">
                  <c:v>0.28562579204154587</c:v>
                </c:pt>
                <c:pt idx="26">
                  <c:v>0.25584958985559525</c:v>
                </c:pt>
              </c:numCache>
            </c:numRef>
          </c:val>
          <c:extLst>
            <c:ext xmlns:c16="http://schemas.microsoft.com/office/drawing/2014/chart" uri="{C3380CC4-5D6E-409C-BE32-E72D297353CC}">
              <c16:uniqueId val="{00000000-5B91-423A-94F8-0E13C18D91F2}"/>
            </c:ext>
          </c:extLst>
        </c:ser>
        <c:ser>
          <c:idx val="1"/>
          <c:order val="1"/>
          <c:tx>
            <c:strRef>
              <c:f>Sheet1!$C$2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Sheet1!$C$3:$C$29</c:f>
              <c:numCache>
                <c:formatCode>0%</c:formatCode>
                <c:ptCount val="27"/>
                <c:pt idx="0">
                  <c:v>0.43566208553326541</c:v>
                </c:pt>
                <c:pt idx="1">
                  <c:v>0.52705280728331483</c:v>
                </c:pt>
                <c:pt idx="2">
                  <c:v>0.48843456980328909</c:v>
                </c:pt>
                <c:pt idx="3">
                  <c:v>0.75</c:v>
                </c:pt>
                <c:pt idx="4">
                  <c:v>0.48002117380026005</c:v>
                </c:pt>
                <c:pt idx="5">
                  <c:v>0.5180536155984552</c:v>
                </c:pt>
                <c:pt idx="6">
                  <c:v>0.75</c:v>
                </c:pt>
                <c:pt idx="7">
                  <c:v>0.4858280345199521</c:v>
                </c:pt>
                <c:pt idx="8">
                  <c:v>0.49575616029908343</c:v>
                </c:pt>
                <c:pt idx="9">
                  <c:v>0.75</c:v>
                </c:pt>
                <c:pt idx="10">
                  <c:v>0.47013801939377237</c:v>
                </c:pt>
                <c:pt idx="11">
                  <c:v>0.50184449584058943</c:v>
                </c:pt>
                <c:pt idx="12">
                  <c:v>0.75</c:v>
                </c:pt>
                <c:pt idx="13">
                  <c:v>0.52871580023206155</c:v>
                </c:pt>
                <c:pt idx="14">
                  <c:v>0.47866310490864139</c:v>
                </c:pt>
                <c:pt idx="15">
                  <c:v>0.75</c:v>
                </c:pt>
                <c:pt idx="16">
                  <c:v>0.48817104119911048</c:v>
                </c:pt>
                <c:pt idx="17">
                  <c:v>0.49730114111045109</c:v>
                </c:pt>
                <c:pt idx="18">
                  <c:v>0.40528801177175833</c:v>
                </c:pt>
                <c:pt idx="19">
                  <c:v>0.58055405639564706</c:v>
                </c:pt>
                <c:pt idx="20">
                  <c:v>0.47547153119376134</c:v>
                </c:pt>
                <c:pt idx="21">
                  <c:v>0.55161656446396168</c:v>
                </c:pt>
                <c:pt idx="22">
                  <c:v>0.75</c:v>
                </c:pt>
                <c:pt idx="23">
                  <c:v>0.52893255598066857</c:v>
                </c:pt>
                <c:pt idx="24">
                  <c:v>0.46437420795845413</c:v>
                </c:pt>
                <c:pt idx="25">
                  <c:v>0.75</c:v>
                </c:pt>
                <c:pt idx="26">
                  <c:v>0.49415041014440475</c:v>
                </c:pt>
              </c:numCache>
            </c:numRef>
          </c:val>
          <c:extLst>
            <c:ext xmlns:c16="http://schemas.microsoft.com/office/drawing/2014/chart" uri="{C3380CC4-5D6E-409C-BE32-E72D297353CC}">
              <c16:uniqueId val="{00000001-5B91-423A-94F8-0E13C18D91F2}"/>
            </c:ext>
          </c:extLst>
        </c:ser>
        <c:ser>
          <c:idx val="2"/>
          <c:order val="2"/>
          <c:tx>
            <c:strRef>
              <c:f>Sheet1!$D$2</c:f>
              <c:strCache>
                <c:ptCount val="1"/>
                <c:pt idx="0">
                  <c:v>pārteikšanās</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Sheet1!$D$3:$D$29</c:f>
              <c:numCache>
                <c:formatCode>###0%</c:formatCode>
                <c:ptCount val="27"/>
                <c:pt idx="0">
                  <c:v>0.21842833624488733</c:v>
                </c:pt>
                <c:pt idx="1">
                  <c:v>0.23693288969051673</c:v>
                </c:pt>
                <c:pt idx="2">
                  <c:v>0.20537121945440556</c:v>
                </c:pt>
                <c:pt idx="4">
                  <c:v>0.24012157219597685</c:v>
                </c:pt>
                <c:pt idx="5">
                  <c:v>0.19325260482330586</c:v>
                </c:pt>
                <c:pt idx="7">
                  <c:v>0.23526256799469247</c:v>
                </c:pt>
                <c:pt idx="8">
                  <c:v>0.22028749269148432</c:v>
                </c:pt>
                <c:pt idx="10">
                  <c:v>0.2646309091159017</c:v>
                </c:pt>
                <c:pt idx="11">
                  <c:v>0.20927701162414472</c:v>
                </c:pt>
                <c:pt idx="13">
                  <c:v>0.18972865541560102</c:v>
                </c:pt>
                <c:pt idx="14">
                  <c:v>0.23748687114961825</c:v>
                </c:pt>
                <c:pt idx="16">
                  <c:v>0.19044802602588071</c:v>
                </c:pt>
                <c:pt idx="17">
                  <c:v>0.26976641187453115</c:v>
                </c:pt>
                <c:pt idx="18">
                  <c:v>0.23372056001898714</c:v>
                </c:pt>
                <c:pt idx="19">
                  <c:v>0.16392881536252485</c:v>
                </c:pt>
                <c:pt idx="20">
                  <c:v>0.22276317661997824</c:v>
                </c:pt>
                <c:pt idx="21">
                  <c:v>0.27497723069970315</c:v>
                </c:pt>
                <c:pt idx="23">
                  <c:v>0.18211686566331867</c:v>
                </c:pt>
                <c:pt idx="24">
                  <c:v>0.2574599731144499</c:v>
                </c:pt>
                <c:pt idx="26">
                  <c:v>0.22270952379981271</c:v>
                </c:pt>
              </c:numCache>
            </c:numRef>
          </c:val>
          <c:extLst>
            <c:ext xmlns:c16="http://schemas.microsoft.com/office/drawing/2014/chart" uri="{C3380CC4-5D6E-409C-BE32-E72D297353CC}">
              <c16:uniqueId val="{00000002-5B91-423A-94F8-0E13C18D91F2}"/>
            </c:ext>
          </c:extLst>
        </c:ser>
        <c:ser>
          <c:idx val="3"/>
          <c:order val="3"/>
          <c:tx>
            <c:strRef>
              <c:f>Sheet1!$E$2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Sheet1!$E$3:$E$29</c:f>
              <c:numCache>
                <c:formatCode>0%</c:formatCode>
                <c:ptCount val="27"/>
                <c:pt idx="0">
                  <c:v>0.53157166375511267</c:v>
                </c:pt>
                <c:pt idx="1">
                  <c:v>0.51306711030948327</c:v>
                </c:pt>
                <c:pt idx="2">
                  <c:v>0.54462878054559449</c:v>
                </c:pt>
                <c:pt idx="3">
                  <c:v>0.75</c:v>
                </c:pt>
                <c:pt idx="4">
                  <c:v>0.50987842780402315</c:v>
                </c:pt>
                <c:pt idx="5">
                  <c:v>0.55674739517669414</c:v>
                </c:pt>
                <c:pt idx="6">
                  <c:v>0.75</c:v>
                </c:pt>
                <c:pt idx="7">
                  <c:v>0.51473743200530753</c:v>
                </c:pt>
                <c:pt idx="8">
                  <c:v>0.52971250730851571</c:v>
                </c:pt>
                <c:pt idx="9">
                  <c:v>0.75</c:v>
                </c:pt>
                <c:pt idx="10">
                  <c:v>0.4853690908840983</c:v>
                </c:pt>
                <c:pt idx="11">
                  <c:v>0.54072298837585531</c:v>
                </c:pt>
                <c:pt idx="12">
                  <c:v>0.75</c:v>
                </c:pt>
                <c:pt idx="13">
                  <c:v>0.56027134458439898</c:v>
                </c:pt>
                <c:pt idx="14">
                  <c:v>0.51251312885038169</c:v>
                </c:pt>
                <c:pt idx="15">
                  <c:v>0.75</c:v>
                </c:pt>
                <c:pt idx="16">
                  <c:v>0.55955197397411927</c:v>
                </c:pt>
                <c:pt idx="17">
                  <c:v>0.48023358812546885</c:v>
                </c:pt>
                <c:pt idx="18">
                  <c:v>0.51627943998101289</c:v>
                </c:pt>
                <c:pt idx="19">
                  <c:v>0.5860711846374751</c:v>
                </c:pt>
                <c:pt idx="20">
                  <c:v>0.52723682338002176</c:v>
                </c:pt>
                <c:pt idx="21">
                  <c:v>0.47502276930029685</c:v>
                </c:pt>
                <c:pt idx="22">
                  <c:v>0.75</c:v>
                </c:pt>
                <c:pt idx="23">
                  <c:v>0.56788313433668136</c:v>
                </c:pt>
                <c:pt idx="24">
                  <c:v>0.4925400268855501</c:v>
                </c:pt>
                <c:pt idx="25">
                  <c:v>0.75</c:v>
                </c:pt>
                <c:pt idx="26">
                  <c:v>0.52729047620018732</c:v>
                </c:pt>
              </c:numCache>
            </c:numRef>
          </c:val>
          <c:extLst>
            <c:ext xmlns:c16="http://schemas.microsoft.com/office/drawing/2014/chart" uri="{C3380CC4-5D6E-409C-BE32-E72D297353CC}">
              <c16:uniqueId val="{00000003-5B91-423A-94F8-0E13C18D91F2}"/>
            </c:ext>
          </c:extLst>
        </c:ser>
        <c:ser>
          <c:idx val="4"/>
          <c:order val="4"/>
          <c:tx>
            <c:strRef>
              <c:f>Sheet1!$F$2</c:f>
              <c:strCache>
                <c:ptCount val="1"/>
                <c:pt idx="0">
                  <c:v>rusicismi</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Sheet1!$F$3:$F$29</c:f>
              <c:numCache>
                <c:formatCode>###0%</c:formatCode>
                <c:ptCount val="27"/>
                <c:pt idx="0">
                  <c:v>0.19783873735903862</c:v>
                </c:pt>
                <c:pt idx="1">
                  <c:v>0.19049989790671384</c:v>
                </c:pt>
                <c:pt idx="2">
                  <c:v>0.24128126502950123</c:v>
                </c:pt>
                <c:pt idx="4">
                  <c:v>0.22927042183309376</c:v>
                </c:pt>
                <c:pt idx="5">
                  <c:v>0.17289599137140887</c:v>
                </c:pt>
                <c:pt idx="7">
                  <c:v>0.24973193459391616</c:v>
                </c:pt>
                <c:pt idx="8">
                  <c:v>0.20033823477393597</c:v>
                </c:pt>
                <c:pt idx="10">
                  <c:v>0.20132734803056976</c:v>
                </c:pt>
                <c:pt idx="11">
                  <c:v>0.21056990201125958</c:v>
                </c:pt>
                <c:pt idx="13">
                  <c:v>0.14623559823781196</c:v>
                </c:pt>
                <c:pt idx="14">
                  <c:v>0.23614762880234808</c:v>
                </c:pt>
                <c:pt idx="16">
                  <c:v>0.20760799902609875</c:v>
                </c:pt>
                <c:pt idx="17">
                  <c:v>0.24591486263952683</c:v>
                </c:pt>
                <c:pt idx="18">
                  <c:v>0.23544158155994568</c:v>
                </c:pt>
                <c:pt idx="19">
                  <c:v>0.1462276322519491</c:v>
                </c:pt>
                <c:pt idx="20">
                  <c:v>0.18180053236124749</c:v>
                </c:pt>
                <c:pt idx="21">
                  <c:v>0.25452591894317089</c:v>
                </c:pt>
                <c:pt idx="23">
                  <c:v>0.20403910710454629</c:v>
                </c:pt>
                <c:pt idx="24">
                  <c:v>0.21199785619303849</c:v>
                </c:pt>
                <c:pt idx="26">
                  <c:v>0.20832704785815531</c:v>
                </c:pt>
              </c:numCache>
            </c:numRef>
          </c:val>
          <c:extLst>
            <c:ext xmlns:c16="http://schemas.microsoft.com/office/drawing/2014/chart" uri="{C3380CC4-5D6E-409C-BE32-E72D297353CC}">
              <c16:uniqueId val="{00000004-5B91-423A-94F8-0E13C18D91F2}"/>
            </c:ext>
          </c:extLst>
        </c:ser>
        <c:ser>
          <c:idx val="5"/>
          <c:order val="5"/>
          <c:tx>
            <c:strRef>
              <c:f>Sheet1!$G$2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Sheet1!$G$3:$G$29</c:f>
              <c:numCache>
                <c:formatCode>0%</c:formatCode>
                <c:ptCount val="27"/>
                <c:pt idx="0">
                  <c:v>0.55216126264096133</c:v>
                </c:pt>
                <c:pt idx="1">
                  <c:v>0.55950010209328616</c:v>
                </c:pt>
                <c:pt idx="2">
                  <c:v>0.5087187349704988</c:v>
                </c:pt>
                <c:pt idx="3">
                  <c:v>0.75</c:v>
                </c:pt>
                <c:pt idx="4">
                  <c:v>0.52072957816690624</c:v>
                </c:pt>
                <c:pt idx="5">
                  <c:v>0.57710400862859113</c:v>
                </c:pt>
                <c:pt idx="6">
                  <c:v>0.75</c:v>
                </c:pt>
                <c:pt idx="7">
                  <c:v>0.50026806540608382</c:v>
                </c:pt>
                <c:pt idx="8">
                  <c:v>0.54966176522606403</c:v>
                </c:pt>
                <c:pt idx="9">
                  <c:v>0.75</c:v>
                </c:pt>
                <c:pt idx="10">
                  <c:v>0.54867265196943027</c:v>
                </c:pt>
                <c:pt idx="11">
                  <c:v>0.53943009798874042</c:v>
                </c:pt>
                <c:pt idx="12">
                  <c:v>0.75</c:v>
                </c:pt>
                <c:pt idx="13">
                  <c:v>0.60376440176218804</c:v>
                </c:pt>
                <c:pt idx="14">
                  <c:v>0.51385237119765192</c:v>
                </c:pt>
                <c:pt idx="15">
                  <c:v>0.75</c:v>
                </c:pt>
                <c:pt idx="16">
                  <c:v>0.54239200097390128</c:v>
                </c:pt>
                <c:pt idx="17">
                  <c:v>0.50408513736047311</c:v>
                </c:pt>
                <c:pt idx="18">
                  <c:v>0.51455841844005434</c:v>
                </c:pt>
                <c:pt idx="19">
                  <c:v>0.60377236774805088</c:v>
                </c:pt>
                <c:pt idx="20">
                  <c:v>0.56819946763875251</c:v>
                </c:pt>
                <c:pt idx="21">
                  <c:v>0.49547408105682911</c:v>
                </c:pt>
                <c:pt idx="22">
                  <c:v>0.75</c:v>
                </c:pt>
                <c:pt idx="23">
                  <c:v>0.54596089289545369</c:v>
                </c:pt>
                <c:pt idx="24">
                  <c:v>0.53800214380696154</c:v>
                </c:pt>
                <c:pt idx="25">
                  <c:v>0.75</c:v>
                </c:pt>
                <c:pt idx="26">
                  <c:v>0.54167295214184463</c:v>
                </c:pt>
              </c:numCache>
            </c:numRef>
          </c:val>
          <c:extLst>
            <c:ext xmlns:c16="http://schemas.microsoft.com/office/drawing/2014/chart" uri="{C3380CC4-5D6E-409C-BE32-E72D297353CC}">
              <c16:uniqueId val="{00000005-5B91-423A-94F8-0E13C18D91F2}"/>
            </c:ext>
          </c:extLst>
        </c:ser>
        <c:ser>
          <c:idx val="6"/>
          <c:order val="6"/>
          <c:tx>
            <c:strRef>
              <c:f>Sheet1!$H$2</c:f>
              <c:strCache>
                <c:ptCount val="1"/>
                <c:pt idx="0">
                  <c:v>pārāk ātra runa</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Sheet1!$H$3:$H$29</c:f>
              <c:numCache>
                <c:formatCode>###0%</c:formatCode>
                <c:ptCount val="27"/>
                <c:pt idx="0">
                  <c:v>0.19481978942753062</c:v>
                </c:pt>
                <c:pt idx="1">
                  <c:v>0.18583233416894562</c:v>
                </c:pt>
                <c:pt idx="2">
                  <c:v>0.20178240700738856</c:v>
                </c:pt>
                <c:pt idx="4">
                  <c:v>0.22160621924445423</c:v>
                </c:pt>
                <c:pt idx="5">
                  <c:v>0.14443897205731604</c:v>
                </c:pt>
                <c:pt idx="7">
                  <c:v>0.27311832544724041</c:v>
                </c:pt>
                <c:pt idx="8">
                  <c:v>0.17746796359561146</c:v>
                </c:pt>
                <c:pt idx="10">
                  <c:v>0.24861485754030008</c:v>
                </c:pt>
                <c:pt idx="11">
                  <c:v>0.17509822054392596</c:v>
                </c:pt>
                <c:pt idx="13">
                  <c:v>0.16550884914968797</c:v>
                </c:pt>
                <c:pt idx="14">
                  <c:v>0.20522816362515955</c:v>
                </c:pt>
                <c:pt idx="16">
                  <c:v>0.26010931978608837</c:v>
                </c:pt>
                <c:pt idx="17">
                  <c:v>0.22959529815434454</c:v>
                </c:pt>
                <c:pt idx="18">
                  <c:v>0.23981751378702443</c:v>
                </c:pt>
                <c:pt idx="19">
                  <c:v>0.13491659457804409</c:v>
                </c:pt>
                <c:pt idx="20">
                  <c:v>0.12621687318823419</c:v>
                </c:pt>
                <c:pt idx="21">
                  <c:v>0.14728243213452802</c:v>
                </c:pt>
                <c:pt idx="23">
                  <c:v>0.16697818233278688</c:v>
                </c:pt>
                <c:pt idx="24">
                  <c:v>0.21516200375614675</c:v>
                </c:pt>
                <c:pt idx="26">
                  <c:v>0.19293821314273124</c:v>
                </c:pt>
              </c:numCache>
            </c:numRef>
          </c:val>
          <c:extLst>
            <c:ext xmlns:c16="http://schemas.microsoft.com/office/drawing/2014/chart" uri="{C3380CC4-5D6E-409C-BE32-E72D297353CC}">
              <c16:uniqueId val="{00000006-5B91-423A-94F8-0E13C18D91F2}"/>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2648648050476552"/>
          <c:y val="7.4522221607180262E-3"/>
          <c:w val="0.7891891991587241"/>
          <c:h val="3.4020609782541941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368540415428"/>
          <c:y val="5.4518270015682324E-2"/>
          <c:w val="0.83568792998994579"/>
          <c:h val="0.93465748669888982"/>
        </c:manualLayout>
      </c:layout>
      <c:barChart>
        <c:barDir val="bar"/>
        <c:grouping val="stacked"/>
        <c:varyColors val="0"/>
        <c:ser>
          <c:idx val="0"/>
          <c:order val="0"/>
          <c:tx>
            <c:strRef>
              <c:f>Sheet1!$B$2</c:f>
              <c:strCache>
                <c:ptCount val="1"/>
                <c:pt idx="0">
                  <c:v>nepareizi lietoti termini</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Sheet1!$B$3:$B$29</c:f>
              <c:numCache>
                <c:formatCode>###0%</c:formatCode>
                <c:ptCount val="27"/>
                <c:pt idx="0">
                  <c:v>0.20579943995637212</c:v>
                </c:pt>
                <c:pt idx="1">
                  <c:v>0.15107596132537854</c:v>
                </c:pt>
                <c:pt idx="2">
                  <c:v>0.21858760195497207</c:v>
                </c:pt>
                <c:pt idx="4">
                  <c:v>0.18862216624406167</c:v>
                </c:pt>
                <c:pt idx="5">
                  <c:v>0.178640274163991</c:v>
                </c:pt>
                <c:pt idx="7">
                  <c:v>0.17361682403859266</c:v>
                </c:pt>
                <c:pt idx="8">
                  <c:v>0.18709353429187747</c:v>
                </c:pt>
                <c:pt idx="10">
                  <c:v>0.20198295482740586</c:v>
                </c:pt>
                <c:pt idx="11">
                  <c:v>0.17944453561171717</c:v>
                </c:pt>
                <c:pt idx="13">
                  <c:v>0.14672543979730018</c:v>
                </c:pt>
                <c:pt idx="14">
                  <c:v>0.20202447171976839</c:v>
                </c:pt>
                <c:pt idx="16">
                  <c:v>0.1814524328297854</c:v>
                </c:pt>
                <c:pt idx="17">
                  <c:v>0.227119391480685</c:v>
                </c:pt>
                <c:pt idx="18">
                  <c:v>0.23109793415177265</c:v>
                </c:pt>
                <c:pt idx="19">
                  <c:v>0.13448632064049765</c:v>
                </c:pt>
                <c:pt idx="20">
                  <c:v>0.16405768735022835</c:v>
                </c:pt>
                <c:pt idx="21">
                  <c:v>0.13856551795156299</c:v>
                </c:pt>
                <c:pt idx="23">
                  <c:v>0.16412529456512237</c:v>
                </c:pt>
                <c:pt idx="24">
                  <c:v>0.20271044912573533</c:v>
                </c:pt>
                <c:pt idx="26">
                  <c:v>0.18491384498745048</c:v>
                </c:pt>
              </c:numCache>
            </c:numRef>
          </c:val>
          <c:extLst>
            <c:ext xmlns:c16="http://schemas.microsoft.com/office/drawing/2014/chart" uri="{C3380CC4-5D6E-409C-BE32-E72D297353CC}">
              <c16:uniqueId val="{00000000-AD4D-4F01-9127-AEFDD625429F}"/>
            </c:ext>
          </c:extLst>
        </c:ser>
        <c:ser>
          <c:idx val="1"/>
          <c:order val="1"/>
          <c:tx>
            <c:strRef>
              <c:f>Sheet1!$C$2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Sheet1!$C$3:$C$29</c:f>
              <c:numCache>
                <c:formatCode>0%</c:formatCode>
                <c:ptCount val="27"/>
                <c:pt idx="0">
                  <c:v>0.54420056004362793</c:v>
                </c:pt>
                <c:pt idx="1">
                  <c:v>0.59892403867462152</c:v>
                </c:pt>
                <c:pt idx="2">
                  <c:v>0.53141239804502793</c:v>
                </c:pt>
                <c:pt idx="3">
                  <c:v>0.75</c:v>
                </c:pt>
                <c:pt idx="4">
                  <c:v>0.5613778337559383</c:v>
                </c:pt>
                <c:pt idx="5">
                  <c:v>0.57135972583600902</c:v>
                </c:pt>
                <c:pt idx="6">
                  <c:v>0.75</c:v>
                </c:pt>
                <c:pt idx="7">
                  <c:v>0.57638317596140731</c:v>
                </c:pt>
                <c:pt idx="8">
                  <c:v>0.56290646570812253</c:v>
                </c:pt>
                <c:pt idx="9">
                  <c:v>0.75</c:v>
                </c:pt>
                <c:pt idx="10">
                  <c:v>0.54801704517259409</c:v>
                </c:pt>
                <c:pt idx="11">
                  <c:v>0.57055546438828286</c:v>
                </c:pt>
                <c:pt idx="12">
                  <c:v>0.75</c:v>
                </c:pt>
                <c:pt idx="13">
                  <c:v>0.60327456020269987</c:v>
                </c:pt>
                <c:pt idx="14">
                  <c:v>0.54797552828023166</c:v>
                </c:pt>
                <c:pt idx="15">
                  <c:v>0.75</c:v>
                </c:pt>
                <c:pt idx="16">
                  <c:v>0.5685475671702146</c:v>
                </c:pt>
                <c:pt idx="17">
                  <c:v>0.52288060851931495</c:v>
                </c:pt>
                <c:pt idx="18">
                  <c:v>0.51890206584822729</c:v>
                </c:pt>
                <c:pt idx="19">
                  <c:v>0.61551367935950241</c:v>
                </c:pt>
                <c:pt idx="20">
                  <c:v>0.58594231264977159</c:v>
                </c:pt>
                <c:pt idx="21">
                  <c:v>0.61143448204843698</c:v>
                </c:pt>
                <c:pt idx="22">
                  <c:v>0.75</c:v>
                </c:pt>
                <c:pt idx="23">
                  <c:v>0.58587470543487763</c:v>
                </c:pt>
                <c:pt idx="24">
                  <c:v>0.54728955087426467</c:v>
                </c:pt>
                <c:pt idx="25">
                  <c:v>0.75</c:v>
                </c:pt>
                <c:pt idx="26">
                  <c:v>0.56508615501254955</c:v>
                </c:pt>
              </c:numCache>
            </c:numRef>
          </c:val>
          <c:extLst>
            <c:ext xmlns:c16="http://schemas.microsoft.com/office/drawing/2014/chart" uri="{C3380CC4-5D6E-409C-BE32-E72D297353CC}">
              <c16:uniqueId val="{00000001-AD4D-4F01-9127-AEFDD625429F}"/>
            </c:ext>
          </c:extLst>
        </c:ser>
        <c:ser>
          <c:idx val="2"/>
          <c:order val="2"/>
          <c:tx>
            <c:strRef>
              <c:f>Sheet1!$D$2</c:f>
              <c:strCache>
                <c:ptCount val="1"/>
                <c:pt idx="0">
                  <c:v>nabadzīga valoda</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Sheet1!$D$3:$D$29</c:f>
              <c:numCache>
                <c:formatCode>###0%</c:formatCode>
                <c:ptCount val="27"/>
                <c:pt idx="0">
                  <c:v>0.20187330123464647</c:v>
                </c:pt>
                <c:pt idx="1">
                  <c:v>0.15151158268941695</c:v>
                </c:pt>
                <c:pt idx="2">
                  <c:v>0.213722399280554</c:v>
                </c:pt>
                <c:pt idx="4">
                  <c:v>0.20995446334345744</c:v>
                </c:pt>
                <c:pt idx="5">
                  <c:v>0.13653277680707931</c:v>
                </c:pt>
                <c:pt idx="7">
                  <c:v>0.20144536534149962</c:v>
                </c:pt>
                <c:pt idx="8">
                  <c:v>0.1790568963640963</c:v>
                </c:pt>
                <c:pt idx="10">
                  <c:v>0.19953273396876467</c:v>
                </c:pt>
                <c:pt idx="11">
                  <c:v>0.1772773167755648</c:v>
                </c:pt>
                <c:pt idx="13">
                  <c:v>0.1314941617499005</c:v>
                </c:pt>
                <c:pt idx="14">
                  <c:v>0.20561126590033615</c:v>
                </c:pt>
                <c:pt idx="16">
                  <c:v>0.2459737344940823</c:v>
                </c:pt>
                <c:pt idx="17">
                  <c:v>0.21276648715595925</c:v>
                </c:pt>
                <c:pt idx="18">
                  <c:v>0.21833120517494864</c:v>
                </c:pt>
                <c:pt idx="19">
                  <c:v>0.1483283933802767</c:v>
                </c:pt>
                <c:pt idx="20">
                  <c:v>0.13108519222051562</c:v>
                </c:pt>
                <c:pt idx="21">
                  <c:v>9.8228174670427992E-2</c:v>
                </c:pt>
                <c:pt idx="23">
                  <c:v>0.16170855756931937</c:v>
                </c:pt>
                <c:pt idx="24">
                  <c:v>0.20062937102295014</c:v>
                </c:pt>
                <c:pt idx="26">
                  <c:v>0.18267795116570407</c:v>
                </c:pt>
              </c:numCache>
            </c:numRef>
          </c:val>
          <c:extLst>
            <c:ext xmlns:c16="http://schemas.microsoft.com/office/drawing/2014/chart" uri="{C3380CC4-5D6E-409C-BE32-E72D297353CC}">
              <c16:uniqueId val="{00000002-AD4D-4F01-9127-AEFDD625429F}"/>
            </c:ext>
          </c:extLst>
        </c:ser>
        <c:ser>
          <c:idx val="3"/>
          <c:order val="3"/>
          <c:tx>
            <c:strRef>
              <c:f>Sheet1!$E$2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Sheet1!$E$3:$E$29</c:f>
              <c:numCache>
                <c:formatCode>0%</c:formatCode>
                <c:ptCount val="27"/>
                <c:pt idx="0">
                  <c:v>0.54812669876535347</c:v>
                </c:pt>
                <c:pt idx="1">
                  <c:v>0.59848841731058311</c:v>
                </c:pt>
                <c:pt idx="2">
                  <c:v>0.53627760071944597</c:v>
                </c:pt>
                <c:pt idx="3">
                  <c:v>0.75</c:v>
                </c:pt>
                <c:pt idx="4">
                  <c:v>0.54004553665654254</c:v>
                </c:pt>
                <c:pt idx="5">
                  <c:v>0.61346722319292069</c:v>
                </c:pt>
                <c:pt idx="6">
                  <c:v>0.75</c:v>
                </c:pt>
                <c:pt idx="7">
                  <c:v>0.54855463465850041</c:v>
                </c:pt>
                <c:pt idx="8">
                  <c:v>0.57094310363590373</c:v>
                </c:pt>
                <c:pt idx="9">
                  <c:v>0.75</c:v>
                </c:pt>
                <c:pt idx="10">
                  <c:v>0.5504672660312353</c:v>
                </c:pt>
                <c:pt idx="11">
                  <c:v>0.5727226832244352</c:v>
                </c:pt>
                <c:pt idx="12">
                  <c:v>0.75</c:v>
                </c:pt>
                <c:pt idx="13">
                  <c:v>0.61850583825009953</c:v>
                </c:pt>
                <c:pt idx="14">
                  <c:v>0.54438873409966382</c:v>
                </c:pt>
                <c:pt idx="15">
                  <c:v>0.75</c:v>
                </c:pt>
                <c:pt idx="16">
                  <c:v>0.50402626550591767</c:v>
                </c:pt>
                <c:pt idx="17">
                  <c:v>0.53723351284404075</c:v>
                </c:pt>
                <c:pt idx="18">
                  <c:v>0.53166879482505136</c:v>
                </c:pt>
                <c:pt idx="19">
                  <c:v>0.6016716066197233</c:v>
                </c:pt>
                <c:pt idx="20">
                  <c:v>0.61891480777948438</c:v>
                </c:pt>
                <c:pt idx="21">
                  <c:v>0.65177182532957201</c:v>
                </c:pt>
                <c:pt idx="22">
                  <c:v>0.75</c:v>
                </c:pt>
                <c:pt idx="23">
                  <c:v>0.58829144243068066</c:v>
                </c:pt>
                <c:pt idx="24">
                  <c:v>0.54937062897704991</c:v>
                </c:pt>
                <c:pt idx="25">
                  <c:v>0.75</c:v>
                </c:pt>
                <c:pt idx="26">
                  <c:v>0.56732204883429593</c:v>
                </c:pt>
              </c:numCache>
            </c:numRef>
          </c:val>
          <c:extLst>
            <c:ext xmlns:c16="http://schemas.microsoft.com/office/drawing/2014/chart" uri="{C3380CC4-5D6E-409C-BE32-E72D297353CC}">
              <c16:uniqueId val="{00000003-AD4D-4F01-9127-AEFDD625429F}"/>
            </c:ext>
          </c:extLst>
        </c:ser>
        <c:ser>
          <c:idx val="4"/>
          <c:order val="4"/>
          <c:tx>
            <c:strRef>
              <c:f>Sheet1!$F$2</c:f>
              <c:strCache>
                <c:ptCount val="1"/>
                <c:pt idx="0">
                  <c:v>slikta dikcija, neskaidra runa</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Sheet1!$F$3:$F$29</c:f>
              <c:numCache>
                <c:formatCode>###0%</c:formatCode>
                <c:ptCount val="27"/>
                <c:pt idx="0">
                  <c:v>0.19141472677315222</c:v>
                </c:pt>
                <c:pt idx="1">
                  <c:v>0.15220024974478585</c:v>
                </c:pt>
                <c:pt idx="2">
                  <c:v>0.19475722098404338</c:v>
                </c:pt>
                <c:pt idx="4">
                  <c:v>0.19319716131480541</c:v>
                </c:pt>
                <c:pt idx="5">
                  <c:v>0.14312272801790896</c:v>
                </c:pt>
                <c:pt idx="7">
                  <c:v>0.22708100880282617</c:v>
                </c:pt>
                <c:pt idx="8">
                  <c:v>0.16446727928143762</c:v>
                </c:pt>
                <c:pt idx="10">
                  <c:v>0.18957882527615683</c:v>
                </c:pt>
                <c:pt idx="11">
                  <c:v>0.16979289245201457</c:v>
                </c:pt>
                <c:pt idx="13">
                  <c:v>0.13424973655553701</c:v>
                </c:pt>
                <c:pt idx="14">
                  <c:v>0.19267096296878844</c:v>
                </c:pt>
                <c:pt idx="16">
                  <c:v>0.2113595303978098</c:v>
                </c:pt>
                <c:pt idx="17">
                  <c:v>0.1962456586978942</c:v>
                </c:pt>
                <c:pt idx="18">
                  <c:v>0.22195850912555712</c:v>
                </c:pt>
                <c:pt idx="19">
                  <c:v>9.3421498224455182E-2</c:v>
                </c:pt>
                <c:pt idx="20">
                  <c:v>0.17768698174574174</c:v>
                </c:pt>
                <c:pt idx="21">
                  <c:v>0.11850204287000446</c:v>
                </c:pt>
                <c:pt idx="23">
                  <c:v>0.12912766484089</c:v>
                </c:pt>
                <c:pt idx="24">
                  <c:v>0.21351718832185768</c:v>
                </c:pt>
                <c:pt idx="26">
                  <c:v>0.1745942668016133</c:v>
                </c:pt>
              </c:numCache>
            </c:numRef>
          </c:val>
          <c:extLst>
            <c:ext xmlns:c16="http://schemas.microsoft.com/office/drawing/2014/chart" uri="{C3380CC4-5D6E-409C-BE32-E72D297353CC}">
              <c16:uniqueId val="{00000004-AD4D-4F01-9127-AEFDD625429F}"/>
            </c:ext>
          </c:extLst>
        </c:ser>
        <c:ser>
          <c:idx val="5"/>
          <c:order val="5"/>
          <c:tx>
            <c:strRef>
              <c:f>Sheet1!$G$2</c:f>
              <c:strCache>
                <c:ptCount val="1"/>
              </c:strCache>
            </c:strRef>
          </c:tx>
          <c:spPr>
            <a:noFill/>
          </c:spPr>
          <c:invertIfNegative val="0"/>
          <c:dLbls>
            <c:delete val="1"/>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Sheet1!$G$3:$G$29</c:f>
              <c:numCache>
                <c:formatCode>0%</c:formatCode>
                <c:ptCount val="27"/>
                <c:pt idx="0">
                  <c:v>0.55858527322684781</c:v>
                </c:pt>
                <c:pt idx="1">
                  <c:v>0.59779975025521415</c:v>
                </c:pt>
                <c:pt idx="2">
                  <c:v>0.55524277901595664</c:v>
                </c:pt>
                <c:pt idx="3">
                  <c:v>0.75</c:v>
                </c:pt>
                <c:pt idx="4">
                  <c:v>0.55680283868519465</c:v>
                </c:pt>
                <c:pt idx="5">
                  <c:v>0.60687727198209107</c:v>
                </c:pt>
                <c:pt idx="6">
                  <c:v>0.75</c:v>
                </c:pt>
                <c:pt idx="7">
                  <c:v>0.52291899119717389</c:v>
                </c:pt>
                <c:pt idx="8">
                  <c:v>0.58553272071856233</c:v>
                </c:pt>
                <c:pt idx="9">
                  <c:v>0.75</c:v>
                </c:pt>
                <c:pt idx="10">
                  <c:v>0.56042117472384323</c:v>
                </c:pt>
                <c:pt idx="11">
                  <c:v>0.58020710754798543</c:v>
                </c:pt>
                <c:pt idx="12">
                  <c:v>0.75</c:v>
                </c:pt>
                <c:pt idx="13">
                  <c:v>0.61575026344446293</c:v>
                </c:pt>
                <c:pt idx="14">
                  <c:v>0.55732903703121162</c:v>
                </c:pt>
                <c:pt idx="15">
                  <c:v>0.75</c:v>
                </c:pt>
                <c:pt idx="16">
                  <c:v>0.53864046960219025</c:v>
                </c:pt>
                <c:pt idx="17">
                  <c:v>0.55375434130210577</c:v>
                </c:pt>
                <c:pt idx="18">
                  <c:v>0.52804149087444285</c:v>
                </c:pt>
                <c:pt idx="19">
                  <c:v>0.65657850177554478</c:v>
                </c:pt>
                <c:pt idx="20">
                  <c:v>0.57231301825425829</c:v>
                </c:pt>
                <c:pt idx="21">
                  <c:v>0.63149795712999557</c:v>
                </c:pt>
                <c:pt idx="22">
                  <c:v>0.75</c:v>
                </c:pt>
                <c:pt idx="23">
                  <c:v>0.62087233515911</c:v>
                </c:pt>
                <c:pt idx="24">
                  <c:v>0.53648281167814238</c:v>
                </c:pt>
                <c:pt idx="25">
                  <c:v>0.75</c:v>
                </c:pt>
                <c:pt idx="26">
                  <c:v>0.57540573319838673</c:v>
                </c:pt>
              </c:numCache>
            </c:numRef>
          </c:val>
          <c:extLst>
            <c:ext xmlns:c16="http://schemas.microsoft.com/office/drawing/2014/chart" uri="{C3380CC4-5D6E-409C-BE32-E72D297353CC}">
              <c16:uniqueId val="{00000005-AD4D-4F01-9127-AEFDD625429F}"/>
            </c:ext>
          </c:extLst>
        </c:ser>
        <c:ser>
          <c:idx val="6"/>
          <c:order val="6"/>
          <c:tx>
            <c:strRef>
              <c:f>Sheet1!$H$2</c:f>
              <c:strCache>
                <c:ptCount val="1"/>
                <c:pt idx="0">
                  <c:v>vārdiem nepareizas galotnes</c:v>
                </c:pt>
              </c:strCache>
            </c:strRef>
          </c:tx>
          <c:spPr>
            <a:solidFill>
              <a:srgbClr val="4BACC6"/>
            </a:solidFill>
          </c:spPr>
          <c:invertIfNegative val="0"/>
          <c:dLbls>
            <c:spPr>
              <a:noFill/>
              <a:ln>
                <a:noFill/>
              </a:ln>
              <a:effectLst/>
            </c:spPr>
            <c:txPr>
              <a:bodyPr wrap="square" lIns="38100" tIns="19050" rIns="38100" bIns="19050" anchor="ctr">
                <a:spAutoFit/>
              </a:bodyPr>
              <a:lstStyle/>
              <a:p>
                <a:pPr>
                  <a:defRPr sz="800" b="1"/>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Sheet1!$A$3:$A$29</c:f>
              <c:strCache>
                <c:ptCount val="27"/>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strCache>
            </c:strRef>
          </c:cat>
          <c:val>
            <c:numRef>
              <c:f>Sheet1!$H$3:$H$29</c:f>
              <c:numCache>
                <c:formatCode>###0%</c:formatCode>
                <c:ptCount val="27"/>
                <c:pt idx="0">
                  <c:v>0.192478759261803</c:v>
                </c:pt>
                <c:pt idx="1">
                  <c:v>0.13321118415207714</c:v>
                </c:pt>
                <c:pt idx="2">
                  <c:v>0.21022085291955736</c:v>
                </c:pt>
                <c:pt idx="4">
                  <c:v>0.19310011623595635</c:v>
                </c:pt>
                <c:pt idx="5">
                  <c:v>0.13387688587946633</c:v>
                </c:pt>
                <c:pt idx="7">
                  <c:v>0.15827871027416346</c:v>
                </c:pt>
                <c:pt idx="8">
                  <c:v>0.17357187785706746</c:v>
                </c:pt>
                <c:pt idx="10">
                  <c:v>0.18890260182421831</c:v>
                </c:pt>
                <c:pt idx="11">
                  <c:v>0.16539355044304921</c:v>
                </c:pt>
                <c:pt idx="13">
                  <c:v>0.16092342652457953</c:v>
                </c:pt>
                <c:pt idx="14">
                  <c:v>0.17565737892711714</c:v>
                </c:pt>
                <c:pt idx="16">
                  <c:v>0.24405985057045138</c:v>
                </c:pt>
                <c:pt idx="17">
                  <c:v>0.22273468019554382</c:v>
                </c:pt>
                <c:pt idx="18">
                  <c:v>0.19995292839852469</c:v>
                </c:pt>
                <c:pt idx="19">
                  <c:v>0.10857626971010853</c:v>
                </c:pt>
                <c:pt idx="20">
                  <c:v>0.13112014829949042</c:v>
                </c:pt>
                <c:pt idx="21">
                  <c:v>6.9077055842224178E-2</c:v>
                </c:pt>
                <c:pt idx="23">
                  <c:v>0.15583980904552153</c:v>
                </c:pt>
                <c:pt idx="24">
                  <c:v>0.18416093059765998</c:v>
                </c:pt>
                <c:pt idx="26">
                  <c:v>0.17109839930148746</c:v>
                </c:pt>
              </c:numCache>
            </c:numRef>
          </c:val>
          <c:extLst>
            <c:ext xmlns:c16="http://schemas.microsoft.com/office/drawing/2014/chart" uri="{C3380CC4-5D6E-409C-BE32-E72D297353CC}">
              <c16:uniqueId val="{00000006-AD4D-4F01-9127-AEFDD625429F}"/>
            </c:ext>
          </c:extLst>
        </c:ser>
        <c:dLbls>
          <c:showLegendKey val="0"/>
          <c:showVal val="1"/>
          <c:showCatName val="1"/>
          <c:showSerName val="0"/>
          <c:showPercent val="0"/>
          <c:showBubbleSize val="0"/>
        </c:dLbls>
        <c:gapWidth val="40"/>
        <c:overlap val="100"/>
        <c:axId val="824934336"/>
        <c:axId val="824934728"/>
      </c:barChart>
      <c:catAx>
        <c:axId val="824934336"/>
        <c:scaling>
          <c:orientation val="minMax"/>
        </c:scaling>
        <c:delete val="0"/>
        <c:axPos val="l"/>
        <c:majorGridlines>
          <c:spPr>
            <a:ln w="3190">
              <a:solidFill>
                <a:srgbClr val="C0C0C0"/>
              </a:solidFill>
              <a:prstDash val="sysDash"/>
            </a:ln>
          </c:spPr>
        </c:majorGridlines>
        <c:numFmt formatCode="General" sourceLinked="1"/>
        <c:majorTickMark val="out"/>
        <c:minorTickMark val="none"/>
        <c:tickLblPos val="nextTo"/>
        <c:spPr>
          <a:ln w="12761">
            <a:noFill/>
            <a:prstDash val="solid"/>
          </a:ln>
        </c:spPr>
        <c:txPr>
          <a:bodyPr rot="0" vert="horz"/>
          <a:lstStyle/>
          <a:p>
            <a:pPr>
              <a:defRPr sz="1000"/>
            </a:pPr>
            <a:endParaRPr lang="lv-LV"/>
          </a:p>
        </c:txPr>
        <c:crossAx val="824934728"/>
        <c:crossesAt val="0"/>
        <c:auto val="1"/>
        <c:lblAlgn val="ctr"/>
        <c:lblOffset val="100"/>
        <c:tickLblSkip val="1"/>
        <c:tickMarkSkip val="1"/>
        <c:noMultiLvlLbl val="0"/>
      </c:catAx>
      <c:valAx>
        <c:axId val="824934728"/>
        <c:scaling>
          <c:orientation val="minMax"/>
          <c:max val="3"/>
          <c:min val="0"/>
        </c:scaling>
        <c:delete val="1"/>
        <c:axPos val="b"/>
        <c:numFmt formatCode="0%" sourceLinked="0"/>
        <c:majorTickMark val="out"/>
        <c:minorTickMark val="none"/>
        <c:tickLblPos val="nextTo"/>
        <c:crossAx val="824934336"/>
        <c:crosses val="autoZero"/>
        <c:crossBetween val="between"/>
        <c:majorUnit val="0.75000000000000011"/>
      </c:valAx>
      <c:spPr>
        <a:noFill/>
        <a:ln w="25522">
          <a:noFill/>
        </a:ln>
      </c:spPr>
    </c:plotArea>
    <c:legend>
      <c:legendPos val="r"/>
      <c:legendEntry>
        <c:idx val="1"/>
        <c:delete val="1"/>
      </c:legendEntry>
      <c:legendEntry>
        <c:idx val="3"/>
        <c:delete val="1"/>
      </c:legendEntry>
      <c:layout>
        <c:manualLayout>
          <c:xMode val="edge"/>
          <c:yMode val="edge"/>
          <c:x val="0.12024023455391292"/>
          <c:y val="7.4522221607180262E-3"/>
          <c:w val="0.7891891991587241"/>
          <c:h val="3.4020609782541941E-2"/>
        </c:manualLayout>
      </c:layout>
      <c:overlay val="0"/>
      <c:spPr>
        <a:noFill/>
        <a:ln w="25522">
          <a:noFill/>
        </a:ln>
      </c:spPr>
      <c:txPr>
        <a:bodyPr/>
        <a:lstStyle/>
        <a:p>
          <a:pPr>
            <a:defRPr sz="1000" b="1"/>
          </a:pPr>
          <a:endParaRPr lang="lv-LV"/>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lv-LV"/>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338859670509552"/>
          <c:y val="0"/>
          <c:w val="0.4390113545331058"/>
          <c:h val="0.88445189145464898"/>
        </c:manualLayout>
      </c:layout>
      <c:barChart>
        <c:barDir val="bar"/>
        <c:grouping val="percentStacked"/>
        <c:varyColors val="0"/>
        <c:ser>
          <c:idx val="0"/>
          <c:order val="0"/>
          <c:tx>
            <c:strRef>
              <c:f>Sheet1!$B$1</c:f>
              <c:strCache>
                <c:ptCount val="1"/>
                <c:pt idx="0">
                  <c:v>Pilnībā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Sheet1!$B$2:$B$11</c:f>
              <c:numCache>
                <c:formatCode>0%</c:formatCode>
                <c:ptCount val="10"/>
                <c:pt idx="0">
                  <c:v>0.12775573937474916</c:v>
                </c:pt>
                <c:pt idx="1">
                  <c:v>0.11342718818424037</c:v>
                </c:pt>
                <c:pt idx="2">
                  <c:v>0.11232162670436371</c:v>
                </c:pt>
                <c:pt idx="3">
                  <c:v>0.13986523193198125</c:v>
                </c:pt>
                <c:pt idx="4">
                  <c:v>0.13492300592359513</c:v>
                </c:pt>
                <c:pt idx="5">
                  <c:v>0.15926673305755434</c:v>
                </c:pt>
                <c:pt idx="6">
                  <c:v>0.16904148359454932</c:v>
                </c:pt>
                <c:pt idx="7">
                  <c:v>0.19011210797799152</c:v>
                </c:pt>
                <c:pt idx="8">
                  <c:v>0.23631734185219219</c:v>
                </c:pt>
                <c:pt idx="9">
                  <c:v>0.25955430888823455</c:v>
                </c:pt>
              </c:numCache>
            </c:numRef>
          </c:val>
          <c:extLst>
            <c:ext xmlns:c16="http://schemas.microsoft.com/office/drawing/2014/chart" uri="{C3380CC4-5D6E-409C-BE32-E72D297353CC}">
              <c16:uniqueId val="{00000000-5DD4-47C3-8D8B-7366A476ED13}"/>
            </c:ext>
          </c:extLst>
        </c:ser>
        <c:ser>
          <c:idx val="1"/>
          <c:order val="1"/>
          <c:tx>
            <c:strRef>
              <c:f>Sheet1!$C$1</c:f>
              <c:strCache>
                <c:ptCount val="1"/>
                <c:pt idx="0">
                  <c:v>Drīzāk piekrīt</c:v>
                </c:pt>
              </c:strCache>
            </c:strRef>
          </c:tx>
          <c:spPr>
            <a:solidFill>
              <a:srgbClr val="70AD47">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Sheet1!$C$2:$C$11</c:f>
              <c:numCache>
                <c:formatCode>0%</c:formatCode>
                <c:ptCount val="10"/>
                <c:pt idx="0">
                  <c:v>0.14969940805269774</c:v>
                </c:pt>
                <c:pt idx="1">
                  <c:v>0.16545189595739662</c:v>
                </c:pt>
                <c:pt idx="2">
                  <c:v>0.17260702253183249</c:v>
                </c:pt>
                <c:pt idx="3">
                  <c:v>0.17867903699373186</c:v>
                </c:pt>
                <c:pt idx="4">
                  <c:v>0.19719444625018931</c:v>
                </c:pt>
                <c:pt idx="5">
                  <c:v>0.19641970946437454</c:v>
                </c:pt>
                <c:pt idx="6">
                  <c:v>0.20526049417629161</c:v>
                </c:pt>
                <c:pt idx="7">
                  <c:v>0.20935325138631117</c:v>
                </c:pt>
                <c:pt idx="8">
                  <c:v>0.22082551312176438</c:v>
                </c:pt>
                <c:pt idx="9">
                  <c:v>0.21384297729513105</c:v>
                </c:pt>
              </c:numCache>
            </c:numRef>
          </c:val>
          <c:extLst>
            <c:ext xmlns:c16="http://schemas.microsoft.com/office/drawing/2014/chart" uri="{C3380CC4-5D6E-409C-BE32-E72D297353CC}">
              <c16:uniqueId val="{00000001-5DD4-47C3-8D8B-7366A476ED13}"/>
            </c:ext>
          </c:extLst>
        </c:ser>
        <c:ser>
          <c:idx val="2"/>
          <c:order val="2"/>
          <c:tx>
            <c:strRef>
              <c:f>Sheet1!$D$1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Sheet1!$D$2:$D$11</c:f>
              <c:numCache>
                <c:formatCode>0%</c:formatCode>
                <c:ptCount val="10"/>
                <c:pt idx="0">
                  <c:v>0.22191017216281977</c:v>
                </c:pt>
                <c:pt idx="1">
                  <c:v>0.23898325835832357</c:v>
                </c:pt>
                <c:pt idx="2">
                  <c:v>0.22740075758242498</c:v>
                </c:pt>
                <c:pt idx="3">
                  <c:v>0.18785855334874998</c:v>
                </c:pt>
                <c:pt idx="4">
                  <c:v>0.22930772104521424</c:v>
                </c:pt>
                <c:pt idx="5">
                  <c:v>0.21941655254593964</c:v>
                </c:pt>
                <c:pt idx="6">
                  <c:v>0.25396967191330394</c:v>
                </c:pt>
                <c:pt idx="7">
                  <c:v>0.21961421374984483</c:v>
                </c:pt>
                <c:pt idx="8">
                  <c:v>0.23001996388867874</c:v>
                </c:pt>
                <c:pt idx="9">
                  <c:v>0.21299198895868143</c:v>
                </c:pt>
              </c:numCache>
            </c:numRef>
          </c:val>
          <c:extLst>
            <c:ext xmlns:c16="http://schemas.microsoft.com/office/drawing/2014/chart" uri="{C3380CC4-5D6E-409C-BE32-E72D297353CC}">
              <c16:uniqueId val="{00000002-5DD4-47C3-8D8B-7366A476ED13}"/>
            </c:ext>
          </c:extLst>
        </c:ser>
        <c:ser>
          <c:idx val="3"/>
          <c:order val="3"/>
          <c:tx>
            <c:strRef>
              <c:f>Sheet1!$E$1</c:f>
              <c:strCache>
                <c:ptCount val="1"/>
                <c:pt idx="0">
                  <c:v>Drīzāk nepiekrīt</c:v>
                </c:pt>
              </c:strCache>
            </c:strRef>
          </c:tx>
          <c:spPr>
            <a:solidFill>
              <a:srgbClr val="ED7D31">
                <a:lumMod val="60000"/>
                <a:lumOff val="40000"/>
              </a:srgbClr>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Sheet1!$E$2:$E$11</c:f>
              <c:numCache>
                <c:formatCode>0%</c:formatCode>
                <c:ptCount val="10"/>
                <c:pt idx="0">
                  <c:v>0.16140717966329243</c:v>
                </c:pt>
                <c:pt idx="1">
                  <c:v>0.20411174618936812</c:v>
                </c:pt>
                <c:pt idx="2">
                  <c:v>0.19598945837872114</c:v>
                </c:pt>
                <c:pt idx="3">
                  <c:v>0.20637942600775885</c:v>
                </c:pt>
                <c:pt idx="4">
                  <c:v>0.16566527190740646</c:v>
                </c:pt>
                <c:pt idx="5">
                  <c:v>0.17801107287064627</c:v>
                </c:pt>
                <c:pt idx="6">
                  <c:v>0.16233914931365578</c:v>
                </c:pt>
                <c:pt idx="7">
                  <c:v>0.1580410148899761</c:v>
                </c:pt>
                <c:pt idx="8">
                  <c:v>0.12954681080226307</c:v>
                </c:pt>
                <c:pt idx="9">
                  <c:v>0.14098414247364513</c:v>
                </c:pt>
              </c:numCache>
            </c:numRef>
          </c:val>
          <c:extLst>
            <c:ext xmlns:c16="http://schemas.microsoft.com/office/drawing/2014/chart" uri="{C3380CC4-5D6E-409C-BE32-E72D297353CC}">
              <c16:uniqueId val="{00000003-5DD4-47C3-8D8B-7366A476ED13}"/>
            </c:ext>
          </c:extLst>
        </c:ser>
        <c:ser>
          <c:idx val="4"/>
          <c:order val="4"/>
          <c:tx>
            <c:strRef>
              <c:f>Sheet1!$F$1</c:f>
              <c:strCache>
                <c:ptCount val="1"/>
                <c:pt idx="0">
                  <c:v>Pilnībā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Sheet1!$F$2:$F$11</c:f>
              <c:numCache>
                <c:formatCode>0%</c:formatCode>
                <c:ptCount val="10"/>
                <c:pt idx="0">
                  <c:v>0.23515003065482273</c:v>
                </c:pt>
                <c:pt idx="1">
                  <c:v>0.1988674265947373</c:v>
                </c:pt>
                <c:pt idx="2">
                  <c:v>0.18959109584465481</c:v>
                </c:pt>
                <c:pt idx="3">
                  <c:v>0.22930567356057388</c:v>
                </c:pt>
                <c:pt idx="4">
                  <c:v>0.21770023627231619</c:v>
                </c:pt>
                <c:pt idx="5">
                  <c:v>0.17201971994248716</c:v>
                </c:pt>
                <c:pt idx="6">
                  <c:v>0.12250088206737225</c:v>
                </c:pt>
                <c:pt idx="7">
                  <c:v>0.15169010703978847</c:v>
                </c:pt>
                <c:pt idx="8">
                  <c:v>7.2477082083267419E-2</c:v>
                </c:pt>
                <c:pt idx="9">
                  <c:v>8.3939463560864735E-2</c:v>
                </c:pt>
              </c:numCache>
            </c:numRef>
          </c:val>
          <c:extLst>
            <c:ext xmlns:c16="http://schemas.microsoft.com/office/drawing/2014/chart" uri="{C3380CC4-5D6E-409C-BE32-E72D297353CC}">
              <c16:uniqueId val="{00000004-5DD4-47C3-8D8B-7366A476ED13}"/>
            </c:ext>
          </c:extLst>
        </c:ser>
        <c:ser>
          <c:idx val="5"/>
          <c:order val="5"/>
          <c:tx>
            <c:strRef>
              <c:f>Sheet1!$G$1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Sheet1!$G$2:$G$11</c:f>
              <c:numCache>
                <c:formatCode>0%</c:formatCode>
                <c:ptCount val="10"/>
                <c:pt idx="0">
                  <c:v>0.1040774700916149</c:v>
                </c:pt>
                <c:pt idx="1">
                  <c:v>7.9158484715930871E-2</c:v>
                </c:pt>
                <c:pt idx="2">
                  <c:v>0.10209003895799959</c:v>
                </c:pt>
                <c:pt idx="3">
                  <c:v>5.7912078157200855E-2</c:v>
                </c:pt>
                <c:pt idx="4">
                  <c:v>5.5209318601275557E-2</c:v>
                </c:pt>
                <c:pt idx="5">
                  <c:v>7.4866212118994718E-2</c:v>
                </c:pt>
                <c:pt idx="6">
                  <c:v>8.6888318934823766E-2</c:v>
                </c:pt>
                <c:pt idx="7">
                  <c:v>7.1189304956084581E-2</c:v>
                </c:pt>
                <c:pt idx="8">
                  <c:v>0.11081328825183093</c:v>
                </c:pt>
                <c:pt idx="9">
                  <c:v>8.8687118823439784E-2</c:v>
                </c:pt>
              </c:numCache>
            </c:numRef>
          </c:val>
          <c:extLst>
            <c:ext xmlns:c16="http://schemas.microsoft.com/office/drawing/2014/chart" uri="{C3380CC4-5D6E-409C-BE32-E72D297353CC}">
              <c16:uniqueId val="{00000005-5DD4-47C3-8D8B-7366A476ED13}"/>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0"/>
        <c:axPos val="l"/>
        <c:numFmt formatCode="General" sourceLinked="1"/>
        <c:majorTickMark val="out"/>
        <c:minorTickMark val="none"/>
        <c:tickLblPos val="nextTo"/>
        <c:txPr>
          <a:bodyPr/>
          <a:lstStyle/>
          <a:p>
            <a:pPr>
              <a:defRPr sz="1000" b="1"/>
            </a:pPr>
            <a:endParaRPr lang="lv-LV"/>
          </a:p>
        </c:txPr>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2432865452265682"/>
          <c:y val="0.93191295204250035"/>
          <c:w val="0.75645536553934034"/>
          <c:h val="6.8087047957499647E-2"/>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431830955554763E-2"/>
          <c:y val="0"/>
          <c:w val="0.95774167427522949"/>
          <c:h val="0.87070616845936344"/>
        </c:manualLayout>
      </c:layout>
      <c:barChart>
        <c:barDir val="bar"/>
        <c:grouping val="percentStacked"/>
        <c:varyColors val="0"/>
        <c:ser>
          <c:idx val="0"/>
          <c:order val="0"/>
          <c:tx>
            <c:strRef>
              <c:f>Sheet1!$B$1</c:f>
              <c:strCache>
                <c:ptCount val="1"/>
                <c:pt idx="0">
                  <c:v>Pilnībā + drīzāk piekrīt</c:v>
                </c:pt>
              </c:strCache>
            </c:strRef>
          </c:tx>
          <c:spPr>
            <a:solidFill>
              <a:srgbClr val="70AD47"/>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Sheet1!$B$2:$B$11</c:f>
              <c:numCache>
                <c:formatCode>0%</c:formatCode>
                <c:ptCount val="10"/>
                <c:pt idx="0">
                  <c:v>0.27745514742744692</c:v>
                </c:pt>
                <c:pt idx="1">
                  <c:v>0.27887908414163698</c:v>
                </c:pt>
                <c:pt idx="2">
                  <c:v>0.28492864923619621</c:v>
                </c:pt>
                <c:pt idx="3">
                  <c:v>0.31854426892571308</c:v>
                </c:pt>
                <c:pt idx="4">
                  <c:v>0.33211745217378441</c:v>
                </c:pt>
                <c:pt idx="5">
                  <c:v>0.35568644252192888</c:v>
                </c:pt>
                <c:pt idx="6">
                  <c:v>0.37430197777084095</c:v>
                </c:pt>
                <c:pt idx="7">
                  <c:v>0.39946535936430272</c:v>
                </c:pt>
                <c:pt idx="8">
                  <c:v>0.45714285497395657</c:v>
                </c:pt>
                <c:pt idx="9">
                  <c:v>0.47339728618336563</c:v>
                </c:pt>
              </c:numCache>
            </c:numRef>
          </c:val>
          <c:extLst>
            <c:ext xmlns:c16="http://schemas.microsoft.com/office/drawing/2014/chart" uri="{C3380CC4-5D6E-409C-BE32-E72D297353CC}">
              <c16:uniqueId val="{00000000-E773-4D42-935F-3A3061D72966}"/>
            </c:ext>
          </c:extLst>
        </c:ser>
        <c:ser>
          <c:idx val="1"/>
          <c:order val="1"/>
          <c:tx>
            <c:strRef>
              <c:f>Sheet1!$C$1</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Sheet1!$C$2:$C$11</c:f>
              <c:numCache>
                <c:formatCode>0%</c:formatCode>
                <c:ptCount val="10"/>
                <c:pt idx="0">
                  <c:v>0.22191017216281977</c:v>
                </c:pt>
                <c:pt idx="1">
                  <c:v>0.23898325835832357</c:v>
                </c:pt>
                <c:pt idx="2">
                  <c:v>0.22740075758242498</c:v>
                </c:pt>
                <c:pt idx="3">
                  <c:v>0.18785855334874998</c:v>
                </c:pt>
                <c:pt idx="4">
                  <c:v>0.22930772104521424</c:v>
                </c:pt>
                <c:pt idx="5">
                  <c:v>0.21941655254593964</c:v>
                </c:pt>
                <c:pt idx="6">
                  <c:v>0.25396967191330394</c:v>
                </c:pt>
                <c:pt idx="7">
                  <c:v>0.21961421374984483</c:v>
                </c:pt>
                <c:pt idx="8">
                  <c:v>0.23001996388867874</c:v>
                </c:pt>
                <c:pt idx="9">
                  <c:v>0.21299198895868143</c:v>
                </c:pt>
              </c:numCache>
            </c:numRef>
          </c:val>
          <c:extLst>
            <c:ext xmlns:c16="http://schemas.microsoft.com/office/drawing/2014/chart" uri="{C3380CC4-5D6E-409C-BE32-E72D297353CC}">
              <c16:uniqueId val="{00000001-E773-4D42-935F-3A3061D72966}"/>
            </c:ext>
          </c:extLst>
        </c:ser>
        <c:ser>
          <c:idx val="2"/>
          <c:order val="2"/>
          <c:tx>
            <c:strRef>
              <c:f>Sheet1!$D$1</c:f>
              <c:strCache>
                <c:ptCount val="1"/>
                <c:pt idx="0">
                  <c:v>Pilnībā + drīzāk nepiekrīt</c:v>
                </c:pt>
              </c:strCache>
            </c:strRef>
          </c:tx>
          <c:spPr>
            <a:solidFill>
              <a:srgbClr val="ED7D31"/>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Sheet1!$D$2:$D$11</c:f>
              <c:numCache>
                <c:formatCode>0%</c:formatCode>
                <c:ptCount val="10"/>
                <c:pt idx="0">
                  <c:v>0.39655721031811519</c:v>
                </c:pt>
                <c:pt idx="1">
                  <c:v>0.40297917278410544</c:v>
                </c:pt>
                <c:pt idx="2">
                  <c:v>0.38558055422337595</c:v>
                </c:pt>
                <c:pt idx="3">
                  <c:v>0.43568509956833273</c:v>
                </c:pt>
                <c:pt idx="4">
                  <c:v>0.38336550817972265</c:v>
                </c:pt>
                <c:pt idx="5">
                  <c:v>0.35003079281313343</c:v>
                </c:pt>
                <c:pt idx="6">
                  <c:v>0.28484003138102804</c:v>
                </c:pt>
                <c:pt idx="7">
                  <c:v>0.3097311219297646</c:v>
                </c:pt>
                <c:pt idx="8">
                  <c:v>0.20202389288553049</c:v>
                </c:pt>
                <c:pt idx="9">
                  <c:v>0.22492360603450987</c:v>
                </c:pt>
              </c:numCache>
            </c:numRef>
          </c:val>
          <c:extLst>
            <c:ext xmlns:c16="http://schemas.microsoft.com/office/drawing/2014/chart" uri="{C3380CC4-5D6E-409C-BE32-E72D297353CC}">
              <c16:uniqueId val="{00000002-E773-4D42-935F-3A3061D72966}"/>
            </c:ext>
          </c:extLst>
        </c:ser>
        <c:ser>
          <c:idx val="3"/>
          <c:order val="3"/>
          <c:tx>
            <c:strRef>
              <c:f>Sheet1!$E$1</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Valodas stila kļūdas ir pieļaujamas interneta vietnēs, bet ne televīzijā un radio</c:v>
                </c:pt>
                <c:pt idx="1">
                  <c:v>Man patīk, ja mediju satura veidotāju valoda nav “perfekta”, - tādējādi medijs un satura paudējs šķiet dzīvāks, dabiskāks </c:v>
                </c:pt>
                <c:pt idx="2">
                  <c:v>Svešvārdu, neveiklu tulkojumu sastopamība medijos ir modernai pasaulei raksturīga tendence, no kuras nav iespējams izvairīties</c:v>
                </c:pt>
                <c:pt idx="3">
                  <c:v>Man tas nav tik svarīgi, lai žurnālistu lietotā valoda būtu vienmēr gramatiski un literāri pareiza</c:v>
                </c:pt>
                <c:pt idx="4">
                  <c:v>Lietojot medijus latviešu valodā, es parasti nepievēršu uzmanību valodas kvalitātei</c:v>
                </c:pt>
                <c:pt idx="5">
                  <c:v>Medija valodas kvalitāte neietekmē manu uzticēšanos šim medijam</c:v>
                </c:pt>
                <c:pt idx="6">
                  <c:v>Mani ļoti satrauc latviešu valodas kvalitāte  medijos</c:v>
                </c:pt>
                <c:pt idx="7">
                  <c:v>Žurnālista valodas kvalitāte neietekmē manu uzticēšanos šim žurnālistam</c:v>
                </c:pt>
                <c:pt idx="8">
                  <c:v>Ir svarīgi izskaust svešvārdu, neveiklu tulkojumu un netipisku teikumu konstrukciju sastopamību Latvijā radītajā mediju saturā </c:v>
                </c:pt>
                <c:pt idx="9">
                  <c:v>Lietojot medijus es pamanu kļūdas latviešu valodas lietojumā, un man tas nepatīk </c:v>
                </c:pt>
              </c:strCache>
            </c:strRef>
          </c:cat>
          <c:val>
            <c:numRef>
              <c:f>Sheet1!$E$2:$E$11</c:f>
              <c:numCache>
                <c:formatCode>0%</c:formatCode>
                <c:ptCount val="10"/>
                <c:pt idx="0">
                  <c:v>0.1040774700916149</c:v>
                </c:pt>
                <c:pt idx="1">
                  <c:v>7.9158484715930871E-2</c:v>
                </c:pt>
                <c:pt idx="2">
                  <c:v>0.10209003895799959</c:v>
                </c:pt>
                <c:pt idx="3">
                  <c:v>5.7912078157200855E-2</c:v>
                </c:pt>
                <c:pt idx="4">
                  <c:v>5.5209318601275557E-2</c:v>
                </c:pt>
                <c:pt idx="5">
                  <c:v>7.4866212118994718E-2</c:v>
                </c:pt>
                <c:pt idx="6">
                  <c:v>8.6888318934823766E-2</c:v>
                </c:pt>
                <c:pt idx="7">
                  <c:v>7.1189304956084581E-2</c:v>
                </c:pt>
                <c:pt idx="8">
                  <c:v>0.11081328825183093</c:v>
                </c:pt>
                <c:pt idx="9">
                  <c:v>8.8687118823439784E-2</c:v>
                </c:pt>
              </c:numCache>
            </c:numRef>
          </c:val>
          <c:extLst>
            <c:ext xmlns:c16="http://schemas.microsoft.com/office/drawing/2014/chart" uri="{C3380CC4-5D6E-409C-BE32-E72D297353CC}">
              <c16:uniqueId val="{00000003-E773-4D42-935F-3A3061D72966}"/>
            </c:ext>
          </c:extLst>
        </c:ser>
        <c:dLbls>
          <c:showLegendKey val="0"/>
          <c:showVal val="0"/>
          <c:showCatName val="0"/>
          <c:showSerName val="0"/>
          <c:showPercent val="0"/>
          <c:showBubbleSize val="0"/>
        </c:dLbls>
        <c:gapWidth val="45"/>
        <c:overlap val="100"/>
        <c:axId val="-1719209120"/>
        <c:axId val="-1719222176"/>
      </c:barChart>
      <c:catAx>
        <c:axId val="-1719209120"/>
        <c:scaling>
          <c:orientation val="minMax"/>
        </c:scaling>
        <c:delete val="1"/>
        <c:axPos val="l"/>
        <c:numFmt formatCode="General" sourceLinked="1"/>
        <c:majorTickMark val="out"/>
        <c:minorTickMark val="none"/>
        <c:tickLblPos val="nextTo"/>
        <c:crossAx val="-1719222176"/>
        <c:crosses val="autoZero"/>
        <c:auto val="1"/>
        <c:lblAlgn val="ctr"/>
        <c:lblOffset val="100"/>
        <c:noMultiLvlLbl val="0"/>
      </c:catAx>
      <c:valAx>
        <c:axId val="-1719222176"/>
        <c:scaling>
          <c:orientation val="minMax"/>
        </c:scaling>
        <c:delete val="1"/>
        <c:axPos val="b"/>
        <c:numFmt formatCode="0%" sourceLinked="1"/>
        <c:majorTickMark val="out"/>
        <c:minorTickMark val="none"/>
        <c:tickLblPos val="nextTo"/>
        <c:crossAx val="-1719209120"/>
        <c:crosses val="autoZero"/>
        <c:crossBetween val="between"/>
      </c:valAx>
    </c:plotArea>
    <c:legend>
      <c:legendPos val="r"/>
      <c:layout>
        <c:manualLayout>
          <c:xMode val="edge"/>
          <c:yMode val="edge"/>
          <c:x val="0"/>
          <c:y val="0.87534424220215068"/>
          <c:w val="1"/>
          <c:h val="0.11363792521893387"/>
        </c:manualLayout>
      </c:layout>
      <c:overlay val="0"/>
      <c:txPr>
        <a:bodyPr/>
        <a:lstStyle/>
        <a:p>
          <a:pPr>
            <a:defRPr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7027469195667"/>
          <c:y val="0.20950391166194249"/>
          <c:w val="0.51932681487152632"/>
          <c:h val="0.5391989779849804"/>
        </c:manualLayout>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19C9-43D4-91F5-CBC9EF0B9107}"/>
              </c:ext>
            </c:extLst>
          </c:dPt>
          <c:dPt>
            <c:idx val="1"/>
            <c:bubble3D val="0"/>
            <c:spPr>
              <a:solidFill>
                <a:schemeClr val="accent1"/>
              </a:solidFill>
            </c:spPr>
            <c:extLst>
              <c:ext xmlns:c16="http://schemas.microsoft.com/office/drawing/2014/chart" uri="{C3380CC4-5D6E-409C-BE32-E72D297353CC}">
                <c16:uniqueId val="{00000003-19C9-43D4-91F5-CBC9EF0B9107}"/>
              </c:ext>
            </c:extLst>
          </c:dPt>
          <c:dPt>
            <c:idx val="2"/>
            <c:bubble3D val="0"/>
            <c:spPr>
              <a:solidFill>
                <a:schemeClr val="bg1">
                  <a:lumMod val="65000"/>
                </a:schemeClr>
              </a:solidFill>
            </c:spPr>
            <c:extLst>
              <c:ext xmlns:c16="http://schemas.microsoft.com/office/drawing/2014/chart" uri="{C3380CC4-5D6E-409C-BE32-E72D297353CC}">
                <c16:uniqueId val="{00000005-19C9-43D4-91F5-CBC9EF0B9107}"/>
              </c:ext>
            </c:extLst>
          </c:dPt>
          <c:dPt>
            <c:idx val="6"/>
            <c:bubble3D val="0"/>
            <c:spPr>
              <a:solidFill>
                <a:schemeClr val="bg1">
                  <a:lumMod val="65000"/>
                </a:schemeClr>
              </a:solidFill>
            </c:spPr>
            <c:extLst>
              <c:ext xmlns:c16="http://schemas.microsoft.com/office/drawing/2014/chart" uri="{C3380CC4-5D6E-409C-BE32-E72D297353CC}">
                <c16:uniqueId val="{00000007-19C9-43D4-91F5-CBC9EF0B9107}"/>
              </c:ext>
            </c:extLst>
          </c:dPt>
          <c:dLbls>
            <c:dLbl>
              <c:idx val="0"/>
              <c:layout>
                <c:manualLayout>
                  <c:x val="-0.19306734841927445"/>
                  <c:y val="-0.1692342723983492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C9-43D4-91F5-CBC9EF0B9107}"/>
                </c:ext>
              </c:extLst>
            </c:dLbl>
            <c:dLbl>
              <c:idx val="1"/>
              <c:layout>
                <c:manualLayout>
                  <c:x val="0.25114050295774565"/>
                  <c:y val="-0.162765650713946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C9-43D4-91F5-CBC9EF0B9107}"/>
                </c:ext>
              </c:extLst>
            </c:dLbl>
            <c:dLbl>
              <c:idx val="2"/>
              <c:layout>
                <c:manualLayout>
                  <c:x val="-1.0851760676808079E-2"/>
                  <c:y val="0.1915390996154134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C9-43D4-91F5-CBC9EF0B9107}"/>
                </c:ext>
              </c:extLst>
            </c:dLbl>
            <c:dLbl>
              <c:idx val="6"/>
              <c:layout>
                <c:manualLayout>
                  <c:x val="-0.11790773216127567"/>
                  <c:y val="8.32432789815422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C9-43D4-91F5-CBC9EF0B9107}"/>
                </c:ext>
              </c:extLst>
            </c:dLbl>
            <c:spPr>
              <a:noFill/>
              <a:ln>
                <a:noFill/>
              </a:ln>
              <a:effectLst/>
            </c:spPr>
            <c:txPr>
              <a:bodyPr wrap="square" lIns="38100" tIns="19050" rIns="38100" bIns="19050" anchor="ctr">
                <a:spAutoFit/>
              </a:bodyPr>
              <a:lstStyle/>
              <a:p>
                <a:pPr>
                  <a:defRPr sz="1000" b="1"/>
                </a:pPr>
                <a:endParaRPr lang="lv-LV"/>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Dodu priekšroku subtitriem</c:v>
                </c:pt>
                <c:pt idx="1">
                  <c:v>Dodu priekšroku valodas celiņam dzimtajā valodā</c:v>
                </c:pt>
                <c:pt idx="2">
                  <c:v>Nezinu\ NA</c:v>
                </c:pt>
              </c:strCache>
            </c:strRef>
          </c:cat>
          <c:val>
            <c:numRef>
              <c:f>Sheet1!$B$2:$B$4</c:f>
              <c:numCache>
                <c:formatCode>0%</c:formatCode>
                <c:ptCount val="3"/>
                <c:pt idx="0">
                  <c:v>0.37383163885413467</c:v>
                </c:pt>
                <c:pt idx="1">
                  <c:v>0.42096837206061183</c:v>
                </c:pt>
                <c:pt idx="2">
                  <c:v>0.20519998908525275</c:v>
                </c:pt>
              </c:numCache>
            </c:numRef>
          </c:val>
          <c:extLst>
            <c:ext xmlns:c16="http://schemas.microsoft.com/office/drawing/2014/chart" uri="{C3380CC4-5D6E-409C-BE32-E72D297353CC}">
              <c16:uniqueId val="{00000008-19C9-43D4-91F5-CBC9EF0B9107}"/>
            </c:ext>
          </c:extLst>
        </c:ser>
        <c:dLbls>
          <c:showLegendKey val="0"/>
          <c:showVal val="0"/>
          <c:showCatName val="0"/>
          <c:showSerName val="0"/>
          <c:showPercent val="0"/>
          <c:showBubbleSize val="0"/>
          <c:showLeaderLines val="1"/>
        </c:dLbls>
        <c:firstSliceAng val="221"/>
        <c:holeSize val="40"/>
      </c:doughnutChart>
    </c:plotArea>
    <c:plotVisOnly val="1"/>
    <c:dispBlanksAs val="zero"/>
    <c:showDLblsOverMax val="0"/>
  </c:chart>
  <c:txPr>
    <a:bodyPr/>
    <a:lstStyle/>
    <a:p>
      <a:pPr>
        <a:defRPr sz="1800"/>
      </a:pPr>
      <a:endParaRPr lang="lv-LV"/>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0.46894454508693673</c:v>
                </c:pt>
                <c:pt idx="1">
                  <c:v>0.4555645191207579</c:v>
                </c:pt>
                <c:pt idx="2">
                  <c:v>0.50208708649529621</c:v>
                </c:pt>
                <c:pt idx="4">
                  <c:v>0.47388882262355247</c:v>
                </c:pt>
                <c:pt idx="5">
                  <c:v>0.47256572698004334</c:v>
                </c:pt>
                <c:pt idx="7">
                  <c:v>0.31078245670501448</c:v>
                </c:pt>
                <c:pt idx="8">
                  <c:v>0.50477279713972867</c:v>
                </c:pt>
                <c:pt idx="10">
                  <c:v>0.45615580057774374</c:v>
                </c:pt>
                <c:pt idx="11">
                  <c:v>0.47892182845642972</c:v>
                </c:pt>
                <c:pt idx="13">
                  <c:v>0.40385159293849304</c:v>
                </c:pt>
                <c:pt idx="14">
                  <c:v>0.50455780184324051</c:v>
                </c:pt>
                <c:pt idx="16">
                  <c:v>0.43487579472598337</c:v>
                </c:pt>
                <c:pt idx="17">
                  <c:v>0.51361495139905022</c:v>
                </c:pt>
                <c:pt idx="18">
                  <c:v>0.48248808595150855</c:v>
                </c:pt>
                <c:pt idx="19">
                  <c:v>0.5273571029752897</c:v>
                </c:pt>
                <c:pt idx="20">
                  <c:v>0.42909459013000517</c:v>
                </c:pt>
                <c:pt idx="21">
                  <c:v>0.39739185044911629</c:v>
                </c:pt>
                <c:pt idx="23">
                  <c:v>0.449436067406627</c:v>
                </c:pt>
                <c:pt idx="24">
                  <c:v>0.49390993937839028</c:v>
                </c:pt>
                <c:pt idx="26">
                  <c:v>0.47339728618336563</c:v>
                </c:pt>
              </c:numCache>
            </c:numRef>
          </c:val>
          <c:extLst>
            <c:ext xmlns:c16="http://schemas.microsoft.com/office/drawing/2014/chart" uri="{C3380CC4-5D6E-409C-BE32-E72D297353CC}">
              <c16:uniqueId val="{00000000-45A0-40BB-9CC3-FABCFAD950E0}"/>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0.23020609315989676</c:v>
                </c:pt>
                <c:pt idx="1">
                  <c:v>0.18147341926438426</c:v>
                </c:pt>
                <c:pt idx="2">
                  <c:v>0.24594329931202449</c:v>
                </c:pt>
                <c:pt idx="4">
                  <c:v>0.19933490718603283</c:v>
                </c:pt>
                <c:pt idx="5">
                  <c:v>0.23609642458160982</c:v>
                </c:pt>
                <c:pt idx="7">
                  <c:v>0.19780273548266616</c:v>
                </c:pt>
                <c:pt idx="8">
                  <c:v>0.21592266010586106</c:v>
                </c:pt>
                <c:pt idx="10">
                  <c:v>0.22322456675438895</c:v>
                </c:pt>
                <c:pt idx="11">
                  <c:v>0.20971325127401427</c:v>
                </c:pt>
                <c:pt idx="13">
                  <c:v>0.21560653531613397</c:v>
                </c:pt>
                <c:pt idx="14">
                  <c:v>0.21182052011692371</c:v>
                </c:pt>
                <c:pt idx="16">
                  <c:v>0.21972637547241156</c:v>
                </c:pt>
                <c:pt idx="17">
                  <c:v>0.20222688105760814</c:v>
                </c:pt>
                <c:pt idx="18">
                  <c:v>0.2260687232787657</c:v>
                </c:pt>
                <c:pt idx="19">
                  <c:v>0.18796635843487436</c:v>
                </c:pt>
                <c:pt idx="20">
                  <c:v>0.19671662905084028</c:v>
                </c:pt>
                <c:pt idx="21">
                  <c:v>0.29181666269135892</c:v>
                </c:pt>
                <c:pt idx="23">
                  <c:v>0.22736648630582468</c:v>
                </c:pt>
                <c:pt idx="24">
                  <c:v>0.20068630944871807</c:v>
                </c:pt>
                <c:pt idx="26">
                  <c:v>0.21299198895868143</c:v>
                </c:pt>
              </c:numCache>
            </c:numRef>
          </c:val>
          <c:extLst>
            <c:ext xmlns:c16="http://schemas.microsoft.com/office/drawing/2014/chart" uri="{C3380CC4-5D6E-409C-BE32-E72D297353CC}">
              <c16:uniqueId val="{00000001-45A0-40BB-9CC3-FABCFAD950E0}"/>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0.22580910778473023</c:v>
                </c:pt>
                <c:pt idx="1">
                  <c:v>0.25317756232190158</c:v>
                </c:pt>
                <c:pt idx="2">
                  <c:v>0.18383509923032804</c:v>
                </c:pt>
                <c:pt idx="4">
                  <c:v>0.23226272094982647</c:v>
                </c:pt>
                <c:pt idx="5">
                  <c:v>0.21250762208471971</c:v>
                </c:pt>
                <c:pt idx="7">
                  <c:v>0.29002924778441486</c:v>
                </c:pt>
                <c:pt idx="8">
                  <c:v>0.2123618809901342</c:v>
                </c:pt>
                <c:pt idx="10">
                  <c:v>0.21052725237160916</c:v>
                </c:pt>
                <c:pt idx="11">
                  <c:v>0.22953650692993732</c:v>
                </c:pt>
                <c:pt idx="13">
                  <c:v>0.24042914874544624</c:v>
                </c:pt>
                <c:pt idx="14">
                  <c:v>0.21797622102883177</c:v>
                </c:pt>
                <c:pt idx="16">
                  <c:v>0.21521521237813007</c:v>
                </c:pt>
                <c:pt idx="17">
                  <c:v>0.17549848302415313</c:v>
                </c:pt>
                <c:pt idx="18">
                  <c:v>0.22076515141808328</c:v>
                </c:pt>
                <c:pt idx="19">
                  <c:v>0.2049579731230734</c:v>
                </c:pt>
                <c:pt idx="20">
                  <c:v>0.31232185395191714</c:v>
                </c:pt>
                <c:pt idx="21">
                  <c:v>0.22636924414466153</c:v>
                </c:pt>
                <c:pt idx="23">
                  <c:v>0.24228580078018686</c:v>
                </c:pt>
                <c:pt idx="24">
                  <c:v>0.21006022688669318</c:v>
                </c:pt>
                <c:pt idx="26">
                  <c:v>0.22492360603450987</c:v>
                </c:pt>
              </c:numCache>
            </c:numRef>
          </c:val>
          <c:extLst>
            <c:ext xmlns:c16="http://schemas.microsoft.com/office/drawing/2014/chart" uri="{C3380CC4-5D6E-409C-BE32-E72D297353CC}">
              <c16:uniqueId val="{00000002-45A0-40BB-9CC3-FABCFAD950E0}"/>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7.5040253968435472E-2</c:v>
                </c:pt>
                <c:pt idx="1">
                  <c:v>0.10978449929295685</c:v>
                </c:pt>
                <c:pt idx="2">
                  <c:v>6.813451496235283E-2</c:v>
                </c:pt>
                <c:pt idx="4">
                  <c:v>9.4513549240586137E-2</c:v>
                </c:pt>
                <c:pt idx="5">
                  <c:v>7.8830226353628921E-2</c:v>
                </c:pt>
                <c:pt idx="7">
                  <c:v>0.20138556002790475</c:v>
                </c:pt>
                <c:pt idx="8">
                  <c:v>6.6942661764273867E-2</c:v>
                </c:pt>
                <c:pt idx="10">
                  <c:v>0.11009238029625777</c:v>
                </c:pt>
                <c:pt idx="11">
                  <c:v>8.1828413339615089E-2</c:v>
                </c:pt>
                <c:pt idx="13">
                  <c:v>0.14011272299992694</c:v>
                </c:pt>
                <c:pt idx="14">
                  <c:v>6.5645457011002759E-2</c:v>
                </c:pt>
                <c:pt idx="16">
                  <c:v>0.13018261742347517</c:v>
                </c:pt>
                <c:pt idx="17">
                  <c:v>0.10865968451919032</c:v>
                </c:pt>
                <c:pt idx="18">
                  <c:v>7.0678039351642158E-2</c:v>
                </c:pt>
                <c:pt idx="19">
                  <c:v>7.9718565466762509E-2</c:v>
                </c:pt>
                <c:pt idx="20">
                  <c:v>6.1866926867236965E-2</c:v>
                </c:pt>
                <c:pt idx="21">
                  <c:v>8.4422242714862816E-2</c:v>
                </c:pt>
                <c:pt idx="23">
                  <c:v>8.0911645507361477E-2</c:v>
                </c:pt>
                <c:pt idx="24">
                  <c:v>9.5343524286199757E-2</c:v>
                </c:pt>
                <c:pt idx="26">
                  <c:v>8.8687118823439784E-2</c:v>
                </c:pt>
              </c:numCache>
            </c:numRef>
          </c:val>
          <c:extLst>
            <c:ext xmlns:c16="http://schemas.microsoft.com/office/drawing/2014/chart" uri="{C3380CC4-5D6E-409C-BE32-E72D297353CC}">
              <c16:uniqueId val="{00000003-45A0-40BB-9CC3-FABCFAD950E0}"/>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0.52362852597903919</c:v>
                </c:pt>
                <c:pt idx="1">
                  <c:v>0.42230241902434085</c:v>
                </c:pt>
                <c:pt idx="2">
                  <c:v>0.45997294057027377</c:v>
                </c:pt>
                <c:pt idx="4">
                  <c:v>0.47839927955360462</c:v>
                </c:pt>
                <c:pt idx="5">
                  <c:v>0.42118219357866482</c:v>
                </c:pt>
                <c:pt idx="7">
                  <c:v>0.23647449148835206</c:v>
                </c:pt>
                <c:pt idx="8">
                  <c:v>0.49971943103700844</c:v>
                </c:pt>
                <c:pt idx="10">
                  <c:v>0.52395576562701929</c:v>
                </c:pt>
                <c:pt idx="11">
                  <c:v>0.43573456349999518</c:v>
                </c:pt>
                <c:pt idx="13">
                  <c:v>0.43517895642073734</c:v>
                </c:pt>
                <c:pt idx="14">
                  <c:v>0.46698395904361845</c:v>
                </c:pt>
                <c:pt idx="16">
                  <c:v>0.58168912816035689</c:v>
                </c:pt>
                <c:pt idx="17">
                  <c:v>0.5229024619719852</c:v>
                </c:pt>
                <c:pt idx="18">
                  <c:v>0.47060804627945751</c:v>
                </c:pt>
                <c:pt idx="19">
                  <c:v>0.46217320603968914</c:v>
                </c:pt>
                <c:pt idx="20">
                  <c:v>0.29677835385444512</c:v>
                </c:pt>
                <c:pt idx="21">
                  <c:v>0.37503064073770592</c:v>
                </c:pt>
                <c:pt idx="23">
                  <c:v>0.43292669432177433</c:v>
                </c:pt>
                <c:pt idx="24">
                  <c:v>0.47787375809710819</c:v>
                </c:pt>
                <c:pt idx="26">
                  <c:v>0.45714285497395657</c:v>
                </c:pt>
              </c:numCache>
            </c:numRef>
          </c:val>
          <c:extLst>
            <c:ext xmlns:c16="http://schemas.microsoft.com/office/drawing/2014/chart" uri="{C3380CC4-5D6E-409C-BE32-E72D297353CC}">
              <c16:uniqueId val="{00000000-09AD-4F04-8CDF-1A559E46D09F}"/>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0.22598006233549708</c:v>
                </c:pt>
                <c:pt idx="1">
                  <c:v>0.24617307382765616</c:v>
                </c:pt>
                <c:pt idx="2">
                  <c:v>0.20974732702018561</c:v>
                </c:pt>
                <c:pt idx="4">
                  <c:v>0.21229210386233135</c:v>
                </c:pt>
                <c:pt idx="5">
                  <c:v>0.26001115875223479</c:v>
                </c:pt>
                <c:pt idx="7">
                  <c:v>0.18341820451422183</c:v>
                </c:pt>
                <c:pt idx="8">
                  <c:v>0.23901148093868899</c:v>
                </c:pt>
                <c:pt idx="10">
                  <c:v>0.22279521116109696</c:v>
                </c:pt>
                <c:pt idx="11">
                  <c:v>0.23233492982426759</c:v>
                </c:pt>
                <c:pt idx="13">
                  <c:v>0.21233093367256298</c:v>
                </c:pt>
                <c:pt idx="14">
                  <c:v>0.23794567829800253</c:v>
                </c:pt>
                <c:pt idx="16">
                  <c:v>0.17534743474333017</c:v>
                </c:pt>
                <c:pt idx="17">
                  <c:v>0.20293844918993062</c:v>
                </c:pt>
                <c:pt idx="18">
                  <c:v>0.24269413946110396</c:v>
                </c:pt>
                <c:pt idx="19">
                  <c:v>0.20366899818983986</c:v>
                </c:pt>
                <c:pt idx="20">
                  <c:v>0.3338556364980988</c:v>
                </c:pt>
                <c:pt idx="21">
                  <c:v>0.19698862632785924</c:v>
                </c:pt>
                <c:pt idx="23">
                  <c:v>0.23850851530971956</c:v>
                </c:pt>
                <c:pt idx="24">
                  <c:v>0.22275310851499003</c:v>
                </c:pt>
                <c:pt idx="26">
                  <c:v>0.23001996388867874</c:v>
                </c:pt>
              </c:numCache>
            </c:numRef>
          </c:val>
          <c:extLst>
            <c:ext xmlns:c16="http://schemas.microsoft.com/office/drawing/2014/chart" uri="{C3380CC4-5D6E-409C-BE32-E72D297353CC}">
              <c16:uniqueId val="{00000001-09AD-4F04-8CDF-1A559E46D09F}"/>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0.13848370768253426</c:v>
                </c:pt>
                <c:pt idx="1">
                  <c:v>0.19873941178654447</c:v>
                </c:pt>
                <c:pt idx="2">
                  <c:v>0.25170635206949987</c:v>
                </c:pt>
                <c:pt idx="4">
                  <c:v>0.20339046797212132</c:v>
                </c:pt>
                <c:pt idx="5">
                  <c:v>0.1997119827251001</c:v>
                </c:pt>
                <c:pt idx="7">
                  <c:v>0.38436080461782235</c:v>
                </c:pt>
                <c:pt idx="8">
                  <c:v>0.1668431299123275</c:v>
                </c:pt>
                <c:pt idx="10">
                  <c:v>0.14651987167332706</c:v>
                </c:pt>
                <c:pt idx="11">
                  <c:v>0.21980857330842046</c:v>
                </c:pt>
                <c:pt idx="13">
                  <c:v>0.20040487357691406</c:v>
                </c:pt>
                <c:pt idx="14">
                  <c:v>0.20274930770513971</c:v>
                </c:pt>
                <c:pt idx="16">
                  <c:v>0.1372734915730692</c:v>
                </c:pt>
                <c:pt idx="17">
                  <c:v>0.1526054858723245</c:v>
                </c:pt>
                <c:pt idx="18">
                  <c:v>0.18202689529182722</c:v>
                </c:pt>
                <c:pt idx="19">
                  <c:v>0.21765356964934846</c:v>
                </c:pt>
                <c:pt idx="20">
                  <c:v>0.27611647690509855</c:v>
                </c:pt>
                <c:pt idx="21">
                  <c:v>0.29324164078539794</c:v>
                </c:pt>
                <c:pt idx="23">
                  <c:v>0.22854841451457758</c:v>
                </c:pt>
                <c:pt idx="24">
                  <c:v>0.17931685454954066</c:v>
                </c:pt>
                <c:pt idx="26">
                  <c:v>0.20202389288553049</c:v>
                </c:pt>
              </c:numCache>
            </c:numRef>
          </c:val>
          <c:extLst>
            <c:ext xmlns:c16="http://schemas.microsoft.com/office/drawing/2014/chart" uri="{C3380CC4-5D6E-409C-BE32-E72D297353CC}">
              <c16:uniqueId val="{00000002-09AD-4F04-8CDF-1A559E46D09F}"/>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0.11190770400292865</c:v>
                </c:pt>
                <c:pt idx="1">
                  <c:v>0.13278509536145908</c:v>
                </c:pt>
                <c:pt idx="2">
                  <c:v>7.8573380340042395E-2</c:v>
                </c:pt>
                <c:pt idx="4">
                  <c:v>0.10591814861194081</c:v>
                </c:pt>
                <c:pt idx="5">
                  <c:v>0.11909466494400213</c:v>
                </c:pt>
                <c:pt idx="7">
                  <c:v>0.19574649937960417</c:v>
                </c:pt>
                <c:pt idx="8">
                  <c:v>9.4425958111973032E-2</c:v>
                </c:pt>
                <c:pt idx="10">
                  <c:v>0.10672915153855649</c:v>
                </c:pt>
                <c:pt idx="11">
                  <c:v>0.1121219333673133</c:v>
                </c:pt>
                <c:pt idx="13">
                  <c:v>0.15208523632978574</c:v>
                </c:pt>
                <c:pt idx="14">
                  <c:v>9.2321054953238141E-2</c:v>
                </c:pt>
                <c:pt idx="16">
                  <c:v>0.10568994552324393</c:v>
                </c:pt>
                <c:pt idx="17">
                  <c:v>0.12155360296576151</c:v>
                </c:pt>
                <c:pt idx="18">
                  <c:v>0.10467091896761102</c:v>
                </c:pt>
                <c:pt idx="19">
                  <c:v>0.11650422612112245</c:v>
                </c:pt>
                <c:pt idx="20">
                  <c:v>9.3249532742357116E-2</c:v>
                </c:pt>
                <c:pt idx="21">
                  <c:v>0.13473909214903648</c:v>
                </c:pt>
                <c:pt idx="23">
                  <c:v>0.10001637585392849</c:v>
                </c:pt>
                <c:pt idx="24">
                  <c:v>0.12005627883836228</c:v>
                </c:pt>
                <c:pt idx="26">
                  <c:v>0.11081328825183093</c:v>
                </c:pt>
              </c:numCache>
            </c:numRef>
          </c:val>
          <c:extLst>
            <c:ext xmlns:c16="http://schemas.microsoft.com/office/drawing/2014/chart" uri="{C3380CC4-5D6E-409C-BE32-E72D297353CC}">
              <c16:uniqueId val="{00000003-09AD-4F04-8CDF-1A559E46D09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0.4168655254886362</c:v>
                </c:pt>
                <c:pt idx="1">
                  <c:v>0.40073611421009248</c:v>
                </c:pt>
                <c:pt idx="2">
                  <c:v>0.38532831229536901</c:v>
                </c:pt>
                <c:pt idx="4">
                  <c:v>0.44329103272707676</c:v>
                </c:pt>
                <c:pt idx="5">
                  <c:v>0.32532305973558673</c:v>
                </c:pt>
                <c:pt idx="7">
                  <c:v>0.41992080271297527</c:v>
                </c:pt>
                <c:pt idx="8">
                  <c:v>0.39551860992599974</c:v>
                </c:pt>
                <c:pt idx="10">
                  <c:v>0.45032320842035367</c:v>
                </c:pt>
                <c:pt idx="11">
                  <c:v>0.38316941228329099</c:v>
                </c:pt>
                <c:pt idx="13">
                  <c:v>0.42207988832246174</c:v>
                </c:pt>
                <c:pt idx="14">
                  <c:v>0.38933273502967919</c:v>
                </c:pt>
                <c:pt idx="16">
                  <c:v>0.60231672649420132</c:v>
                </c:pt>
                <c:pt idx="17">
                  <c:v>0.41006311844707499</c:v>
                </c:pt>
                <c:pt idx="18">
                  <c:v>0.45130789752836503</c:v>
                </c:pt>
                <c:pt idx="19">
                  <c:v>0.3048851101498562</c:v>
                </c:pt>
                <c:pt idx="20">
                  <c:v>0.31606912373112878</c:v>
                </c:pt>
                <c:pt idx="21">
                  <c:v>0.27396080633679981</c:v>
                </c:pt>
                <c:pt idx="23">
                  <c:v>0.43759712675243345</c:v>
                </c:pt>
                <c:pt idx="24">
                  <c:v>0.36682162252295303</c:v>
                </c:pt>
                <c:pt idx="26">
                  <c:v>0.39946535936430272</c:v>
                </c:pt>
              </c:numCache>
            </c:numRef>
          </c:val>
          <c:extLst>
            <c:ext xmlns:c16="http://schemas.microsoft.com/office/drawing/2014/chart" uri="{C3380CC4-5D6E-409C-BE32-E72D297353CC}">
              <c16:uniqueId val="{00000000-4383-42E7-849A-B1B3AAAC852D}"/>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0.24541767760246277</c:v>
                </c:pt>
                <c:pt idx="1">
                  <c:v>0.20274332795943178</c:v>
                </c:pt>
                <c:pt idx="2">
                  <c:v>0.22550875872349707</c:v>
                </c:pt>
                <c:pt idx="4">
                  <c:v>0.19165078224839488</c:v>
                </c:pt>
                <c:pt idx="5">
                  <c:v>0.26692148727114107</c:v>
                </c:pt>
                <c:pt idx="7">
                  <c:v>0.23008579297649365</c:v>
                </c:pt>
                <c:pt idx="8">
                  <c:v>0.21759378824615594</c:v>
                </c:pt>
                <c:pt idx="10">
                  <c:v>0.23110070629861293</c:v>
                </c:pt>
                <c:pt idx="11">
                  <c:v>0.2159336948487238</c:v>
                </c:pt>
                <c:pt idx="13">
                  <c:v>0.2039077594058826</c:v>
                </c:pt>
                <c:pt idx="14">
                  <c:v>0.22665161885303228</c:v>
                </c:pt>
                <c:pt idx="16">
                  <c:v>0.14281187289805156</c:v>
                </c:pt>
                <c:pt idx="17">
                  <c:v>0.22809240813717285</c:v>
                </c:pt>
                <c:pt idx="18">
                  <c:v>0.2106935426098149</c:v>
                </c:pt>
                <c:pt idx="19">
                  <c:v>0.26868863225124756</c:v>
                </c:pt>
                <c:pt idx="20">
                  <c:v>0.1959403317747187</c:v>
                </c:pt>
                <c:pt idx="21">
                  <c:v>0.30471369685963973</c:v>
                </c:pt>
                <c:pt idx="23">
                  <c:v>0.22038125875609529</c:v>
                </c:pt>
                <c:pt idx="24">
                  <c:v>0.21895756400490682</c:v>
                </c:pt>
                <c:pt idx="26">
                  <c:v>0.21961421374984483</c:v>
                </c:pt>
              </c:numCache>
            </c:numRef>
          </c:val>
          <c:extLst>
            <c:ext xmlns:c16="http://schemas.microsoft.com/office/drawing/2014/chart" uri="{C3380CC4-5D6E-409C-BE32-E72D297353CC}">
              <c16:uniqueId val="{00000001-4383-42E7-849A-B1B3AAAC852D}"/>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0.26777204452898928</c:v>
                </c:pt>
                <c:pt idx="1">
                  <c:v>0.30908532938762678</c:v>
                </c:pt>
                <c:pt idx="2">
                  <c:v>0.34035794910733086</c:v>
                </c:pt>
                <c:pt idx="4">
                  <c:v>0.29715180261607926</c:v>
                </c:pt>
                <c:pt idx="5">
                  <c:v>0.33101224758322439</c:v>
                </c:pt>
                <c:pt idx="7">
                  <c:v>0.22078654835857692</c:v>
                </c:pt>
                <c:pt idx="8">
                  <c:v>0.32689241928218937</c:v>
                </c:pt>
                <c:pt idx="10">
                  <c:v>0.25888592029636304</c:v>
                </c:pt>
                <c:pt idx="11">
                  <c:v>0.32602301650493909</c:v>
                </c:pt>
                <c:pt idx="13">
                  <c:v>0.2681968069050566</c:v>
                </c:pt>
                <c:pt idx="14">
                  <c:v>0.32834091088093043</c:v>
                </c:pt>
                <c:pt idx="16">
                  <c:v>0.19749097344423708</c:v>
                </c:pt>
                <c:pt idx="17">
                  <c:v>0.28468293503109859</c:v>
                </c:pt>
                <c:pt idx="18">
                  <c:v>0.27049620183982354</c:v>
                </c:pt>
                <c:pt idx="19">
                  <c:v>0.34644945650096803</c:v>
                </c:pt>
                <c:pt idx="20">
                  <c:v>0.41573486006646732</c:v>
                </c:pt>
                <c:pt idx="21">
                  <c:v>0.35321992207892411</c:v>
                </c:pt>
                <c:pt idx="23">
                  <c:v>0.26522862515719037</c:v>
                </c:pt>
                <c:pt idx="24">
                  <c:v>0.34782869497536484</c:v>
                </c:pt>
                <c:pt idx="26">
                  <c:v>0.3097311219297646</c:v>
                </c:pt>
              </c:numCache>
            </c:numRef>
          </c:val>
          <c:extLst>
            <c:ext xmlns:c16="http://schemas.microsoft.com/office/drawing/2014/chart" uri="{C3380CC4-5D6E-409C-BE32-E72D297353CC}">
              <c16:uniqueId val="{00000002-4383-42E7-849A-B1B3AAAC852D}"/>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6.9944752379910977E-2</c:v>
                </c:pt>
                <c:pt idx="1">
                  <c:v>8.7435228442849636E-2</c:v>
                </c:pt>
                <c:pt idx="2">
                  <c:v>4.8804979873804707E-2</c:v>
                </c:pt>
                <c:pt idx="4">
                  <c:v>6.7906382408447194E-2</c:v>
                </c:pt>
                <c:pt idx="5">
                  <c:v>7.6743205410049531E-2</c:v>
                </c:pt>
                <c:pt idx="7">
                  <c:v>0.12920685595195433</c:v>
                </c:pt>
                <c:pt idx="8">
                  <c:v>5.9995182545652573E-2</c:v>
                </c:pt>
                <c:pt idx="10">
                  <c:v>5.9690164984669954E-2</c:v>
                </c:pt>
                <c:pt idx="11">
                  <c:v>7.4873876363042866E-2</c:v>
                </c:pt>
                <c:pt idx="13">
                  <c:v>0.10581554536659932</c:v>
                </c:pt>
                <c:pt idx="14">
                  <c:v>5.5674735236357076E-2</c:v>
                </c:pt>
                <c:pt idx="16">
                  <c:v>5.7380427163510113E-2</c:v>
                </c:pt>
                <c:pt idx="17">
                  <c:v>7.7161538384655393E-2</c:v>
                </c:pt>
                <c:pt idx="18">
                  <c:v>6.7502358021996292E-2</c:v>
                </c:pt>
                <c:pt idx="19">
                  <c:v>7.9976801097928041E-2</c:v>
                </c:pt>
                <c:pt idx="20">
                  <c:v>7.2255684427684666E-2</c:v>
                </c:pt>
                <c:pt idx="21">
                  <c:v>6.8105574724635909E-2</c:v>
                </c:pt>
                <c:pt idx="23">
                  <c:v>7.6792989334280817E-2</c:v>
                </c:pt>
                <c:pt idx="24">
                  <c:v>6.6392118496776703E-2</c:v>
                </c:pt>
                <c:pt idx="26">
                  <c:v>7.1189304956084581E-2</c:v>
                </c:pt>
              </c:numCache>
            </c:numRef>
          </c:val>
          <c:extLst>
            <c:ext xmlns:c16="http://schemas.microsoft.com/office/drawing/2014/chart" uri="{C3380CC4-5D6E-409C-BE32-E72D297353CC}">
              <c16:uniqueId val="{00000003-4383-42E7-849A-B1B3AAAC852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0.42926974734614642</c:v>
                </c:pt>
                <c:pt idx="1">
                  <c:v>0.33613193764701288</c:v>
                </c:pt>
                <c:pt idx="2">
                  <c:v>0.39005358972335047</c:v>
                </c:pt>
                <c:pt idx="4">
                  <c:v>0.36787916984760077</c:v>
                </c:pt>
                <c:pt idx="5">
                  <c:v>0.38516779483566643</c:v>
                </c:pt>
                <c:pt idx="7">
                  <c:v>0.26091087786201611</c:v>
                </c:pt>
                <c:pt idx="8">
                  <c:v>0.39618007898065105</c:v>
                </c:pt>
                <c:pt idx="10">
                  <c:v>0.40114560062307725</c:v>
                </c:pt>
                <c:pt idx="11">
                  <c:v>0.36570070450463266</c:v>
                </c:pt>
                <c:pt idx="13">
                  <c:v>0.32896928622724886</c:v>
                </c:pt>
                <c:pt idx="14">
                  <c:v>0.39461366033290302</c:v>
                </c:pt>
                <c:pt idx="16">
                  <c:v>0.39910675781438099</c:v>
                </c:pt>
                <c:pt idx="17">
                  <c:v>0.43398051973766616</c:v>
                </c:pt>
                <c:pt idx="18">
                  <c:v>0.3635233224296236</c:v>
                </c:pt>
                <c:pt idx="19">
                  <c:v>0.43223110976258938</c:v>
                </c:pt>
                <c:pt idx="20">
                  <c:v>0.26231790710349451</c:v>
                </c:pt>
                <c:pt idx="21">
                  <c:v>0.3213520312375136</c:v>
                </c:pt>
                <c:pt idx="23">
                  <c:v>0.35428344888144103</c:v>
                </c:pt>
                <c:pt idx="24">
                  <c:v>0.39143938402754919</c:v>
                </c:pt>
                <c:pt idx="26">
                  <c:v>0.37430197777084095</c:v>
                </c:pt>
              </c:numCache>
            </c:numRef>
          </c:val>
          <c:extLst>
            <c:ext xmlns:c16="http://schemas.microsoft.com/office/drawing/2014/chart" uri="{C3380CC4-5D6E-409C-BE32-E72D297353CC}">
              <c16:uniqueId val="{00000000-CF08-4020-9D4F-EE0389E61872}"/>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0.22616607135946964</c:v>
                </c:pt>
                <c:pt idx="1">
                  <c:v>0.25612886109352268</c:v>
                </c:pt>
                <c:pt idx="2">
                  <c:v>0.27055918164555953</c:v>
                </c:pt>
                <c:pt idx="4">
                  <c:v>0.25515310587563395</c:v>
                </c:pt>
                <c:pt idx="5">
                  <c:v>0.25196759165547206</c:v>
                </c:pt>
                <c:pt idx="7">
                  <c:v>0.18472589987455565</c:v>
                </c:pt>
                <c:pt idx="8">
                  <c:v>0.2673298232305667</c:v>
                </c:pt>
                <c:pt idx="10">
                  <c:v>0.2268192537481844</c:v>
                </c:pt>
                <c:pt idx="11">
                  <c:v>0.26266924898661914</c:v>
                </c:pt>
                <c:pt idx="13">
                  <c:v>0.24756133052642115</c:v>
                </c:pt>
                <c:pt idx="14">
                  <c:v>0.25684098159220436</c:v>
                </c:pt>
                <c:pt idx="16">
                  <c:v>0.25908780136200238</c:v>
                </c:pt>
                <c:pt idx="17">
                  <c:v>0.21708931859731959</c:v>
                </c:pt>
                <c:pt idx="18">
                  <c:v>0.24888252033369804</c:v>
                </c:pt>
                <c:pt idx="19">
                  <c:v>0.22946098236731127</c:v>
                </c:pt>
                <c:pt idx="20">
                  <c:v>0.33506573674110823</c:v>
                </c:pt>
                <c:pt idx="21">
                  <c:v>0.2225422825080933</c:v>
                </c:pt>
                <c:pt idx="23">
                  <c:v>0.2822494885695645</c:v>
                </c:pt>
                <c:pt idx="24">
                  <c:v>0.22975996551674313</c:v>
                </c:pt>
                <c:pt idx="26">
                  <c:v>0.25396967191330394</c:v>
                </c:pt>
              </c:numCache>
            </c:numRef>
          </c:val>
          <c:extLst>
            <c:ext xmlns:c16="http://schemas.microsoft.com/office/drawing/2014/chart" uri="{C3380CC4-5D6E-409C-BE32-E72D297353CC}">
              <c16:uniqueId val="{00000001-CF08-4020-9D4F-EE0389E61872}"/>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0.28400286772439481</c:v>
                </c:pt>
                <c:pt idx="1">
                  <c:v>0.2903095942897112</c:v>
                </c:pt>
                <c:pt idx="2">
                  <c:v>0.27759983947881878</c:v>
                </c:pt>
                <c:pt idx="4">
                  <c:v>0.2935097787284669</c:v>
                </c:pt>
                <c:pt idx="5">
                  <c:v>0.27017294343423975</c:v>
                </c:pt>
                <c:pt idx="7">
                  <c:v>0.38286979287704609</c:v>
                </c:pt>
                <c:pt idx="8">
                  <c:v>0.26592580402713673</c:v>
                </c:pt>
                <c:pt idx="10">
                  <c:v>0.26880403022883936</c:v>
                </c:pt>
                <c:pt idx="11">
                  <c:v>0.28997831054574696</c:v>
                </c:pt>
                <c:pt idx="13">
                  <c:v>0.28667405928224976</c:v>
                </c:pt>
                <c:pt idx="14">
                  <c:v>0.28401828020607939</c:v>
                </c:pt>
                <c:pt idx="16">
                  <c:v>0.20934066909392912</c:v>
                </c:pt>
                <c:pt idx="17">
                  <c:v>0.25900678167349223</c:v>
                </c:pt>
                <c:pt idx="18">
                  <c:v>0.30728236317192581</c:v>
                </c:pt>
                <c:pt idx="19">
                  <c:v>0.25370602028120104</c:v>
                </c:pt>
                <c:pt idx="20">
                  <c:v>0.34652660987808032</c:v>
                </c:pt>
                <c:pt idx="21">
                  <c:v>0.3721023276440491</c:v>
                </c:pt>
                <c:pt idx="23">
                  <c:v>0.29109108145235124</c:v>
                </c:pt>
                <c:pt idx="24">
                  <c:v>0.27948864990863831</c:v>
                </c:pt>
                <c:pt idx="26">
                  <c:v>0.28484003138102804</c:v>
                </c:pt>
              </c:numCache>
            </c:numRef>
          </c:val>
          <c:extLst>
            <c:ext xmlns:c16="http://schemas.microsoft.com/office/drawing/2014/chart" uri="{C3380CC4-5D6E-409C-BE32-E72D297353CC}">
              <c16:uniqueId val="{00000002-CF08-4020-9D4F-EE0389E61872}"/>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6.0561313569988402E-2</c:v>
                </c:pt>
                <c:pt idx="1">
                  <c:v>0.11742960696975384</c:v>
                </c:pt>
                <c:pt idx="2">
                  <c:v>6.1787389152272817E-2</c:v>
                </c:pt>
                <c:pt idx="4">
                  <c:v>8.3457945548296206E-2</c:v>
                </c:pt>
                <c:pt idx="5">
                  <c:v>9.2691670074623367E-2</c:v>
                </c:pt>
                <c:pt idx="7">
                  <c:v>0.17149342938638246</c:v>
                </c:pt>
                <c:pt idx="8">
                  <c:v>7.0564293761643138E-2</c:v>
                </c:pt>
                <c:pt idx="10">
                  <c:v>0.10323111539989861</c:v>
                </c:pt>
                <c:pt idx="11">
                  <c:v>8.1651735962997851E-2</c:v>
                </c:pt>
                <c:pt idx="13">
                  <c:v>0.13679532396408048</c:v>
                </c:pt>
                <c:pt idx="14">
                  <c:v>6.452707786881208E-2</c:v>
                </c:pt>
                <c:pt idx="16">
                  <c:v>0.13246477172968757</c:v>
                </c:pt>
                <c:pt idx="17">
                  <c:v>8.9923379991523764E-2</c:v>
                </c:pt>
                <c:pt idx="18">
                  <c:v>8.0311794064752431E-2</c:v>
                </c:pt>
                <c:pt idx="19">
                  <c:v>8.460188758889825E-2</c:v>
                </c:pt>
                <c:pt idx="20">
                  <c:v>5.6089746277316659E-2</c:v>
                </c:pt>
                <c:pt idx="21">
                  <c:v>8.4003358610343554E-2</c:v>
                </c:pt>
                <c:pt idx="23">
                  <c:v>7.2375981096643158E-2</c:v>
                </c:pt>
                <c:pt idx="24">
                  <c:v>9.9312000547070733E-2</c:v>
                </c:pt>
                <c:pt idx="26">
                  <c:v>8.6888318934823766E-2</c:v>
                </c:pt>
              </c:numCache>
            </c:numRef>
          </c:val>
          <c:extLst>
            <c:ext xmlns:c16="http://schemas.microsoft.com/office/drawing/2014/chart" uri="{C3380CC4-5D6E-409C-BE32-E72D297353CC}">
              <c16:uniqueId val="{00000003-CF08-4020-9D4F-EE0389E6187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0.37659509175900141</c:v>
                </c:pt>
                <c:pt idx="1">
                  <c:v>0.35234083876318684</c:v>
                </c:pt>
                <c:pt idx="2">
                  <c:v>0.34567676348712406</c:v>
                </c:pt>
                <c:pt idx="4">
                  <c:v>0.38368116071522207</c:v>
                </c:pt>
                <c:pt idx="5">
                  <c:v>0.30832623958499905</c:v>
                </c:pt>
                <c:pt idx="7">
                  <c:v>0.42673632445346876</c:v>
                </c:pt>
                <c:pt idx="8">
                  <c:v>0.34197781363400848</c:v>
                </c:pt>
                <c:pt idx="10">
                  <c:v>0.38638578891046516</c:v>
                </c:pt>
                <c:pt idx="11">
                  <c:v>0.34584971262763331</c:v>
                </c:pt>
                <c:pt idx="13">
                  <c:v>0.38956360971978587</c:v>
                </c:pt>
                <c:pt idx="14">
                  <c:v>0.34050750117089595</c:v>
                </c:pt>
                <c:pt idx="16">
                  <c:v>0.47171896232914712</c:v>
                </c:pt>
                <c:pt idx="17">
                  <c:v>0.35867888426408268</c:v>
                </c:pt>
                <c:pt idx="18">
                  <c:v>0.39933127392397416</c:v>
                </c:pt>
                <c:pt idx="19">
                  <c:v>0.26694871820251154</c:v>
                </c:pt>
                <c:pt idx="20">
                  <c:v>0.31443737041755121</c:v>
                </c:pt>
                <c:pt idx="21">
                  <c:v>0.32431517012890437</c:v>
                </c:pt>
                <c:pt idx="23">
                  <c:v>0.42378543178432998</c:v>
                </c:pt>
                <c:pt idx="24">
                  <c:v>0.2973884501415448</c:v>
                </c:pt>
                <c:pt idx="26">
                  <c:v>0.35568644252192888</c:v>
                </c:pt>
              </c:numCache>
            </c:numRef>
          </c:val>
          <c:extLst>
            <c:ext xmlns:c16="http://schemas.microsoft.com/office/drawing/2014/chart" uri="{C3380CC4-5D6E-409C-BE32-E72D297353CC}">
              <c16:uniqueId val="{00000000-6AAE-4E5F-BE5A-1230E5D2A5B2}"/>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0.21103111346033165</c:v>
                </c:pt>
                <c:pt idx="1">
                  <c:v>0.2325966850323318</c:v>
                </c:pt>
                <c:pt idx="2">
                  <c:v>0.20647755172709215</c:v>
                </c:pt>
                <c:pt idx="4">
                  <c:v>0.21068168107597618</c:v>
                </c:pt>
                <c:pt idx="5">
                  <c:v>0.23419381454905022</c:v>
                </c:pt>
                <c:pt idx="7">
                  <c:v>0.2277631698266277</c:v>
                </c:pt>
                <c:pt idx="8">
                  <c:v>0.21780612511580416</c:v>
                </c:pt>
                <c:pt idx="10">
                  <c:v>0.2530499122430665</c:v>
                </c:pt>
                <c:pt idx="11">
                  <c:v>0.20863970177553129</c:v>
                </c:pt>
                <c:pt idx="13">
                  <c:v>0.22108832162442155</c:v>
                </c:pt>
                <c:pt idx="14">
                  <c:v>0.21866750276127134</c:v>
                </c:pt>
                <c:pt idx="16">
                  <c:v>0.22351768014566084</c:v>
                </c:pt>
                <c:pt idx="17">
                  <c:v>0.25676140811960396</c:v>
                </c:pt>
                <c:pt idx="18">
                  <c:v>0.19739954095058537</c:v>
                </c:pt>
                <c:pt idx="19">
                  <c:v>0.20607227581630247</c:v>
                </c:pt>
                <c:pt idx="20">
                  <c:v>0.21765121460684633</c:v>
                </c:pt>
                <c:pt idx="21">
                  <c:v>0.20463215181894054</c:v>
                </c:pt>
                <c:pt idx="23">
                  <c:v>0.20828172065075357</c:v>
                </c:pt>
                <c:pt idx="24">
                  <c:v>0.22894882831116845</c:v>
                </c:pt>
                <c:pt idx="26">
                  <c:v>0.21941655254593964</c:v>
                </c:pt>
              </c:numCache>
            </c:numRef>
          </c:val>
          <c:extLst>
            <c:ext xmlns:c16="http://schemas.microsoft.com/office/drawing/2014/chart" uri="{C3380CC4-5D6E-409C-BE32-E72D297353CC}">
              <c16:uniqueId val="{00000001-6AAE-4E5F-BE5A-1230E5D2A5B2}"/>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0.34583493870045923</c:v>
                </c:pt>
                <c:pt idx="1">
                  <c:v>0.31820625088705234</c:v>
                </c:pt>
                <c:pt idx="2">
                  <c:v>0.39857596591107924</c:v>
                </c:pt>
                <c:pt idx="4">
                  <c:v>0.32370360009328847</c:v>
                </c:pt>
                <c:pt idx="5">
                  <c:v>0.39456995128447586</c:v>
                </c:pt>
                <c:pt idx="7">
                  <c:v>0.23511491956610212</c:v>
                </c:pt>
                <c:pt idx="8">
                  <c:v>0.37220308947075326</c:v>
                </c:pt>
                <c:pt idx="10">
                  <c:v>0.28396479368787708</c:v>
                </c:pt>
                <c:pt idx="11">
                  <c:v>0.37119975779261671</c:v>
                </c:pt>
                <c:pt idx="13">
                  <c:v>0.26386740217013815</c:v>
                </c:pt>
                <c:pt idx="14">
                  <c:v>0.38863700346639868</c:v>
                </c:pt>
                <c:pt idx="16">
                  <c:v>0.23570359524825035</c:v>
                </c:pt>
                <c:pt idx="17">
                  <c:v>0.30308498507618709</c:v>
                </c:pt>
                <c:pt idx="18">
                  <c:v>0.33383751707165027</c:v>
                </c:pt>
                <c:pt idx="19">
                  <c:v>0.45140374179679998</c:v>
                </c:pt>
                <c:pt idx="20">
                  <c:v>0.40093339547409323</c:v>
                </c:pt>
                <c:pt idx="21">
                  <c:v>0.37258508833134918</c:v>
                </c:pt>
                <c:pt idx="23">
                  <c:v>0.29231237646285602</c:v>
                </c:pt>
                <c:pt idx="24">
                  <c:v>0.39944221335024344</c:v>
                </c:pt>
                <c:pt idx="26">
                  <c:v>0.35003079281313343</c:v>
                </c:pt>
              </c:numCache>
            </c:numRef>
          </c:val>
          <c:extLst>
            <c:ext xmlns:c16="http://schemas.microsoft.com/office/drawing/2014/chart" uri="{C3380CC4-5D6E-409C-BE32-E72D297353CC}">
              <c16:uniqueId val="{00000002-6AAE-4E5F-BE5A-1230E5D2A5B2}"/>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6.6538856080206932E-2</c:v>
                </c:pt>
                <c:pt idx="1">
                  <c:v>9.6856225317429795E-2</c:v>
                </c:pt>
                <c:pt idx="2">
                  <c:v>4.9269718874706152E-2</c:v>
                </c:pt>
                <c:pt idx="4">
                  <c:v>8.1933558115511326E-2</c:v>
                </c:pt>
                <c:pt idx="5">
                  <c:v>6.29099945814766E-2</c:v>
                </c:pt>
                <c:pt idx="7">
                  <c:v>0.11038558615380173</c:v>
                </c:pt>
                <c:pt idx="8">
                  <c:v>6.8012971779431747E-2</c:v>
                </c:pt>
                <c:pt idx="10">
                  <c:v>7.659950515859093E-2</c:v>
                </c:pt>
                <c:pt idx="11">
                  <c:v>7.4310827804215399E-2</c:v>
                </c:pt>
                <c:pt idx="13">
                  <c:v>0.1254806664856547</c:v>
                </c:pt>
                <c:pt idx="14">
                  <c:v>5.2187992601433114E-2</c:v>
                </c:pt>
                <c:pt idx="16">
                  <c:v>6.9059762276941702E-2</c:v>
                </c:pt>
                <c:pt idx="17">
                  <c:v>8.1474722540127983E-2</c:v>
                </c:pt>
                <c:pt idx="18">
                  <c:v>6.9431668053789974E-2</c:v>
                </c:pt>
                <c:pt idx="19">
                  <c:v>7.557526418438594E-2</c:v>
                </c:pt>
                <c:pt idx="20">
                  <c:v>6.6978019501508834E-2</c:v>
                </c:pt>
                <c:pt idx="21">
                  <c:v>9.8467589720805507E-2</c:v>
                </c:pt>
                <c:pt idx="23">
                  <c:v>7.5620471102060466E-2</c:v>
                </c:pt>
                <c:pt idx="24">
                  <c:v>7.4220508197044649E-2</c:v>
                </c:pt>
                <c:pt idx="26">
                  <c:v>7.4866212118994718E-2</c:v>
                </c:pt>
              </c:numCache>
            </c:numRef>
          </c:val>
          <c:extLst>
            <c:ext xmlns:c16="http://schemas.microsoft.com/office/drawing/2014/chart" uri="{C3380CC4-5D6E-409C-BE32-E72D297353CC}">
              <c16:uniqueId val="{00000003-6AAE-4E5F-BE5A-1230E5D2A5B2}"/>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0.36014484167936955</c:v>
                </c:pt>
                <c:pt idx="1">
                  <c:v>0.32747438317223909</c:v>
                </c:pt>
                <c:pt idx="2">
                  <c:v>0.31892661943516587</c:v>
                </c:pt>
                <c:pt idx="4">
                  <c:v>0.34800026052556166</c:v>
                </c:pt>
                <c:pt idx="5">
                  <c:v>0.30524763260443655</c:v>
                </c:pt>
                <c:pt idx="7">
                  <c:v>0.40836017162923199</c:v>
                </c:pt>
                <c:pt idx="8">
                  <c:v>0.31740689787015236</c:v>
                </c:pt>
                <c:pt idx="10">
                  <c:v>0.3714402232070243</c:v>
                </c:pt>
                <c:pt idx="11">
                  <c:v>0.31951759182321804</c:v>
                </c:pt>
                <c:pt idx="13">
                  <c:v>0.36245970609648026</c:v>
                </c:pt>
                <c:pt idx="14">
                  <c:v>0.31852235757626751</c:v>
                </c:pt>
                <c:pt idx="16">
                  <c:v>0.43134579615854085</c:v>
                </c:pt>
                <c:pt idx="17">
                  <c:v>0.32455697972034081</c:v>
                </c:pt>
                <c:pt idx="18">
                  <c:v>0.34292576595207019</c:v>
                </c:pt>
                <c:pt idx="19">
                  <c:v>0.31009164517031285</c:v>
                </c:pt>
                <c:pt idx="20">
                  <c:v>0.29148142439966046</c:v>
                </c:pt>
                <c:pt idx="21">
                  <c:v>0.28111236152539598</c:v>
                </c:pt>
                <c:pt idx="23">
                  <c:v>0.38186365211296602</c:v>
                </c:pt>
                <c:pt idx="24">
                  <c:v>0.28953086437829301</c:v>
                </c:pt>
                <c:pt idx="26">
                  <c:v>0.33211745217378441</c:v>
                </c:pt>
              </c:numCache>
            </c:numRef>
          </c:val>
          <c:extLst>
            <c:ext xmlns:c16="http://schemas.microsoft.com/office/drawing/2014/chart" uri="{C3380CC4-5D6E-409C-BE32-E72D297353CC}">
              <c16:uniqueId val="{00000000-B3E3-4A3F-A712-7FD3288298F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0.20626082622159209</c:v>
                </c:pt>
                <c:pt idx="1">
                  <c:v>0.2320474675889036</c:v>
                </c:pt>
                <c:pt idx="2">
                  <c:v>0.24169865278590325</c:v>
                </c:pt>
                <c:pt idx="4">
                  <c:v>0.21120403894231607</c:v>
                </c:pt>
                <c:pt idx="5">
                  <c:v>0.25993471476520913</c:v>
                </c:pt>
                <c:pt idx="7">
                  <c:v>0.26372861179396145</c:v>
                </c:pt>
                <c:pt idx="8">
                  <c:v>0.22266642616282595</c:v>
                </c:pt>
                <c:pt idx="10">
                  <c:v>0.27049106532826639</c:v>
                </c:pt>
                <c:pt idx="11">
                  <c:v>0.21611169306699471</c:v>
                </c:pt>
                <c:pt idx="13">
                  <c:v>0.26379008935897275</c:v>
                </c:pt>
                <c:pt idx="14">
                  <c:v>0.21385761439307369</c:v>
                </c:pt>
                <c:pt idx="16">
                  <c:v>0.2619806016364925</c:v>
                </c:pt>
                <c:pt idx="17">
                  <c:v>0.18055706467207608</c:v>
                </c:pt>
                <c:pt idx="18">
                  <c:v>0.2148898458037003</c:v>
                </c:pt>
                <c:pt idx="19">
                  <c:v>0.20361464662727774</c:v>
                </c:pt>
                <c:pt idx="20">
                  <c:v>0.28259893283320392</c:v>
                </c:pt>
                <c:pt idx="21">
                  <c:v>0.26438079864764785</c:v>
                </c:pt>
                <c:pt idx="23">
                  <c:v>0.22153423610891707</c:v>
                </c:pt>
                <c:pt idx="24">
                  <c:v>0.23596242430136999</c:v>
                </c:pt>
                <c:pt idx="26">
                  <c:v>0.22930772104521424</c:v>
                </c:pt>
              </c:numCache>
            </c:numRef>
          </c:val>
          <c:extLst>
            <c:ext xmlns:c16="http://schemas.microsoft.com/office/drawing/2014/chart" uri="{C3380CC4-5D6E-409C-BE32-E72D297353CC}">
              <c16:uniqueId val="{00000001-B3E3-4A3F-A712-7FD3288298F9}"/>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0.37274827720451287</c:v>
                </c:pt>
                <c:pt idx="1">
                  <c:v>0.38257263743356051</c:v>
                </c:pt>
                <c:pt idx="2">
                  <c:v>0.39201668469883466</c:v>
                </c:pt>
                <c:pt idx="4">
                  <c:v>0.38652965006868339</c:v>
                </c:pt>
                <c:pt idx="5">
                  <c:v>0.37801255549244567</c:v>
                </c:pt>
                <c:pt idx="7">
                  <c:v>0.23335667116856462</c:v>
                </c:pt>
                <c:pt idx="8">
                  <c:v>0.4123087719908588</c:v>
                </c:pt>
                <c:pt idx="10">
                  <c:v>0.32054182275556187</c:v>
                </c:pt>
                <c:pt idx="11">
                  <c:v>0.4034955662161524</c:v>
                </c:pt>
                <c:pt idx="13">
                  <c:v>0.28538974570294623</c:v>
                </c:pt>
                <c:pt idx="14">
                  <c:v>0.42726434847449224</c:v>
                </c:pt>
                <c:pt idx="16">
                  <c:v>0.26350178842655453</c:v>
                </c:pt>
                <c:pt idx="17">
                  <c:v>0.42876583447145811</c:v>
                </c:pt>
                <c:pt idx="18">
                  <c:v>0.37620767780607167</c:v>
                </c:pt>
                <c:pt idx="19">
                  <c:v>0.43228393086950445</c:v>
                </c:pt>
                <c:pt idx="20">
                  <c:v>0.387798298010817</c:v>
                </c:pt>
                <c:pt idx="21">
                  <c:v>0.38826214846929924</c:v>
                </c:pt>
                <c:pt idx="23">
                  <c:v>0.33740213220379978</c:v>
                </c:pt>
                <c:pt idx="24">
                  <c:v>0.42271370661033958</c:v>
                </c:pt>
                <c:pt idx="26">
                  <c:v>0.38336550817972265</c:v>
                </c:pt>
              </c:numCache>
            </c:numRef>
          </c:val>
          <c:extLst>
            <c:ext xmlns:c16="http://schemas.microsoft.com/office/drawing/2014/chart" uri="{C3380CC4-5D6E-409C-BE32-E72D297353CC}">
              <c16:uniqueId val="{00000002-B3E3-4A3F-A712-7FD3288298F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6.0846054894524618E-2</c:v>
                </c:pt>
                <c:pt idx="1">
                  <c:v>5.7905511805297412E-2</c:v>
                </c:pt>
                <c:pt idx="2">
                  <c:v>4.7358043080098042E-2</c:v>
                </c:pt>
                <c:pt idx="4">
                  <c:v>5.4266050463436744E-2</c:v>
                </c:pt>
                <c:pt idx="5">
                  <c:v>5.6805097137910397E-2</c:v>
                </c:pt>
                <c:pt idx="7">
                  <c:v>9.4554545408242291E-2</c:v>
                </c:pt>
                <c:pt idx="8">
                  <c:v>4.7617903976160635E-2</c:v>
                </c:pt>
                <c:pt idx="10">
                  <c:v>3.7526888709147166E-2</c:v>
                </c:pt>
                <c:pt idx="11">
                  <c:v>6.0875148893631353E-2</c:v>
                </c:pt>
                <c:pt idx="13">
                  <c:v>8.8360458841601097E-2</c:v>
                </c:pt>
                <c:pt idx="14">
                  <c:v>4.0355679556165286E-2</c:v>
                </c:pt>
                <c:pt idx="16">
                  <c:v>4.3171813778412067E-2</c:v>
                </c:pt>
                <c:pt idx="17">
                  <c:v>6.6120121136126822E-2</c:v>
                </c:pt>
                <c:pt idx="18">
                  <c:v>6.5976710438157574E-2</c:v>
                </c:pt>
                <c:pt idx="19">
                  <c:v>5.4009777332904879E-2</c:v>
                </c:pt>
                <c:pt idx="20">
                  <c:v>3.8121344756318329E-2</c:v>
                </c:pt>
                <c:pt idx="21">
                  <c:v>6.6244691357656496E-2</c:v>
                </c:pt>
                <c:pt idx="23">
                  <c:v>5.9199979574317149E-2</c:v>
                </c:pt>
                <c:pt idx="24">
                  <c:v>5.1793004709998591E-2</c:v>
                </c:pt>
                <c:pt idx="26">
                  <c:v>5.5209318601275557E-2</c:v>
                </c:pt>
              </c:numCache>
            </c:numRef>
          </c:val>
          <c:extLst>
            <c:ext xmlns:c16="http://schemas.microsoft.com/office/drawing/2014/chart" uri="{C3380CC4-5D6E-409C-BE32-E72D297353CC}">
              <c16:uniqueId val="{00000003-B3E3-4A3F-A712-7FD3288298F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0.31535749333118795</c:v>
                </c:pt>
                <c:pt idx="1">
                  <c:v>0.33309792757426721</c:v>
                </c:pt>
                <c:pt idx="2">
                  <c:v>0.29995824911096036</c:v>
                </c:pt>
                <c:pt idx="4">
                  <c:v>0.33015932346740273</c:v>
                </c:pt>
                <c:pt idx="5">
                  <c:v>0.29889444296855516</c:v>
                </c:pt>
                <c:pt idx="7">
                  <c:v>0.33808949207329175</c:v>
                </c:pt>
                <c:pt idx="8">
                  <c:v>0.31477314076367213</c:v>
                </c:pt>
                <c:pt idx="10">
                  <c:v>0.30796006145053612</c:v>
                </c:pt>
                <c:pt idx="11">
                  <c:v>0.32193567631142189</c:v>
                </c:pt>
                <c:pt idx="13">
                  <c:v>0.3667244955490303</c:v>
                </c:pt>
                <c:pt idx="14">
                  <c:v>0.29695672502265902</c:v>
                </c:pt>
                <c:pt idx="16">
                  <c:v>0.41718242216685003</c:v>
                </c:pt>
                <c:pt idx="17">
                  <c:v>0.30366257826452159</c:v>
                </c:pt>
                <c:pt idx="18">
                  <c:v>0.38182834058920978</c:v>
                </c:pt>
                <c:pt idx="19">
                  <c:v>0.28042546775557248</c:v>
                </c:pt>
                <c:pt idx="20">
                  <c:v>0.26601212188686518</c:v>
                </c:pt>
                <c:pt idx="21">
                  <c:v>0.22604031192836421</c:v>
                </c:pt>
                <c:pt idx="23">
                  <c:v>0.34553549270115325</c:v>
                </c:pt>
                <c:pt idx="24">
                  <c:v>0.295437697520746</c:v>
                </c:pt>
                <c:pt idx="26">
                  <c:v>0.31854426892571308</c:v>
                </c:pt>
              </c:numCache>
            </c:numRef>
          </c:val>
          <c:extLst>
            <c:ext xmlns:c16="http://schemas.microsoft.com/office/drawing/2014/chart" uri="{C3380CC4-5D6E-409C-BE32-E72D297353CC}">
              <c16:uniqueId val="{00000000-B888-4293-919F-F8FC37C35E49}"/>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0.18439238154157947</c:v>
                </c:pt>
                <c:pt idx="1">
                  <c:v>0.18335898893000555</c:v>
                </c:pt>
                <c:pt idx="2">
                  <c:v>0.19675588493565102</c:v>
                </c:pt>
                <c:pt idx="4">
                  <c:v>0.19060241657716262</c:v>
                </c:pt>
                <c:pt idx="5">
                  <c:v>0.18321660916372487</c:v>
                </c:pt>
                <c:pt idx="7">
                  <c:v>0.17588606156595293</c:v>
                </c:pt>
                <c:pt idx="8">
                  <c:v>0.19016857051207497</c:v>
                </c:pt>
                <c:pt idx="10">
                  <c:v>0.24274127544905755</c:v>
                </c:pt>
                <c:pt idx="11">
                  <c:v>0.17027295050457916</c:v>
                </c:pt>
                <c:pt idx="13">
                  <c:v>0.21396629161939498</c:v>
                </c:pt>
                <c:pt idx="14">
                  <c:v>0.17616076806157499</c:v>
                </c:pt>
                <c:pt idx="16">
                  <c:v>0.19672111357766625</c:v>
                </c:pt>
                <c:pt idx="17">
                  <c:v>0.16662589050552348</c:v>
                </c:pt>
                <c:pt idx="18">
                  <c:v>0.14122783676987591</c:v>
                </c:pt>
                <c:pt idx="19">
                  <c:v>0.15851157370026006</c:v>
                </c:pt>
                <c:pt idx="20">
                  <c:v>0.27978627545182772</c:v>
                </c:pt>
                <c:pt idx="21">
                  <c:v>0.19582487994125239</c:v>
                </c:pt>
                <c:pt idx="23">
                  <c:v>0.20586135099789937</c:v>
                </c:pt>
                <c:pt idx="24">
                  <c:v>0.172446768657914</c:v>
                </c:pt>
                <c:pt idx="26">
                  <c:v>0.18785855334874998</c:v>
                </c:pt>
              </c:numCache>
            </c:numRef>
          </c:val>
          <c:extLst>
            <c:ext xmlns:c16="http://schemas.microsoft.com/office/drawing/2014/chart" uri="{C3380CC4-5D6E-409C-BE32-E72D297353CC}">
              <c16:uniqueId val="{00000001-B888-4293-919F-F8FC37C35E49}"/>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0.44799714837134852</c:v>
                </c:pt>
                <c:pt idx="1">
                  <c:v>0.41199695265132963</c:v>
                </c:pt>
                <c:pt idx="2">
                  <c:v>0.46089275553443981</c:v>
                </c:pt>
                <c:pt idx="4">
                  <c:v>0.42191181288517288</c:v>
                </c:pt>
                <c:pt idx="5">
                  <c:v>0.45898612542325185</c:v>
                </c:pt>
                <c:pt idx="7">
                  <c:v>0.39054614680156852</c:v>
                </c:pt>
                <c:pt idx="8">
                  <c:v>0.44439437726235137</c:v>
                </c:pt>
                <c:pt idx="10">
                  <c:v>0.39646145041724723</c:v>
                </c:pt>
                <c:pt idx="11">
                  <c:v>0.44825319913907635</c:v>
                </c:pt>
                <c:pt idx="13">
                  <c:v>0.3212703547909681</c:v>
                </c:pt>
                <c:pt idx="14">
                  <c:v>0.48694956009793466</c:v>
                </c:pt>
                <c:pt idx="16">
                  <c:v>0.34141349876251603</c:v>
                </c:pt>
                <c:pt idx="17">
                  <c:v>0.46109266454393194</c:v>
                </c:pt>
                <c:pt idx="18">
                  <c:v>0.41204106465825235</c:v>
                </c:pt>
                <c:pt idx="19">
                  <c:v>0.50536468137091406</c:v>
                </c:pt>
                <c:pt idx="20">
                  <c:v>0.41608025790498837</c:v>
                </c:pt>
                <c:pt idx="21">
                  <c:v>0.48879793456816062</c:v>
                </c:pt>
                <c:pt idx="23">
                  <c:v>0.3816347588030099</c:v>
                </c:pt>
                <c:pt idx="24">
                  <c:v>0.48195636421152294</c:v>
                </c:pt>
                <c:pt idx="26">
                  <c:v>0.43568509956833273</c:v>
                </c:pt>
              </c:numCache>
            </c:numRef>
          </c:val>
          <c:extLst>
            <c:ext xmlns:c16="http://schemas.microsoft.com/office/drawing/2014/chart" uri="{C3380CC4-5D6E-409C-BE32-E72D297353CC}">
              <c16:uniqueId val="{00000002-B888-4293-919F-F8FC37C35E49}"/>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5.225297675588321E-2</c:v>
                </c:pt>
                <c:pt idx="1">
                  <c:v>7.1546130844398162E-2</c:v>
                </c:pt>
                <c:pt idx="2">
                  <c:v>4.2393110418950435E-2</c:v>
                </c:pt>
                <c:pt idx="4">
                  <c:v>5.7326447070259787E-2</c:v>
                </c:pt>
                <c:pt idx="5">
                  <c:v>5.890282244447001E-2</c:v>
                </c:pt>
                <c:pt idx="7">
                  <c:v>9.5478299559187144E-2</c:v>
                </c:pt>
                <c:pt idx="8">
                  <c:v>5.0663911461899254E-2</c:v>
                </c:pt>
                <c:pt idx="10">
                  <c:v>5.2837212683158684E-2</c:v>
                </c:pt>
                <c:pt idx="11">
                  <c:v>5.9538174044919255E-2</c:v>
                </c:pt>
                <c:pt idx="13">
                  <c:v>9.8038858040606899E-2</c:v>
                </c:pt>
                <c:pt idx="14">
                  <c:v>3.9932946817830287E-2</c:v>
                </c:pt>
                <c:pt idx="16">
                  <c:v>4.4682965492967686E-2</c:v>
                </c:pt>
                <c:pt idx="17">
                  <c:v>6.861886668602471E-2</c:v>
                </c:pt>
                <c:pt idx="18">
                  <c:v>6.4902757982661638E-2</c:v>
                </c:pt>
                <c:pt idx="19">
                  <c:v>5.5698277173253347E-2</c:v>
                </c:pt>
                <c:pt idx="20">
                  <c:v>3.8121344756318329E-2</c:v>
                </c:pt>
                <c:pt idx="21">
                  <c:v>8.9336873562222335E-2</c:v>
                </c:pt>
                <c:pt idx="23">
                  <c:v>6.696839749793751E-2</c:v>
                </c:pt>
                <c:pt idx="24">
                  <c:v>5.0159169609818199E-2</c:v>
                </c:pt>
                <c:pt idx="26">
                  <c:v>5.7912078157200855E-2</c:v>
                </c:pt>
              </c:numCache>
            </c:numRef>
          </c:val>
          <c:extLst>
            <c:ext xmlns:c16="http://schemas.microsoft.com/office/drawing/2014/chart" uri="{C3380CC4-5D6E-409C-BE32-E72D297353CC}">
              <c16:uniqueId val="{00000003-B888-4293-919F-F8FC37C35E49}"/>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0.22299430803134265</c:v>
                </c:pt>
                <c:pt idx="1">
                  <c:v>0.27455593924753174</c:v>
                </c:pt>
                <c:pt idx="2">
                  <c:v>0.34362521157415998</c:v>
                </c:pt>
                <c:pt idx="4">
                  <c:v>0.31217975814299892</c:v>
                </c:pt>
                <c:pt idx="5">
                  <c:v>0.23882645098682209</c:v>
                </c:pt>
                <c:pt idx="7">
                  <c:v>0.44608341449454092</c:v>
                </c:pt>
                <c:pt idx="8">
                  <c:v>0.2538348485093308</c:v>
                </c:pt>
                <c:pt idx="10">
                  <c:v>0.26957040834045226</c:v>
                </c:pt>
                <c:pt idx="11">
                  <c:v>0.28984975945890074</c:v>
                </c:pt>
                <c:pt idx="13">
                  <c:v>0.25794989031588372</c:v>
                </c:pt>
                <c:pt idx="14">
                  <c:v>0.29701670243685074</c:v>
                </c:pt>
                <c:pt idx="16">
                  <c:v>0.3239237606532161</c:v>
                </c:pt>
                <c:pt idx="17">
                  <c:v>0.24786981583135254</c:v>
                </c:pt>
                <c:pt idx="18">
                  <c:v>0.29033001710300316</c:v>
                </c:pt>
                <c:pt idx="19">
                  <c:v>0.30322553921234785</c:v>
                </c:pt>
                <c:pt idx="20">
                  <c:v>0.28294021492710097</c:v>
                </c:pt>
                <c:pt idx="21">
                  <c:v>0.25401134594175756</c:v>
                </c:pt>
                <c:pt idx="23">
                  <c:v>0.30522027152010378</c:v>
                </c:pt>
                <c:pt idx="24">
                  <c:v>0.26755745394966191</c:v>
                </c:pt>
                <c:pt idx="26">
                  <c:v>0.28492864923619621</c:v>
                </c:pt>
              </c:numCache>
            </c:numRef>
          </c:val>
          <c:extLst>
            <c:ext xmlns:c16="http://schemas.microsoft.com/office/drawing/2014/chart" uri="{C3380CC4-5D6E-409C-BE32-E72D297353CC}">
              <c16:uniqueId val="{00000000-DAE2-4A59-8883-49D9C6CF3F47}"/>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0.21912261891745896</c:v>
                </c:pt>
                <c:pt idx="1">
                  <c:v>0.24450617808372324</c:v>
                </c:pt>
                <c:pt idx="2">
                  <c:v>0.208764508926607</c:v>
                </c:pt>
                <c:pt idx="4">
                  <c:v>0.20823380412894296</c:v>
                </c:pt>
                <c:pt idx="5">
                  <c:v>0.25982654586762965</c:v>
                </c:pt>
                <c:pt idx="7">
                  <c:v>0.17800799054295866</c:v>
                </c:pt>
                <c:pt idx="8">
                  <c:v>0.23693078204810994</c:v>
                </c:pt>
                <c:pt idx="10">
                  <c:v>0.23308599746416953</c:v>
                </c:pt>
                <c:pt idx="11">
                  <c:v>0.22557908462583465</c:v>
                </c:pt>
                <c:pt idx="13">
                  <c:v>0.24126150567144997</c:v>
                </c:pt>
                <c:pt idx="14">
                  <c:v>0.22119033623591822</c:v>
                </c:pt>
                <c:pt idx="16">
                  <c:v>0.1799698272385955</c:v>
                </c:pt>
                <c:pt idx="17">
                  <c:v>0.22998934372156404</c:v>
                </c:pt>
                <c:pt idx="18">
                  <c:v>0.22769145669524204</c:v>
                </c:pt>
                <c:pt idx="19">
                  <c:v>0.17762053771850261</c:v>
                </c:pt>
                <c:pt idx="20">
                  <c:v>0.33047518647501112</c:v>
                </c:pt>
                <c:pt idx="21">
                  <c:v>0.19129612329051754</c:v>
                </c:pt>
                <c:pt idx="23">
                  <c:v>0.21946622879629488</c:v>
                </c:pt>
                <c:pt idx="24">
                  <c:v>0.23419332680740287</c:v>
                </c:pt>
                <c:pt idx="26">
                  <c:v>0.22740075758242498</c:v>
                </c:pt>
              </c:numCache>
            </c:numRef>
          </c:val>
          <c:extLst>
            <c:ext xmlns:c16="http://schemas.microsoft.com/office/drawing/2014/chart" uri="{C3380CC4-5D6E-409C-BE32-E72D297353CC}">
              <c16:uniqueId val="{00000001-DAE2-4A59-8883-49D9C6CF3F47}"/>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0.46815475007991825</c:v>
                </c:pt>
                <c:pt idx="1">
                  <c:v>0.35793783886094366</c:v>
                </c:pt>
                <c:pt idx="2">
                  <c:v>0.3667142407976004</c:v>
                </c:pt>
                <c:pt idx="4">
                  <c:v>0.37768218033094647</c:v>
                </c:pt>
                <c:pt idx="5">
                  <c:v>0.39894266731322736</c:v>
                </c:pt>
                <c:pt idx="7">
                  <c:v>0.23068147725621108</c:v>
                </c:pt>
                <c:pt idx="8">
                  <c:v>0.41546735914826616</c:v>
                </c:pt>
                <c:pt idx="10">
                  <c:v>0.385451761828145</c:v>
                </c:pt>
                <c:pt idx="11">
                  <c:v>0.38562182207280515</c:v>
                </c:pt>
                <c:pt idx="13">
                  <c:v>0.33786367842348308</c:v>
                </c:pt>
                <c:pt idx="14">
                  <c:v>0.40696049000699841</c:v>
                </c:pt>
                <c:pt idx="16">
                  <c:v>0.35044304964543765</c:v>
                </c:pt>
                <c:pt idx="17">
                  <c:v>0.40990293859226645</c:v>
                </c:pt>
                <c:pt idx="18">
                  <c:v>0.39215313080802128</c:v>
                </c:pt>
                <c:pt idx="19">
                  <c:v>0.43905933394907715</c:v>
                </c:pt>
                <c:pt idx="20">
                  <c:v>0.31123334692468546</c:v>
                </c:pt>
                <c:pt idx="21">
                  <c:v>0.41934663897281244</c:v>
                </c:pt>
                <c:pt idx="23">
                  <c:v>0.36542665459947177</c:v>
                </c:pt>
                <c:pt idx="24">
                  <c:v>0.40283384828009616</c:v>
                </c:pt>
                <c:pt idx="26">
                  <c:v>0.38558055422337595</c:v>
                </c:pt>
              </c:numCache>
            </c:numRef>
          </c:val>
          <c:extLst>
            <c:ext xmlns:c16="http://schemas.microsoft.com/office/drawing/2014/chart" uri="{C3380CC4-5D6E-409C-BE32-E72D297353CC}">
              <c16:uniqueId val="{00000002-DAE2-4A59-8883-49D9C6CF3F47}"/>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8.9728322971279348E-2</c:v>
                </c:pt>
                <c:pt idx="1">
                  <c:v>0.12300004380780186</c:v>
                </c:pt>
                <c:pt idx="2">
                  <c:v>8.0896038701634185E-2</c:v>
                </c:pt>
                <c:pt idx="4">
                  <c:v>0.10190425739710966</c:v>
                </c:pt>
                <c:pt idx="5">
                  <c:v>0.1024043358323227</c:v>
                </c:pt>
                <c:pt idx="7">
                  <c:v>0.14522711770628954</c:v>
                </c:pt>
                <c:pt idx="8">
                  <c:v>9.376701029429102E-2</c:v>
                </c:pt>
                <c:pt idx="10">
                  <c:v>0.11189183236723292</c:v>
                </c:pt>
                <c:pt idx="11">
                  <c:v>9.8949333842456161E-2</c:v>
                </c:pt>
                <c:pt idx="13">
                  <c:v>0.16292492558918337</c:v>
                </c:pt>
                <c:pt idx="14">
                  <c:v>7.4832471320231575E-2</c:v>
                </c:pt>
                <c:pt idx="16">
                  <c:v>0.14566336246275072</c:v>
                </c:pt>
                <c:pt idx="17">
                  <c:v>0.11223790185481879</c:v>
                </c:pt>
                <c:pt idx="18">
                  <c:v>8.9825395393733326E-2</c:v>
                </c:pt>
                <c:pt idx="19">
                  <c:v>8.0094589120072404E-2</c:v>
                </c:pt>
                <c:pt idx="20">
                  <c:v>7.5351251673202085E-2</c:v>
                </c:pt>
                <c:pt idx="21">
                  <c:v>0.13534589179491194</c:v>
                </c:pt>
                <c:pt idx="23">
                  <c:v>0.10988684508412966</c:v>
                </c:pt>
                <c:pt idx="24">
                  <c:v>9.5415370962840432E-2</c:v>
                </c:pt>
                <c:pt idx="26">
                  <c:v>0.10209003895799959</c:v>
                </c:pt>
              </c:numCache>
            </c:numRef>
          </c:val>
          <c:extLst>
            <c:ext xmlns:c16="http://schemas.microsoft.com/office/drawing/2014/chart" uri="{C3380CC4-5D6E-409C-BE32-E72D297353CC}">
              <c16:uniqueId val="{00000003-DAE2-4A59-8883-49D9C6CF3F47}"/>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0.24096673466958934</c:v>
                </c:pt>
                <c:pt idx="1">
                  <c:v>0.30278258703433625</c:v>
                </c:pt>
                <c:pt idx="2">
                  <c:v>0.27148497280054562</c:v>
                </c:pt>
                <c:pt idx="4">
                  <c:v>0.30893055388956858</c:v>
                </c:pt>
                <c:pt idx="5">
                  <c:v>0.2280393615915437</c:v>
                </c:pt>
                <c:pt idx="7">
                  <c:v>0.22928690031275578</c:v>
                </c:pt>
                <c:pt idx="8">
                  <c:v>0.28844758482551969</c:v>
                </c:pt>
                <c:pt idx="10">
                  <c:v>0.31369600851375123</c:v>
                </c:pt>
                <c:pt idx="11">
                  <c:v>0.26772299383065573</c:v>
                </c:pt>
                <c:pt idx="13">
                  <c:v>0.3302882157634095</c:v>
                </c:pt>
                <c:pt idx="14">
                  <c:v>0.25584480299182977</c:v>
                </c:pt>
                <c:pt idx="16">
                  <c:v>0.38267803097097336</c:v>
                </c:pt>
                <c:pt idx="17">
                  <c:v>0.27846781557060424</c:v>
                </c:pt>
                <c:pt idx="18">
                  <c:v>0.32791086381667356</c:v>
                </c:pt>
                <c:pt idx="19">
                  <c:v>0.22234174541703691</c:v>
                </c:pt>
                <c:pt idx="20">
                  <c:v>0.22197758820145336</c:v>
                </c:pt>
                <c:pt idx="21">
                  <c:v>0.22696249309124256</c:v>
                </c:pt>
                <c:pt idx="23">
                  <c:v>0.28001763849085215</c:v>
                </c:pt>
                <c:pt idx="24">
                  <c:v>0.27790439371680109</c:v>
                </c:pt>
                <c:pt idx="26">
                  <c:v>0.27887908414163698</c:v>
                </c:pt>
              </c:numCache>
            </c:numRef>
          </c:val>
          <c:extLst>
            <c:ext xmlns:c16="http://schemas.microsoft.com/office/drawing/2014/chart" uri="{C3380CC4-5D6E-409C-BE32-E72D297353CC}">
              <c16:uniqueId val="{00000000-4BD5-41E0-8B6E-75738D45609E}"/>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0.23979864928251582</c:v>
                </c:pt>
                <c:pt idx="1">
                  <c:v>0.23169891579457857</c:v>
                </c:pt>
                <c:pt idx="2">
                  <c:v>0.24883775645609227</c:v>
                </c:pt>
                <c:pt idx="4">
                  <c:v>0.22073910013755346</c:v>
                </c:pt>
                <c:pt idx="5">
                  <c:v>0.26984790324538044</c:v>
                </c:pt>
                <c:pt idx="7">
                  <c:v>0.28241015242756606</c:v>
                </c:pt>
                <c:pt idx="8">
                  <c:v>0.23060431164699902</c:v>
                </c:pt>
                <c:pt idx="10">
                  <c:v>0.24500571935999219</c:v>
                </c:pt>
                <c:pt idx="11">
                  <c:v>0.2370535325126143</c:v>
                </c:pt>
                <c:pt idx="13">
                  <c:v>0.23541131441746294</c:v>
                </c:pt>
                <c:pt idx="14">
                  <c:v>0.24058369700394219</c:v>
                </c:pt>
                <c:pt idx="16">
                  <c:v>0.19060809938521314</c:v>
                </c:pt>
                <c:pt idx="17">
                  <c:v>0.26709882077578695</c:v>
                </c:pt>
                <c:pt idx="18">
                  <c:v>0.19686564147686389</c:v>
                </c:pt>
                <c:pt idx="19">
                  <c:v>0.26493843655184363</c:v>
                </c:pt>
                <c:pt idx="20">
                  <c:v>0.2960822154018854</c:v>
                </c:pt>
                <c:pt idx="21">
                  <c:v>0.16948959674089414</c:v>
                </c:pt>
                <c:pt idx="23">
                  <c:v>0.26019776847819331</c:v>
                </c:pt>
                <c:pt idx="24">
                  <c:v>0.2208219998327946</c:v>
                </c:pt>
                <c:pt idx="26">
                  <c:v>0.23898325835832357</c:v>
                </c:pt>
              </c:numCache>
            </c:numRef>
          </c:val>
          <c:extLst>
            <c:ext xmlns:c16="http://schemas.microsoft.com/office/drawing/2014/chart" uri="{C3380CC4-5D6E-409C-BE32-E72D297353CC}">
              <c16:uniqueId val="{00000001-4BD5-41E0-8B6E-75738D45609E}"/>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0.42837192934321117</c:v>
                </c:pt>
                <c:pt idx="1">
                  <c:v>0.38425642949131206</c:v>
                </c:pt>
                <c:pt idx="2">
                  <c:v>0.41181644120320393</c:v>
                </c:pt>
                <c:pt idx="4">
                  <c:v>0.38905156017857934</c:v>
                </c:pt>
                <c:pt idx="5">
                  <c:v>0.4265412802813261</c:v>
                </c:pt>
                <c:pt idx="7">
                  <c:v>0.35608878670441957</c:v>
                </c:pt>
                <c:pt idx="8">
                  <c:v>0.41202637854578661</c:v>
                </c:pt>
                <c:pt idx="10">
                  <c:v>0.37438740412599547</c:v>
                </c:pt>
                <c:pt idx="11">
                  <c:v>0.4121405895103929</c:v>
                </c:pt>
                <c:pt idx="13">
                  <c:v>0.31864373799089063</c:v>
                </c:pt>
                <c:pt idx="14">
                  <c:v>0.44076635289464405</c:v>
                </c:pt>
                <c:pt idx="16">
                  <c:v>0.32173325114499729</c:v>
                </c:pt>
                <c:pt idx="17">
                  <c:v>0.34901665263232462</c:v>
                </c:pt>
                <c:pt idx="18">
                  <c:v>0.39103501477974556</c:v>
                </c:pt>
                <c:pt idx="19">
                  <c:v>0.45934444370598659</c:v>
                </c:pt>
                <c:pt idx="20">
                  <c:v>0.42623960521010207</c:v>
                </c:pt>
                <c:pt idx="21">
                  <c:v>0.53859104880859876</c:v>
                </c:pt>
                <c:pt idx="23">
                  <c:v>0.37711503903872379</c:v>
                </c:pt>
                <c:pt idx="24">
                  <c:v>0.42512086810653893</c:v>
                </c:pt>
                <c:pt idx="26">
                  <c:v>0.40297917278410544</c:v>
                </c:pt>
              </c:numCache>
            </c:numRef>
          </c:val>
          <c:extLst>
            <c:ext xmlns:c16="http://schemas.microsoft.com/office/drawing/2014/chart" uri="{C3380CC4-5D6E-409C-BE32-E72D297353CC}">
              <c16:uniqueId val="{00000002-4BD5-41E0-8B6E-75738D45609E}"/>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9.0862686704682935E-2</c:v>
                </c:pt>
                <c:pt idx="1">
                  <c:v>8.1262067679773675E-2</c:v>
                </c:pt>
                <c:pt idx="2">
                  <c:v>6.7860829540159845E-2</c:v>
                </c:pt>
                <c:pt idx="4">
                  <c:v>8.1278785794296676E-2</c:v>
                </c:pt>
                <c:pt idx="5">
                  <c:v>7.5571454881751515E-2</c:v>
                </c:pt>
                <c:pt idx="7">
                  <c:v>0.13221416055525884</c:v>
                </c:pt>
                <c:pt idx="8">
                  <c:v>6.8921724981692578E-2</c:v>
                </c:pt>
                <c:pt idx="10">
                  <c:v>6.691086800026079E-2</c:v>
                </c:pt>
                <c:pt idx="11">
                  <c:v>8.3082884146333746E-2</c:v>
                </c:pt>
                <c:pt idx="13">
                  <c:v>0.11565673182823721</c:v>
                </c:pt>
                <c:pt idx="14">
                  <c:v>6.2805147109582862E-2</c:v>
                </c:pt>
                <c:pt idx="16">
                  <c:v>0.10498061849881629</c:v>
                </c:pt>
                <c:pt idx="17">
                  <c:v>0.105416711021286</c:v>
                </c:pt>
                <c:pt idx="18">
                  <c:v>8.4188479926716783E-2</c:v>
                </c:pt>
                <c:pt idx="19">
                  <c:v>5.3375374325132723E-2</c:v>
                </c:pt>
                <c:pt idx="20">
                  <c:v>5.5700591186558797E-2</c:v>
                </c:pt>
                <c:pt idx="21">
                  <c:v>6.4956861359264012E-2</c:v>
                </c:pt>
                <c:pt idx="23">
                  <c:v>8.2669553992230749E-2</c:v>
                </c:pt>
                <c:pt idx="24">
                  <c:v>7.6152738343866655E-2</c:v>
                </c:pt>
                <c:pt idx="26">
                  <c:v>7.9158484715930871E-2</c:v>
                </c:pt>
              </c:numCache>
            </c:numRef>
          </c:val>
          <c:extLst>
            <c:ext xmlns:c16="http://schemas.microsoft.com/office/drawing/2014/chart" uri="{C3380CC4-5D6E-409C-BE32-E72D297353CC}">
              <c16:uniqueId val="{00000003-4BD5-41E0-8B6E-75738D45609E}"/>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Pilnībā + drīzāk piekrīt</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0.31333511767391126</c:v>
                </c:pt>
                <c:pt idx="1">
                  <c:v>0.25138013420878846</c:v>
                </c:pt>
                <c:pt idx="2">
                  <c:v>0.28939769751139677</c:v>
                </c:pt>
                <c:pt idx="4">
                  <c:v>0.30988846466785053</c:v>
                </c:pt>
                <c:pt idx="5">
                  <c:v>0.22258592260376664</c:v>
                </c:pt>
                <c:pt idx="7">
                  <c:v>0.31136795069612083</c:v>
                </c:pt>
                <c:pt idx="8">
                  <c:v>0.2709118848361417</c:v>
                </c:pt>
                <c:pt idx="10">
                  <c:v>0.31832585155665993</c:v>
                </c:pt>
                <c:pt idx="11">
                  <c:v>0.26435929606890218</c:v>
                </c:pt>
                <c:pt idx="13">
                  <c:v>0.29819769621983361</c:v>
                </c:pt>
                <c:pt idx="14">
                  <c:v>0.26816127908976334</c:v>
                </c:pt>
                <c:pt idx="16">
                  <c:v>0.4005007364834714</c:v>
                </c:pt>
                <c:pt idx="17">
                  <c:v>0.3796912044213282</c:v>
                </c:pt>
                <c:pt idx="18">
                  <c:v>0.28238889891308128</c:v>
                </c:pt>
                <c:pt idx="19">
                  <c:v>0.22061287295664744</c:v>
                </c:pt>
                <c:pt idx="20">
                  <c:v>0.18463172774949385</c:v>
                </c:pt>
                <c:pt idx="21">
                  <c:v>0.11624814863289409</c:v>
                </c:pt>
                <c:pt idx="23">
                  <c:v>0.25829729292648562</c:v>
                </c:pt>
                <c:pt idx="24">
                  <c:v>0.29385574995941977</c:v>
                </c:pt>
                <c:pt idx="26">
                  <c:v>0.27745514742744692</c:v>
                </c:pt>
              </c:numCache>
            </c:numRef>
          </c:val>
          <c:extLst>
            <c:ext xmlns:c16="http://schemas.microsoft.com/office/drawing/2014/chart" uri="{C3380CC4-5D6E-409C-BE32-E72D297353CC}">
              <c16:uniqueId val="{00000000-AD11-4BA0-AC28-37C0BCD134B3}"/>
            </c:ext>
          </c:extLst>
        </c:ser>
        <c:ser>
          <c:idx val="1"/>
          <c:order val="1"/>
          <c:tx>
            <c:strRef>
              <c:f>Sheet1!$D$3</c:f>
              <c:strCache>
                <c:ptCount val="1"/>
                <c:pt idx="0">
                  <c:v>Ne piekrīt, ne nepiekrīt</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0.1618362187644628</c:v>
                </c:pt>
                <c:pt idx="1">
                  <c:v>0.23078151712105557</c:v>
                </c:pt>
                <c:pt idx="2">
                  <c:v>0.25173094537945134</c:v>
                </c:pt>
                <c:pt idx="4">
                  <c:v>0.21749172589463853</c:v>
                </c:pt>
                <c:pt idx="5">
                  <c:v>0.22938510048616237</c:v>
                </c:pt>
                <c:pt idx="7">
                  <c:v>0.2071376024159296</c:v>
                </c:pt>
                <c:pt idx="8">
                  <c:v>0.2247604467991127</c:v>
                </c:pt>
                <c:pt idx="10">
                  <c:v>0.20877516798041754</c:v>
                </c:pt>
                <c:pt idx="11">
                  <c:v>0.22611890959545097</c:v>
                </c:pt>
                <c:pt idx="13">
                  <c:v>0.23982144653772219</c:v>
                </c:pt>
                <c:pt idx="14">
                  <c:v>0.21388487944365461</c:v>
                </c:pt>
                <c:pt idx="16">
                  <c:v>0.1762349009138961</c:v>
                </c:pt>
                <c:pt idx="17">
                  <c:v>0.19182044557821873</c:v>
                </c:pt>
                <c:pt idx="18">
                  <c:v>0.22500452100212795</c:v>
                </c:pt>
                <c:pt idx="19">
                  <c:v>0.25447123883906364</c:v>
                </c:pt>
                <c:pt idx="20">
                  <c:v>0.26482505525392552</c:v>
                </c:pt>
                <c:pt idx="21">
                  <c:v>0.20383151336452143</c:v>
                </c:pt>
                <c:pt idx="23">
                  <c:v>0.25570328135156023</c:v>
                </c:pt>
                <c:pt idx="24">
                  <c:v>0.19298066170557171</c:v>
                </c:pt>
                <c:pt idx="26">
                  <c:v>0.22191017216281977</c:v>
                </c:pt>
              </c:numCache>
            </c:numRef>
          </c:val>
          <c:extLst>
            <c:ext xmlns:c16="http://schemas.microsoft.com/office/drawing/2014/chart" uri="{C3380CC4-5D6E-409C-BE32-E72D297353CC}">
              <c16:uniqueId val="{00000001-AD11-4BA0-AC28-37C0BCD134B3}"/>
            </c:ext>
          </c:extLst>
        </c:ser>
        <c:ser>
          <c:idx val="2"/>
          <c:order val="2"/>
          <c:tx>
            <c:strRef>
              <c:f>Sheet1!$E$3</c:f>
              <c:strCache>
                <c:ptCount val="1"/>
                <c:pt idx="0">
                  <c:v>Pilnībā + drīzāk nepiekrīt</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0.40667407959200375</c:v>
                </c:pt>
                <c:pt idx="1">
                  <c:v>0.40411761039186178</c:v>
                </c:pt>
                <c:pt idx="2">
                  <c:v>0.3785686460648725</c:v>
                </c:pt>
                <c:pt idx="4">
                  <c:v>0.37015301261082961</c:v>
                </c:pt>
                <c:pt idx="5">
                  <c:v>0.44122664235774917</c:v>
                </c:pt>
                <c:pt idx="7">
                  <c:v>0.32307444028032078</c:v>
                </c:pt>
                <c:pt idx="8">
                  <c:v>0.41073524970001374</c:v>
                </c:pt>
                <c:pt idx="10">
                  <c:v>0.36850452033233089</c:v>
                </c:pt>
                <c:pt idx="11">
                  <c:v>0.40554589466032109</c:v>
                </c:pt>
                <c:pt idx="13">
                  <c:v>0.31161137584033038</c:v>
                </c:pt>
                <c:pt idx="14">
                  <c:v>0.43461788499089599</c:v>
                </c:pt>
                <c:pt idx="16">
                  <c:v>0.3121212364211125</c:v>
                </c:pt>
                <c:pt idx="17">
                  <c:v>0.32294739177669385</c:v>
                </c:pt>
                <c:pt idx="18">
                  <c:v>0.38394490546422777</c:v>
                </c:pt>
                <c:pt idx="19">
                  <c:v>0.43112462541936158</c:v>
                </c:pt>
                <c:pt idx="20">
                  <c:v>0.44808766999567606</c:v>
                </c:pt>
                <c:pt idx="21">
                  <c:v>0.57626368249528559</c:v>
                </c:pt>
                <c:pt idx="23">
                  <c:v>0.36789372858395158</c:v>
                </c:pt>
                <c:pt idx="24">
                  <c:v>0.42109536364216815</c:v>
                </c:pt>
                <c:pt idx="26">
                  <c:v>0.39655721031811519</c:v>
                </c:pt>
              </c:numCache>
            </c:numRef>
          </c:val>
          <c:extLst>
            <c:ext xmlns:c16="http://schemas.microsoft.com/office/drawing/2014/chart" uri="{C3380CC4-5D6E-409C-BE32-E72D297353CC}">
              <c16:uniqueId val="{00000002-AD11-4BA0-AC28-37C0BCD134B3}"/>
            </c:ext>
          </c:extLst>
        </c:ser>
        <c:ser>
          <c:idx val="3"/>
          <c:order val="3"/>
          <c:tx>
            <c:strRef>
              <c:f>Sheet1!$F$3</c:f>
              <c:strCache>
                <c:ptCount val="1"/>
                <c:pt idx="0">
                  <c:v>Grūti atbildēt/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0.11815458396962156</c:v>
                </c:pt>
                <c:pt idx="1">
                  <c:v>0.11372073827829485</c:v>
                </c:pt>
                <c:pt idx="2">
                  <c:v>8.0302711044281161E-2</c:v>
                </c:pt>
                <c:pt idx="4">
                  <c:v>0.10246679682667935</c:v>
                </c:pt>
                <c:pt idx="5">
                  <c:v>0.10680233455232357</c:v>
                </c:pt>
                <c:pt idx="7">
                  <c:v>0.158420006607629</c:v>
                </c:pt>
                <c:pt idx="8">
                  <c:v>9.3592418664729712E-2</c:v>
                </c:pt>
                <c:pt idx="10">
                  <c:v>0.1043944601305913</c:v>
                </c:pt>
                <c:pt idx="11">
                  <c:v>0.10397589967532241</c:v>
                </c:pt>
                <c:pt idx="13">
                  <c:v>0.1503694814021142</c:v>
                </c:pt>
                <c:pt idx="14">
                  <c:v>8.3335956475685008E-2</c:v>
                </c:pt>
                <c:pt idx="16">
                  <c:v>0.11114312618151995</c:v>
                </c:pt>
                <c:pt idx="17">
                  <c:v>0.10554095822376094</c:v>
                </c:pt>
                <c:pt idx="18">
                  <c:v>0.10866167462056277</c:v>
                </c:pt>
                <c:pt idx="19">
                  <c:v>9.3791262784927359E-2</c:v>
                </c:pt>
                <c:pt idx="20">
                  <c:v>0.10245554700090435</c:v>
                </c:pt>
                <c:pt idx="21">
                  <c:v>0.10365665550729856</c:v>
                </c:pt>
                <c:pt idx="23">
                  <c:v>0.11810569713800262</c:v>
                </c:pt>
                <c:pt idx="24">
                  <c:v>9.2068224692841663E-2</c:v>
                </c:pt>
                <c:pt idx="26">
                  <c:v>0.1040774700916149</c:v>
                </c:pt>
              </c:numCache>
            </c:numRef>
          </c:val>
          <c:extLst>
            <c:ext xmlns:c16="http://schemas.microsoft.com/office/drawing/2014/chart" uri="{C3380CC4-5D6E-409C-BE32-E72D297353CC}">
              <c16:uniqueId val="{00000003-AD11-4BA0-AC28-37C0BCD134B3}"/>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Lietoju subtitrus</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0.19060699826648184</c:v>
                </c:pt>
                <c:pt idx="1">
                  <c:v>0.14055727364393472</c:v>
                </c:pt>
                <c:pt idx="2">
                  <c:v>0.14955538266600976</c:v>
                </c:pt>
                <c:pt idx="4">
                  <c:v>0.15972964088990091</c:v>
                </c:pt>
                <c:pt idx="5">
                  <c:v>0.14620809653735645</c:v>
                </c:pt>
                <c:pt idx="7">
                  <c:v>9.092238118264992E-2</c:v>
                </c:pt>
                <c:pt idx="8">
                  <c:v>0.16701303274835627</c:v>
                </c:pt>
                <c:pt idx="10">
                  <c:v>0.12053403924553237</c:v>
                </c:pt>
                <c:pt idx="11">
                  <c:v>0.16565585485531592</c:v>
                </c:pt>
                <c:pt idx="13">
                  <c:v>0.14575380173118999</c:v>
                </c:pt>
                <c:pt idx="14">
                  <c:v>0.15871757131972539</c:v>
                </c:pt>
                <c:pt idx="16">
                  <c:v>0.15556608135281608</c:v>
                </c:pt>
                <c:pt idx="17">
                  <c:v>0.16125744733170008</c:v>
                </c:pt>
                <c:pt idx="18">
                  <c:v>0.16430401308203449</c:v>
                </c:pt>
                <c:pt idx="19">
                  <c:v>0.1082743602346075</c:v>
                </c:pt>
                <c:pt idx="20">
                  <c:v>0.15355309068720974</c:v>
                </c:pt>
                <c:pt idx="21">
                  <c:v>0.22446720568597031</c:v>
                </c:pt>
                <c:pt idx="23">
                  <c:v>0.12053173661376006</c:v>
                </c:pt>
                <c:pt idx="24">
                  <c:v>0.18396240492013582</c:v>
                </c:pt>
                <c:pt idx="26">
                  <c:v>0.15470632166920303</c:v>
                </c:pt>
              </c:numCache>
            </c:numRef>
          </c:val>
          <c:extLst>
            <c:ext xmlns:c16="http://schemas.microsoft.com/office/drawing/2014/chart" uri="{C3380CC4-5D6E-409C-BE32-E72D297353CC}">
              <c16:uniqueId val="{00000000-3B07-4958-8DE9-E2F91ECAD15D}"/>
            </c:ext>
          </c:extLst>
        </c:ser>
        <c:ser>
          <c:idx val="1"/>
          <c:order val="1"/>
          <c:tx>
            <c:strRef>
              <c:f>Sheet1!$D$3</c:f>
              <c:strCache>
                <c:ptCount val="1"/>
                <c:pt idx="0">
                  <c:v>Lietoju valodas celiņu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8.8072497662832039E-2</c:v>
                </c:pt>
                <c:pt idx="1">
                  <c:v>7.223474980002545E-2</c:v>
                </c:pt>
                <c:pt idx="2">
                  <c:v>6.4882532692588493E-2</c:v>
                </c:pt>
                <c:pt idx="4">
                  <c:v>7.6393094262962036E-2</c:v>
                </c:pt>
                <c:pt idx="5">
                  <c:v>6.850802785576432E-2</c:v>
                </c:pt>
                <c:pt idx="7">
                  <c:v>6.6048153852392766E-2</c:v>
                </c:pt>
                <c:pt idx="8">
                  <c:v>7.4894547397204386E-2</c:v>
                </c:pt>
                <c:pt idx="10">
                  <c:v>9.8950077919291168E-2</c:v>
                </c:pt>
                <c:pt idx="11">
                  <c:v>6.5297388329927611E-2</c:v>
                </c:pt>
                <c:pt idx="13">
                  <c:v>0.10081607295364969</c:v>
                </c:pt>
                <c:pt idx="14">
                  <c:v>6.1208324031882484E-2</c:v>
                </c:pt>
                <c:pt idx="16">
                  <c:v>5.9411064460562359E-2</c:v>
                </c:pt>
                <c:pt idx="17">
                  <c:v>8.1475344210084261E-2</c:v>
                </c:pt>
                <c:pt idx="18">
                  <c:v>9.1915307596884738E-2</c:v>
                </c:pt>
                <c:pt idx="19">
                  <c:v>7.4522189377638992E-2</c:v>
                </c:pt>
                <c:pt idx="20">
                  <c:v>6.9212454785924638E-2</c:v>
                </c:pt>
                <c:pt idx="21">
                  <c:v>4.2686085031357977E-2</c:v>
                </c:pt>
                <c:pt idx="23">
                  <c:v>7.6652040782007977E-2</c:v>
                </c:pt>
                <c:pt idx="24">
                  <c:v>7.0734334178051944E-2</c:v>
                </c:pt>
                <c:pt idx="26">
                  <c:v>7.3463753900128409E-2</c:v>
                </c:pt>
              </c:numCache>
            </c:numRef>
          </c:val>
          <c:extLst>
            <c:ext xmlns:c16="http://schemas.microsoft.com/office/drawing/2014/chart" uri="{C3380CC4-5D6E-409C-BE32-E72D297353CC}">
              <c16:uniqueId val="{00000001-3B07-4958-8DE9-E2F91ECAD15D}"/>
            </c:ext>
          </c:extLst>
        </c:ser>
        <c:ser>
          <c:idx val="2"/>
          <c:order val="2"/>
          <c:tx>
            <c:strRef>
              <c:f>Sheet1!$E$3</c:f>
              <c:strCache>
                <c:ptCount val="1"/>
                <c:pt idx="0">
                  <c:v>Reizēm lietoju subtitrus, reizēm valodas celiņu</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0.36481081910192559</c:v>
                </c:pt>
                <c:pt idx="1">
                  <c:v>0.36244307612605575</c:v>
                </c:pt>
                <c:pt idx="2">
                  <c:v>0.34779593758981819</c:v>
                </c:pt>
                <c:pt idx="4">
                  <c:v>0.3654612408665191</c:v>
                </c:pt>
                <c:pt idx="5">
                  <c:v>0.34621750997886486</c:v>
                </c:pt>
                <c:pt idx="7">
                  <c:v>0.20995449372026165</c:v>
                </c:pt>
                <c:pt idx="8">
                  <c:v>0.38693677114935932</c:v>
                </c:pt>
                <c:pt idx="10">
                  <c:v>0.40319780764814711</c:v>
                </c:pt>
                <c:pt idx="11">
                  <c:v>0.34392975744072535</c:v>
                </c:pt>
                <c:pt idx="13">
                  <c:v>0.29807676174601755</c:v>
                </c:pt>
                <c:pt idx="14">
                  <c:v>0.38530103745520961</c:v>
                </c:pt>
                <c:pt idx="16">
                  <c:v>0.45385671367658387</c:v>
                </c:pt>
                <c:pt idx="17">
                  <c:v>0.41166381928458134</c:v>
                </c:pt>
                <c:pt idx="18">
                  <c:v>0.33574820555898205</c:v>
                </c:pt>
                <c:pt idx="19">
                  <c:v>0.35601466673833537</c:v>
                </c:pt>
                <c:pt idx="20">
                  <c:v>0.29493810300755108</c:v>
                </c:pt>
                <c:pt idx="21">
                  <c:v>0.24517141499298017</c:v>
                </c:pt>
                <c:pt idx="23">
                  <c:v>0.34587924194676217</c:v>
                </c:pt>
                <c:pt idx="24">
                  <c:v>0.36895558939901996</c:v>
                </c:pt>
                <c:pt idx="26">
                  <c:v>0.35831210163171667</c:v>
                </c:pt>
              </c:numCache>
            </c:numRef>
          </c:val>
          <c:extLst>
            <c:ext xmlns:c16="http://schemas.microsoft.com/office/drawing/2014/chart" uri="{C3380CC4-5D6E-409C-BE32-E72D297353CC}">
              <c16:uniqueId val="{00000002-3B07-4958-8DE9-E2F91ECAD15D}"/>
            </c:ext>
          </c:extLst>
        </c:ser>
        <c:ser>
          <c:idx val="3"/>
          <c:order val="3"/>
          <c:tx>
            <c:strRef>
              <c:f>Sheet1!$F$3</c:f>
              <c:strCache>
                <c:ptCount val="1"/>
                <c:pt idx="0">
                  <c:v>Nelietoju ne vienu, ne otru</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0.3565096849687599</c:v>
                </c:pt>
                <c:pt idx="1">
                  <c:v>0.42476490042998477</c:v>
                </c:pt>
                <c:pt idx="2">
                  <c:v>0.43776614705158517</c:v>
                </c:pt>
                <c:pt idx="4">
                  <c:v>0.39841602398061587</c:v>
                </c:pt>
                <c:pt idx="5">
                  <c:v>0.43906636562801632</c:v>
                </c:pt>
                <c:pt idx="7">
                  <c:v>0.63307497124469603</c:v>
                </c:pt>
                <c:pt idx="8">
                  <c:v>0.37115564870507717</c:v>
                </c:pt>
                <c:pt idx="10">
                  <c:v>0.37731807518702887</c:v>
                </c:pt>
                <c:pt idx="11">
                  <c:v>0.42511699937402747</c:v>
                </c:pt>
                <c:pt idx="13">
                  <c:v>0.45535336356914308</c:v>
                </c:pt>
                <c:pt idx="14">
                  <c:v>0.39477306719318073</c:v>
                </c:pt>
                <c:pt idx="16">
                  <c:v>0.33116614051003784</c:v>
                </c:pt>
                <c:pt idx="17">
                  <c:v>0.34560338917363592</c:v>
                </c:pt>
                <c:pt idx="18">
                  <c:v>0.40803247376209861</c:v>
                </c:pt>
                <c:pt idx="19">
                  <c:v>0.46118878364941851</c:v>
                </c:pt>
                <c:pt idx="20">
                  <c:v>0.48229635151931405</c:v>
                </c:pt>
                <c:pt idx="21">
                  <c:v>0.48767529428969136</c:v>
                </c:pt>
                <c:pt idx="23">
                  <c:v>0.45693698065746963</c:v>
                </c:pt>
                <c:pt idx="24">
                  <c:v>0.37634767150279347</c:v>
                </c:pt>
                <c:pt idx="26">
                  <c:v>0.41351782279894833</c:v>
                </c:pt>
              </c:numCache>
            </c:numRef>
          </c:val>
          <c:extLst>
            <c:ext xmlns:c16="http://schemas.microsoft.com/office/drawing/2014/chart" uri="{C3380CC4-5D6E-409C-BE32-E72D297353CC}">
              <c16:uniqueId val="{00000003-3B07-4958-8DE9-E2F91ECAD15D}"/>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Lietoju subtitrus</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0.16072244876245795</c:v>
                </c:pt>
                <c:pt idx="1">
                  <c:v>0.13307885067158956</c:v>
                </c:pt>
                <c:pt idx="2">
                  <c:v>0.13309698896990763</c:v>
                </c:pt>
                <c:pt idx="4">
                  <c:v>0.15174278572916486</c:v>
                </c:pt>
                <c:pt idx="5">
                  <c:v>0.11829476803935285</c:v>
                </c:pt>
                <c:pt idx="7">
                  <c:v>0.10888582123569568</c:v>
                </c:pt>
                <c:pt idx="8">
                  <c:v>0.14518812938771528</c:v>
                </c:pt>
                <c:pt idx="10">
                  <c:v>0.11792243199248358</c:v>
                </c:pt>
                <c:pt idx="11">
                  <c:v>0.14617186332877846</c:v>
                </c:pt>
                <c:pt idx="13">
                  <c:v>0.16330661933708143</c:v>
                </c:pt>
                <c:pt idx="14">
                  <c:v>0.1285677992683153</c:v>
                </c:pt>
                <c:pt idx="16">
                  <c:v>9.6096902762573627E-2</c:v>
                </c:pt>
                <c:pt idx="17">
                  <c:v>0.19485884439836659</c:v>
                </c:pt>
                <c:pt idx="18">
                  <c:v>0.10894513215876063</c:v>
                </c:pt>
                <c:pt idx="19">
                  <c:v>0.12631611945816829</c:v>
                </c:pt>
                <c:pt idx="20">
                  <c:v>0.13839267779827094</c:v>
                </c:pt>
                <c:pt idx="21">
                  <c:v>0.18543737693778012</c:v>
                </c:pt>
                <c:pt idx="23">
                  <c:v>0.12673856529311039</c:v>
                </c:pt>
                <c:pt idx="24">
                  <c:v>0.15008452683307494</c:v>
                </c:pt>
                <c:pt idx="26">
                  <c:v>0.13931668514666401</c:v>
                </c:pt>
              </c:numCache>
            </c:numRef>
          </c:val>
          <c:extLst>
            <c:ext xmlns:c16="http://schemas.microsoft.com/office/drawing/2014/chart" uri="{C3380CC4-5D6E-409C-BE32-E72D297353CC}">
              <c16:uniqueId val="{00000000-7E17-47FB-B4ED-48E7CDE4A67F}"/>
            </c:ext>
          </c:extLst>
        </c:ser>
        <c:ser>
          <c:idx val="1"/>
          <c:order val="1"/>
          <c:tx>
            <c:strRef>
              <c:f>Sheet1!$D$3</c:f>
              <c:strCache>
                <c:ptCount val="1"/>
                <c:pt idx="0">
                  <c:v>Lietoju valodas celiņu</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8.4015750323109095E-2</c:v>
                </c:pt>
                <c:pt idx="1">
                  <c:v>6.4278741271792589E-2</c:v>
                </c:pt>
                <c:pt idx="2">
                  <c:v>3.4462807354745162E-2</c:v>
                </c:pt>
                <c:pt idx="4">
                  <c:v>6.5047554152567716E-2</c:v>
                </c:pt>
                <c:pt idx="5">
                  <c:v>4.9395247774939005E-2</c:v>
                </c:pt>
                <c:pt idx="7">
                  <c:v>3.8117638218860446E-2</c:v>
                </c:pt>
                <c:pt idx="8">
                  <c:v>6.330665487583173E-2</c:v>
                </c:pt>
                <c:pt idx="10">
                  <c:v>8.2654856306310323E-2</c:v>
                </c:pt>
                <c:pt idx="11">
                  <c:v>5.1727667478254163E-2</c:v>
                </c:pt>
                <c:pt idx="13">
                  <c:v>8.74402378504716E-2</c:v>
                </c:pt>
                <c:pt idx="14">
                  <c:v>4.6594004923613132E-2</c:v>
                </c:pt>
                <c:pt idx="16">
                  <c:v>5.9411064460562359E-2</c:v>
                </c:pt>
                <c:pt idx="17">
                  <c:v>7.8659988444264917E-2</c:v>
                </c:pt>
                <c:pt idx="18">
                  <c:v>7.5967759668345985E-2</c:v>
                </c:pt>
                <c:pt idx="19">
                  <c:v>4.1863751460318899E-2</c:v>
                </c:pt>
                <c:pt idx="20">
                  <c:v>6.3542010328639278E-2</c:v>
                </c:pt>
                <c:pt idx="21">
                  <c:v>0</c:v>
                </c:pt>
                <c:pt idx="23">
                  <c:v>5.64830910482714E-2</c:v>
                </c:pt>
                <c:pt idx="24">
                  <c:v>6.1586478280701781E-2</c:v>
                </c:pt>
                <c:pt idx="26">
                  <c:v>5.9232646518870349E-2</c:v>
                </c:pt>
              </c:numCache>
            </c:numRef>
          </c:val>
          <c:extLst>
            <c:ext xmlns:c16="http://schemas.microsoft.com/office/drawing/2014/chart" uri="{C3380CC4-5D6E-409C-BE32-E72D297353CC}">
              <c16:uniqueId val="{00000001-7E17-47FB-B4ED-48E7CDE4A67F}"/>
            </c:ext>
          </c:extLst>
        </c:ser>
        <c:ser>
          <c:idx val="2"/>
          <c:order val="2"/>
          <c:tx>
            <c:strRef>
              <c:f>Sheet1!$E$3</c:f>
              <c:strCache>
                <c:ptCount val="1"/>
                <c:pt idx="0">
                  <c:v>Reizēm lietoju subtitrus, reizēm valodas celiņu</c:v>
                </c:pt>
              </c:strCache>
            </c:strRef>
          </c:tx>
          <c:spPr>
            <a:solidFill>
              <a:srgbClr val="9BBB59"/>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0.3051280336331193</c:v>
                </c:pt>
                <c:pt idx="1">
                  <c:v>0.31403377528472542</c:v>
                </c:pt>
                <c:pt idx="2">
                  <c:v>0.29973070364994664</c:v>
                </c:pt>
                <c:pt idx="4">
                  <c:v>0.32369115950446187</c:v>
                </c:pt>
                <c:pt idx="5">
                  <c:v>0.28003005807988746</c:v>
                </c:pt>
                <c:pt idx="7">
                  <c:v>0.23530746851658219</c:v>
                </c:pt>
                <c:pt idx="8">
                  <c:v>0.32139432026248665</c:v>
                </c:pt>
                <c:pt idx="10">
                  <c:v>0.32767437393844312</c:v>
                </c:pt>
                <c:pt idx="11">
                  <c:v>0.30099720550717801</c:v>
                </c:pt>
                <c:pt idx="13">
                  <c:v>0.3001453784033592</c:v>
                </c:pt>
                <c:pt idx="14">
                  <c:v>0.31075308568591381</c:v>
                </c:pt>
                <c:pt idx="16">
                  <c:v>0.41069157609238988</c:v>
                </c:pt>
                <c:pt idx="17">
                  <c:v>0.35024821913401655</c:v>
                </c:pt>
                <c:pt idx="18">
                  <c:v>0.32427312697092231</c:v>
                </c:pt>
                <c:pt idx="19">
                  <c:v>0.2538846247469439</c:v>
                </c:pt>
                <c:pt idx="20">
                  <c:v>0.25138218556136943</c:v>
                </c:pt>
                <c:pt idx="21">
                  <c:v>0.21534794653030118</c:v>
                </c:pt>
                <c:pt idx="23">
                  <c:v>0.32160415775155682</c:v>
                </c:pt>
                <c:pt idx="24">
                  <c:v>0.29537164526261472</c:v>
                </c:pt>
                <c:pt idx="26">
                  <c:v>0.30747084884581838</c:v>
                </c:pt>
              </c:numCache>
            </c:numRef>
          </c:val>
          <c:extLst>
            <c:ext xmlns:c16="http://schemas.microsoft.com/office/drawing/2014/chart" uri="{C3380CC4-5D6E-409C-BE32-E72D297353CC}">
              <c16:uniqueId val="{00000002-7E17-47FB-B4ED-48E7CDE4A67F}"/>
            </c:ext>
          </c:extLst>
        </c:ser>
        <c:ser>
          <c:idx val="3"/>
          <c:order val="3"/>
          <c:tx>
            <c:strRef>
              <c:f>Sheet1!$F$3</c:f>
              <c:strCache>
                <c:ptCount val="1"/>
                <c:pt idx="0">
                  <c:v>Nelietoju ne vienu, ne otru</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Sheet1!$F$4:$F$30</c:f>
              <c:numCache>
                <c:formatCode>0%</c:formatCode>
                <c:ptCount val="27"/>
                <c:pt idx="0">
                  <c:v>0.45013376728131299</c:v>
                </c:pt>
                <c:pt idx="1">
                  <c:v>0.48860863277189315</c:v>
                </c:pt>
                <c:pt idx="2">
                  <c:v>0.53270950002540174</c:v>
                </c:pt>
                <c:pt idx="4">
                  <c:v>0.45951850061380317</c:v>
                </c:pt>
                <c:pt idx="5">
                  <c:v>0.55227992610582255</c:v>
                </c:pt>
                <c:pt idx="7">
                  <c:v>0.61768907202886203</c:v>
                </c:pt>
                <c:pt idx="8">
                  <c:v>0.47011089547396351</c:v>
                </c:pt>
                <c:pt idx="10">
                  <c:v>0.47174833776276265</c:v>
                </c:pt>
                <c:pt idx="11">
                  <c:v>0.50110326368578539</c:v>
                </c:pt>
                <c:pt idx="13">
                  <c:v>0.44910776440908806</c:v>
                </c:pt>
                <c:pt idx="14">
                  <c:v>0.51408511012215619</c:v>
                </c:pt>
                <c:pt idx="16">
                  <c:v>0.43380045668447431</c:v>
                </c:pt>
                <c:pt idx="17">
                  <c:v>0.37623294802335339</c:v>
                </c:pt>
                <c:pt idx="18">
                  <c:v>0.49081398120197101</c:v>
                </c:pt>
                <c:pt idx="19">
                  <c:v>0.57793550433456931</c:v>
                </c:pt>
                <c:pt idx="20">
                  <c:v>0.54668312631172</c:v>
                </c:pt>
                <c:pt idx="21">
                  <c:v>0.59921467653191829</c:v>
                </c:pt>
                <c:pt idx="23">
                  <c:v>0.49517418590706158</c:v>
                </c:pt>
                <c:pt idx="24">
                  <c:v>0.49295734962360965</c:v>
                </c:pt>
                <c:pt idx="26">
                  <c:v>0.49397981948864311</c:v>
                </c:pt>
              </c:numCache>
            </c:numRef>
          </c:val>
          <c:extLst>
            <c:ext xmlns:c16="http://schemas.microsoft.com/office/drawing/2014/chart" uri="{C3380CC4-5D6E-409C-BE32-E72D297353CC}">
              <c16:uniqueId val="{00000003-7E17-47FB-B4ED-48E7CDE4A67F}"/>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0858775884264"/>
          <c:y val="4.8337889668833976E-2"/>
          <c:w val="0.76830009173872582"/>
          <c:h val="0.93564727834304251"/>
        </c:manualLayout>
      </c:layout>
      <c:barChart>
        <c:barDir val="bar"/>
        <c:grouping val="percentStacked"/>
        <c:varyColors val="0"/>
        <c:ser>
          <c:idx val="0"/>
          <c:order val="0"/>
          <c:tx>
            <c:strRef>
              <c:f>Sheet1!$C$3</c:f>
              <c:strCache>
                <c:ptCount val="1"/>
                <c:pt idx="0">
                  <c:v>Dodu priekšroku subtitriem</c:v>
                </c:pt>
              </c:strCache>
            </c:strRef>
          </c:tx>
          <c:spPr>
            <a:solidFill>
              <a:srgbClr val="F79646"/>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Sheet1!$C$4:$C$30</c:f>
              <c:numCache>
                <c:formatCode>0%</c:formatCode>
                <c:ptCount val="27"/>
                <c:pt idx="0">
                  <c:v>0.34578150729278256</c:v>
                </c:pt>
                <c:pt idx="1">
                  <c:v>0.35012637061315777</c:v>
                </c:pt>
                <c:pt idx="2">
                  <c:v>0.42763540801424099</c:v>
                </c:pt>
                <c:pt idx="4">
                  <c:v>0.35479848735951869</c:v>
                </c:pt>
                <c:pt idx="5">
                  <c:v>0.40603106701377784</c:v>
                </c:pt>
                <c:pt idx="7">
                  <c:v>0.22600401042307999</c:v>
                </c:pt>
                <c:pt idx="8">
                  <c:v>0.40235405215659997</c:v>
                </c:pt>
                <c:pt idx="10">
                  <c:v>0.30298063431042144</c:v>
                </c:pt>
                <c:pt idx="11">
                  <c:v>0.3965338223343749</c:v>
                </c:pt>
                <c:pt idx="13">
                  <c:v>0.30844874140185485</c:v>
                </c:pt>
                <c:pt idx="14">
                  <c:v>0.40312697987224766</c:v>
                </c:pt>
                <c:pt idx="16">
                  <c:v>0.2973642888312803</c:v>
                </c:pt>
                <c:pt idx="17">
                  <c:v>0.27305206684537447</c:v>
                </c:pt>
                <c:pt idx="18">
                  <c:v>0.35465514833172823</c:v>
                </c:pt>
                <c:pt idx="19">
                  <c:v>0.37340987248168389</c:v>
                </c:pt>
                <c:pt idx="20">
                  <c:v>0.50352502894373274</c:v>
                </c:pt>
                <c:pt idx="21">
                  <c:v>0.52670316484063329</c:v>
                </c:pt>
                <c:pt idx="23">
                  <c:v>0.3432113691305656</c:v>
                </c:pt>
                <c:pt idx="24">
                  <c:v>0.40004495377062599</c:v>
                </c:pt>
                <c:pt idx="26">
                  <c:v>0.37383163885413317</c:v>
                </c:pt>
              </c:numCache>
            </c:numRef>
          </c:val>
          <c:extLst>
            <c:ext xmlns:c16="http://schemas.microsoft.com/office/drawing/2014/chart" uri="{C3380CC4-5D6E-409C-BE32-E72D297353CC}">
              <c16:uniqueId val="{00000000-95A1-40C0-8928-BB5C2D0CD7CB}"/>
            </c:ext>
          </c:extLst>
        </c:ser>
        <c:ser>
          <c:idx val="1"/>
          <c:order val="1"/>
          <c:tx>
            <c:strRef>
              <c:f>Sheet1!$D$3</c:f>
              <c:strCache>
                <c:ptCount val="1"/>
                <c:pt idx="0">
                  <c:v>Dodu priekšroku valodas celiņam dzimtajā valodā</c:v>
                </c:pt>
              </c:strCache>
            </c:strRef>
          </c:tx>
          <c:spPr>
            <a:solidFill>
              <a:srgbClr val="5B9BD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Sheet1!$D$4:$D$30</c:f>
              <c:numCache>
                <c:formatCode>0%</c:formatCode>
                <c:ptCount val="27"/>
                <c:pt idx="0">
                  <c:v>0.48105883990960457</c:v>
                </c:pt>
                <c:pt idx="1">
                  <c:v>0.41746605981971241</c:v>
                </c:pt>
                <c:pt idx="2">
                  <c:v>0.38344707138034045</c:v>
                </c:pt>
                <c:pt idx="4">
                  <c:v>0.45441044895245414</c:v>
                </c:pt>
                <c:pt idx="5">
                  <c:v>0.36439257310830869</c:v>
                </c:pt>
                <c:pt idx="7">
                  <c:v>0.47540997658256012</c:v>
                </c:pt>
                <c:pt idx="8">
                  <c:v>0.41046420608362283</c:v>
                </c:pt>
                <c:pt idx="10">
                  <c:v>0.50520067569578375</c:v>
                </c:pt>
                <c:pt idx="11">
                  <c:v>0.39397853296934859</c:v>
                </c:pt>
                <c:pt idx="13">
                  <c:v>0.48525712626284268</c:v>
                </c:pt>
                <c:pt idx="14">
                  <c:v>0.39216327085874803</c:v>
                </c:pt>
                <c:pt idx="16">
                  <c:v>0.48234477667981307</c:v>
                </c:pt>
                <c:pt idx="17">
                  <c:v>0.55138326182358421</c:v>
                </c:pt>
                <c:pt idx="18">
                  <c:v>0.4668070647760304</c:v>
                </c:pt>
                <c:pt idx="19">
                  <c:v>0.39211348160783571</c:v>
                </c:pt>
                <c:pt idx="20">
                  <c:v>0.25475707044050755</c:v>
                </c:pt>
                <c:pt idx="21">
                  <c:v>0.3090404467658584</c:v>
                </c:pt>
                <c:pt idx="23">
                  <c:v>0.4437490917183583</c:v>
                </c:pt>
                <c:pt idx="24">
                  <c:v>0.40146631725169857</c:v>
                </c:pt>
                <c:pt idx="26">
                  <c:v>0.42096837206061105</c:v>
                </c:pt>
              </c:numCache>
            </c:numRef>
          </c:val>
          <c:extLst>
            <c:ext xmlns:c16="http://schemas.microsoft.com/office/drawing/2014/chart" uri="{C3380CC4-5D6E-409C-BE32-E72D297353CC}">
              <c16:uniqueId val="{00000001-95A1-40C0-8928-BB5C2D0CD7CB}"/>
            </c:ext>
          </c:extLst>
        </c:ser>
        <c:ser>
          <c:idx val="2"/>
          <c:order val="2"/>
          <c:tx>
            <c:strRef>
              <c:f>Sheet1!$E$3</c:f>
              <c:strCache>
                <c:ptCount val="1"/>
                <c:pt idx="0">
                  <c:v>Nezinu\ NA</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800" b="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Sheet1!$A$4:$B$30</c:f>
              <c:multiLvlStrCache>
                <c:ptCount val="27"/>
                <c:lvl>
                  <c:pt idx="0">
                    <c:v>Lauki</c:v>
                  </c:pt>
                  <c:pt idx="1">
                    <c:v>Cita pilsēta</c:v>
                  </c:pt>
                  <c:pt idx="2">
                    <c:v>Rīga</c:v>
                  </c:pt>
                  <c:pt idx="4">
                    <c:v>Nav</c:v>
                  </c:pt>
                  <c:pt idx="5">
                    <c:v>Ir</c:v>
                  </c:pt>
                  <c:pt idx="7">
                    <c:v>Cita</c:v>
                  </c:pt>
                  <c:pt idx="8">
                    <c:v>Latviešu</c:v>
                  </c:pt>
                  <c:pt idx="10">
                    <c:v>Nestrādā</c:v>
                  </c:pt>
                  <c:pt idx="11">
                    <c:v>Strādā</c:v>
                  </c:pt>
                  <c:pt idx="13">
                    <c:v>Vidējā, pamata</c:v>
                  </c:pt>
                  <c:pt idx="14">
                    <c:v>Augstākā</c:v>
                  </c:pt>
                  <c:pt idx="16">
                    <c:v>65-74 gadi</c:v>
                  </c:pt>
                  <c:pt idx="17">
                    <c:v>55-64 gadi</c:v>
                  </c:pt>
                  <c:pt idx="18">
                    <c:v>45-54 gadi</c:v>
                  </c:pt>
                  <c:pt idx="19">
                    <c:v>35-44 gadi</c:v>
                  </c:pt>
                  <c:pt idx="20">
                    <c:v>25-34 gadi</c:v>
                  </c:pt>
                  <c:pt idx="21">
                    <c:v>18-24 gadi</c:v>
                  </c:pt>
                  <c:pt idx="23">
                    <c:v>Vīrieši</c:v>
                  </c:pt>
                  <c:pt idx="24">
                    <c:v>Sievietes</c:v>
                  </c:pt>
                  <c:pt idx="26">
                    <c:v>Kopā</c:v>
                  </c:pt>
                </c:lvl>
                <c:lvl>
                  <c:pt idx="0">
                    <c:v>Apdzīvotā vieta</c:v>
                  </c:pt>
                  <c:pt idx="4">
                    <c:v>Bērni ģimenē līdz 15 g.</c:v>
                  </c:pt>
                  <c:pt idx="7">
                    <c:v>Valoda ģimenē</c:v>
                  </c:pt>
                  <c:pt idx="10">
                    <c:v>Nodar-binātība</c:v>
                  </c:pt>
                  <c:pt idx="13">
                    <c:v>Izglītība</c:v>
                  </c:pt>
                  <c:pt idx="16">
                    <c:v>Vecums</c:v>
                  </c:pt>
                  <c:pt idx="23">
                    <c:v>Dzimums</c:v>
                  </c:pt>
                  <c:pt idx="26">
                    <c:v>Kopā</c:v>
                  </c:pt>
                </c:lvl>
              </c:multiLvlStrCache>
            </c:multiLvlStrRef>
          </c:cat>
          <c:val>
            <c:numRef>
              <c:f>Sheet1!$E$4:$E$30</c:f>
              <c:numCache>
                <c:formatCode>0%</c:formatCode>
                <c:ptCount val="27"/>
                <c:pt idx="0">
                  <c:v>0.17315965279761214</c:v>
                </c:pt>
                <c:pt idx="1">
                  <c:v>0.23240756956713027</c:v>
                </c:pt>
                <c:pt idx="2">
                  <c:v>0.18891752060542027</c:v>
                </c:pt>
                <c:pt idx="4">
                  <c:v>0.19079106368802465</c:v>
                </c:pt>
                <c:pt idx="5">
                  <c:v>0.22957635987791558</c:v>
                </c:pt>
                <c:pt idx="7">
                  <c:v>0.29858601299436038</c:v>
                </c:pt>
                <c:pt idx="8">
                  <c:v>0.18718174175977442</c:v>
                </c:pt>
                <c:pt idx="10">
                  <c:v>0.19181868999379451</c:v>
                </c:pt>
                <c:pt idx="11">
                  <c:v>0.20948764469627201</c:v>
                </c:pt>
                <c:pt idx="13">
                  <c:v>0.20629413233530294</c:v>
                </c:pt>
                <c:pt idx="14">
                  <c:v>0.20470974926900248</c:v>
                </c:pt>
                <c:pt idx="16">
                  <c:v>0.22029093448890694</c:v>
                </c:pt>
                <c:pt idx="17">
                  <c:v>0.17556467133104284</c:v>
                </c:pt>
                <c:pt idx="18">
                  <c:v>0.1785377868922417</c:v>
                </c:pt>
                <c:pt idx="19">
                  <c:v>0.23447664591048034</c:v>
                </c:pt>
                <c:pt idx="20">
                  <c:v>0.24171790061575929</c:v>
                </c:pt>
                <c:pt idx="21">
                  <c:v>0.16425638839350781</c:v>
                </c:pt>
                <c:pt idx="23">
                  <c:v>0.21303953915107557</c:v>
                </c:pt>
                <c:pt idx="24">
                  <c:v>0.19848872897767658</c:v>
                </c:pt>
                <c:pt idx="26">
                  <c:v>0.20519998908525192</c:v>
                </c:pt>
              </c:numCache>
            </c:numRef>
          </c:val>
          <c:extLst>
            <c:ext xmlns:c16="http://schemas.microsoft.com/office/drawing/2014/chart" uri="{C3380CC4-5D6E-409C-BE32-E72D297353CC}">
              <c16:uniqueId val="{00000002-95A1-40C0-8928-BB5C2D0CD7CB}"/>
            </c:ext>
          </c:extLst>
        </c:ser>
        <c:dLbls>
          <c:showLegendKey val="0"/>
          <c:showVal val="0"/>
          <c:showCatName val="0"/>
          <c:showSerName val="0"/>
          <c:showPercent val="0"/>
          <c:showBubbleSize val="0"/>
        </c:dLbls>
        <c:gapWidth val="50"/>
        <c:overlap val="100"/>
        <c:axId val="-1719211296"/>
        <c:axId val="-1719217280"/>
      </c:barChart>
      <c:catAx>
        <c:axId val="-1719211296"/>
        <c:scaling>
          <c:orientation val="minMax"/>
        </c:scaling>
        <c:delete val="0"/>
        <c:axPos val="l"/>
        <c:numFmt formatCode="General" sourceLinked="0"/>
        <c:majorTickMark val="out"/>
        <c:minorTickMark val="none"/>
        <c:tickLblPos val="nextTo"/>
        <c:txPr>
          <a:bodyPr/>
          <a:lstStyle/>
          <a:p>
            <a:pPr>
              <a:defRPr lang="en-US" sz="1000"/>
            </a:pPr>
            <a:endParaRPr lang="lv-LV"/>
          </a:p>
        </c:txPr>
        <c:crossAx val="-1719217280"/>
        <c:crosses val="autoZero"/>
        <c:auto val="1"/>
        <c:lblAlgn val="ctr"/>
        <c:lblOffset val="100"/>
        <c:noMultiLvlLbl val="0"/>
      </c:catAx>
      <c:valAx>
        <c:axId val="-1719217280"/>
        <c:scaling>
          <c:orientation val="minMax"/>
        </c:scaling>
        <c:delete val="1"/>
        <c:axPos val="b"/>
        <c:majorGridlines/>
        <c:numFmt formatCode="0%" sourceLinked="1"/>
        <c:majorTickMark val="out"/>
        <c:minorTickMark val="none"/>
        <c:tickLblPos val="nextTo"/>
        <c:crossAx val="-1719211296"/>
        <c:crosses val="autoZero"/>
        <c:crossBetween val="between"/>
      </c:valAx>
      <c:spPr>
        <a:noFill/>
        <a:ln w="25400">
          <a:noFill/>
        </a:ln>
      </c:spPr>
    </c:plotArea>
    <c:legend>
      <c:legendPos val="r"/>
      <c:layout>
        <c:manualLayout>
          <c:xMode val="edge"/>
          <c:yMode val="edge"/>
          <c:x val="0.1351527986539891"/>
          <c:y val="2.3597491191768767E-3"/>
          <c:w val="0.8648472013460109"/>
          <c:h val="4.1885770007160504E-2"/>
        </c:manualLayout>
      </c:layout>
      <c:overlay val="0"/>
      <c:txPr>
        <a:bodyPr/>
        <a:lstStyle/>
        <a:p>
          <a:pPr>
            <a:defRPr lang="en-US" sz="1000" b="1"/>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78009933253808"/>
          <c:y val="5.4421564248590168E-2"/>
          <c:w val="0.85466480311688431"/>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86A2-4619-81BC-53CF689262B8}"/>
              </c:ext>
            </c:extLst>
          </c:dPt>
          <c:dPt>
            <c:idx val="3"/>
            <c:invertIfNegative val="0"/>
            <c:bubble3D val="0"/>
            <c:extLst>
              <c:ext xmlns:c16="http://schemas.microsoft.com/office/drawing/2014/chart" uri="{C3380CC4-5D6E-409C-BE32-E72D297353CC}">
                <c16:uniqueId val="{00000001-86A2-4619-81BC-53CF689262B8}"/>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8 TV</c:v>
                </c:pt>
                <c:pt idx="1">
                  <c:v>TV4</c:v>
                </c:pt>
                <c:pt idx="2">
                  <c:v>STV Pirmā</c:v>
                </c:pt>
                <c:pt idx="3">
                  <c:v>360 TV</c:v>
                </c:pt>
                <c:pt idx="4">
                  <c:v>ReTV </c:v>
                </c:pt>
                <c:pt idx="5">
                  <c:v>TV3 Life</c:v>
                </c:pt>
                <c:pt idx="6">
                  <c:v>TV 24</c:v>
                </c:pt>
                <c:pt idx="7">
                  <c:v>TV3</c:v>
                </c:pt>
                <c:pt idx="8">
                  <c:v>LTV7</c:v>
                </c:pt>
                <c:pt idx="9">
                  <c:v>LTV1</c:v>
                </c:pt>
              </c:strCache>
            </c:strRef>
          </c:cat>
          <c:val>
            <c:numRef>
              <c:f>Sheet1!$C$4:$C$13</c:f>
              <c:numCache>
                <c:formatCode>0%</c:formatCode>
                <c:ptCount val="10"/>
                <c:pt idx="0">
                  <c:v>4.2556360285566253E-2</c:v>
                </c:pt>
                <c:pt idx="1">
                  <c:v>6.7075226188103132E-2</c:v>
                </c:pt>
                <c:pt idx="2">
                  <c:v>0.10292254492744857</c:v>
                </c:pt>
                <c:pt idx="3">
                  <c:v>0.10612688098370751</c:v>
                </c:pt>
                <c:pt idx="4">
                  <c:v>0.1524393502457608</c:v>
                </c:pt>
                <c:pt idx="5">
                  <c:v>0.15600189118419694</c:v>
                </c:pt>
                <c:pt idx="6">
                  <c:v>0.18795493793470697</c:v>
                </c:pt>
                <c:pt idx="7">
                  <c:v>0.25784239933757103</c:v>
                </c:pt>
                <c:pt idx="8">
                  <c:v>0.33338653046882427</c:v>
                </c:pt>
                <c:pt idx="9">
                  <c:v>0.40665992808461393</c:v>
                </c:pt>
              </c:numCache>
            </c:numRef>
          </c:val>
          <c:extLst>
            <c:ext xmlns:c16="http://schemas.microsoft.com/office/drawing/2014/chart" uri="{C3380CC4-5D6E-409C-BE32-E72D297353CC}">
              <c16:uniqueId val="{00000002-86A2-4619-81BC-53CF689262B8}"/>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86A2-4619-81BC-53CF689262B8}"/>
              </c:ext>
            </c:extLst>
          </c:dPt>
          <c:dPt>
            <c:idx val="3"/>
            <c:invertIfNegative val="0"/>
            <c:bubble3D val="0"/>
            <c:extLst>
              <c:ext xmlns:c16="http://schemas.microsoft.com/office/drawing/2014/chart" uri="{C3380CC4-5D6E-409C-BE32-E72D297353CC}">
                <c16:uniqueId val="{00000004-86A2-4619-81BC-53CF689262B8}"/>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c:v>
                </c:pt>
                <c:pt idx="1">
                  <c:v>TV4</c:v>
                </c:pt>
                <c:pt idx="2">
                  <c:v>STV Pirmā</c:v>
                </c:pt>
                <c:pt idx="3">
                  <c:v>360 TV</c:v>
                </c:pt>
                <c:pt idx="4">
                  <c:v>ReTV </c:v>
                </c:pt>
                <c:pt idx="5">
                  <c:v>TV3 Life</c:v>
                </c:pt>
                <c:pt idx="6">
                  <c:v>TV 24</c:v>
                </c:pt>
                <c:pt idx="7">
                  <c:v>TV3</c:v>
                </c:pt>
                <c:pt idx="8">
                  <c:v>LTV7</c:v>
                </c:pt>
                <c:pt idx="9">
                  <c:v>LTV1</c:v>
                </c:pt>
              </c:strCache>
            </c:strRef>
          </c:cat>
          <c:val>
            <c:numRef>
              <c:f>Sheet1!$D$4:$D$13</c:f>
              <c:numCache>
                <c:formatCode>0%</c:formatCode>
                <c:ptCount val="10"/>
                <c:pt idx="0">
                  <c:v>9.2722513607091134E-2</c:v>
                </c:pt>
                <c:pt idx="1">
                  <c:v>0.11209758581367145</c:v>
                </c:pt>
                <c:pt idx="2">
                  <c:v>0.17314260241227158</c:v>
                </c:pt>
                <c:pt idx="3">
                  <c:v>0.15772143613347395</c:v>
                </c:pt>
                <c:pt idx="4">
                  <c:v>0.26024195090868241</c:v>
                </c:pt>
                <c:pt idx="5">
                  <c:v>0.19804707894718943</c:v>
                </c:pt>
                <c:pt idx="6">
                  <c:v>0.26695370936120738</c:v>
                </c:pt>
                <c:pt idx="7">
                  <c:v>0.31122426617895027</c:v>
                </c:pt>
                <c:pt idx="8">
                  <c:v>0.29497297139656359</c:v>
                </c:pt>
                <c:pt idx="9">
                  <c:v>0.28745762462913521</c:v>
                </c:pt>
              </c:numCache>
            </c:numRef>
          </c:val>
          <c:extLst>
            <c:ext xmlns:c16="http://schemas.microsoft.com/office/drawing/2014/chart" uri="{C3380CC4-5D6E-409C-BE32-E72D297353CC}">
              <c16:uniqueId val="{00000005-86A2-4619-81BC-53CF689262B8}"/>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c:v>
                </c:pt>
                <c:pt idx="1">
                  <c:v>TV4</c:v>
                </c:pt>
                <c:pt idx="2">
                  <c:v>STV Pirmā</c:v>
                </c:pt>
                <c:pt idx="3">
                  <c:v>360 TV</c:v>
                </c:pt>
                <c:pt idx="4">
                  <c:v>ReTV </c:v>
                </c:pt>
                <c:pt idx="5">
                  <c:v>TV3 Life</c:v>
                </c:pt>
                <c:pt idx="6">
                  <c:v>TV 24</c:v>
                </c:pt>
                <c:pt idx="7">
                  <c:v>TV3</c:v>
                </c:pt>
                <c:pt idx="8">
                  <c:v>LTV7</c:v>
                </c:pt>
                <c:pt idx="9">
                  <c:v>LTV1</c:v>
                </c:pt>
              </c:strCache>
            </c:strRef>
          </c:cat>
          <c:val>
            <c:numRef>
              <c:f>Sheet1!$E$4:$E$13</c:f>
              <c:numCache>
                <c:formatCode>0%</c:formatCode>
                <c:ptCount val="10"/>
                <c:pt idx="0">
                  <c:v>5.6815654470436433E-2</c:v>
                </c:pt>
                <c:pt idx="1">
                  <c:v>4.8247572844490251E-2</c:v>
                </c:pt>
                <c:pt idx="2">
                  <c:v>6.9269118072812774E-2</c:v>
                </c:pt>
                <c:pt idx="3">
                  <c:v>6.6881285715010799E-2</c:v>
                </c:pt>
                <c:pt idx="4">
                  <c:v>7.4795733846640983E-2</c:v>
                </c:pt>
                <c:pt idx="5">
                  <c:v>6.7769268060720464E-2</c:v>
                </c:pt>
                <c:pt idx="6">
                  <c:v>8.9541005117786704E-2</c:v>
                </c:pt>
                <c:pt idx="7">
                  <c:v>8.7567399983218927E-2</c:v>
                </c:pt>
                <c:pt idx="8">
                  <c:v>7.3502270403946454E-2</c:v>
                </c:pt>
                <c:pt idx="9">
                  <c:v>6.4923398295789594E-2</c:v>
                </c:pt>
              </c:numCache>
            </c:numRef>
          </c:val>
          <c:extLst>
            <c:ext xmlns:c16="http://schemas.microsoft.com/office/drawing/2014/chart" uri="{C3380CC4-5D6E-409C-BE32-E72D297353CC}">
              <c16:uniqueId val="{00000009-86A2-4619-81BC-53CF689262B8}"/>
            </c:ext>
          </c:extLst>
        </c:ser>
        <c:ser>
          <c:idx val="3"/>
          <c:order val="3"/>
          <c:tx>
            <c:strRef>
              <c:f>Sheet1!$F$3</c:f>
              <c:strCache>
                <c:ptCount val="1"/>
                <c:pt idx="0">
                  <c:v>Nezina\ NA</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8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c:v>
                </c:pt>
                <c:pt idx="1">
                  <c:v>TV4</c:v>
                </c:pt>
                <c:pt idx="2">
                  <c:v>STV Pirmā</c:v>
                </c:pt>
                <c:pt idx="3">
                  <c:v>360 TV</c:v>
                </c:pt>
                <c:pt idx="4">
                  <c:v>ReTV </c:v>
                </c:pt>
                <c:pt idx="5">
                  <c:v>TV3 Life</c:v>
                </c:pt>
                <c:pt idx="6">
                  <c:v>TV 24</c:v>
                </c:pt>
                <c:pt idx="7">
                  <c:v>TV3</c:v>
                </c:pt>
                <c:pt idx="8">
                  <c:v>LTV7</c:v>
                </c:pt>
                <c:pt idx="9">
                  <c:v>LTV1</c:v>
                </c:pt>
              </c:strCache>
            </c:strRef>
          </c:cat>
          <c:val>
            <c:numRef>
              <c:f>Sheet1!$F$4:$F$13</c:f>
              <c:numCache>
                <c:formatCode>0%</c:formatCode>
                <c:ptCount val="10"/>
                <c:pt idx="0">
                  <c:v>0.13314402658714977</c:v>
                </c:pt>
                <c:pt idx="1">
                  <c:v>0.1319361896580184</c:v>
                </c:pt>
                <c:pt idx="2">
                  <c:v>0.1302068430024404</c:v>
                </c:pt>
                <c:pt idx="3">
                  <c:v>0.13570059660786143</c:v>
                </c:pt>
                <c:pt idx="4">
                  <c:v>0.13615577146949334</c:v>
                </c:pt>
                <c:pt idx="5">
                  <c:v>0.13264066316776382</c:v>
                </c:pt>
                <c:pt idx="6">
                  <c:v>0.12650749558828217</c:v>
                </c:pt>
                <c:pt idx="7">
                  <c:v>0.10904996977725226</c:v>
                </c:pt>
                <c:pt idx="8">
                  <c:v>0.10532481595515825</c:v>
                </c:pt>
                <c:pt idx="9">
                  <c:v>9.459025980454823E-2</c:v>
                </c:pt>
              </c:numCache>
            </c:numRef>
          </c:val>
          <c:extLst>
            <c:ext xmlns:c16="http://schemas.microsoft.com/office/drawing/2014/chart" uri="{C3380CC4-5D6E-409C-BE32-E72D297353CC}">
              <c16:uniqueId val="{0000000A-86A2-4619-81BC-53CF689262B8}"/>
            </c:ext>
          </c:extLst>
        </c:ser>
        <c:ser>
          <c:idx val="4"/>
          <c:order val="4"/>
          <c:tx>
            <c:strRef>
              <c:f>Sheet1!$G$3</c:f>
              <c:strCache>
                <c:ptCount val="1"/>
                <c:pt idx="0">
                  <c:v>Neizmanto</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8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c:v>
                </c:pt>
                <c:pt idx="1">
                  <c:v>TV4</c:v>
                </c:pt>
                <c:pt idx="2">
                  <c:v>STV Pirmā</c:v>
                </c:pt>
                <c:pt idx="3">
                  <c:v>360 TV</c:v>
                </c:pt>
                <c:pt idx="4">
                  <c:v>ReTV </c:v>
                </c:pt>
                <c:pt idx="5">
                  <c:v>TV3 Life</c:v>
                </c:pt>
                <c:pt idx="6">
                  <c:v>TV 24</c:v>
                </c:pt>
                <c:pt idx="7">
                  <c:v>TV3</c:v>
                </c:pt>
                <c:pt idx="8">
                  <c:v>LTV7</c:v>
                </c:pt>
                <c:pt idx="9">
                  <c:v>LTV1</c:v>
                </c:pt>
              </c:strCache>
            </c:strRef>
          </c:cat>
          <c:val>
            <c:numRef>
              <c:f>Sheet1!$G$4:$G$13</c:f>
              <c:numCache>
                <c:formatCode>0%</c:formatCode>
                <c:ptCount val="10"/>
                <c:pt idx="0">
                  <c:v>0.67476144504975499</c:v>
                </c:pt>
                <c:pt idx="1">
                  <c:v>0.6406434254957154</c:v>
                </c:pt>
                <c:pt idx="2">
                  <c:v>0.5244588915850259</c:v>
                </c:pt>
                <c:pt idx="3">
                  <c:v>0.5335698005599453</c:v>
                </c:pt>
                <c:pt idx="4">
                  <c:v>0.37636719352942261</c:v>
                </c:pt>
                <c:pt idx="5">
                  <c:v>0.44554109864012881</c:v>
                </c:pt>
                <c:pt idx="6">
                  <c:v>0.32904285199801708</c:v>
                </c:pt>
                <c:pt idx="7">
                  <c:v>0.23431596472300767</c:v>
                </c:pt>
                <c:pt idx="8">
                  <c:v>0.19281341177550781</c:v>
                </c:pt>
                <c:pt idx="9">
                  <c:v>0.14636878918591364</c:v>
                </c:pt>
              </c:numCache>
            </c:numRef>
          </c:val>
          <c:extLst>
            <c:ext xmlns:c16="http://schemas.microsoft.com/office/drawing/2014/chart" uri="{C3380CC4-5D6E-409C-BE32-E72D297353CC}">
              <c16:uniqueId val="{0000000E-86A2-4619-81BC-53CF689262B8}"/>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7.0454689111749777E-2"/>
          <c:y val="0.88750340895401347"/>
          <c:w val="0.92954531088825021"/>
          <c:h val="7.7517951360908624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0010617920415E-2"/>
          <c:y val="1.8065104931233117E-2"/>
          <c:w val="0.92443856997821228"/>
          <c:h val="0.96210538414094304"/>
        </c:manualLayout>
      </c:layout>
      <c:barChart>
        <c:barDir val="bar"/>
        <c:grouping val="clustered"/>
        <c:varyColors val="0"/>
        <c:ser>
          <c:idx val="0"/>
          <c:order val="0"/>
          <c:tx>
            <c:strRef>
              <c:f>Sheet1!$B$1</c:f>
              <c:strCache>
                <c:ptCount val="1"/>
                <c:pt idx="0">
                  <c:v>Vidējais*</c:v>
                </c:pt>
              </c:strCache>
            </c:strRef>
          </c:tx>
          <c:spPr>
            <a:solidFill>
              <a:srgbClr val="990033"/>
            </a:solidFill>
            <a:ln w="25310">
              <a:noFill/>
            </a:ln>
          </c:spPr>
          <c:invertIfNegative val="0"/>
          <c:dPt>
            <c:idx val="0"/>
            <c:invertIfNegative val="0"/>
            <c:bubble3D val="0"/>
            <c:extLst>
              <c:ext xmlns:c16="http://schemas.microsoft.com/office/drawing/2014/chart" uri="{C3380CC4-5D6E-409C-BE32-E72D297353CC}">
                <c16:uniqueId val="{00000000-7DCB-4ED0-AEE2-47BD53A4C550}"/>
              </c:ext>
            </c:extLst>
          </c:dPt>
          <c:dPt>
            <c:idx val="1"/>
            <c:invertIfNegative val="0"/>
            <c:bubble3D val="0"/>
            <c:extLst>
              <c:ext xmlns:c16="http://schemas.microsoft.com/office/drawing/2014/chart" uri="{C3380CC4-5D6E-409C-BE32-E72D297353CC}">
                <c16:uniqueId val="{00000001-7DCB-4ED0-AEE2-47BD53A4C550}"/>
              </c:ext>
            </c:extLst>
          </c:dPt>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8 TV</c:v>
                </c:pt>
                <c:pt idx="1">
                  <c:v>TV4</c:v>
                </c:pt>
                <c:pt idx="2">
                  <c:v>STV Pirmā</c:v>
                </c:pt>
                <c:pt idx="3">
                  <c:v>360 TV</c:v>
                </c:pt>
                <c:pt idx="4">
                  <c:v>ReTV</c:v>
                </c:pt>
                <c:pt idx="5">
                  <c:v>TV3 Life</c:v>
                </c:pt>
                <c:pt idx="6">
                  <c:v>TV 24</c:v>
                </c:pt>
                <c:pt idx="7">
                  <c:v>TV3</c:v>
                </c:pt>
                <c:pt idx="8">
                  <c:v>LTV7</c:v>
                </c:pt>
                <c:pt idx="9">
                  <c:v>LTV1</c:v>
                </c:pt>
              </c:strCache>
            </c:strRef>
          </c:cat>
          <c:val>
            <c:numRef>
              <c:f>Sheet1!$B$2:$B$11</c:f>
              <c:numCache>
                <c:formatCode>0.0</c:formatCode>
                <c:ptCount val="10"/>
                <c:pt idx="0">
                  <c:v>6.70175219584993</c:v>
                </c:pt>
                <c:pt idx="1">
                  <c:v>7.1464209844379045</c:v>
                </c:pt>
                <c:pt idx="2">
                  <c:v>7.2551201005940564</c:v>
                </c:pt>
                <c:pt idx="3">
                  <c:v>7.2941224318346309</c:v>
                </c:pt>
                <c:pt idx="4">
                  <c:v>7.4413641813937019</c:v>
                </c:pt>
                <c:pt idx="5">
                  <c:v>7.4691169396623014</c:v>
                </c:pt>
                <c:pt idx="6">
                  <c:v>7.4947865402750766</c:v>
                </c:pt>
                <c:pt idx="7">
                  <c:v>7.7292687336718107</c:v>
                </c:pt>
                <c:pt idx="8">
                  <c:v>8.0266113434750537</c:v>
                </c:pt>
                <c:pt idx="9">
                  <c:v>8.1963494335572005</c:v>
                </c:pt>
              </c:numCache>
            </c:numRef>
          </c:val>
          <c:extLst>
            <c:ext xmlns:c16="http://schemas.microsoft.com/office/drawing/2014/chart" uri="{C3380CC4-5D6E-409C-BE32-E72D297353CC}">
              <c16:uniqueId val="{00000003-7DCB-4ED0-AEE2-47BD53A4C550}"/>
            </c:ext>
          </c:extLst>
        </c:ser>
        <c:dLbls>
          <c:showLegendKey val="0"/>
          <c:showVal val="1"/>
          <c:showCatName val="1"/>
          <c:showSerName val="0"/>
          <c:showPercent val="0"/>
          <c:showBubbleSize val="0"/>
        </c:dLbls>
        <c:gapWidth val="50"/>
        <c:axId val="441604376"/>
        <c:axId val="441604768"/>
      </c:barChart>
      <c:catAx>
        <c:axId val="441604376"/>
        <c:scaling>
          <c:orientation val="minMax"/>
        </c:scaling>
        <c:delete val="1"/>
        <c:axPos val="l"/>
        <c:majorGridlines>
          <c:spPr>
            <a:ln w="6350">
              <a:solidFill>
                <a:schemeClr val="bg1">
                  <a:lumMod val="85000"/>
                </a:schemeClr>
              </a:solidFill>
              <a:prstDash val="sysDash"/>
            </a:ln>
          </c:spPr>
        </c:majorGridlines>
        <c:numFmt formatCode="@" sourceLinked="0"/>
        <c:majorTickMark val="out"/>
        <c:minorTickMark val="none"/>
        <c:tickLblPos val="nextTo"/>
        <c:crossAx val="441604768"/>
        <c:crosses val="autoZero"/>
        <c:auto val="1"/>
        <c:lblAlgn val="ctr"/>
        <c:lblOffset val="100"/>
        <c:tickMarkSkip val="1"/>
        <c:noMultiLvlLbl val="0"/>
      </c:catAx>
      <c:valAx>
        <c:axId val="441604768"/>
        <c:scaling>
          <c:orientation val="minMax"/>
          <c:max val="10"/>
          <c:min val="1"/>
        </c:scaling>
        <c:delete val="1"/>
        <c:axPos val="b"/>
        <c:numFmt formatCode="0.0" sourceLinked="1"/>
        <c:majorTickMark val="out"/>
        <c:minorTickMark val="none"/>
        <c:tickLblPos val="nextTo"/>
        <c:crossAx val="441604376"/>
        <c:crosses val="autoZero"/>
        <c:crossBetween val="between"/>
        <c:majorUnit val="3"/>
      </c:valAx>
      <c:spPr>
        <a:noFill/>
        <a:ln w="25310">
          <a:noFill/>
        </a:ln>
      </c:spPr>
    </c:plotArea>
    <c:plotVisOnly val="1"/>
    <c:dispBlanksAs val="gap"/>
    <c:showDLblsOverMax val="0"/>
  </c:chart>
  <c:spPr>
    <a:noFill/>
    <a:ln>
      <a:noFill/>
    </a:ln>
  </c:spPr>
  <c:txPr>
    <a:bodyPr/>
    <a:lstStyle/>
    <a:p>
      <a:pPr>
        <a:defRPr sz="700" b="0" i="0" u="none" strike="noStrike" baseline="0">
          <a:solidFill>
            <a:schemeClr val="tx1"/>
          </a:solidFill>
          <a:latin typeface="+mj-lt"/>
          <a:ea typeface="Arial"/>
          <a:cs typeface="Arial"/>
        </a:defRPr>
      </a:pPr>
      <a:endParaRPr lang="lv-L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5983554856819"/>
          <c:y val="5.4421564248590168E-2"/>
          <c:w val="0.79488506690085436"/>
          <c:h val="0.83078309493853786"/>
        </c:manualLayout>
      </c:layout>
      <c:barChart>
        <c:barDir val="bar"/>
        <c:grouping val="percentStacked"/>
        <c:varyColors val="0"/>
        <c:ser>
          <c:idx val="0"/>
          <c:order val="0"/>
          <c:tx>
            <c:strRef>
              <c:f>Sheet1!$C$3</c:f>
              <c:strCache>
                <c:ptCount val="1"/>
                <c:pt idx="0">
                  <c:v>Teicami/ labi (9-10)</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0-1C20-4A0D-9028-F1EFF877F7B9}"/>
              </c:ext>
            </c:extLst>
          </c:dPt>
          <c:dPt>
            <c:idx val="3"/>
            <c:invertIfNegative val="0"/>
            <c:bubble3D val="0"/>
            <c:extLst>
              <c:ext xmlns:c16="http://schemas.microsoft.com/office/drawing/2014/chart" uri="{C3380CC4-5D6E-409C-BE32-E72D297353CC}">
                <c16:uniqueId val="{00000001-1C20-4A0D-9028-F1EFF877F7B9}"/>
              </c:ext>
            </c:extLst>
          </c:dPt>
          <c:dLbls>
            <c:spPr>
              <a:noFill/>
              <a:ln>
                <a:noFill/>
              </a:ln>
              <a:effectLst/>
            </c:spPr>
            <c:txPr>
              <a:bodyPr/>
              <a:lstStyle/>
              <a:p>
                <a:pPr>
                  <a:defRPr lang="en-US"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Sheet1!$B$4:$B$13</c:f>
              <c:strCache>
                <c:ptCount val="10"/>
                <c:pt idx="0">
                  <c:v>8 TV (n=197)</c:v>
                </c:pt>
                <c:pt idx="1">
                  <c:v>TV4 (n=237)</c:v>
                </c:pt>
                <c:pt idx="2">
                  <c:v>STV Pirmā (n=351)</c:v>
                </c:pt>
                <c:pt idx="3">
                  <c:v>360 TV (n=334)</c:v>
                </c:pt>
                <c:pt idx="4">
                  <c:v>ReTV  (n=496)</c:v>
                </c:pt>
                <c:pt idx="5">
                  <c:v>TV3 Life (n=435)</c:v>
                </c:pt>
                <c:pt idx="6">
                  <c:v>TV 24 (n=558)</c:v>
                </c:pt>
                <c:pt idx="7">
                  <c:v>TV3 (n=664)</c:v>
                </c:pt>
                <c:pt idx="8">
                  <c:v>LTV7 (n=712)</c:v>
                </c:pt>
                <c:pt idx="9">
                  <c:v>LTV1 (n=768)</c:v>
                </c:pt>
              </c:strCache>
            </c:strRef>
          </c:cat>
          <c:val>
            <c:numRef>
              <c:f>Sheet1!$C$4:$C$13</c:f>
              <c:numCache>
                <c:formatCode>0%</c:formatCode>
                <c:ptCount val="10"/>
                <c:pt idx="0">
                  <c:v>0.22153863854532566</c:v>
                </c:pt>
                <c:pt idx="1">
                  <c:v>0.29493937508480472</c:v>
                </c:pt>
                <c:pt idx="2">
                  <c:v>0.29803745308765794</c:v>
                </c:pt>
                <c:pt idx="3">
                  <c:v>0.32088715396170597</c:v>
                </c:pt>
                <c:pt idx="4">
                  <c:v>0.31271083415328882</c:v>
                </c:pt>
                <c:pt idx="5">
                  <c:v>0.36983202019147871</c:v>
                </c:pt>
                <c:pt idx="6">
                  <c:v>0.34522005313337834</c:v>
                </c:pt>
                <c:pt idx="7">
                  <c:v>0.39267289482055212</c:v>
                </c:pt>
                <c:pt idx="8">
                  <c:v>0.47500311833608383</c:v>
                </c:pt>
                <c:pt idx="9">
                  <c:v>0.53575492540125547</c:v>
                </c:pt>
              </c:numCache>
            </c:numRef>
          </c:val>
          <c:extLst>
            <c:ext xmlns:c16="http://schemas.microsoft.com/office/drawing/2014/chart" uri="{C3380CC4-5D6E-409C-BE32-E72D297353CC}">
              <c16:uniqueId val="{00000002-1C20-4A0D-9028-F1EFF877F7B9}"/>
            </c:ext>
          </c:extLst>
        </c:ser>
        <c:ser>
          <c:idx val="1"/>
          <c:order val="1"/>
          <c:tx>
            <c:strRef>
              <c:f>Sheet1!$D$3</c:f>
              <c:strCache>
                <c:ptCount val="1"/>
                <c:pt idx="0">
                  <c:v>Apmierinoši (6-8)</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1C20-4A0D-9028-F1EFF877F7B9}"/>
              </c:ext>
            </c:extLst>
          </c:dPt>
          <c:dPt>
            <c:idx val="3"/>
            <c:invertIfNegative val="0"/>
            <c:bubble3D val="0"/>
            <c:extLst>
              <c:ext xmlns:c16="http://schemas.microsoft.com/office/drawing/2014/chart" uri="{C3380CC4-5D6E-409C-BE32-E72D297353CC}">
                <c16:uniqueId val="{00000004-1C20-4A0D-9028-F1EFF877F7B9}"/>
              </c:ext>
            </c:extLst>
          </c:dPt>
          <c:dLbls>
            <c:spPr>
              <a:noFill/>
              <a:ln>
                <a:noFill/>
              </a:ln>
              <a:effectLst/>
            </c:spPr>
            <c:txPr>
              <a:bodyPr wrap="square" lIns="38100" tIns="19050" rIns="38100" bIns="19050" anchor="ctr">
                <a:spAutoFit/>
              </a:bodyPr>
              <a:lstStyle/>
              <a:p>
                <a:pPr>
                  <a:defRPr sz="9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 (n=197)</c:v>
                </c:pt>
                <c:pt idx="1">
                  <c:v>TV4 (n=237)</c:v>
                </c:pt>
                <c:pt idx="2">
                  <c:v>STV Pirmā (n=351)</c:v>
                </c:pt>
                <c:pt idx="3">
                  <c:v>360 TV (n=334)</c:v>
                </c:pt>
                <c:pt idx="4">
                  <c:v>ReTV  (n=496)</c:v>
                </c:pt>
                <c:pt idx="5">
                  <c:v>TV3 Life (n=435)</c:v>
                </c:pt>
                <c:pt idx="6">
                  <c:v>TV 24 (n=558)</c:v>
                </c:pt>
                <c:pt idx="7">
                  <c:v>TV3 (n=664)</c:v>
                </c:pt>
                <c:pt idx="8">
                  <c:v>LTV7 (n=712)</c:v>
                </c:pt>
                <c:pt idx="9">
                  <c:v>LTV1 (n=768)</c:v>
                </c:pt>
              </c:strCache>
            </c:strRef>
          </c:cat>
          <c:val>
            <c:numRef>
              <c:f>Sheet1!$D$4:$D$13</c:f>
              <c:numCache>
                <c:formatCode>0%</c:formatCode>
                <c:ptCount val="10"/>
                <c:pt idx="0">
                  <c:v>0.48269211204094564</c:v>
                </c:pt>
                <c:pt idx="1">
                  <c:v>0.49290913780419887</c:v>
                </c:pt>
                <c:pt idx="2">
                  <c:v>0.50137683906182096</c:v>
                </c:pt>
                <c:pt idx="3">
                  <c:v>0.47688938269459913</c:v>
                </c:pt>
                <c:pt idx="4">
                  <c:v>0.53385479155567617</c:v>
                </c:pt>
                <c:pt idx="5">
                  <c:v>0.46950809854976921</c:v>
                </c:pt>
                <c:pt idx="6">
                  <c:v>0.49031844942452563</c:v>
                </c:pt>
                <c:pt idx="7">
                  <c:v>0.47396911389616769</c:v>
                </c:pt>
                <c:pt idx="8">
                  <c:v>0.42027217188767124</c:v>
                </c:pt>
                <c:pt idx="9">
                  <c:v>0.3787116152913893</c:v>
                </c:pt>
              </c:numCache>
            </c:numRef>
          </c:val>
          <c:extLst>
            <c:ext xmlns:c16="http://schemas.microsoft.com/office/drawing/2014/chart" uri="{C3380CC4-5D6E-409C-BE32-E72D297353CC}">
              <c16:uniqueId val="{00000005-1C20-4A0D-9028-F1EFF877F7B9}"/>
            </c:ext>
          </c:extLst>
        </c:ser>
        <c:ser>
          <c:idx val="2"/>
          <c:order val="2"/>
          <c:tx>
            <c:strRef>
              <c:f>Sheet1!$E$3</c:f>
              <c:strCache>
                <c:ptCount val="1"/>
                <c:pt idx="0">
                  <c:v>Neapmierinoši (1-5)</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Sheet1!$B$4:$B$13</c:f>
              <c:strCache>
                <c:ptCount val="10"/>
                <c:pt idx="0">
                  <c:v>8 TV (n=197)</c:v>
                </c:pt>
                <c:pt idx="1">
                  <c:v>TV4 (n=237)</c:v>
                </c:pt>
                <c:pt idx="2">
                  <c:v>STV Pirmā (n=351)</c:v>
                </c:pt>
                <c:pt idx="3">
                  <c:v>360 TV (n=334)</c:v>
                </c:pt>
                <c:pt idx="4">
                  <c:v>ReTV  (n=496)</c:v>
                </c:pt>
                <c:pt idx="5">
                  <c:v>TV3 Life (n=435)</c:v>
                </c:pt>
                <c:pt idx="6">
                  <c:v>TV 24 (n=558)</c:v>
                </c:pt>
                <c:pt idx="7">
                  <c:v>TV3 (n=664)</c:v>
                </c:pt>
                <c:pt idx="8">
                  <c:v>LTV7 (n=712)</c:v>
                </c:pt>
                <c:pt idx="9">
                  <c:v>LTV1 (n=768)</c:v>
                </c:pt>
              </c:strCache>
            </c:strRef>
          </c:cat>
          <c:val>
            <c:numRef>
              <c:f>Sheet1!$E$4:$E$13</c:f>
              <c:numCache>
                <c:formatCode>0%</c:formatCode>
                <c:ptCount val="10"/>
                <c:pt idx="0">
                  <c:v>0.2957692494137284</c:v>
                </c:pt>
                <c:pt idx="1">
                  <c:v>0.21215148711099668</c:v>
                </c:pt>
                <c:pt idx="2">
                  <c:v>0.20058570785052163</c:v>
                </c:pt>
                <c:pt idx="3">
                  <c:v>0.20222346334369562</c:v>
                </c:pt>
                <c:pt idx="4">
                  <c:v>0.15343437429103657</c:v>
                </c:pt>
                <c:pt idx="5">
                  <c:v>0.16065988125875375</c:v>
                </c:pt>
                <c:pt idx="6">
                  <c:v>0.16446149744209765</c:v>
                </c:pt>
                <c:pt idx="7">
                  <c:v>0.13335799128327974</c:v>
                </c:pt>
                <c:pt idx="8">
                  <c:v>0.10472470977624415</c:v>
                </c:pt>
                <c:pt idx="9">
                  <c:v>8.5533459307353829E-2</c:v>
                </c:pt>
              </c:numCache>
            </c:numRef>
          </c:val>
          <c:extLst>
            <c:ext xmlns:c16="http://schemas.microsoft.com/office/drawing/2014/chart" uri="{C3380CC4-5D6E-409C-BE32-E72D297353CC}">
              <c16:uniqueId val="{00000006-1C20-4A0D-9028-F1EFF877F7B9}"/>
            </c:ext>
          </c:extLst>
        </c:ser>
        <c:dLbls>
          <c:showLegendKey val="0"/>
          <c:showVal val="1"/>
          <c:showCatName val="0"/>
          <c:showSerName val="0"/>
          <c:showPercent val="0"/>
          <c:showBubbleSize val="0"/>
        </c:dLbls>
        <c:gapWidth val="44"/>
        <c:overlap val="100"/>
        <c:axId val="-1640715584"/>
        <c:axId val="-1640705248"/>
      </c:barChart>
      <c:catAx>
        <c:axId val="-1640715584"/>
        <c:scaling>
          <c:orientation val="minMax"/>
        </c:scaling>
        <c:delete val="0"/>
        <c:axPos val="l"/>
        <c:numFmt formatCode="General" sourceLinked="0"/>
        <c:majorTickMark val="out"/>
        <c:minorTickMark val="none"/>
        <c:tickLblPos val="nextTo"/>
        <c:txPr>
          <a:bodyPr/>
          <a:lstStyle/>
          <a:p>
            <a:pPr>
              <a:defRPr sz="1100" b="1"/>
            </a:pPr>
            <a:endParaRPr lang="lv-LV"/>
          </a:p>
        </c:txPr>
        <c:crossAx val="-1640705248"/>
        <c:crosses val="autoZero"/>
        <c:auto val="1"/>
        <c:lblAlgn val="ctr"/>
        <c:lblOffset val="100"/>
        <c:noMultiLvlLbl val="0"/>
      </c:catAx>
      <c:valAx>
        <c:axId val="-1640705248"/>
        <c:scaling>
          <c:orientation val="minMax"/>
        </c:scaling>
        <c:delete val="1"/>
        <c:axPos val="b"/>
        <c:numFmt formatCode="0%" sourceLinked="1"/>
        <c:majorTickMark val="out"/>
        <c:minorTickMark val="none"/>
        <c:tickLblPos val="nextTo"/>
        <c:crossAx val="-1640715584"/>
        <c:crosses val="autoZero"/>
        <c:crossBetween val="between"/>
      </c:valAx>
    </c:plotArea>
    <c:legend>
      <c:legendPos val="t"/>
      <c:layout>
        <c:manualLayout>
          <c:xMode val="edge"/>
          <c:yMode val="edge"/>
          <c:x val="0.20495909559781753"/>
          <c:y val="0.90314702809421532"/>
          <c:w val="0.79504090440218245"/>
          <c:h val="6.1874332220706582E-2"/>
        </c:manualLayout>
      </c:layout>
      <c:overlay val="0"/>
      <c:txPr>
        <a:bodyPr/>
        <a:lstStyle/>
        <a:p>
          <a:pPr>
            <a:defRPr lang="en-US" sz="1050" b="1"/>
          </a:pPr>
          <a:endParaRPr lang="lv-LV"/>
        </a:p>
      </c:txPr>
    </c:legend>
    <c:plotVisOnly val="1"/>
    <c:dispBlanksAs val="gap"/>
    <c:showDLblsOverMax val="0"/>
  </c:chart>
  <c:txPr>
    <a:bodyPr/>
    <a:lstStyle/>
    <a:p>
      <a:pPr>
        <a:defRPr sz="1800"/>
      </a:pPr>
      <a:endParaRPr lang="lv-LV"/>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FF9C5-43AB-41DB-99A5-23E170D8ED4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lv-LV"/>
          </a:p>
        </p:txBody>
      </p:sp>
      <p:sp>
        <p:nvSpPr>
          <p:cNvPr id="3" name="Date Placeholder 2">
            <a:extLst>
              <a:ext uri="{FF2B5EF4-FFF2-40B4-BE49-F238E27FC236}">
                <a16:creationId xmlns:a16="http://schemas.microsoft.com/office/drawing/2014/main" id="{C620C9A6-0253-4B5F-9856-D44A0DB51F26}"/>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24CB7808-3C54-4F8F-A64C-ADD3BD83FAF1}" type="datetimeFigureOut">
              <a:rPr lang="lv-LV"/>
              <a:pPr>
                <a:defRPr/>
              </a:pPr>
              <a:t>23.01.2023</a:t>
            </a:fld>
            <a:endParaRPr lang="lv-LV"/>
          </a:p>
        </p:txBody>
      </p:sp>
      <p:sp>
        <p:nvSpPr>
          <p:cNvPr id="4" name="Slide Image Placeholder 3">
            <a:extLst>
              <a:ext uri="{FF2B5EF4-FFF2-40B4-BE49-F238E27FC236}">
                <a16:creationId xmlns:a16="http://schemas.microsoft.com/office/drawing/2014/main" id="{B9822604-440B-4C26-9540-7984F9253387}"/>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4F4774C-93BD-4F5F-BC04-D5AA3B77837F}"/>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19375F3C-4421-4D30-B052-77E3F0208BDF}"/>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lv-LV"/>
          </a:p>
        </p:txBody>
      </p:sp>
      <p:sp>
        <p:nvSpPr>
          <p:cNvPr id="7" name="Slide Number Placeholder 6">
            <a:extLst>
              <a:ext uri="{FF2B5EF4-FFF2-40B4-BE49-F238E27FC236}">
                <a16:creationId xmlns:a16="http://schemas.microsoft.com/office/drawing/2014/main" id="{1F36445B-C626-4115-9B5B-F90C2FA2236C}"/>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14B1747-727F-4832-915E-8F8750DC5DF1}"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49095C5-5EB5-4FB9-A814-2C5E128CE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D624178-618F-42B8-9AD0-8D44550EA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a:p>
        </p:txBody>
      </p:sp>
      <p:sp>
        <p:nvSpPr>
          <p:cNvPr id="8196" name="Slide Number Placeholder 3">
            <a:extLst>
              <a:ext uri="{FF2B5EF4-FFF2-40B4-BE49-F238E27FC236}">
                <a16:creationId xmlns:a16="http://schemas.microsoft.com/office/drawing/2014/main" id="{38D13092-4EA1-41A0-B151-4900D8A5E2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E0C660-5127-4BE2-A1D9-5B915246646F}" type="slidenum">
              <a:rPr lang="lv-LV" altLang="lv-LV" smtClean="0"/>
              <a:pPr/>
              <a:t>4</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7A14D3F-5C89-44D7-BB92-CDB5874C191A}"/>
              </a:ext>
            </a:extLst>
          </p:cNvPr>
          <p:cNvSpPr>
            <a:spLocks noGrp="1"/>
          </p:cNvSpPr>
          <p:nvPr>
            <p:ph type="dt" sz="half" idx="10"/>
          </p:nvPr>
        </p:nvSpPr>
        <p:spPr/>
        <p:txBody>
          <a:bodyPr/>
          <a:lstStyle>
            <a:lvl1pPr>
              <a:defRPr/>
            </a:lvl1pPr>
          </a:lstStyle>
          <a:p>
            <a:pPr>
              <a:defRPr/>
            </a:pPr>
            <a:fld id="{47BC7ACC-D0E9-4D86-84D9-225593EE7A99}" type="datetime1">
              <a:rPr lang="lv-LV"/>
              <a:pPr>
                <a:defRPr/>
              </a:pPr>
              <a:t>23.01.2023</a:t>
            </a:fld>
            <a:endParaRPr lang="lv-LV"/>
          </a:p>
        </p:txBody>
      </p:sp>
      <p:sp>
        <p:nvSpPr>
          <p:cNvPr id="5" name="Footer Placeholder 4">
            <a:extLst>
              <a:ext uri="{FF2B5EF4-FFF2-40B4-BE49-F238E27FC236}">
                <a16:creationId xmlns:a16="http://schemas.microsoft.com/office/drawing/2014/main" id="{169A0983-7AC0-42CC-90EB-37CE53CA781C}"/>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CA1DCF8B-39D3-4E3E-8D06-141390C4A206}"/>
              </a:ext>
            </a:extLst>
          </p:cNvPr>
          <p:cNvSpPr>
            <a:spLocks noGrp="1"/>
          </p:cNvSpPr>
          <p:nvPr>
            <p:ph type="sldNum" sz="quarter" idx="12"/>
          </p:nvPr>
        </p:nvSpPr>
        <p:spPr/>
        <p:txBody>
          <a:bodyPr/>
          <a:lstStyle>
            <a:lvl1pPr>
              <a:defRPr/>
            </a:lvl1pPr>
          </a:lstStyle>
          <a:p>
            <a:pPr>
              <a:defRPr/>
            </a:pPr>
            <a:fld id="{50B05987-1B21-42CE-9935-0C4F7F380BCA}" type="slidenum">
              <a:rPr lang="lv-LV" altLang="lv-LV"/>
              <a:pPr>
                <a:defRPr/>
              </a:pPr>
              <a:t>‹#›</a:t>
            </a:fld>
            <a:endParaRPr lang="lv-LV" altLang="lv-LV"/>
          </a:p>
        </p:txBody>
      </p:sp>
    </p:spTree>
    <p:extLst>
      <p:ext uri="{BB962C8B-B14F-4D97-AF65-F5344CB8AC3E}">
        <p14:creationId xmlns:p14="http://schemas.microsoft.com/office/powerpoint/2010/main" val="403094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BDC5B79-73A2-4838-A42F-6468B26A65BA}"/>
              </a:ext>
            </a:extLst>
          </p:cNvPr>
          <p:cNvSpPr>
            <a:spLocks noGrp="1"/>
          </p:cNvSpPr>
          <p:nvPr>
            <p:ph type="dt" sz="half" idx="10"/>
          </p:nvPr>
        </p:nvSpPr>
        <p:spPr/>
        <p:txBody>
          <a:bodyPr/>
          <a:lstStyle>
            <a:lvl1pPr>
              <a:defRPr/>
            </a:lvl1pPr>
          </a:lstStyle>
          <a:p>
            <a:pPr>
              <a:defRPr/>
            </a:pPr>
            <a:fld id="{FCFB3652-B645-4607-9623-F29F0DD6422A}" type="datetime1">
              <a:rPr lang="lv-LV"/>
              <a:pPr>
                <a:defRPr/>
              </a:pPr>
              <a:t>23.01.2023</a:t>
            </a:fld>
            <a:endParaRPr lang="lv-LV"/>
          </a:p>
        </p:txBody>
      </p:sp>
      <p:sp>
        <p:nvSpPr>
          <p:cNvPr id="5" name="Footer Placeholder 4">
            <a:extLst>
              <a:ext uri="{FF2B5EF4-FFF2-40B4-BE49-F238E27FC236}">
                <a16:creationId xmlns:a16="http://schemas.microsoft.com/office/drawing/2014/main" id="{1650F09E-1603-4AD9-B445-E8B755A4A681}"/>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636E527-A5A1-4C54-B1CB-61F6B6EA5F2A}"/>
              </a:ext>
            </a:extLst>
          </p:cNvPr>
          <p:cNvSpPr>
            <a:spLocks noGrp="1"/>
          </p:cNvSpPr>
          <p:nvPr>
            <p:ph type="sldNum" sz="quarter" idx="12"/>
          </p:nvPr>
        </p:nvSpPr>
        <p:spPr/>
        <p:txBody>
          <a:bodyPr/>
          <a:lstStyle>
            <a:lvl1pPr>
              <a:defRPr/>
            </a:lvl1pPr>
          </a:lstStyle>
          <a:p>
            <a:pPr>
              <a:defRPr/>
            </a:pPr>
            <a:fld id="{28D19FB3-8A07-483A-9673-9BC588F35C9E}" type="slidenum">
              <a:rPr lang="lv-LV" altLang="lv-LV"/>
              <a:pPr>
                <a:defRPr/>
              </a:pPr>
              <a:t>‹#›</a:t>
            </a:fld>
            <a:endParaRPr lang="lv-LV" altLang="lv-LV"/>
          </a:p>
        </p:txBody>
      </p:sp>
    </p:spTree>
    <p:extLst>
      <p:ext uri="{BB962C8B-B14F-4D97-AF65-F5344CB8AC3E}">
        <p14:creationId xmlns:p14="http://schemas.microsoft.com/office/powerpoint/2010/main" val="192670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5EF09FE-7A51-445A-B39C-30F550521AAC}"/>
              </a:ext>
            </a:extLst>
          </p:cNvPr>
          <p:cNvSpPr>
            <a:spLocks noGrp="1"/>
          </p:cNvSpPr>
          <p:nvPr>
            <p:ph type="dt" sz="half" idx="10"/>
          </p:nvPr>
        </p:nvSpPr>
        <p:spPr/>
        <p:txBody>
          <a:bodyPr/>
          <a:lstStyle>
            <a:lvl1pPr>
              <a:defRPr/>
            </a:lvl1pPr>
          </a:lstStyle>
          <a:p>
            <a:pPr>
              <a:defRPr/>
            </a:pPr>
            <a:fld id="{F04376C9-0F08-4888-81A9-E6700FC12142}" type="datetime1">
              <a:rPr lang="lv-LV"/>
              <a:pPr>
                <a:defRPr/>
              </a:pPr>
              <a:t>23.01.2023</a:t>
            </a:fld>
            <a:endParaRPr lang="lv-LV"/>
          </a:p>
        </p:txBody>
      </p:sp>
      <p:sp>
        <p:nvSpPr>
          <p:cNvPr id="5" name="Footer Placeholder 4">
            <a:extLst>
              <a:ext uri="{FF2B5EF4-FFF2-40B4-BE49-F238E27FC236}">
                <a16:creationId xmlns:a16="http://schemas.microsoft.com/office/drawing/2014/main" id="{B90EA1A4-4924-453C-805A-BCA0E191F385}"/>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42727AE-9B4C-4D9B-B98C-536E3BF9A4C9}"/>
              </a:ext>
            </a:extLst>
          </p:cNvPr>
          <p:cNvSpPr>
            <a:spLocks noGrp="1"/>
          </p:cNvSpPr>
          <p:nvPr>
            <p:ph type="sldNum" sz="quarter" idx="12"/>
          </p:nvPr>
        </p:nvSpPr>
        <p:spPr/>
        <p:txBody>
          <a:bodyPr/>
          <a:lstStyle>
            <a:lvl1pPr>
              <a:defRPr/>
            </a:lvl1pPr>
          </a:lstStyle>
          <a:p>
            <a:pPr>
              <a:defRPr/>
            </a:pPr>
            <a:fld id="{121A0AD8-89A5-486E-8201-A55776F3B531}" type="slidenum">
              <a:rPr lang="lv-LV" altLang="lv-LV"/>
              <a:pPr>
                <a:defRPr/>
              </a:pPr>
              <a:t>‹#›</a:t>
            </a:fld>
            <a:endParaRPr lang="lv-LV" altLang="lv-LV"/>
          </a:p>
        </p:txBody>
      </p:sp>
    </p:spTree>
    <p:extLst>
      <p:ext uri="{BB962C8B-B14F-4D97-AF65-F5344CB8AC3E}">
        <p14:creationId xmlns:p14="http://schemas.microsoft.com/office/powerpoint/2010/main" val="14502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F996285-2751-43F8-8FC4-9C95051BB038}"/>
              </a:ext>
            </a:extLst>
          </p:cNvPr>
          <p:cNvSpPr>
            <a:spLocks noGrp="1"/>
          </p:cNvSpPr>
          <p:nvPr>
            <p:ph type="dt" sz="half" idx="10"/>
          </p:nvPr>
        </p:nvSpPr>
        <p:spPr/>
        <p:txBody>
          <a:bodyPr/>
          <a:lstStyle>
            <a:lvl1pPr>
              <a:defRPr/>
            </a:lvl1pPr>
          </a:lstStyle>
          <a:p>
            <a:pPr>
              <a:defRPr/>
            </a:pPr>
            <a:fld id="{8558BD1B-C4B8-4BDD-B950-94488E4576DB}" type="datetime1">
              <a:rPr lang="lv-LV"/>
              <a:pPr>
                <a:defRPr/>
              </a:pPr>
              <a:t>23.01.2023</a:t>
            </a:fld>
            <a:endParaRPr lang="lv-LV"/>
          </a:p>
        </p:txBody>
      </p:sp>
      <p:sp>
        <p:nvSpPr>
          <p:cNvPr id="5" name="Footer Placeholder 4">
            <a:extLst>
              <a:ext uri="{FF2B5EF4-FFF2-40B4-BE49-F238E27FC236}">
                <a16:creationId xmlns:a16="http://schemas.microsoft.com/office/drawing/2014/main" id="{6885AE2A-5EC5-42FD-9B41-D48842485E8A}"/>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39F0EF58-878C-4CB1-A0D0-070C689BA5CF}"/>
              </a:ext>
            </a:extLst>
          </p:cNvPr>
          <p:cNvSpPr>
            <a:spLocks noGrp="1"/>
          </p:cNvSpPr>
          <p:nvPr>
            <p:ph type="sldNum" sz="quarter" idx="12"/>
          </p:nvPr>
        </p:nvSpPr>
        <p:spPr/>
        <p:txBody>
          <a:bodyPr/>
          <a:lstStyle>
            <a:lvl1pPr>
              <a:defRPr/>
            </a:lvl1pPr>
          </a:lstStyle>
          <a:p>
            <a:pPr>
              <a:defRPr/>
            </a:pPr>
            <a:fld id="{63F69DFA-FC56-4188-AAB1-0E9ACA50DA5B}" type="slidenum">
              <a:rPr lang="lv-LV" altLang="lv-LV"/>
              <a:pPr>
                <a:defRPr/>
              </a:pPr>
              <a:t>‹#›</a:t>
            </a:fld>
            <a:endParaRPr lang="lv-LV" altLang="lv-LV"/>
          </a:p>
        </p:txBody>
      </p:sp>
    </p:spTree>
    <p:extLst>
      <p:ext uri="{BB962C8B-B14F-4D97-AF65-F5344CB8AC3E}">
        <p14:creationId xmlns:p14="http://schemas.microsoft.com/office/powerpoint/2010/main" val="106751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74B4A-9828-4E47-B94B-3B08A18D4AA4}"/>
              </a:ext>
            </a:extLst>
          </p:cNvPr>
          <p:cNvSpPr>
            <a:spLocks noGrp="1"/>
          </p:cNvSpPr>
          <p:nvPr>
            <p:ph type="dt" sz="half" idx="10"/>
          </p:nvPr>
        </p:nvSpPr>
        <p:spPr/>
        <p:txBody>
          <a:bodyPr/>
          <a:lstStyle>
            <a:lvl1pPr>
              <a:defRPr/>
            </a:lvl1pPr>
          </a:lstStyle>
          <a:p>
            <a:pPr>
              <a:defRPr/>
            </a:pPr>
            <a:fld id="{43537AF0-C6A9-4E5F-9E57-F86E308E89CB}" type="datetime1">
              <a:rPr lang="lv-LV"/>
              <a:pPr>
                <a:defRPr/>
              </a:pPr>
              <a:t>23.01.2023</a:t>
            </a:fld>
            <a:endParaRPr lang="lv-LV"/>
          </a:p>
        </p:txBody>
      </p:sp>
      <p:sp>
        <p:nvSpPr>
          <p:cNvPr id="5" name="Footer Placeholder 4">
            <a:extLst>
              <a:ext uri="{FF2B5EF4-FFF2-40B4-BE49-F238E27FC236}">
                <a16:creationId xmlns:a16="http://schemas.microsoft.com/office/drawing/2014/main" id="{5B70BCF4-F575-466F-81B3-BCC2B3CBE054}"/>
              </a:ext>
            </a:extLst>
          </p:cNvPr>
          <p:cNvSpPr>
            <a:spLocks noGrp="1"/>
          </p:cNvSpPr>
          <p:nvPr>
            <p:ph type="ftr" sz="quarter" idx="11"/>
          </p:nvPr>
        </p:nvSpPr>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AF46EA0D-8E88-4BA3-9FFB-9AA87721FD06}"/>
              </a:ext>
            </a:extLst>
          </p:cNvPr>
          <p:cNvSpPr>
            <a:spLocks noGrp="1"/>
          </p:cNvSpPr>
          <p:nvPr>
            <p:ph type="sldNum" sz="quarter" idx="12"/>
          </p:nvPr>
        </p:nvSpPr>
        <p:spPr/>
        <p:txBody>
          <a:bodyPr/>
          <a:lstStyle>
            <a:lvl1pPr>
              <a:defRPr/>
            </a:lvl1pPr>
          </a:lstStyle>
          <a:p>
            <a:pPr>
              <a:defRPr/>
            </a:pPr>
            <a:fld id="{7288A7B7-B960-4CEF-B785-12EECE242361}" type="slidenum">
              <a:rPr lang="lv-LV" altLang="lv-LV"/>
              <a:pPr>
                <a:defRPr/>
              </a:pPr>
              <a:t>‹#›</a:t>
            </a:fld>
            <a:endParaRPr lang="lv-LV" altLang="lv-LV"/>
          </a:p>
        </p:txBody>
      </p:sp>
    </p:spTree>
    <p:extLst>
      <p:ext uri="{BB962C8B-B14F-4D97-AF65-F5344CB8AC3E}">
        <p14:creationId xmlns:p14="http://schemas.microsoft.com/office/powerpoint/2010/main" val="1557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a:extLst>
              <a:ext uri="{FF2B5EF4-FFF2-40B4-BE49-F238E27FC236}">
                <a16:creationId xmlns:a16="http://schemas.microsoft.com/office/drawing/2014/main" id="{94D41B23-BD7B-47A1-B6D6-EE45847F6521}"/>
              </a:ext>
            </a:extLst>
          </p:cNvPr>
          <p:cNvSpPr>
            <a:spLocks noGrp="1"/>
          </p:cNvSpPr>
          <p:nvPr>
            <p:ph type="dt" sz="half" idx="10"/>
          </p:nvPr>
        </p:nvSpPr>
        <p:spPr/>
        <p:txBody>
          <a:bodyPr/>
          <a:lstStyle>
            <a:lvl1pPr>
              <a:defRPr/>
            </a:lvl1pPr>
          </a:lstStyle>
          <a:p>
            <a:pPr>
              <a:defRPr/>
            </a:pPr>
            <a:fld id="{01E97404-0711-4E33-B6A4-B62A7D8D4995}" type="datetime1">
              <a:rPr lang="lv-LV"/>
              <a:pPr>
                <a:defRPr/>
              </a:pPr>
              <a:t>23.01.2023</a:t>
            </a:fld>
            <a:endParaRPr lang="lv-LV"/>
          </a:p>
        </p:txBody>
      </p:sp>
      <p:sp>
        <p:nvSpPr>
          <p:cNvPr id="6" name="Footer Placeholder 4">
            <a:extLst>
              <a:ext uri="{FF2B5EF4-FFF2-40B4-BE49-F238E27FC236}">
                <a16:creationId xmlns:a16="http://schemas.microsoft.com/office/drawing/2014/main" id="{FF4E29BF-5BB1-4920-AE08-D8A5B13B2977}"/>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3717D86E-746C-45A8-9142-D7897200D74F}"/>
              </a:ext>
            </a:extLst>
          </p:cNvPr>
          <p:cNvSpPr>
            <a:spLocks noGrp="1"/>
          </p:cNvSpPr>
          <p:nvPr>
            <p:ph type="sldNum" sz="quarter" idx="12"/>
          </p:nvPr>
        </p:nvSpPr>
        <p:spPr/>
        <p:txBody>
          <a:bodyPr/>
          <a:lstStyle>
            <a:lvl1pPr>
              <a:defRPr/>
            </a:lvl1pPr>
          </a:lstStyle>
          <a:p>
            <a:pPr>
              <a:defRPr/>
            </a:pPr>
            <a:fld id="{12A95552-F0D7-41F1-8A4E-6C641C610CE9}" type="slidenum">
              <a:rPr lang="lv-LV" altLang="lv-LV"/>
              <a:pPr>
                <a:defRPr/>
              </a:pPr>
              <a:t>‹#›</a:t>
            </a:fld>
            <a:endParaRPr lang="lv-LV" altLang="lv-LV"/>
          </a:p>
        </p:txBody>
      </p:sp>
    </p:spTree>
    <p:extLst>
      <p:ext uri="{BB962C8B-B14F-4D97-AF65-F5344CB8AC3E}">
        <p14:creationId xmlns:p14="http://schemas.microsoft.com/office/powerpoint/2010/main" val="209891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3">
            <a:extLst>
              <a:ext uri="{FF2B5EF4-FFF2-40B4-BE49-F238E27FC236}">
                <a16:creationId xmlns:a16="http://schemas.microsoft.com/office/drawing/2014/main" id="{1B32A696-3D3D-4A71-8040-4FE14301C4EB}"/>
              </a:ext>
            </a:extLst>
          </p:cNvPr>
          <p:cNvSpPr>
            <a:spLocks noGrp="1"/>
          </p:cNvSpPr>
          <p:nvPr>
            <p:ph type="dt" sz="half" idx="10"/>
          </p:nvPr>
        </p:nvSpPr>
        <p:spPr/>
        <p:txBody>
          <a:bodyPr/>
          <a:lstStyle>
            <a:lvl1pPr>
              <a:defRPr/>
            </a:lvl1pPr>
          </a:lstStyle>
          <a:p>
            <a:pPr>
              <a:defRPr/>
            </a:pPr>
            <a:fld id="{8427BBDB-EA62-4721-B66E-687DF2377D02}" type="datetime1">
              <a:rPr lang="lv-LV"/>
              <a:pPr>
                <a:defRPr/>
              </a:pPr>
              <a:t>23.01.2023</a:t>
            </a:fld>
            <a:endParaRPr lang="lv-LV"/>
          </a:p>
        </p:txBody>
      </p:sp>
      <p:sp>
        <p:nvSpPr>
          <p:cNvPr id="8" name="Footer Placeholder 4">
            <a:extLst>
              <a:ext uri="{FF2B5EF4-FFF2-40B4-BE49-F238E27FC236}">
                <a16:creationId xmlns:a16="http://schemas.microsoft.com/office/drawing/2014/main" id="{39FB243E-D584-4A34-AE6F-C16A90025D1B}"/>
              </a:ext>
            </a:extLst>
          </p:cNvPr>
          <p:cNvSpPr>
            <a:spLocks noGrp="1"/>
          </p:cNvSpPr>
          <p:nvPr>
            <p:ph type="ftr" sz="quarter" idx="11"/>
          </p:nvPr>
        </p:nvSpPr>
        <p:spPr/>
        <p:txBody>
          <a:bodyPr/>
          <a:lstStyle>
            <a:lvl1pPr>
              <a:defRPr/>
            </a:lvl1pPr>
          </a:lstStyle>
          <a:p>
            <a:pPr>
              <a:defRPr/>
            </a:pPr>
            <a:endParaRPr lang="lv-LV"/>
          </a:p>
        </p:txBody>
      </p:sp>
      <p:sp>
        <p:nvSpPr>
          <p:cNvPr id="9" name="Slide Number Placeholder 5">
            <a:extLst>
              <a:ext uri="{FF2B5EF4-FFF2-40B4-BE49-F238E27FC236}">
                <a16:creationId xmlns:a16="http://schemas.microsoft.com/office/drawing/2014/main" id="{22332DFD-37CD-4D3B-87F9-37B79BF9C61F}"/>
              </a:ext>
            </a:extLst>
          </p:cNvPr>
          <p:cNvSpPr>
            <a:spLocks noGrp="1"/>
          </p:cNvSpPr>
          <p:nvPr>
            <p:ph type="sldNum" sz="quarter" idx="12"/>
          </p:nvPr>
        </p:nvSpPr>
        <p:spPr/>
        <p:txBody>
          <a:bodyPr/>
          <a:lstStyle>
            <a:lvl1pPr>
              <a:defRPr/>
            </a:lvl1pPr>
          </a:lstStyle>
          <a:p>
            <a:pPr>
              <a:defRPr/>
            </a:pPr>
            <a:fld id="{3DF578C9-8563-44EE-A28A-42E3B83A2915}" type="slidenum">
              <a:rPr lang="lv-LV" altLang="lv-LV"/>
              <a:pPr>
                <a:defRPr/>
              </a:pPr>
              <a:t>‹#›</a:t>
            </a:fld>
            <a:endParaRPr lang="lv-LV" altLang="lv-LV"/>
          </a:p>
        </p:txBody>
      </p:sp>
    </p:spTree>
    <p:extLst>
      <p:ext uri="{BB962C8B-B14F-4D97-AF65-F5344CB8AC3E}">
        <p14:creationId xmlns:p14="http://schemas.microsoft.com/office/powerpoint/2010/main" val="287354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3">
            <a:extLst>
              <a:ext uri="{FF2B5EF4-FFF2-40B4-BE49-F238E27FC236}">
                <a16:creationId xmlns:a16="http://schemas.microsoft.com/office/drawing/2014/main" id="{CCED0D1C-3F0E-484A-B311-61454D8E1EC8}"/>
              </a:ext>
            </a:extLst>
          </p:cNvPr>
          <p:cNvSpPr>
            <a:spLocks noGrp="1"/>
          </p:cNvSpPr>
          <p:nvPr>
            <p:ph type="dt" sz="half" idx="10"/>
          </p:nvPr>
        </p:nvSpPr>
        <p:spPr/>
        <p:txBody>
          <a:bodyPr/>
          <a:lstStyle>
            <a:lvl1pPr>
              <a:defRPr/>
            </a:lvl1pPr>
          </a:lstStyle>
          <a:p>
            <a:pPr>
              <a:defRPr/>
            </a:pPr>
            <a:fld id="{DCE2E456-8D19-4F08-BC05-85753060F011}" type="datetime1">
              <a:rPr lang="lv-LV"/>
              <a:pPr>
                <a:defRPr/>
              </a:pPr>
              <a:t>23.01.2023</a:t>
            </a:fld>
            <a:endParaRPr lang="lv-LV"/>
          </a:p>
        </p:txBody>
      </p:sp>
      <p:sp>
        <p:nvSpPr>
          <p:cNvPr id="4" name="Footer Placeholder 4">
            <a:extLst>
              <a:ext uri="{FF2B5EF4-FFF2-40B4-BE49-F238E27FC236}">
                <a16:creationId xmlns:a16="http://schemas.microsoft.com/office/drawing/2014/main" id="{358D2457-417C-4065-84B9-572BF8BBD4F6}"/>
              </a:ext>
            </a:extLst>
          </p:cNvPr>
          <p:cNvSpPr>
            <a:spLocks noGrp="1"/>
          </p:cNvSpPr>
          <p:nvPr>
            <p:ph type="ftr" sz="quarter" idx="11"/>
          </p:nvPr>
        </p:nvSpPr>
        <p:spPr/>
        <p:txBody>
          <a:bodyPr/>
          <a:lstStyle>
            <a:lvl1pPr>
              <a:defRPr/>
            </a:lvl1pPr>
          </a:lstStyle>
          <a:p>
            <a:pPr>
              <a:defRPr/>
            </a:pPr>
            <a:endParaRPr lang="lv-LV"/>
          </a:p>
        </p:txBody>
      </p:sp>
      <p:sp>
        <p:nvSpPr>
          <p:cNvPr id="5" name="Slide Number Placeholder 5">
            <a:extLst>
              <a:ext uri="{FF2B5EF4-FFF2-40B4-BE49-F238E27FC236}">
                <a16:creationId xmlns:a16="http://schemas.microsoft.com/office/drawing/2014/main" id="{BB75D57C-31A7-4742-8442-3488BB51E6E8}"/>
              </a:ext>
            </a:extLst>
          </p:cNvPr>
          <p:cNvSpPr>
            <a:spLocks noGrp="1"/>
          </p:cNvSpPr>
          <p:nvPr>
            <p:ph type="sldNum" sz="quarter" idx="12"/>
          </p:nvPr>
        </p:nvSpPr>
        <p:spPr/>
        <p:txBody>
          <a:bodyPr/>
          <a:lstStyle>
            <a:lvl1pPr>
              <a:defRPr/>
            </a:lvl1pPr>
          </a:lstStyle>
          <a:p>
            <a:pPr>
              <a:defRPr/>
            </a:pPr>
            <a:fld id="{8C35BA4A-B336-4B24-ACE0-C6DC473D37BD}" type="slidenum">
              <a:rPr lang="lv-LV" altLang="lv-LV"/>
              <a:pPr>
                <a:defRPr/>
              </a:pPr>
              <a:t>‹#›</a:t>
            </a:fld>
            <a:endParaRPr lang="lv-LV" altLang="lv-LV"/>
          </a:p>
        </p:txBody>
      </p:sp>
    </p:spTree>
    <p:extLst>
      <p:ext uri="{BB962C8B-B14F-4D97-AF65-F5344CB8AC3E}">
        <p14:creationId xmlns:p14="http://schemas.microsoft.com/office/powerpoint/2010/main" val="20900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A7E621-3E2D-41A9-A28A-3AFD26E37233}"/>
              </a:ext>
            </a:extLst>
          </p:cNvPr>
          <p:cNvSpPr>
            <a:spLocks noGrp="1"/>
          </p:cNvSpPr>
          <p:nvPr>
            <p:ph type="dt" sz="half" idx="10"/>
          </p:nvPr>
        </p:nvSpPr>
        <p:spPr/>
        <p:txBody>
          <a:bodyPr/>
          <a:lstStyle>
            <a:lvl1pPr>
              <a:defRPr/>
            </a:lvl1pPr>
          </a:lstStyle>
          <a:p>
            <a:pPr>
              <a:defRPr/>
            </a:pPr>
            <a:fld id="{5E476387-5F3D-485A-9791-97FE4068ED62}" type="datetime1">
              <a:rPr lang="lv-LV"/>
              <a:pPr>
                <a:defRPr/>
              </a:pPr>
              <a:t>23.01.2023</a:t>
            </a:fld>
            <a:endParaRPr lang="lv-LV"/>
          </a:p>
        </p:txBody>
      </p:sp>
      <p:sp>
        <p:nvSpPr>
          <p:cNvPr id="3" name="Footer Placeholder 4">
            <a:extLst>
              <a:ext uri="{FF2B5EF4-FFF2-40B4-BE49-F238E27FC236}">
                <a16:creationId xmlns:a16="http://schemas.microsoft.com/office/drawing/2014/main" id="{F24CB01F-EC8F-4585-8FE3-FA3588C1F430}"/>
              </a:ext>
            </a:extLst>
          </p:cNvPr>
          <p:cNvSpPr>
            <a:spLocks noGrp="1"/>
          </p:cNvSpPr>
          <p:nvPr>
            <p:ph type="ftr" sz="quarter" idx="11"/>
          </p:nvPr>
        </p:nvSpPr>
        <p:spPr/>
        <p:txBody>
          <a:bodyPr/>
          <a:lstStyle>
            <a:lvl1pPr>
              <a:defRPr/>
            </a:lvl1pPr>
          </a:lstStyle>
          <a:p>
            <a:pPr>
              <a:defRPr/>
            </a:pPr>
            <a:endParaRPr lang="lv-LV"/>
          </a:p>
        </p:txBody>
      </p:sp>
    </p:spTree>
    <p:extLst>
      <p:ext uri="{BB962C8B-B14F-4D97-AF65-F5344CB8AC3E}">
        <p14:creationId xmlns:p14="http://schemas.microsoft.com/office/powerpoint/2010/main" val="29116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235FF6-6AE3-4995-AA10-13583B99A4C9}"/>
              </a:ext>
            </a:extLst>
          </p:cNvPr>
          <p:cNvSpPr>
            <a:spLocks noGrp="1"/>
          </p:cNvSpPr>
          <p:nvPr>
            <p:ph type="dt" sz="half" idx="10"/>
          </p:nvPr>
        </p:nvSpPr>
        <p:spPr/>
        <p:txBody>
          <a:bodyPr/>
          <a:lstStyle>
            <a:lvl1pPr>
              <a:defRPr/>
            </a:lvl1pPr>
          </a:lstStyle>
          <a:p>
            <a:pPr>
              <a:defRPr/>
            </a:pPr>
            <a:fld id="{67642205-56C8-4DC4-BB77-500B3DBD7058}" type="datetime1">
              <a:rPr lang="lv-LV"/>
              <a:pPr>
                <a:defRPr/>
              </a:pPr>
              <a:t>23.01.2023</a:t>
            </a:fld>
            <a:endParaRPr lang="lv-LV"/>
          </a:p>
        </p:txBody>
      </p:sp>
      <p:sp>
        <p:nvSpPr>
          <p:cNvPr id="6" name="Footer Placeholder 4">
            <a:extLst>
              <a:ext uri="{FF2B5EF4-FFF2-40B4-BE49-F238E27FC236}">
                <a16:creationId xmlns:a16="http://schemas.microsoft.com/office/drawing/2014/main" id="{F9D9BEBB-18B4-4785-B5D5-75DB2EA2ACA6}"/>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5108E9C7-EB23-4C75-AD53-DF99BC1F6FA2}"/>
              </a:ext>
            </a:extLst>
          </p:cNvPr>
          <p:cNvSpPr>
            <a:spLocks noGrp="1"/>
          </p:cNvSpPr>
          <p:nvPr>
            <p:ph type="sldNum" sz="quarter" idx="12"/>
          </p:nvPr>
        </p:nvSpPr>
        <p:spPr/>
        <p:txBody>
          <a:bodyPr/>
          <a:lstStyle>
            <a:lvl1pPr>
              <a:defRPr/>
            </a:lvl1pPr>
          </a:lstStyle>
          <a:p>
            <a:pPr>
              <a:defRPr/>
            </a:pPr>
            <a:fld id="{5E29F211-241A-414D-B4BF-F3CD216A79B6}" type="slidenum">
              <a:rPr lang="lv-LV" altLang="lv-LV"/>
              <a:pPr>
                <a:defRPr/>
              </a:pPr>
              <a:t>‹#›</a:t>
            </a:fld>
            <a:endParaRPr lang="lv-LV" altLang="lv-LV"/>
          </a:p>
        </p:txBody>
      </p:sp>
    </p:spTree>
    <p:extLst>
      <p:ext uri="{BB962C8B-B14F-4D97-AF65-F5344CB8AC3E}">
        <p14:creationId xmlns:p14="http://schemas.microsoft.com/office/powerpoint/2010/main" val="140867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1CAFD3-F450-4B2D-B09D-4156709043F9}"/>
              </a:ext>
            </a:extLst>
          </p:cNvPr>
          <p:cNvSpPr>
            <a:spLocks noGrp="1"/>
          </p:cNvSpPr>
          <p:nvPr>
            <p:ph type="dt" sz="half" idx="10"/>
          </p:nvPr>
        </p:nvSpPr>
        <p:spPr/>
        <p:txBody>
          <a:bodyPr/>
          <a:lstStyle>
            <a:lvl1pPr>
              <a:defRPr/>
            </a:lvl1pPr>
          </a:lstStyle>
          <a:p>
            <a:pPr>
              <a:defRPr/>
            </a:pPr>
            <a:fld id="{4968C411-9A5A-4E74-923B-F117B459DFC8}" type="datetime1">
              <a:rPr lang="lv-LV"/>
              <a:pPr>
                <a:defRPr/>
              </a:pPr>
              <a:t>23.01.2023</a:t>
            </a:fld>
            <a:endParaRPr lang="lv-LV"/>
          </a:p>
        </p:txBody>
      </p:sp>
      <p:sp>
        <p:nvSpPr>
          <p:cNvPr id="6" name="Footer Placeholder 4">
            <a:extLst>
              <a:ext uri="{FF2B5EF4-FFF2-40B4-BE49-F238E27FC236}">
                <a16:creationId xmlns:a16="http://schemas.microsoft.com/office/drawing/2014/main" id="{2DB9EB7B-C9CC-40A1-99AE-75DA2006C74D}"/>
              </a:ext>
            </a:extLst>
          </p:cNvPr>
          <p:cNvSpPr>
            <a:spLocks noGrp="1"/>
          </p:cNvSpPr>
          <p:nvPr>
            <p:ph type="ftr" sz="quarter" idx="11"/>
          </p:nvPr>
        </p:nvSpPr>
        <p:spPr/>
        <p:txBody>
          <a:bodyPr/>
          <a:lstStyle>
            <a:lvl1pPr>
              <a:defRPr/>
            </a:lvl1pPr>
          </a:lstStyle>
          <a:p>
            <a:pPr>
              <a:defRPr/>
            </a:pPr>
            <a:endParaRPr lang="lv-LV"/>
          </a:p>
        </p:txBody>
      </p:sp>
      <p:sp>
        <p:nvSpPr>
          <p:cNvPr id="7" name="Slide Number Placeholder 5">
            <a:extLst>
              <a:ext uri="{FF2B5EF4-FFF2-40B4-BE49-F238E27FC236}">
                <a16:creationId xmlns:a16="http://schemas.microsoft.com/office/drawing/2014/main" id="{4A85E07D-A103-45B5-AC13-E683E3C01A54}"/>
              </a:ext>
            </a:extLst>
          </p:cNvPr>
          <p:cNvSpPr>
            <a:spLocks noGrp="1"/>
          </p:cNvSpPr>
          <p:nvPr>
            <p:ph type="sldNum" sz="quarter" idx="12"/>
          </p:nvPr>
        </p:nvSpPr>
        <p:spPr/>
        <p:txBody>
          <a:bodyPr/>
          <a:lstStyle>
            <a:lvl1pPr>
              <a:defRPr/>
            </a:lvl1pPr>
          </a:lstStyle>
          <a:p>
            <a:pPr>
              <a:defRPr/>
            </a:pPr>
            <a:fld id="{962F6652-42B6-462F-91F7-190448918CFA}" type="slidenum">
              <a:rPr lang="lv-LV" altLang="lv-LV"/>
              <a:pPr>
                <a:defRPr/>
              </a:pPr>
              <a:t>‹#›</a:t>
            </a:fld>
            <a:endParaRPr lang="lv-LV" altLang="lv-LV"/>
          </a:p>
        </p:txBody>
      </p:sp>
    </p:spTree>
    <p:extLst>
      <p:ext uri="{BB962C8B-B14F-4D97-AF65-F5344CB8AC3E}">
        <p14:creationId xmlns:p14="http://schemas.microsoft.com/office/powerpoint/2010/main" val="313906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C034BD-8A64-40EE-A038-05E67D184B8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endParaRPr lang="lv-LV" altLang="lv-LV"/>
          </a:p>
        </p:txBody>
      </p:sp>
      <p:sp>
        <p:nvSpPr>
          <p:cNvPr id="1027" name="Text Placeholder 2">
            <a:extLst>
              <a:ext uri="{FF2B5EF4-FFF2-40B4-BE49-F238E27FC236}">
                <a16:creationId xmlns:a16="http://schemas.microsoft.com/office/drawing/2014/main" id="{3710F32C-044A-4B86-A4B1-9D41CA1A49E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endParaRPr lang="lv-LV" altLang="lv-LV"/>
          </a:p>
        </p:txBody>
      </p:sp>
      <p:sp>
        <p:nvSpPr>
          <p:cNvPr id="4" name="Date Placeholder 3">
            <a:extLst>
              <a:ext uri="{FF2B5EF4-FFF2-40B4-BE49-F238E27FC236}">
                <a16:creationId xmlns:a16="http://schemas.microsoft.com/office/drawing/2014/main" id="{03938836-6A66-4EEC-B8CC-C1E608DC62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3C906FE-2A92-42CB-8A47-6DFC70FAA0D8}" type="datetime1">
              <a:rPr lang="lv-LV"/>
              <a:pPr>
                <a:defRPr/>
              </a:pPr>
              <a:t>23.01.2023</a:t>
            </a:fld>
            <a:endParaRPr lang="lv-LV"/>
          </a:p>
        </p:txBody>
      </p:sp>
      <p:sp>
        <p:nvSpPr>
          <p:cNvPr id="5" name="Footer Placeholder 4">
            <a:extLst>
              <a:ext uri="{FF2B5EF4-FFF2-40B4-BE49-F238E27FC236}">
                <a16:creationId xmlns:a16="http://schemas.microsoft.com/office/drawing/2014/main" id="{0A6C2CC5-E473-4513-A3C9-17CCD9B08D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a:extLst>
              <a:ext uri="{FF2B5EF4-FFF2-40B4-BE49-F238E27FC236}">
                <a16:creationId xmlns:a16="http://schemas.microsoft.com/office/drawing/2014/main" id="{C71E48D1-36FD-4113-8974-26A3AD77094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7552DCE-8F6D-4AC3-BF54-2503B217194C}" type="slidenum">
              <a:rPr lang="lv-LV" altLang="lv-LV"/>
              <a:pPr>
                <a:defRPr/>
              </a:pPr>
              <a:t>‹#›</a:t>
            </a:fld>
            <a:endParaRPr lang="lv-LV" altLang="lv-LV"/>
          </a:p>
        </p:txBody>
      </p:sp>
      <p:pic>
        <p:nvPicPr>
          <p:cNvPr id="7" name="Picture 6">
            <a:extLst>
              <a:ext uri="{FF2B5EF4-FFF2-40B4-BE49-F238E27FC236}">
                <a16:creationId xmlns:a16="http://schemas.microsoft.com/office/drawing/2014/main" id="{E60DF7D2-35CD-CED1-50C3-B48DA86E238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5" r:id="rId7"/>
    <p:sldLayoutId id="2147484121" r:id="rId8"/>
    <p:sldLayoutId id="2147484122" r:id="rId9"/>
    <p:sldLayoutId id="2147484123" r:id="rId10"/>
    <p:sldLayoutId id="21474841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sana@latfacts.lv" TargetMode="External"/><Relationship Id="rId2" Type="http://schemas.openxmlformats.org/officeDocument/2006/relationships/hyperlink" Target="http://www.latvianfacts.lv/"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AAE6D-02EF-91BB-0FB0-DFDAA52AD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4" name="Rectangle 9">
            <a:extLst>
              <a:ext uri="{FF2B5EF4-FFF2-40B4-BE49-F238E27FC236}">
                <a16:creationId xmlns:a16="http://schemas.microsoft.com/office/drawing/2014/main" id="{28B6668A-37FE-C450-98F7-84538C514696}"/>
              </a:ext>
            </a:extLst>
          </p:cNvPr>
          <p:cNvSpPr>
            <a:spLocks noChangeArrowheads="1"/>
          </p:cNvSpPr>
          <p:nvPr/>
        </p:nvSpPr>
        <p:spPr bwMode="auto">
          <a:xfrm>
            <a:off x="642938" y="1268413"/>
            <a:ext cx="8072437" cy="2016125"/>
          </a:xfrm>
          <a:prstGeom prst="rect">
            <a:avLst/>
          </a:prstGeom>
          <a:noFill/>
          <a:ln w="9525">
            <a:noFill/>
            <a:miter lim="800000"/>
            <a:headEnd/>
            <a:tailEnd/>
          </a:ln>
          <a:effectLst/>
        </p:spPr>
        <p:txBody>
          <a:bodyPr/>
          <a:lstStyle/>
          <a:p>
            <a:pPr algn="ctr" fontAlgn="auto">
              <a:lnSpc>
                <a:spcPct val="130000"/>
              </a:lnSpc>
              <a:spcBef>
                <a:spcPts val="0"/>
              </a:spcBef>
              <a:spcAft>
                <a:spcPts val="0"/>
              </a:spcAft>
              <a:defRPr/>
            </a:pPr>
            <a:r>
              <a:rPr lang="lv-LV" sz="3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Latviešu valodas lietojums un kvalitāte elektroniskajos plašsaziņas līdzekļos un interneta vietnēs</a:t>
            </a:r>
          </a:p>
        </p:txBody>
      </p:sp>
      <p:sp>
        <p:nvSpPr>
          <p:cNvPr id="5" name="Rectangle 8">
            <a:extLst>
              <a:ext uri="{FF2B5EF4-FFF2-40B4-BE49-F238E27FC236}">
                <a16:creationId xmlns:a16="http://schemas.microsoft.com/office/drawing/2014/main" id="{F81C5ED4-0AF7-6A9D-CE2B-0ABB249DBD02}"/>
              </a:ext>
            </a:extLst>
          </p:cNvPr>
          <p:cNvSpPr>
            <a:spLocks noChangeArrowheads="1"/>
          </p:cNvSpPr>
          <p:nvPr/>
        </p:nvSpPr>
        <p:spPr bwMode="auto">
          <a:xfrm>
            <a:off x="1321593" y="4223568"/>
            <a:ext cx="6715125" cy="647651"/>
          </a:xfrm>
          <a:prstGeom prst="rect">
            <a:avLst/>
          </a:prstGeom>
          <a:noFill/>
          <a:ln w="9525">
            <a:noFill/>
            <a:miter lim="800000"/>
            <a:headEnd/>
            <a:tailEnd/>
          </a:ln>
        </p:spPr>
        <p:txBody>
          <a:bodyPr/>
          <a:lstStyle/>
          <a:p>
            <a:pPr marL="342900" indent="-342900" algn="ctr">
              <a:spcBef>
                <a:spcPct val="20000"/>
              </a:spcBef>
              <a:defRPr/>
            </a:pPr>
            <a:r>
              <a:rPr lang="lv-LV" sz="2000" dirty="0">
                <a:solidFill>
                  <a:schemeClr val="accent2">
                    <a:lumMod val="20000"/>
                    <a:lumOff val="80000"/>
                  </a:schemeClr>
                </a:solidFill>
                <a:latin typeface="+mj-lt"/>
              </a:rPr>
              <a:t>KVANTITATĪVAIS PĒTĪJUMS</a:t>
            </a:r>
          </a:p>
        </p:txBody>
      </p:sp>
      <p:sp>
        <p:nvSpPr>
          <p:cNvPr id="6" name="Rectangle 5">
            <a:extLst>
              <a:ext uri="{FF2B5EF4-FFF2-40B4-BE49-F238E27FC236}">
                <a16:creationId xmlns:a16="http://schemas.microsoft.com/office/drawing/2014/main" id="{D7468F8B-F8CC-D3A4-4B73-AA6A01A17BC1}"/>
              </a:ext>
            </a:extLst>
          </p:cNvPr>
          <p:cNvSpPr>
            <a:spLocks noChangeArrowheads="1"/>
          </p:cNvSpPr>
          <p:nvPr/>
        </p:nvSpPr>
        <p:spPr bwMode="auto">
          <a:xfrm>
            <a:off x="1847850" y="5810250"/>
            <a:ext cx="5481638" cy="571500"/>
          </a:xfrm>
          <a:prstGeom prst="rect">
            <a:avLst/>
          </a:prstGeom>
          <a:noFill/>
          <a:ln w="9525">
            <a:noFill/>
            <a:miter lim="800000"/>
            <a:headEnd/>
            <a:tailEnd/>
          </a:ln>
        </p:spPr>
        <p:txBody>
          <a:bodyPr/>
          <a:lstStyle/>
          <a:p>
            <a:pPr marL="342900" indent="-342900" algn="ctr">
              <a:spcBef>
                <a:spcPct val="20000"/>
              </a:spcBef>
              <a:defRPr/>
            </a:pPr>
            <a:r>
              <a:rPr lang="lv-LV" dirty="0">
                <a:solidFill>
                  <a:schemeClr val="accent2">
                    <a:lumMod val="20000"/>
                    <a:lumOff val="80000"/>
                  </a:schemeClr>
                </a:solidFill>
                <a:latin typeface="+mj-lt"/>
              </a:rPr>
              <a:t>© “Latvijas Fakti”, 2022.g. decembris</a:t>
            </a:r>
            <a:endParaRPr lang="en-GB" dirty="0">
              <a:solidFill>
                <a:schemeClr val="accent2">
                  <a:lumMod val="20000"/>
                  <a:lumOff val="80000"/>
                </a:schemeClr>
              </a:solidFill>
              <a:latin typeface="+mj-lt"/>
            </a:endParaRPr>
          </a:p>
        </p:txBody>
      </p:sp>
    </p:spTree>
    <p:extLst>
      <p:ext uri="{BB962C8B-B14F-4D97-AF65-F5344CB8AC3E}">
        <p14:creationId xmlns:p14="http://schemas.microsoft.com/office/powerpoint/2010/main" val="57451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D2AFB-4516-EEAF-A274-D15C4A7DF629}"/>
              </a:ext>
            </a:extLst>
          </p:cNvPr>
          <p:cNvSpPr>
            <a:spLocks noChangeArrowheads="1"/>
          </p:cNvSpPr>
          <p:nvPr/>
        </p:nvSpPr>
        <p:spPr bwMode="auto">
          <a:xfrm>
            <a:off x="539552" y="260648"/>
            <a:ext cx="8136904" cy="6101405"/>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Vairākums aptaujāto Latvijas iedzīvotāju pēdējā gada laikā ir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ar nepareizu latviešu valodas lietojumu mediju saturā. Biežāk saskarsmes pieredze bijusi ar šādām negatīvām parādībām latviešu valodas lietojumā:</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Anglicismi – ar tiem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72%, ļoti vai diezgan bieži tos pamanījuši 46% aptaujāto Latvijas iedzīvotāju;</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Liekvārdība – ar to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65%, ļoti vai diezgan bieži to pamanījuši 36% respondentu. Kā negatīvi piemēri salīdzinoši biežāk tika nosaukti sarunu raidījumi / diskusijās / debates;</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Kļūdaini tulkojumi subtitros – ar tiem kopumā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62%, ļoti vai diezgan bieži tos pamanījuši 30% aptaujas dalībnieku. Kā negatīvi piemēri biežāk tika minēti filmu/ seriālu subtitri un tulkojumi (minēja 13%)  un ziņu raidījumi.</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Sarežģīta valoda, pārāk daudz svešvārdu – ar šo parādību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61%, ļoti vai diezgan bieži to pamanījuši 29% aptaujāto Latvijas iedzīvotāju. Kā negatīvi piemēri nedaudz biežāk tika minēti ziņu raidījumi.</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“Ielas valoda”/ žargoni – ar to reizēm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60%, ļoti vai diezgan bieži tos pamanījuši 26% respondentu. Kā negatīvi piemēri salīdzinoši biežāk tika nosaukti sarunu raidījumi / diskusijās / debates; šovi/ izklaides raidījumi;</a:t>
            </a:r>
          </a:p>
          <a:p>
            <a:pPr marL="1371600" lvl="2" indent="-457200">
              <a:lnSpc>
                <a:spcPct val="120000"/>
              </a:lnSpc>
              <a:spcBef>
                <a:spcPts val="400"/>
              </a:spcBef>
              <a:buClr>
                <a:srgbClr val="CC3300"/>
              </a:buClr>
              <a:buFont typeface="Wingdings" panose="05000000000000000000" pitchFamily="2" charset="2"/>
              <a:buChar char="ü"/>
            </a:pPr>
            <a:r>
              <a:rPr lang="lv-LV" sz="1100" dirty="0">
                <a:solidFill>
                  <a:srgbClr val="000000"/>
                </a:solidFill>
                <a:latin typeface="Calibri" pitchFamily="34" charset="0"/>
              </a:rPr>
              <a:t>Pārteikšanās – ar to pēdējā gada laikā </a:t>
            </a:r>
            <a:r>
              <a:rPr lang="lv-LV" sz="1100" dirty="0" err="1">
                <a:solidFill>
                  <a:srgbClr val="000000"/>
                </a:solidFill>
                <a:latin typeface="Calibri" pitchFamily="34" charset="0"/>
              </a:rPr>
              <a:t>saskārušies</a:t>
            </a:r>
            <a:r>
              <a:rPr lang="lv-LV" sz="1100" dirty="0">
                <a:solidFill>
                  <a:srgbClr val="000000"/>
                </a:solidFill>
                <a:latin typeface="Calibri" pitchFamily="34" charset="0"/>
              </a:rPr>
              <a:t> 68%, ļoti vai diezgan bieži to pamanījuši 22% aptaujas dalībnieku. Kā negatīvi piemēri salīdzinoši biežāk tika minēti rīta un vakara ziņu raidījumi.</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Sabiedrības uzskati par latviešu valodas lietošanu medijos dalījās, bieži vien tie ir pretrunīgi. Aptaujātie Latvijas iedzīvotāji biežāk piekrita nekā nepiekrita šādiem izteikumiem: </a:t>
            </a:r>
          </a:p>
          <a:p>
            <a:pPr marL="1371600" lvl="2" indent="-457200">
              <a:lnSpc>
                <a:spcPct val="120000"/>
              </a:lnSpc>
              <a:spcBef>
                <a:spcPts val="400"/>
              </a:spcBef>
              <a:buClr>
                <a:srgbClr val="CC3300"/>
              </a:buClr>
              <a:buFont typeface="Wingdings" panose="05000000000000000000" pitchFamily="2" charset="2"/>
              <a:buChar char="ü"/>
            </a:pPr>
            <a:r>
              <a:rPr lang="lv-LV" sz="1100" i="1" dirty="0">
                <a:solidFill>
                  <a:srgbClr val="000000"/>
                </a:solidFill>
                <a:latin typeface="Calibri" pitchFamily="34" charset="0"/>
              </a:rPr>
              <a:t>Lietojot medijus es pamanu kļūdas latviešu valodas lietojumā, un man tas nepatīk </a:t>
            </a:r>
            <a:r>
              <a:rPr lang="lv-LV" sz="1100" dirty="0">
                <a:solidFill>
                  <a:srgbClr val="000000"/>
                </a:solidFill>
                <a:latin typeface="Calibri" pitchFamily="34" charset="0"/>
              </a:rPr>
              <a:t>(piekrita 47%, nepiekrita 22% aptaujas dalībnieku);</a:t>
            </a:r>
          </a:p>
          <a:p>
            <a:pPr marL="1371600" lvl="2" indent="-457200">
              <a:lnSpc>
                <a:spcPct val="120000"/>
              </a:lnSpc>
              <a:spcBef>
                <a:spcPts val="400"/>
              </a:spcBef>
              <a:buClr>
                <a:srgbClr val="CC3300"/>
              </a:buClr>
              <a:buFont typeface="Wingdings" panose="05000000000000000000" pitchFamily="2" charset="2"/>
              <a:buChar char="ü"/>
            </a:pPr>
            <a:r>
              <a:rPr lang="lv-LV" sz="1100" i="1" dirty="0">
                <a:solidFill>
                  <a:srgbClr val="000000"/>
                </a:solidFill>
                <a:latin typeface="Calibri" pitchFamily="34" charset="0"/>
              </a:rPr>
              <a:t>Ir svarīgi izskaust svešvārdu, neveiklu tulkojumu un netipisku teikumu konstrukciju sastopamību Latvijā radītajā mediju saturā </a:t>
            </a:r>
            <a:r>
              <a:rPr lang="lv-LV" sz="1100" dirty="0">
                <a:solidFill>
                  <a:srgbClr val="000000"/>
                </a:solidFill>
                <a:latin typeface="Calibri" pitchFamily="34" charset="0"/>
              </a:rPr>
              <a:t>(piekrita 46%, nepiekrita 20%). Izteikumam biežāk piekrita gados vecākie (virs 55 gadiem) respondenti;</a:t>
            </a:r>
          </a:p>
          <a:p>
            <a:pPr marL="1371600" lvl="2" indent="-457200">
              <a:lnSpc>
                <a:spcPct val="120000"/>
              </a:lnSpc>
              <a:spcBef>
                <a:spcPts val="400"/>
              </a:spcBef>
              <a:buClr>
                <a:srgbClr val="CC3300"/>
              </a:buClr>
              <a:buFont typeface="Wingdings" panose="05000000000000000000" pitchFamily="2" charset="2"/>
              <a:buChar char="ü"/>
            </a:pPr>
            <a:r>
              <a:rPr lang="lv-LV" sz="1100" i="1" dirty="0">
                <a:solidFill>
                  <a:srgbClr val="000000"/>
                </a:solidFill>
                <a:latin typeface="Calibri" pitchFamily="34" charset="0"/>
              </a:rPr>
              <a:t>Žurnālista valodas kvalitāte neietekmē manu uzticēšanos šim žurnālistam </a:t>
            </a:r>
            <a:r>
              <a:rPr lang="lv-LV" sz="1100" dirty="0">
                <a:solidFill>
                  <a:srgbClr val="000000"/>
                </a:solidFill>
                <a:latin typeface="Calibri" pitchFamily="34" charset="0"/>
              </a:rPr>
              <a:t>(piekrita 40%, nepiekrita 31%). Izteikumam biežāk piekrita gados vecākie (virs 45 gadiem) aptaujas dalībnieki;</a:t>
            </a:r>
          </a:p>
          <a:p>
            <a:pPr marL="1371600" lvl="2" indent="-457200">
              <a:lnSpc>
                <a:spcPct val="120000"/>
              </a:lnSpc>
              <a:spcBef>
                <a:spcPts val="400"/>
              </a:spcBef>
              <a:buClr>
                <a:srgbClr val="CC3300"/>
              </a:buClr>
              <a:buFont typeface="Wingdings" panose="05000000000000000000" pitchFamily="2" charset="2"/>
              <a:buChar char="ü"/>
            </a:pPr>
            <a:r>
              <a:rPr lang="lv-LV" sz="1100" i="1" dirty="0">
                <a:solidFill>
                  <a:srgbClr val="000000"/>
                </a:solidFill>
                <a:latin typeface="Calibri" pitchFamily="34" charset="0"/>
              </a:rPr>
              <a:t>Mani ļoti satrauc latviešu valodas kvalitāte  medijos </a:t>
            </a:r>
            <a:r>
              <a:rPr lang="lv-LV" sz="1100" dirty="0">
                <a:solidFill>
                  <a:srgbClr val="000000"/>
                </a:solidFill>
                <a:latin typeface="Calibri" pitchFamily="34" charset="0"/>
              </a:rPr>
              <a:t>(piekrita 37%, nepiekrita 28%);</a:t>
            </a:r>
          </a:p>
          <a:p>
            <a:pPr marL="1371600" lvl="2" indent="-457200">
              <a:lnSpc>
                <a:spcPct val="120000"/>
              </a:lnSpc>
              <a:spcBef>
                <a:spcPts val="400"/>
              </a:spcBef>
              <a:buClr>
                <a:srgbClr val="CC3300"/>
              </a:buClr>
              <a:buFont typeface="Wingdings" panose="05000000000000000000" pitchFamily="2" charset="2"/>
              <a:buChar char="ü"/>
            </a:pPr>
            <a:r>
              <a:rPr lang="lv-LV" sz="1100" i="1" dirty="0">
                <a:solidFill>
                  <a:srgbClr val="000000"/>
                </a:solidFill>
                <a:latin typeface="Calibri" pitchFamily="34" charset="0"/>
              </a:rPr>
              <a:t>Medija valodas kvalitāte neietekmē manu uzticēšanos šim medijam </a:t>
            </a:r>
            <a:r>
              <a:rPr lang="lv-LV" sz="1100" dirty="0">
                <a:solidFill>
                  <a:srgbClr val="000000"/>
                </a:solidFill>
                <a:latin typeface="Calibri" pitchFamily="34" charset="0"/>
              </a:rPr>
              <a:t>(piekrita 36%, nepiekrita 35% respondentu). Izteikumam biežāk piekrita gados vecākie (virs 45 gadiem) respondenti un vīrieši.</a:t>
            </a:r>
          </a:p>
          <a:p>
            <a:pPr marL="914400" lvl="1" indent="-457200">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68381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DD07C-9E30-5098-5DA2-B6A78CB85374}"/>
              </a:ext>
            </a:extLst>
          </p:cNvPr>
          <p:cNvSpPr>
            <a:spLocks noChangeArrowheads="1"/>
          </p:cNvSpPr>
          <p:nvPr/>
        </p:nvSpPr>
        <p:spPr bwMode="auto">
          <a:xfrm>
            <a:off x="539552" y="404664"/>
            <a:ext cx="8136904" cy="5957389"/>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Sabiedrības uzskati par latviešu valodas lietošanu medijos dalījās, bieži vien tie ir pretrunīgi. Aptaujātie Latvijas iedzīvotāji biežāk piekrita nekā nepiekrita šādiem izteikumiem: </a:t>
            </a:r>
          </a:p>
          <a:p>
            <a:pPr marL="1371600" lvl="2" indent="-457200">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Lietojot medijus latviešu valodā, es parasti nepievēršu uzmanību valodas kvalitātei </a:t>
            </a:r>
            <a:r>
              <a:rPr lang="lv-LV" sz="1100" dirty="0">
                <a:solidFill>
                  <a:srgbClr val="000000"/>
                </a:solidFill>
                <a:latin typeface="Calibri" pitchFamily="34" charset="0"/>
              </a:rPr>
              <a:t>(piekrita 33%, nepiekrita 38% aptaujas dalībnieku). Biežāk tā atbildēja gados vecākie (virs 65 gadiem) iedzīvotāji un respondenti, kuru pamata saziņas valoda nav latviešu;</a:t>
            </a:r>
          </a:p>
          <a:p>
            <a:pPr marL="1371600" lvl="2" indent="-457200">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Man tas nav tik svarīgi, lai žurnālistu lietotā valoda būtu vienmēr gramatiski un literāri pareiza </a:t>
            </a:r>
            <a:r>
              <a:rPr lang="lv-LV" sz="1100" dirty="0">
                <a:solidFill>
                  <a:srgbClr val="000000"/>
                </a:solidFill>
                <a:latin typeface="Calibri" pitchFamily="34" charset="0"/>
              </a:rPr>
              <a:t>(piekrita 32%, nepiekrita 44%);</a:t>
            </a:r>
          </a:p>
          <a:p>
            <a:pPr marL="1371600" lvl="2" indent="-457200">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Svešvārdu, anglicismu, neveiklu tulkojumu un latviešu literārajai valodai netipisku teikumu konstrukciju sastopamība medijos ir modernai pasaulei raksturīga tendence, no kuras nav iespējams izvairīties </a:t>
            </a:r>
            <a:r>
              <a:rPr lang="lv-LV" sz="1100" dirty="0">
                <a:solidFill>
                  <a:srgbClr val="000000"/>
                </a:solidFill>
                <a:latin typeface="Calibri" pitchFamily="34" charset="0"/>
              </a:rPr>
              <a:t>(piekrita 28%, nepiekrita 39%); </a:t>
            </a:r>
          </a:p>
          <a:p>
            <a:pPr marL="1371600" lvl="2" indent="-457200">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Man patīk, ja mediju satura veidotāju valoda nav “perfekta”, - tādējādi medijs un satura paudējs šķiet dzīvāks, dabiskāks </a:t>
            </a:r>
            <a:r>
              <a:rPr lang="lv-LV" sz="1100" dirty="0">
                <a:solidFill>
                  <a:srgbClr val="000000"/>
                </a:solidFill>
                <a:latin typeface="Calibri" pitchFamily="34" charset="0"/>
              </a:rPr>
              <a:t>(piekrita 28%, nepiekrita 40%);</a:t>
            </a:r>
          </a:p>
          <a:p>
            <a:pPr marL="1371600" lvl="2" indent="-457200">
              <a:lnSpc>
                <a:spcPct val="120000"/>
              </a:lnSpc>
              <a:spcBef>
                <a:spcPts val="600"/>
              </a:spcBef>
              <a:buClr>
                <a:srgbClr val="CC3300"/>
              </a:buClr>
              <a:buFont typeface="Wingdings" panose="05000000000000000000" pitchFamily="2" charset="2"/>
              <a:buChar char="ü"/>
            </a:pPr>
            <a:r>
              <a:rPr lang="lv-LV" sz="1100" i="1" dirty="0">
                <a:solidFill>
                  <a:srgbClr val="000000"/>
                </a:solidFill>
                <a:latin typeface="Calibri" pitchFamily="34" charset="0"/>
              </a:rPr>
              <a:t>Valodas stila kļūdas ir pieļaujamas interneta vietnēs, bet ne televīzijā un radio </a:t>
            </a:r>
            <a:r>
              <a:rPr lang="lv-LV" sz="1100" dirty="0">
                <a:solidFill>
                  <a:srgbClr val="000000"/>
                </a:solidFill>
                <a:latin typeface="Calibri" pitchFamily="34" charset="0"/>
              </a:rPr>
              <a:t>(piekrita 28%, nepiekrita 40% respondentu). Jo gados jaunāki ir respondenti, jo biežāk izteikums tika noraidīts.</a:t>
            </a:r>
          </a:p>
        </p:txBody>
      </p:sp>
    </p:spTree>
    <p:extLst>
      <p:ext uri="{BB962C8B-B14F-4D97-AF65-F5344CB8AC3E}">
        <p14:creationId xmlns:p14="http://schemas.microsoft.com/office/powerpoint/2010/main" val="254589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F11281-9DE6-913E-6F6D-FF120BA07FB6}"/>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3. Subtitru vai valodas celiņa latviešu valodā lietošana</a:t>
            </a:r>
          </a:p>
        </p:txBody>
      </p:sp>
    </p:spTree>
    <p:extLst>
      <p:ext uri="{BB962C8B-B14F-4D97-AF65-F5344CB8AC3E}">
        <p14:creationId xmlns:p14="http://schemas.microsoft.com/office/powerpoint/2010/main" val="393250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E2CC25B-F258-108B-7BFB-3BCD1D3354B8}"/>
              </a:ext>
            </a:extLst>
          </p:cNvPr>
          <p:cNvSpPr txBox="1">
            <a:spLocks/>
          </p:cNvSpPr>
          <p:nvPr/>
        </p:nvSpPr>
        <p:spPr>
          <a:xfrm>
            <a:off x="196546" y="594818"/>
            <a:ext cx="4321835" cy="1065476"/>
          </a:xfrm>
          <a:prstGeom prst="rect">
            <a:avLst/>
          </a:prstGeom>
        </p:spPr>
        <p:txBody>
          <a:bodyPr/>
          <a:lstStyle/>
          <a:p>
            <a:pPr eaLnBrk="0" hangingPunct="0">
              <a:spcBef>
                <a:spcPct val="20000"/>
              </a:spcBef>
              <a:defRPr/>
            </a:pPr>
            <a:r>
              <a:rPr lang="lv-LV" sz="1100" dirty="0">
                <a:latin typeface="+mn-lt"/>
              </a:rPr>
              <a:t>Vai, skatoties TV programmu svešvalodā, lietojat subtitrus (tulkojumu teksta formātā) vai valodas celiņu (ierunātu tulkojumu) latviešu valodā?</a:t>
            </a:r>
          </a:p>
          <a:p>
            <a:pPr eaLnBrk="0" hangingPunct="0">
              <a:spcBef>
                <a:spcPct val="20000"/>
              </a:spcBef>
              <a:defRPr/>
            </a:pPr>
            <a:r>
              <a:rPr kumimoji="0" lang="lv-LV" sz="1100" b="0" i="0" u="none" strike="noStrike" kern="1200" cap="none" spc="0" normalizeH="0" baseline="0" noProof="0" dirty="0">
                <a:ln>
                  <a:noFill/>
                </a:ln>
                <a:solidFill>
                  <a:schemeClr val="tx1"/>
                </a:solidFill>
                <a:effectLst/>
                <a:uLnTx/>
                <a:uFillTx/>
                <a:latin typeface="+mn-lt"/>
                <a:ea typeface="+mn-ea"/>
                <a:cs typeface="+mn-cs"/>
              </a:rPr>
              <a:t>Vai, patērējot video saturu svešvalodā interneta vietnēs, Jūs lietojat subtitrus (tulkojumu teksta formātā) vai valodas celiņu (ierunātu tulkojumu) latviešu valodā?</a:t>
            </a:r>
          </a:p>
        </p:txBody>
      </p:sp>
      <p:sp>
        <p:nvSpPr>
          <p:cNvPr id="3" name="Title 12">
            <a:extLst>
              <a:ext uri="{FF2B5EF4-FFF2-40B4-BE49-F238E27FC236}">
                <a16:creationId xmlns:a16="http://schemas.microsoft.com/office/drawing/2014/main" id="{6F021AAB-91BD-834A-EE86-F8B7138D5BA9}"/>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5" name="TextBox 4">
            <a:extLst>
              <a:ext uri="{FF2B5EF4-FFF2-40B4-BE49-F238E27FC236}">
                <a16:creationId xmlns:a16="http://schemas.microsoft.com/office/drawing/2014/main" id="{DF5DF16E-5998-66A9-0B3F-F1566B533224}"/>
              </a:ext>
            </a:extLst>
          </p:cNvPr>
          <p:cNvSpPr txBox="1"/>
          <p:nvPr/>
        </p:nvSpPr>
        <p:spPr>
          <a:xfrm>
            <a:off x="3986777" y="5339552"/>
            <a:ext cx="2319866" cy="246221"/>
          </a:xfrm>
          <a:prstGeom prst="rect">
            <a:avLst/>
          </a:prstGeom>
          <a:noFill/>
        </p:spPr>
        <p:txBody>
          <a:bodyPr wrap="none" rtlCol="0">
            <a:spAutoFit/>
          </a:bodyPr>
          <a:lstStyle/>
          <a:p>
            <a:r>
              <a:rPr lang="lv-LV" sz="1000" dirty="0"/>
              <a:t>Bāze: visi aptaujas dalībnieki; n=1004</a:t>
            </a:r>
          </a:p>
        </p:txBody>
      </p:sp>
      <p:sp>
        <p:nvSpPr>
          <p:cNvPr id="6" name="Slide Number Placeholder 2">
            <a:extLst>
              <a:ext uri="{FF2B5EF4-FFF2-40B4-BE49-F238E27FC236}">
                <a16:creationId xmlns:a16="http://schemas.microsoft.com/office/drawing/2014/main" id="{676CFDEF-A394-5FFE-47B5-A47118432B47}"/>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13</a:t>
            </a:fld>
            <a:endParaRPr lang="en-AU" dirty="0"/>
          </a:p>
        </p:txBody>
      </p:sp>
      <p:graphicFrame>
        <p:nvGraphicFramePr>
          <p:cNvPr id="7" name="Chart 6">
            <a:extLst>
              <a:ext uri="{FF2B5EF4-FFF2-40B4-BE49-F238E27FC236}">
                <a16:creationId xmlns:a16="http://schemas.microsoft.com/office/drawing/2014/main" id="{E89C9D69-240B-A18C-BDF5-3F6D0CFD9D85}"/>
              </a:ext>
            </a:extLst>
          </p:cNvPr>
          <p:cNvGraphicFramePr/>
          <p:nvPr>
            <p:extLst>
              <p:ext uri="{D42A27DB-BD31-4B8C-83A1-F6EECF244321}">
                <p14:modId xmlns:p14="http://schemas.microsoft.com/office/powerpoint/2010/main" val="4230459755"/>
              </p:ext>
            </p:extLst>
          </p:nvPr>
        </p:nvGraphicFramePr>
        <p:xfrm>
          <a:off x="106826" y="1660294"/>
          <a:ext cx="4608512" cy="2920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9374D32-2713-40E2-420A-6C618E79A776}"/>
              </a:ext>
            </a:extLst>
          </p:cNvPr>
          <p:cNvGraphicFramePr/>
          <p:nvPr>
            <p:extLst>
              <p:ext uri="{D42A27DB-BD31-4B8C-83A1-F6EECF244321}">
                <p14:modId xmlns:p14="http://schemas.microsoft.com/office/powerpoint/2010/main" val="3175806980"/>
              </p:ext>
            </p:extLst>
          </p:nvPr>
        </p:nvGraphicFramePr>
        <p:xfrm>
          <a:off x="5201005" y="1337963"/>
          <a:ext cx="3510951" cy="338155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5FC98BA3-A485-2A07-1CF6-8347E761005A}"/>
              </a:ext>
            </a:extLst>
          </p:cNvPr>
          <p:cNvCxnSpPr>
            <a:cxnSpLocks/>
          </p:cNvCxnSpPr>
          <p:nvPr/>
        </p:nvCxnSpPr>
        <p:spPr>
          <a:xfrm>
            <a:off x="5004048" y="574234"/>
            <a:ext cx="0" cy="443894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8EB4F521-603A-5D97-C099-CB1A2207AE92}"/>
              </a:ext>
            </a:extLst>
          </p:cNvPr>
          <p:cNvSpPr txBox="1">
            <a:spLocks/>
          </p:cNvSpPr>
          <p:nvPr/>
        </p:nvSpPr>
        <p:spPr>
          <a:xfrm>
            <a:off x="5146710" y="594818"/>
            <a:ext cx="3800744" cy="1033982"/>
          </a:xfrm>
          <a:prstGeom prst="rect">
            <a:avLst/>
          </a:prstGeom>
        </p:spPr>
        <p:txBody>
          <a:bodyPr/>
          <a:lstStyle/>
          <a:p>
            <a:pPr eaLnBrk="0" hangingPunct="0">
              <a:spcBef>
                <a:spcPct val="20000"/>
              </a:spcBef>
              <a:defRPr/>
            </a:pPr>
            <a:r>
              <a:rPr lang="lv-LV" sz="1100" dirty="0">
                <a:latin typeface="+mn-lt"/>
              </a:rPr>
              <a:t>Vai, skatoties filmas un seriālus svešvalodā, Jūs dodat priekšroku subtitriem (tulkojumam teksta formātā) vai valodas celiņam (ierunātam tulkojumam) Jūsu dzimtajā valodā?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307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1BBBFBD7-61AD-0881-5607-960F091C6D7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3" name="Text Placeholder 4">
            <a:extLst>
              <a:ext uri="{FF2B5EF4-FFF2-40B4-BE49-F238E27FC236}">
                <a16:creationId xmlns:a16="http://schemas.microsoft.com/office/drawing/2014/main" id="{7F1BA764-13F1-529C-5C1A-13F7A866D848}"/>
              </a:ext>
            </a:extLst>
          </p:cNvPr>
          <p:cNvSpPr txBox="1">
            <a:spLocks/>
          </p:cNvSpPr>
          <p:nvPr/>
        </p:nvSpPr>
        <p:spPr>
          <a:xfrm>
            <a:off x="196546" y="476672"/>
            <a:ext cx="8569324" cy="313902"/>
          </a:xfrm>
          <a:prstGeom prst="rect">
            <a:avLst/>
          </a:prstGeom>
        </p:spPr>
        <p:txBody>
          <a:bodyPr/>
          <a:lstStyle/>
          <a:p>
            <a:pPr eaLnBrk="0" hangingPunct="0">
              <a:spcBef>
                <a:spcPct val="20000"/>
              </a:spcBef>
              <a:defRPr/>
            </a:pPr>
            <a:r>
              <a:rPr lang="lv-LV" sz="1100" dirty="0">
                <a:latin typeface="+mn-lt"/>
              </a:rPr>
              <a:t>Vai, skatoties TV programmu svešvalodā, lietojat subtitrus (tulkojumu teksta formātā) vai valodas celiņu (ierunātu tulkojumu) latviešu valodā?</a:t>
            </a:r>
          </a:p>
        </p:txBody>
      </p:sp>
      <p:graphicFrame>
        <p:nvGraphicFramePr>
          <p:cNvPr id="4" name="Chart 3">
            <a:extLst>
              <a:ext uri="{FF2B5EF4-FFF2-40B4-BE49-F238E27FC236}">
                <a16:creationId xmlns:a16="http://schemas.microsoft.com/office/drawing/2014/main" id="{E3835D40-5237-D618-0DE6-C9D39B4ADA8A}"/>
              </a:ext>
            </a:extLst>
          </p:cNvPr>
          <p:cNvGraphicFramePr/>
          <p:nvPr>
            <p:extLst>
              <p:ext uri="{D42A27DB-BD31-4B8C-83A1-F6EECF244321}">
                <p14:modId xmlns:p14="http://schemas.microsoft.com/office/powerpoint/2010/main" val="4268564163"/>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6945A2E-7F5E-364B-7C80-F3E0B237734E}"/>
              </a:ext>
            </a:extLst>
          </p:cNvPr>
          <p:cNvSpPr txBox="1"/>
          <p:nvPr/>
        </p:nvSpPr>
        <p:spPr>
          <a:xfrm>
            <a:off x="3923928" y="6015461"/>
            <a:ext cx="2319866" cy="246221"/>
          </a:xfrm>
          <a:prstGeom prst="rect">
            <a:avLst/>
          </a:prstGeom>
          <a:noFill/>
        </p:spPr>
        <p:txBody>
          <a:bodyPr wrap="none" rtlCol="0">
            <a:spAutoFit/>
          </a:bodyPr>
          <a:lstStyle/>
          <a:p>
            <a:r>
              <a:rPr lang="lv-LV" sz="1000" dirty="0"/>
              <a:t>Bāze: visi aptaujas dalībnieki; n=1004</a:t>
            </a:r>
          </a:p>
        </p:txBody>
      </p:sp>
    </p:spTree>
    <p:extLst>
      <p:ext uri="{BB962C8B-B14F-4D97-AF65-F5344CB8AC3E}">
        <p14:creationId xmlns:p14="http://schemas.microsoft.com/office/powerpoint/2010/main" val="13287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A457CF97-05FD-DB3D-3F09-7189A9C46B87}"/>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4" name="Text Placeholder 4">
            <a:extLst>
              <a:ext uri="{FF2B5EF4-FFF2-40B4-BE49-F238E27FC236}">
                <a16:creationId xmlns:a16="http://schemas.microsoft.com/office/drawing/2014/main" id="{4B847A61-FE9A-2DA0-B68F-E60AB38DC76A}"/>
              </a:ext>
            </a:extLst>
          </p:cNvPr>
          <p:cNvSpPr txBox="1">
            <a:spLocks/>
          </p:cNvSpPr>
          <p:nvPr/>
        </p:nvSpPr>
        <p:spPr>
          <a:xfrm>
            <a:off x="196546" y="404665"/>
            <a:ext cx="8569324" cy="477836"/>
          </a:xfrm>
          <a:prstGeom prst="rect">
            <a:avLst/>
          </a:prstGeom>
        </p:spPr>
        <p:txBody>
          <a:bodyPr/>
          <a:lstStyle/>
          <a:p>
            <a:pPr eaLnBrk="0" hangingPunct="0">
              <a:spcBef>
                <a:spcPct val="20000"/>
              </a:spcBef>
              <a:defRPr/>
            </a:pPr>
            <a:r>
              <a:rPr kumimoji="0" lang="lv-LV" sz="1100" b="0" i="0" u="none" strike="noStrike" kern="1200" cap="none" spc="0" normalizeH="0" baseline="0" noProof="0" dirty="0">
                <a:ln>
                  <a:noFill/>
                </a:ln>
                <a:solidFill>
                  <a:schemeClr val="tx1"/>
                </a:solidFill>
                <a:effectLst/>
                <a:uLnTx/>
                <a:uFillTx/>
                <a:latin typeface="+mn-lt"/>
                <a:ea typeface="+mn-ea"/>
                <a:cs typeface="+mn-cs"/>
              </a:rPr>
              <a:t>Vai, patērējot video saturu svešvalodā interneta vietnēs, Jūs lietojat subtitrus (tulkojumu teksta formātā) vai valodas celiņu (ierunātu tulkojumu) latviešu valodā?</a:t>
            </a:r>
          </a:p>
        </p:txBody>
      </p:sp>
      <p:sp>
        <p:nvSpPr>
          <p:cNvPr id="6" name="TextBox 5">
            <a:extLst>
              <a:ext uri="{FF2B5EF4-FFF2-40B4-BE49-F238E27FC236}">
                <a16:creationId xmlns:a16="http://schemas.microsoft.com/office/drawing/2014/main" id="{F83B4FA0-6E5B-3FCC-CA7F-35789D3DA947}"/>
              </a:ext>
            </a:extLst>
          </p:cNvPr>
          <p:cNvSpPr txBox="1"/>
          <p:nvPr/>
        </p:nvSpPr>
        <p:spPr>
          <a:xfrm>
            <a:off x="3923928" y="6015461"/>
            <a:ext cx="2319866" cy="246221"/>
          </a:xfrm>
          <a:prstGeom prst="rect">
            <a:avLst/>
          </a:prstGeom>
          <a:noFill/>
        </p:spPr>
        <p:txBody>
          <a:bodyPr wrap="none" rtlCol="0">
            <a:spAutoFit/>
          </a:bodyPr>
          <a:lstStyle/>
          <a:p>
            <a:r>
              <a:rPr lang="lv-LV" sz="1000" dirty="0"/>
              <a:t>Bāze: visi aptaujas dalībnieki; n=1004</a:t>
            </a:r>
          </a:p>
        </p:txBody>
      </p:sp>
      <p:graphicFrame>
        <p:nvGraphicFramePr>
          <p:cNvPr id="7" name="Chart 6">
            <a:extLst>
              <a:ext uri="{FF2B5EF4-FFF2-40B4-BE49-F238E27FC236}">
                <a16:creationId xmlns:a16="http://schemas.microsoft.com/office/drawing/2014/main" id="{CBC3B797-6B25-A8AA-6D8E-022B9EA6AC96}"/>
              </a:ext>
            </a:extLst>
          </p:cNvPr>
          <p:cNvGraphicFramePr/>
          <p:nvPr>
            <p:extLst>
              <p:ext uri="{D42A27DB-BD31-4B8C-83A1-F6EECF244321}">
                <p14:modId xmlns:p14="http://schemas.microsoft.com/office/powerpoint/2010/main" val="1887523164"/>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334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585A9889-08B6-82B5-7C12-AD00401F7B8D}"/>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b="0" i="0" u="none" strike="noStrike" kern="1200" cap="none" spc="0" normalizeH="0" baseline="0" noProof="0" dirty="0">
                <a:ln>
                  <a:noFill/>
                </a:ln>
                <a:solidFill>
                  <a:srgbClr val="990033"/>
                </a:solidFill>
                <a:effectLst/>
                <a:uLnTx/>
                <a:uFillTx/>
                <a:latin typeface="+mj-lt"/>
                <a:ea typeface="+mj-ea"/>
                <a:cs typeface="+mj-cs"/>
              </a:rPr>
              <a:t>Subtitru vai valodas celiņa latviešu valodā lietošana</a:t>
            </a:r>
          </a:p>
        </p:txBody>
      </p:sp>
      <p:sp>
        <p:nvSpPr>
          <p:cNvPr id="4" name="Text Placeholder 4">
            <a:extLst>
              <a:ext uri="{FF2B5EF4-FFF2-40B4-BE49-F238E27FC236}">
                <a16:creationId xmlns:a16="http://schemas.microsoft.com/office/drawing/2014/main" id="{701421D6-539C-6B3F-D662-7DEC9BFA4F45}"/>
              </a:ext>
            </a:extLst>
          </p:cNvPr>
          <p:cNvSpPr txBox="1">
            <a:spLocks/>
          </p:cNvSpPr>
          <p:nvPr/>
        </p:nvSpPr>
        <p:spPr>
          <a:xfrm>
            <a:off x="196546" y="404665"/>
            <a:ext cx="8569324" cy="477836"/>
          </a:xfrm>
          <a:prstGeom prst="rect">
            <a:avLst/>
          </a:prstGeom>
        </p:spPr>
        <p:txBody>
          <a:bodyPr/>
          <a:lstStyle/>
          <a:p>
            <a:pPr eaLnBrk="0" hangingPunct="0">
              <a:spcBef>
                <a:spcPct val="20000"/>
              </a:spcBef>
              <a:defRPr/>
            </a:pPr>
            <a:r>
              <a:rPr lang="lv-LV" sz="1100" dirty="0">
                <a:latin typeface="+mn-lt"/>
              </a:rPr>
              <a:t>Vai, skatoties filmas un seriālus svešvalodā, Jūs dodat priekšroku subtitriem (tulkojumam teksta formātā) vai valodas celiņam (ierunātam tulkojumam) Jūsu dzimtajā valodā? </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5672EAA9-A586-C85B-521C-D25746206D21}"/>
              </a:ext>
            </a:extLst>
          </p:cNvPr>
          <p:cNvSpPr txBox="1"/>
          <p:nvPr/>
        </p:nvSpPr>
        <p:spPr>
          <a:xfrm>
            <a:off x="3923928" y="6015461"/>
            <a:ext cx="2319866" cy="246221"/>
          </a:xfrm>
          <a:prstGeom prst="rect">
            <a:avLst/>
          </a:prstGeom>
          <a:noFill/>
        </p:spPr>
        <p:txBody>
          <a:bodyPr wrap="none" rtlCol="0">
            <a:spAutoFit/>
          </a:bodyPr>
          <a:lstStyle/>
          <a:p>
            <a:r>
              <a:rPr lang="lv-LV" sz="1000" dirty="0"/>
              <a:t>Bāze: visi aptaujas dalībnieki; n=1004</a:t>
            </a:r>
          </a:p>
        </p:txBody>
      </p:sp>
      <p:graphicFrame>
        <p:nvGraphicFramePr>
          <p:cNvPr id="6" name="Chart 5">
            <a:extLst>
              <a:ext uri="{FF2B5EF4-FFF2-40B4-BE49-F238E27FC236}">
                <a16:creationId xmlns:a16="http://schemas.microsoft.com/office/drawing/2014/main" id="{3C000B17-98D7-4A21-6C10-14270BAE8539}"/>
              </a:ext>
            </a:extLst>
          </p:cNvPr>
          <p:cNvGraphicFramePr/>
          <p:nvPr>
            <p:extLst>
              <p:ext uri="{D42A27DB-BD31-4B8C-83A1-F6EECF244321}">
                <p14:modId xmlns:p14="http://schemas.microsoft.com/office/powerpoint/2010/main" val="3169623016"/>
              </p:ext>
            </p:extLst>
          </p:nvPr>
        </p:nvGraphicFramePr>
        <p:xfrm>
          <a:off x="1371837" y="842539"/>
          <a:ext cx="7668883" cy="5178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4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E3B198-831F-E24E-674A-61D7291DBD7F}"/>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4. </a:t>
            </a:r>
            <a:r>
              <a:rPr lang="fi-FI" sz="2400" dirty="0">
                <a:solidFill>
                  <a:srgbClr val="C00000"/>
                </a:solidFill>
                <a:effectLst>
                  <a:outerShdw blurRad="38100" dist="38100" dir="2700000" algn="tl">
                    <a:srgbClr val="C0C0C0"/>
                  </a:outerShdw>
                </a:effectLst>
                <a:latin typeface="+mj-lt"/>
              </a:rPr>
              <a:t>Latviešu valodas lietojuma vērtējums TV, radio un interneta medijos</a:t>
            </a:r>
          </a:p>
        </p:txBody>
      </p:sp>
    </p:spTree>
    <p:extLst>
      <p:ext uri="{BB962C8B-B14F-4D97-AF65-F5344CB8AC3E}">
        <p14:creationId xmlns:p14="http://schemas.microsoft.com/office/powerpoint/2010/main" val="2522292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5412CAEA-6462-31F3-CD90-CFE1D15D5DE2}"/>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TV programmu 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A4F63396-1CBB-C711-AB90-17DA7AC1F7DA}"/>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uzskaitīto TV programmu veidotajā saturā, neatkarīgi no vietnes, kur Jūs to lietojat,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5142D250-20A4-81B4-7B42-5D8C5A0ECEB9}"/>
              </a:ext>
            </a:extLst>
          </p:cNvPr>
          <p:cNvGraphicFramePr/>
          <p:nvPr>
            <p:extLst>
              <p:ext uri="{D42A27DB-BD31-4B8C-83A1-F6EECF244321}">
                <p14:modId xmlns:p14="http://schemas.microsoft.com/office/powerpoint/2010/main" val="2831953762"/>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F3ECDAEA-F660-64CE-C4AE-D32FA17DCF0A}"/>
              </a:ext>
            </a:extLst>
          </p:cNvPr>
          <p:cNvGraphicFramePr>
            <a:graphicFrameLocks noChangeAspect="1"/>
          </p:cNvGraphicFramePr>
          <p:nvPr>
            <p:extLst>
              <p:ext uri="{D42A27DB-BD31-4B8C-83A1-F6EECF244321}">
                <p14:modId xmlns:p14="http://schemas.microsoft.com/office/powerpoint/2010/main" val="3037603858"/>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073675A-13F4-6B6B-17C0-A1F155A4C916}"/>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7" name="Rectangle 6">
            <a:extLst>
              <a:ext uri="{FF2B5EF4-FFF2-40B4-BE49-F238E27FC236}">
                <a16:creationId xmlns:a16="http://schemas.microsoft.com/office/drawing/2014/main" id="{18595E09-F436-1E87-F368-C18B6136EED3}"/>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249610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5BF71D84-D8DF-5408-181E-35D929B7CE50}"/>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TV programmu 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675E0E2B-1C70-9040-F2DA-75D01F2C4B0E}"/>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uzskaitīto TV programmu veidotajā saturā, neatkarīgi no vietnes, kur Jūs to lietojat,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3B5FA2E3-56BC-BDF1-9CD0-B50B17074814}"/>
              </a:ext>
            </a:extLst>
          </p:cNvPr>
          <p:cNvGraphicFramePr/>
          <p:nvPr>
            <p:extLst>
              <p:ext uri="{D42A27DB-BD31-4B8C-83A1-F6EECF244321}">
                <p14:modId xmlns:p14="http://schemas.microsoft.com/office/powerpoint/2010/main" val="1387574828"/>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70EAA386-9C78-A47D-CE9C-9846EF66D754}"/>
              </a:ext>
            </a:extLst>
          </p:cNvPr>
          <p:cNvGraphicFramePr>
            <a:graphicFrameLocks noChangeAspect="1"/>
          </p:cNvGraphicFramePr>
          <p:nvPr>
            <p:extLst>
              <p:ext uri="{D42A27DB-BD31-4B8C-83A1-F6EECF244321}">
                <p14:modId xmlns:p14="http://schemas.microsoft.com/office/powerpoint/2010/main" val="325585219"/>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6974976-CB6A-9B2C-793D-7390B8C0901F}"/>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7" name="Rectangle 6">
            <a:extLst>
              <a:ext uri="{FF2B5EF4-FFF2-40B4-BE49-F238E27FC236}">
                <a16:creationId xmlns:a16="http://schemas.microsoft.com/office/drawing/2014/main" id="{8D4BEA4E-BEEA-B055-944B-DF24B29CFCD3}"/>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7031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F4FC7C-65CC-D83E-4DCC-92AE4B13E56B}"/>
              </a:ext>
            </a:extLst>
          </p:cNvPr>
          <p:cNvSpPr>
            <a:spLocks noChangeArrowheads="1"/>
          </p:cNvSpPr>
          <p:nvPr/>
        </p:nvSpPr>
        <p:spPr bwMode="auto">
          <a:xfrm>
            <a:off x="738188" y="495300"/>
            <a:ext cx="7772400" cy="500063"/>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lv-LV" b="1" dirty="0">
                <a:solidFill>
                  <a:srgbClr val="990033"/>
                </a:solidFill>
                <a:effectLst>
                  <a:outerShdw blurRad="38100" dist="38100" dir="2700000" algn="tl">
                    <a:srgbClr val="000000">
                      <a:alpha val="43137"/>
                    </a:srgbClr>
                  </a:outerShdw>
                </a:effectLst>
                <a:latin typeface="+mn-lt"/>
              </a:rPr>
              <a:t>SATURS</a:t>
            </a:r>
            <a:endParaRPr lang="en-GB" b="1" dirty="0">
              <a:solidFill>
                <a:srgbClr val="990033"/>
              </a:solidFill>
              <a:effectLst>
                <a:outerShdw blurRad="38100" dist="38100" dir="2700000" algn="tl">
                  <a:srgbClr val="000000">
                    <a:alpha val="43137"/>
                  </a:srgbClr>
                </a:outerShdw>
              </a:effectLst>
              <a:latin typeface="+mn-lt"/>
            </a:endParaRPr>
          </a:p>
        </p:txBody>
      </p:sp>
      <p:sp>
        <p:nvSpPr>
          <p:cNvPr id="4" name="Rectangle 3">
            <a:extLst>
              <a:ext uri="{FF2B5EF4-FFF2-40B4-BE49-F238E27FC236}">
                <a16:creationId xmlns:a16="http://schemas.microsoft.com/office/drawing/2014/main" id="{E058E476-C01B-E418-487A-A42E55C7A856}"/>
              </a:ext>
            </a:extLst>
          </p:cNvPr>
          <p:cNvSpPr>
            <a:spLocks noChangeArrowheads="1"/>
          </p:cNvSpPr>
          <p:nvPr/>
        </p:nvSpPr>
        <p:spPr bwMode="auto">
          <a:xfrm>
            <a:off x="771525" y="1427271"/>
            <a:ext cx="7786688" cy="2001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Metodoloģiskā informācija</a:t>
            </a:r>
          </a:p>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Galvenie secinājumi</a:t>
            </a:r>
          </a:p>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Subtitru vai valodas celiņa latviešu valodā lietošana </a:t>
            </a:r>
            <a:endParaRPr lang="en-US" altLang="lv-LV" sz="1100" b="1" dirty="0"/>
          </a:p>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Latviešu valodas lietojuma vērtējums TV, radio un interneta medijos</a:t>
            </a:r>
          </a:p>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Saskarsmes pieredze ar nepareizu valodas lietojumu mediju saturā</a:t>
            </a:r>
          </a:p>
          <a:p>
            <a:pPr eaLnBrk="1" hangingPunct="1">
              <a:lnSpc>
                <a:spcPct val="120000"/>
              </a:lnSpc>
              <a:spcBef>
                <a:spcPct val="40000"/>
              </a:spcBef>
              <a:buClr>
                <a:srgbClr val="C00000"/>
              </a:buClr>
              <a:buFont typeface="Calibri" panose="020F0502020204030204" pitchFamily="34" charset="0"/>
              <a:buAutoNum type="arabicPeriod"/>
            </a:pPr>
            <a:r>
              <a:rPr lang="lv-LV" altLang="lv-LV" sz="1100" b="1" dirty="0"/>
              <a:t>Priekšstati par latviešu valodas lietošanu medijos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40EE2A77-CF06-27C1-7E4B-A1EE3E3B361D}"/>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a:t>
            </a:r>
            <a:r>
              <a:rPr lang="en-US" sz="2000" dirty="0">
                <a:solidFill>
                  <a:srgbClr val="990033"/>
                </a:solidFill>
              </a:rPr>
              <a:t>LTV1 </a:t>
            </a:r>
            <a:r>
              <a:rPr lang="lv-LV" sz="2000" dirty="0">
                <a:solidFill>
                  <a:srgbClr val="990033"/>
                </a:solidFill>
              </a:rPr>
              <a:t>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0DFCE424-45E9-1DA8-3469-B08162C7CDFA}"/>
              </a:ext>
            </a:extLst>
          </p:cNvPr>
          <p:cNvSpPr txBox="1"/>
          <p:nvPr/>
        </p:nvSpPr>
        <p:spPr>
          <a:xfrm>
            <a:off x="255578" y="548680"/>
            <a:ext cx="8780917" cy="430887"/>
          </a:xfrm>
          <a:prstGeom prst="rect">
            <a:avLst/>
          </a:prstGeom>
          <a:noFill/>
        </p:spPr>
        <p:txBody>
          <a:bodyPr wrap="square" rtlCol="0">
            <a:spAutoFit/>
          </a:bodyPr>
          <a:lstStyle/>
          <a:p>
            <a:r>
              <a:rPr lang="lv-LV" sz="1100" b="0" dirty="0">
                <a:solidFill>
                  <a:srgbClr val="333333"/>
                </a:solidFill>
                <a:latin typeface="+mj-lt"/>
              </a:rPr>
              <a:t>Vai, Jūsuprāt, latviešu valodas lietojums uzskaitīto </a:t>
            </a:r>
            <a:r>
              <a:rPr lang="en-US" sz="1100" b="1" u="sng" dirty="0">
                <a:solidFill>
                  <a:srgbClr val="333333"/>
                </a:solidFill>
                <a:latin typeface="+mj-lt"/>
              </a:rPr>
              <a:t>LTV1</a:t>
            </a:r>
            <a:r>
              <a:rPr lang="en-US" sz="1100" b="0" dirty="0">
                <a:solidFill>
                  <a:srgbClr val="333333"/>
                </a:solidFill>
                <a:latin typeface="+mj-lt"/>
              </a:rPr>
              <a:t> </a:t>
            </a:r>
            <a:r>
              <a:rPr lang="lv-LV" sz="1100" b="0" dirty="0">
                <a:solidFill>
                  <a:srgbClr val="333333"/>
                </a:solidFill>
                <a:latin typeface="+mj-lt"/>
              </a:rPr>
              <a:t>veidotajā saturā, neatkarīgi no vietnes, kur Jūs to lietojat,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C35938AA-8C63-EA8B-D7BF-95008E1229C2}"/>
              </a:ext>
            </a:extLst>
          </p:cNvPr>
          <p:cNvGraphicFramePr/>
          <p:nvPr>
            <p:extLst>
              <p:ext uri="{D42A27DB-BD31-4B8C-83A1-F6EECF244321}">
                <p14:modId xmlns:p14="http://schemas.microsoft.com/office/powerpoint/2010/main" val="1830699936"/>
              </p:ext>
            </p:extLst>
          </p:nvPr>
        </p:nvGraphicFramePr>
        <p:xfrm>
          <a:off x="1371837" y="1006283"/>
          <a:ext cx="7668883" cy="50150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382129D2-2FEF-BA84-B547-F374DF6056B1}"/>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119357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9F447617-E63D-825C-27E0-5B89FA06546D}"/>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a:t>
            </a:r>
            <a:r>
              <a:rPr lang="en-US" sz="2000" dirty="0">
                <a:solidFill>
                  <a:srgbClr val="990033"/>
                </a:solidFill>
              </a:rPr>
              <a:t>LTV7 </a:t>
            </a:r>
            <a:r>
              <a:rPr lang="lv-LV" sz="2000" dirty="0">
                <a:solidFill>
                  <a:srgbClr val="990033"/>
                </a:solidFill>
              </a:rPr>
              <a:t>veidotajā saturā</a:t>
            </a:r>
          </a:p>
          <a:p>
            <a:pPr algn="l"/>
            <a:endParaRPr lang="en-US" sz="2000" dirty="0">
              <a:solidFill>
                <a:srgbClr val="990033"/>
              </a:solidFill>
            </a:endParaRPr>
          </a:p>
        </p:txBody>
      </p:sp>
      <p:sp>
        <p:nvSpPr>
          <p:cNvPr id="7" name="TextBox 6">
            <a:extLst>
              <a:ext uri="{FF2B5EF4-FFF2-40B4-BE49-F238E27FC236}">
                <a16:creationId xmlns:a16="http://schemas.microsoft.com/office/drawing/2014/main" id="{1B922C19-5EAF-A8EC-1DC2-A6BD74C14346}"/>
              </a:ext>
            </a:extLst>
          </p:cNvPr>
          <p:cNvSpPr txBox="1"/>
          <p:nvPr/>
        </p:nvSpPr>
        <p:spPr>
          <a:xfrm>
            <a:off x="255578" y="548680"/>
            <a:ext cx="8780917" cy="430887"/>
          </a:xfrm>
          <a:prstGeom prst="rect">
            <a:avLst/>
          </a:prstGeom>
          <a:noFill/>
        </p:spPr>
        <p:txBody>
          <a:bodyPr wrap="square" rtlCol="0">
            <a:spAutoFit/>
          </a:bodyPr>
          <a:lstStyle/>
          <a:p>
            <a:r>
              <a:rPr lang="lv-LV" sz="1100" b="0" dirty="0">
                <a:solidFill>
                  <a:srgbClr val="333333"/>
                </a:solidFill>
                <a:latin typeface="+mj-lt"/>
              </a:rPr>
              <a:t>Vai, Jūsuprāt, latviešu valodas lietojums uzskaitīto </a:t>
            </a:r>
            <a:r>
              <a:rPr lang="en-US" sz="1100" b="1" u="sng" dirty="0">
                <a:solidFill>
                  <a:srgbClr val="333333"/>
                </a:solidFill>
                <a:latin typeface="+mj-lt"/>
              </a:rPr>
              <a:t>LTV7</a:t>
            </a:r>
            <a:r>
              <a:rPr lang="en-US" sz="1100" b="0" dirty="0">
                <a:solidFill>
                  <a:srgbClr val="333333"/>
                </a:solidFill>
                <a:latin typeface="+mj-lt"/>
              </a:rPr>
              <a:t> </a:t>
            </a:r>
            <a:r>
              <a:rPr lang="lv-LV" sz="1100" b="0" dirty="0">
                <a:solidFill>
                  <a:srgbClr val="333333"/>
                </a:solidFill>
                <a:latin typeface="+mj-lt"/>
              </a:rPr>
              <a:t>veidotajā saturā, neatkarīgi no vietnes, kur Jūs to lietojat,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8" name="Chart 7">
            <a:extLst>
              <a:ext uri="{FF2B5EF4-FFF2-40B4-BE49-F238E27FC236}">
                <a16:creationId xmlns:a16="http://schemas.microsoft.com/office/drawing/2014/main" id="{EFD04474-37EF-F296-6E43-51249C61057C}"/>
              </a:ext>
            </a:extLst>
          </p:cNvPr>
          <p:cNvGraphicFramePr/>
          <p:nvPr>
            <p:extLst>
              <p:ext uri="{D42A27DB-BD31-4B8C-83A1-F6EECF244321}">
                <p14:modId xmlns:p14="http://schemas.microsoft.com/office/powerpoint/2010/main" val="4204800641"/>
              </p:ext>
            </p:extLst>
          </p:nvPr>
        </p:nvGraphicFramePr>
        <p:xfrm>
          <a:off x="1371837" y="1006283"/>
          <a:ext cx="7668883" cy="501500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4957AA11-651B-CB01-290F-FB192CEDEE7D}"/>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21715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9FA6D951-E3A9-6EC9-2255-5986108B59DA}"/>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radio</a:t>
            </a:r>
            <a:r>
              <a:rPr lang="en-US" sz="2000" dirty="0">
                <a:solidFill>
                  <a:srgbClr val="990033"/>
                </a:solidFill>
              </a:rPr>
              <a:t> </a:t>
            </a:r>
            <a:r>
              <a:rPr lang="lv-LV" sz="2000" dirty="0">
                <a:solidFill>
                  <a:srgbClr val="990033"/>
                </a:solidFill>
              </a:rPr>
              <a:t>kanālos</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98DC2D56-53B9-A363-A940-1316C704809E}"/>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ēterā katrā no tālāk uzskaitītajiem radio kanāliem, ir literāri un gramatiski pareizs? Atbildei izvēlēties vērtējumu 10 punktu skalā, kur 10 nozīmē “teicami”, bet 1 nozīmē “neapmierinoši”</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F9597722-8E11-F1CC-C8FB-E062D5B9C6D2}"/>
              </a:ext>
            </a:extLst>
          </p:cNvPr>
          <p:cNvGraphicFramePr/>
          <p:nvPr>
            <p:extLst>
              <p:ext uri="{D42A27DB-BD31-4B8C-83A1-F6EECF244321}">
                <p14:modId xmlns:p14="http://schemas.microsoft.com/office/powerpoint/2010/main" val="904834496"/>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D6558F50-0BC5-DAF3-936A-3383DBC3D0C8}"/>
              </a:ext>
            </a:extLst>
          </p:cNvPr>
          <p:cNvGraphicFramePr>
            <a:graphicFrameLocks noChangeAspect="1"/>
          </p:cNvGraphicFramePr>
          <p:nvPr>
            <p:extLst>
              <p:ext uri="{D42A27DB-BD31-4B8C-83A1-F6EECF244321}">
                <p14:modId xmlns:p14="http://schemas.microsoft.com/office/powerpoint/2010/main" val="2776380048"/>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31B9C65-9AFC-B70B-F24F-5B45D71B67BA}"/>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7" name="Rectangle 6">
            <a:extLst>
              <a:ext uri="{FF2B5EF4-FFF2-40B4-BE49-F238E27FC236}">
                <a16:creationId xmlns:a16="http://schemas.microsoft.com/office/drawing/2014/main" id="{D6BE5E89-7CA3-E17E-9B1C-14FE8C775DE6}"/>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428782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1EF0D6E6-48E5-6B4C-0913-2E0B488B3440}"/>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radio</a:t>
            </a:r>
            <a:r>
              <a:rPr lang="en-US" sz="2000" dirty="0">
                <a:solidFill>
                  <a:srgbClr val="990033"/>
                </a:solidFill>
              </a:rPr>
              <a:t> </a:t>
            </a:r>
            <a:r>
              <a:rPr lang="lv-LV" sz="2000" dirty="0">
                <a:solidFill>
                  <a:srgbClr val="990033"/>
                </a:solidFill>
              </a:rPr>
              <a:t>kanālos</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ED3D17CC-5ACB-E5B0-3E22-E8C34691CFE6}"/>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ēterā katrā no tālāk uzskaitītajiem radio kanāliem, ir literāri un gramatiski pareizs? Atbildei izvēlēties vērtējumu 10 punktu skalā, kur 10 nozīmē “teicami”, bet 1 nozīmē “neapmierinoši”</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2FB4CA7D-7D84-BFA2-66E1-924C47F36E04}"/>
              </a:ext>
            </a:extLst>
          </p:cNvPr>
          <p:cNvGraphicFramePr/>
          <p:nvPr>
            <p:extLst>
              <p:ext uri="{D42A27DB-BD31-4B8C-83A1-F6EECF244321}">
                <p14:modId xmlns:p14="http://schemas.microsoft.com/office/powerpoint/2010/main" val="2433197067"/>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B4A38F51-DC23-2165-8A88-7CCC93C4D3AC}"/>
              </a:ext>
            </a:extLst>
          </p:cNvPr>
          <p:cNvGraphicFramePr>
            <a:graphicFrameLocks noChangeAspect="1"/>
          </p:cNvGraphicFramePr>
          <p:nvPr>
            <p:extLst>
              <p:ext uri="{D42A27DB-BD31-4B8C-83A1-F6EECF244321}">
                <p14:modId xmlns:p14="http://schemas.microsoft.com/office/powerpoint/2010/main" val="3985573009"/>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C3FF793-DC91-D4FA-B6E3-8841422C5729}"/>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8" name="Rectangle 7">
            <a:extLst>
              <a:ext uri="{FF2B5EF4-FFF2-40B4-BE49-F238E27FC236}">
                <a16:creationId xmlns:a16="http://schemas.microsoft.com/office/drawing/2014/main" id="{E4B70D17-7D9E-814E-76B1-7C930D2DA760}"/>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236784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95476AE1-8986-AF46-24FF-3FB6085CCD4C}"/>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Latvijas radio 1</a:t>
            </a:r>
            <a:r>
              <a:rPr lang="en-US" sz="2000" dirty="0">
                <a:solidFill>
                  <a:srgbClr val="990033"/>
                </a:solidFill>
              </a:rPr>
              <a:t> </a:t>
            </a:r>
            <a:r>
              <a:rPr lang="lv-LV" sz="2000" dirty="0">
                <a:solidFill>
                  <a:srgbClr val="990033"/>
                </a:solidFill>
              </a:rPr>
              <a:t>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0534D516-15A2-82B8-3235-698D801DBBF1}"/>
              </a:ext>
            </a:extLst>
          </p:cNvPr>
          <p:cNvSpPr txBox="1"/>
          <p:nvPr/>
        </p:nvSpPr>
        <p:spPr>
          <a:xfrm>
            <a:off x="255578" y="548680"/>
            <a:ext cx="8780917" cy="261610"/>
          </a:xfrm>
          <a:prstGeom prst="rect">
            <a:avLst/>
          </a:prstGeom>
          <a:noFill/>
        </p:spPr>
        <p:txBody>
          <a:bodyPr wrap="square" rtlCol="0">
            <a:spAutoFit/>
          </a:bodyPr>
          <a:lstStyle/>
          <a:p>
            <a:r>
              <a:rPr lang="lv-LV" sz="1100" b="0" dirty="0">
                <a:solidFill>
                  <a:srgbClr val="333333"/>
                </a:solidFill>
                <a:latin typeface="+mj-lt"/>
              </a:rPr>
              <a:t>Vai, Jūsuprāt, latviešu valodas lietojums ēterā </a:t>
            </a:r>
            <a:r>
              <a:rPr lang="lv-LV" sz="1100" b="1" dirty="0">
                <a:solidFill>
                  <a:srgbClr val="333333"/>
                </a:solidFill>
                <a:latin typeface="+mj-lt"/>
              </a:rPr>
              <a:t>Latvijas radio 1</a:t>
            </a:r>
            <a:r>
              <a:rPr lang="lv-LV" sz="1100" b="0" dirty="0">
                <a:solidFill>
                  <a:srgbClr val="333333"/>
                </a:solidFill>
                <a:latin typeface="+mj-lt"/>
              </a:rPr>
              <a:t> ir literāri un gramatiski pareizs</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DBD2DF5B-A995-DAE2-8DD3-40BB76C72C5D}"/>
              </a:ext>
            </a:extLst>
          </p:cNvPr>
          <p:cNvGraphicFramePr/>
          <p:nvPr>
            <p:extLst>
              <p:ext uri="{D42A27DB-BD31-4B8C-83A1-F6EECF244321}">
                <p14:modId xmlns:p14="http://schemas.microsoft.com/office/powerpoint/2010/main" val="1956555769"/>
              </p:ext>
            </p:extLst>
          </p:nvPr>
        </p:nvGraphicFramePr>
        <p:xfrm>
          <a:off x="1371837" y="1006283"/>
          <a:ext cx="7668883" cy="50150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90C2A64-3F0D-C5B7-9ADE-9A050FBFF433}"/>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292201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2D4C6E3D-BBCE-B6C8-CA53-DD7A42BC4E77}"/>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interneta medijos</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4F06B876-20A3-9D49-9638-361345A9B054}"/>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katrā no tālāk uzskaitītajām interneta vietnēm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EB63D6DA-226F-1235-5068-B99E31973FF1}"/>
              </a:ext>
            </a:extLst>
          </p:cNvPr>
          <p:cNvGraphicFramePr/>
          <p:nvPr>
            <p:extLst>
              <p:ext uri="{D42A27DB-BD31-4B8C-83A1-F6EECF244321}">
                <p14:modId xmlns:p14="http://schemas.microsoft.com/office/powerpoint/2010/main" val="1659025440"/>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8D54ED31-F805-5B3D-C374-4F4D965BA38B}"/>
              </a:ext>
            </a:extLst>
          </p:cNvPr>
          <p:cNvGraphicFramePr>
            <a:graphicFrameLocks noChangeAspect="1"/>
          </p:cNvGraphicFramePr>
          <p:nvPr>
            <p:extLst>
              <p:ext uri="{D42A27DB-BD31-4B8C-83A1-F6EECF244321}">
                <p14:modId xmlns:p14="http://schemas.microsoft.com/office/powerpoint/2010/main" val="1571958379"/>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933F78B-F8C8-973C-50B4-23EFC18FD5BB}"/>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7" name="Rectangle 6">
            <a:extLst>
              <a:ext uri="{FF2B5EF4-FFF2-40B4-BE49-F238E27FC236}">
                <a16:creationId xmlns:a16="http://schemas.microsoft.com/office/drawing/2014/main" id="{769A1A80-5C4F-3D82-01C2-AB881FEBA75E}"/>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41778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F416952C-9073-29E1-2920-17A5C35AC6FB}"/>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interneta medijos</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1C2B9DF9-F173-4FC4-4A3F-F095726A9E72}"/>
              </a:ext>
            </a:extLst>
          </p:cNvPr>
          <p:cNvSpPr txBox="1"/>
          <p:nvPr/>
        </p:nvSpPr>
        <p:spPr>
          <a:xfrm>
            <a:off x="255579" y="761122"/>
            <a:ext cx="5717862" cy="600164"/>
          </a:xfrm>
          <a:prstGeom prst="rect">
            <a:avLst/>
          </a:prstGeom>
          <a:noFill/>
        </p:spPr>
        <p:txBody>
          <a:bodyPr wrap="square" rtlCol="0">
            <a:spAutoFit/>
          </a:bodyPr>
          <a:lstStyle/>
          <a:p>
            <a:r>
              <a:rPr lang="lv-LV" sz="1100" b="0" dirty="0">
                <a:solidFill>
                  <a:srgbClr val="333333"/>
                </a:solidFill>
                <a:latin typeface="+mj-lt"/>
              </a:rPr>
              <a:t>Vai, Jūsuprāt, latviešu valodas lietojums katrā no tālāk uzskaitītajām interneta vietnēm 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5B315944-CF46-0121-CC8D-048DC16F6A98}"/>
              </a:ext>
            </a:extLst>
          </p:cNvPr>
          <p:cNvGraphicFramePr/>
          <p:nvPr>
            <p:extLst>
              <p:ext uri="{D42A27DB-BD31-4B8C-83A1-F6EECF244321}">
                <p14:modId xmlns:p14="http://schemas.microsoft.com/office/powerpoint/2010/main" val="2006261560"/>
              </p:ext>
            </p:extLst>
          </p:nvPr>
        </p:nvGraphicFramePr>
        <p:xfrm>
          <a:off x="262516" y="1484783"/>
          <a:ext cx="5948504" cy="4059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62">
            <a:extLst>
              <a:ext uri="{FF2B5EF4-FFF2-40B4-BE49-F238E27FC236}">
                <a16:creationId xmlns:a16="http://schemas.microsoft.com/office/drawing/2014/main" id="{D3A0F464-1EE4-9C0A-2C74-680E052C7293}"/>
              </a:ext>
            </a:extLst>
          </p:cNvPr>
          <p:cNvGraphicFramePr>
            <a:graphicFrameLocks noChangeAspect="1"/>
          </p:cNvGraphicFramePr>
          <p:nvPr>
            <p:extLst>
              <p:ext uri="{D42A27DB-BD31-4B8C-83A1-F6EECF244321}">
                <p14:modId xmlns:p14="http://schemas.microsoft.com/office/powerpoint/2010/main" val="2822546162"/>
              </p:ext>
            </p:extLst>
          </p:nvPr>
        </p:nvGraphicFramePr>
        <p:xfrm>
          <a:off x="6211020" y="1642129"/>
          <a:ext cx="1809258" cy="35150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1431A86-3748-70D9-6E38-FB64B193606B}"/>
              </a:ext>
            </a:extLst>
          </p:cNvPr>
          <p:cNvSpPr txBox="1"/>
          <p:nvPr/>
        </p:nvSpPr>
        <p:spPr>
          <a:xfrm>
            <a:off x="5932046" y="1022307"/>
            <a:ext cx="2520280" cy="577081"/>
          </a:xfrm>
          <a:prstGeom prst="rect">
            <a:avLst/>
          </a:prstGeom>
          <a:noFill/>
        </p:spPr>
        <p:txBody>
          <a:bodyPr wrap="square" rtlCol="0">
            <a:spAutoFit/>
          </a:bodyPr>
          <a:lstStyle/>
          <a:p>
            <a:pPr algn="ctr"/>
            <a:r>
              <a:rPr lang="lv-LV" sz="1050" b="1" u="sng" dirty="0">
                <a:latin typeface="+mj-lt"/>
              </a:rPr>
              <a:t>Vidējais vērtējums 10 punktu skalā, </a:t>
            </a:r>
          </a:p>
          <a:p>
            <a:pPr algn="ctr"/>
            <a:r>
              <a:rPr lang="lv-LV" sz="1050" b="1" dirty="0">
                <a:latin typeface="+mj-lt"/>
              </a:rPr>
              <a:t>kur 1 nozīmē “neapmierinoši”, bet 10 nozīmē “teicami”</a:t>
            </a:r>
            <a:endParaRPr lang="en-US" sz="900" b="1" dirty="0">
              <a:latin typeface="+mj-lt"/>
            </a:endParaRPr>
          </a:p>
        </p:txBody>
      </p:sp>
      <p:sp>
        <p:nvSpPr>
          <p:cNvPr id="8" name="Rectangle 7">
            <a:extLst>
              <a:ext uri="{FF2B5EF4-FFF2-40B4-BE49-F238E27FC236}">
                <a16:creationId xmlns:a16="http://schemas.microsoft.com/office/drawing/2014/main" id="{EA2717D0-EE0F-D805-5F65-4088DB6122F8}"/>
              </a:ext>
            </a:extLst>
          </p:cNvPr>
          <p:cNvSpPr>
            <a:spLocks noChangeArrowheads="1"/>
          </p:cNvSpPr>
          <p:nvPr/>
        </p:nvSpPr>
        <p:spPr bwMode="auto">
          <a:xfrm>
            <a:off x="1907704" y="5844878"/>
            <a:ext cx="4248472"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a:t>
            </a:r>
            <a:r>
              <a:rPr lang="en-US" sz="1050" dirty="0">
                <a:solidFill>
                  <a:srgbClr val="333333"/>
                </a:solidFill>
                <a:latin typeface="Calibri"/>
              </a:rPr>
              <a:t> (n): </a:t>
            </a:r>
            <a:r>
              <a:rPr lang="lv-LV" sz="1050" dirty="0">
                <a:solidFill>
                  <a:srgbClr val="333333"/>
                </a:solidFill>
                <a:latin typeface="Calibri"/>
              </a:rPr>
              <a:t>respondenti, kuri sniedza konkrētu vērtējumu par attiecīgo mediju</a:t>
            </a:r>
          </a:p>
        </p:txBody>
      </p:sp>
    </p:spTree>
    <p:extLst>
      <p:ext uri="{BB962C8B-B14F-4D97-AF65-F5344CB8AC3E}">
        <p14:creationId xmlns:p14="http://schemas.microsoft.com/office/powerpoint/2010/main" val="318958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07A1D8FF-20BA-FFC2-5767-EF37D923D437}"/>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lsm.lv</a:t>
            </a:r>
            <a:r>
              <a:rPr lang="en-US" sz="2000" dirty="0">
                <a:solidFill>
                  <a:srgbClr val="990033"/>
                </a:solidFill>
              </a:rPr>
              <a:t> </a:t>
            </a:r>
            <a:r>
              <a:rPr lang="lv-LV" sz="2000" dirty="0">
                <a:solidFill>
                  <a:srgbClr val="990033"/>
                </a:solidFill>
              </a:rPr>
              <a:t>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581EDAAD-8FBA-9052-C83B-AE22DE76AE69}"/>
              </a:ext>
            </a:extLst>
          </p:cNvPr>
          <p:cNvSpPr txBox="1"/>
          <p:nvPr/>
        </p:nvSpPr>
        <p:spPr>
          <a:xfrm>
            <a:off x="255578" y="548680"/>
            <a:ext cx="8780917" cy="430887"/>
          </a:xfrm>
          <a:prstGeom prst="rect">
            <a:avLst/>
          </a:prstGeom>
          <a:noFill/>
        </p:spPr>
        <p:txBody>
          <a:bodyPr wrap="square" rtlCol="0">
            <a:spAutoFit/>
          </a:bodyPr>
          <a:lstStyle/>
          <a:p>
            <a:r>
              <a:rPr lang="lv-LV" sz="1100" b="0" dirty="0">
                <a:solidFill>
                  <a:srgbClr val="333333"/>
                </a:solidFill>
                <a:latin typeface="+mj-lt"/>
              </a:rPr>
              <a:t>Vai, Jūsuprāt, latviešu valodas lietojums interneta vietnē </a:t>
            </a:r>
            <a:r>
              <a:rPr lang="lv-LV" sz="1100" b="1" u="sng" dirty="0">
                <a:solidFill>
                  <a:srgbClr val="333333"/>
                </a:solidFill>
                <a:latin typeface="+mj-lt"/>
              </a:rPr>
              <a:t>lsm.lv </a:t>
            </a:r>
            <a:r>
              <a:rPr lang="lv-LV" sz="1100" b="0" dirty="0">
                <a:solidFill>
                  <a:srgbClr val="333333"/>
                </a:solidFill>
                <a:latin typeface="+mj-lt"/>
              </a:rPr>
              <a:t>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09B1ABE0-E16E-FAD7-36FC-069256665389}"/>
              </a:ext>
            </a:extLst>
          </p:cNvPr>
          <p:cNvGraphicFramePr/>
          <p:nvPr>
            <p:extLst>
              <p:ext uri="{D42A27DB-BD31-4B8C-83A1-F6EECF244321}">
                <p14:modId xmlns:p14="http://schemas.microsoft.com/office/powerpoint/2010/main" val="636295242"/>
              </p:ext>
            </p:extLst>
          </p:nvPr>
        </p:nvGraphicFramePr>
        <p:xfrm>
          <a:off x="1371837" y="1006283"/>
          <a:ext cx="7668883" cy="50150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D4D5480-7C69-FE4E-104E-DE11622D18E3}"/>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2008120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3FEA47C-A486-AF99-5625-2FCD8F4B8D4B}"/>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Latviešu valodas lietojuma vērtējums delfi.lv</a:t>
            </a:r>
            <a:r>
              <a:rPr lang="en-US" sz="2000" dirty="0">
                <a:solidFill>
                  <a:srgbClr val="990033"/>
                </a:solidFill>
              </a:rPr>
              <a:t> </a:t>
            </a:r>
            <a:r>
              <a:rPr lang="lv-LV" sz="2000" dirty="0">
                <a:solidFill>
                  <a:srgbClr val="990033"/>
                </a:solidFill>
              </a:rPr>
              <a:t>veidotajā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CE596A4D-73F5-044A-CF64-E95070BE7174}"/>
              </a:ext>
            </a:extLst>
          </p:cNvPr>
          <p:cNvSpPr txBox="1"/>
          <p:nvPr/>
        </p:nvSpPr>
        <p:spPr>
          <a:xfrm>
            <a:off x="255578" y="548680"/>
            <a:ext cx="8780917" cy="430887"/>
          </a:xfrm>
          <a:prstGeom prst="rect">
            <a:avLst/>
          </a:prstGeom>
          <a:noFill/>
        </p:spPr>
        <p:txBody>
          <a:bodyPr wrap="square" rtlCol="0">
            <a:spAutoFit/>
          </a:bodyPr>
          <a:lstStyle/>
          <a:p>
            <a:r>
              <a:rPr lang="lv-LV" sz="1100" b="0" dirty="0">
                <a:solidFill>
                  <a:srgbClr val="333333"/>
                </a:solidFill>
                <a:latin typeface="+mj-lt"/>
              </a:rPr>
              <a:t>Vai, Jūsuprāt, latviešu valodas lietojums interneta vietnē </a:t>
            </a:r>
            <a:r>
              <a:rPr lang="lv-LV" sz="1100" b="1" u="sng" dirty="0">
                <a:solidFill>
                  <a:srgbClr val="333333"/>
                </a:solidFill>
                <a:latin typeface="+mj-lt"/>
              </a:rPr>
              <a:t>delfi.lv </a:t>
            </a:r>
            <a:r>
              <a:rPr lang="lv-LV" sz="1100" b="0" dirty="0">
                <a:solidFill>
                  <a:srgbClr val="333333"/>
                </a:solidFill>
                <a:latin typeface="+mj-lt"/>
              </a:rPr>
              <a:t>ir literāri un gramatiski pareizs?  </a:t>
            </a:r>
            <a:r>
              <a:rPr lang="en-US" sz="1100" b="0" dirty="0" err="1">
                <a:solidFill>
                  <a:srgbClr val="333333"/>
                </a:solidFill>
                <a:latin typeface="+mj-lt"/>
              </a:rPr>
              <a:t>Atbildei</a:t>
            </a:r>
            <a:r>
              <a:rPr lang="en-US" sz="1100" b="0" dirty="0">
                <a:solidFill>
                  <a:srgbClr val="333333"/>
                </a:solidFill>
                <a:latin typeface="+mj-lt"/>
              </a:rPr>
              <a:t> </a:t>
            </a:r>
            <a:r>
              <a:rPr lang="en-US" sz="1100" b="0" dirty="0" err="1">
                <a:solidFill>
                  <a:srgbClr val="333333"/>
                </a:solidFill>
                <a:latin typeface="+mj-lt"/>
              </a:rPr>
              <a:t>izvēlieties</a:t>
            </a:r>
            <a:r>
              <a:rPr lang="en-US" sz="1100" b="0" dirty="0">
                <a:solidFill>
                  <a:srgbClr val="333333"/>
                </a:solidFill>
                <a:latin typeface="+mj-lt"/>
              </a:rPr>
              <a:t>, </a:t>
            </a:r>
            <a:r>
              <a:rPr lang="en-US" sz="1100" b="0" dirty="0" err="1">
                <a:solidFill>
                  <a:srgbClr val="333333"/>
                </a:solidFill>
                <a:latin typeface="+mj-lt"/>
              </a:rPr>
              <a:t>lūdzu</a:t>
            </a:r>
            <a:r>
              <a:rPr lang="en-US" sz="1100" b="0" dirty="0">
                <a:solidFill>
                  <a:srgbClr val="333333"/>
                </a:solidFill>
                <a:latin typeface="+mj-lt"/>
              </a:rPr>
              <a:t>, </a:t>
            </a:r>
            <a:r>
              <a:rPr lang="en-US" sz="1100" b="0" dirty="0" err="1">
                <a:solidFill>
                  <a:srgbClr val="333333"/>
                </a:solidFill>
                <a:latin typeface="+mj-lt"/>
              </a:rPr>
              <a:t>vērtējumu</a:t>
            </a:r>
            <a:r>
              <a:rPr lang="en-US" sz="1100" b="0" dirty="0">
                <a:solidFill>
                  <a:srgbClr val="333333"/>
                </a:solidFill>
                <a:latin typeface="+mj-lt"/>
              </a:rPr>
              <a:t> 10 </a:t>
            </a:r>
            <a:r>
              <a:rPr lang="en-US" sz="1100" b="0" dirty="0" err="1">
                <a:solidFill>
                  <a:srgbClr val="333333"/>
                </a:solidFill>
                <a:latin typeface="+mj-lt"/>
              </a:rPr>
              <a:t>punktu</a:t>
            </a:r>
            <a:r>
              <a:rPr lang="en-US" sz="1100" b="0" dirty="0">
                <a:solidFill>
                  <a:srgbClr val="333333"/>
                </a:solidFill>
                <a:latin typeface="+mj-lt"/>
              </a:rPr>
              <a:t> </a:t>
            </a:r>
            <a:r>
              <a:rPr lang="en-US" sz="1100" b="0" dirty="0" err="1">
                <a:solidFill>
                  <a:srgbClr val="333333"/>
                </a:solidFill>
                <a:latin typeface="+mj-lt"/>
              </a:rPr>
              <a:t>skalā</a:t>
            </a:r>
            <a:r>
              <a:rPr lang="en-US" sz="1100" b="0" dirty="0">
                <a:solidFill>
                  <a:srgbClr val="333333"/>
                </a:solidFill>
                <a:latin typeface="+mj-lt"/>
              </a:rPr>
              <a:t>, </a:t>
            </a:r>
            <a:r>
              <a:rPr lang="en-US" sz="1100" b="0" dirty="0" err="1">
                <a:solidFill>
                  <a:srgbClr val="333333"/>
                </a:solidFill>
                <a:latin typeface="+mj-lt"/>
              </a:rPr>
              <a:t>kur</a:t>
            </a:r>
            <a:r>
              <a:rPr lang="en-US" sz="1100" b="0" dirty="0">
                <a:solidFill>
                  <a:srgbClr val="333333"/>
                </a:solidFill>
                <a:latin typeface="+mj-lt"/>
              </a:rPr>
              <a:t> 10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teicami</a:t>
            </a:r>
            <a:r>
              <a:rPr lang="en-US" sz="1100" b="0" dirty="0">
                <a:solidFill>
                  <a:srgbClr val="333333"/>
                </a:solidFill>
                <a:latin typeface="+mj-lt"/>
              </a:rPr>
              <a:t>”, bet 1 </a:t>
            </a:r>
            <a:r>
              <a:rPr lang="en-US" sz="1100" b="0" dirty="0" err="1">
                <a:solidFill>
                  <a:srgbClr val="333333"/>
                </a:solidFill>
                <a:latin typeface="+mj-lt"/>
              </a:rPr>
              <a:t>nozīmē</a:t>
            </a:r>
            <a:r>
              <a:rPr lang="en-US" sz="1100" b="0" dirty="0">
                <a:solidFill>
                  <a:srgbClr val="333333"/>
                </a:solidFill>
                <a:latin typeface="+mj-lt"/>
              </a:rPr>
              <a:t> “</a:t>
            </a:r>
            <a:r>
              <a:rPr lang="en-US" sz="1100" b="0" dirty="0" err="1">
                <a:solidFill>
                  <a:srgbClr val="333333"/>
                </a:solidFill>
                <a:latin typeface="+mj-lt"/>
              </a:rPr>
              <a:t>neapmierinoši</a:t>
            </a:r>
            <a:r>
              <a:rPr lang="en-US" sz="1100" b="0" dirty="0">
                <a:solidFill>
                  <a:srgbClr val="333333"/>
                </a:solidFill>
                <a:latin typeface="+mj-lt"/>
              </a:rPr>
              <a:t>”</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36961A30-9F08-9753-AF3A-19D7B7C667F7}"/>
              </a:ext>
            </a:extLst>
          </p:cNvPr>
          <p:cNvGraphicFramePr/>
          <p:nvPr>
            <p:extLst>
              <p:ext uri="{D42A27DB-BD31-4B8C-83A1-F6EECF244321}">
                <p14:modId xmlns:p14="http://schemas.microsoft.com/office/powerpoint/2010/main" val="357537626"/>
              </p:ext>
            </p:extLst>
          </p:nvPr>
        </p:nvGraphicFramePr>
        <p:xfrm>
          <a:off x="1371837" y="1006283"/>
          <a:ext cx="7668883" cy="50150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DB6D3E1-B505-518A-7B20-333CF7E15C7F}"/>
              </a:ext>
            </a:extLst>
          </p:cNvPr>
          <p:cNvSpPr>
            <a:spLocks noChangeArrowheads="1"/>
          </p:cNvSpPr>
          <p:nvPr/>
        </p:nvSpPr>
        <p:spPr bwMode="auto">
          <a:xfrm>
            <a:off x="3923928" y="594928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172573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3BE3A5-7248-EDD2-F959-55D61FFA101F}"/>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5. </a:t>
            </a:r>
            <a:r>
              <a:rPr lang="fi-FI" sz="2400" dirty="0">
                <a:solidFill>
                  <a:srgbClr val="C00000"/>
                </a:solidFill>
                <a:effectLst>
                  <a:outerShdw blurRad="38100" dist="38100" dir="2700000" algn="tl">
                    <a:srgbClr val="C0C0C0"/>
                  </a:outerShdw>
                </a:effectLst>
                <a:latin typeface="+mj-lt"/>
              </a:rPr>
              <a:t>Saskarsmes pieredze ar nepareizu valodas lietojumu mediju saturā</a:t>
            </a:r>
          </a:p>
        </p:txBody>
      </p:sp>
    </p:spTree>
    <p:extLst>
      <p:ext uri="{BB962C8B-B14F-4D97-AF65-F5344CB8AC3E}">
        <p14:creationId xmlns:p14="http://schemas.microsoft.com/office/powerpoint/2010/main" val="149344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7426A7-33B9-464C-93D0-8CA66C08B057}"/>
              </a:ext>
            </a:extLst>
          </p:cNvPr>
          <p:cNvSpPr>
            <a:spLocks noChangeArrowheads="1"/>
          </p:cNvSpPr>
          <p:nvPr/>
        </p:nvSpPr>
        <p:spPr bwMode="auto">
          <a:xfrm>
            <a:off x="914400" y="2781300"/>
            <a:ext cx="7239000" cy="7874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1. Metodoloģiskā informācija</a:t>
            </a:r>
            <a:endParaRPr lang="en-GB" sz="2400" dirty="0">
              <a:solidFill>
                <a:srgbClr val="C00000"/>
              </a:solidFill>
              <a:effectLst>
                <a:outerShdw blurRad="38100" dist="38100" dir="2700000" algn="tl">
                  <a:srgbClr val="C0C0C0"/>
                </a:outerShdw>
              </a:effectLst>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F81A426-B19C-20EE-F3CF-3835654D1AF7}"/>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FFA0F741-E279-CC21-46FC-8E2745FB756E}"/>
              </a:ext>
            </a:extLst>
          </p:cNvPr>
          <p:cNvSpPr txBox="1"/>
          <p:nvPr/>
        </p:nvSpPr>
        <p:spPr>
          <a:xfrm>
            <a:off x="255578" y="761122"/>
            <a:ext cx="8492885" cy="430887"/>
          </a:xfrm>
          <a:prstGeom prst="rect">
            <a:avLst/>
          </a:prstGeom>
          <a:noFill/>
        </p:spPr>
        <p:txBody>
          <a:bodyPr wrap="square" rtlCol="0">
            <a:spAutoFit/>
          </a:bodyPr>
          <a:lstStyle/>
          <a:p>
            <a:r>
              <a:rPr lang="lv-LV" sz="1100" b="0" dirty="0">
                <a:solidFill>
                  <a:srgbClr val="333333"/>
                </a:solidFill>
                <a:latin typeface="+mj-lt"/>
              </a:rPr>
              <a:t>Cik bieži pēdējā gada laikā medijos esat pamanījis katru no tālāk uzskaitītajām parādībām mediju satura veidotāju (žurnālistu, raidījumu vadītāju) valodas lietojumā? </a:t>
            </a:r>
            <a:endParaRPr lang="lv-LV" sz="1050" b="0" dirty="0">
              <a:solidFill>
                <a:srgbClr val="333333"/>
              </a:solidFill>
              <a:latin typeface="+mj-lt"/>
            </a:endParaRPr>
          </a:p>
        </p:txBody>
      </p:sp>
      <p:graphicFrame>
        <p:nvGraphicFramePr>
          <p:cNvPr id="4" name="Chart 3">
            <a:extLst>
              <a:ext uri="{FF2B5EF4-FFF2-40B4-BE49-F238E27FC236}">
                <a16:creationId xmlns:a16="http://schemas.microsoft.com/office/drawing/2014/main" id="{F4F2155E-E207-9DF8-D8FE-F0E42D76A89F}"/>
              </a:ext>
            </a:extLst>
          </p:cNvPr>
          <p:cNvGraphicFramePr/>
          <p:nvPr>
            <p:extLst>
              <p:ext uri="{D42A27DB-BD31-4B8C-83A1-F6EECF244321}">
                <p14:modId xmlns:p14="http://schemas.microsoft.com/office/powerpoint/2010/main" val="2410275997"/>
              </p:ext>
            </p:extLst>
          </p:nvPr>
        </p:nvGraphicFramePr>
        <p:xfrm>
          <a:off x="262516" y="1268761"/>
          <a:ext cx="7549844" cy="42751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AA9716B-044E-76F9-0006-8168269FA0A3}"/>
              </a:ext>
            </a:extLst>
          </p:cNvPr>
          <p:cNvSpPr>
            <a:spLocks noChangeArrowheads="1"/>
          </p:cNvSpPr>
          <p:nvPr/>
        </p:nvSpPr>
        <p:spPr bwMode="auto">
          <a:xfrm>
            <a:off x="3923928" y="5870860"/>
            <a:ext cx="1872208" cy="252000"/>
          </a:xfrm>
          <a:prstGeom prst="rect">
            <a:avLst/>
          </a:prstGeom>
          <a:noFill/>
          <a:ln w="9525">
            <a:noFill/>
            <a:round/>
            <a:headEnd/>
            <a:tailEnd/>
          </a:ln>
        </p:spPr>
        <p:txBody>
          <a:bodyPr lIns="0" tIns="0" rIns="0" bIns="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50" b="0" dirty="0">
                <a:solidFill>
                  <a:srgbClr val="333333"/>
                </a:solidFill>
                <a:latin typeface="Calibri"/>
              </a:rPr>
              <a:t>Bāze: </a:t>
            </a:r>
            <a:r>
              <a:rPr lang="lv-LV" sz="1050" dirty="0">
                <a:solidFill>
                  <a:srgbClr val="333333"/>
                </a:solidFill>
                <a:latin typeface="Calibri"/>
                <a:ea typeface="Arial Unicode MS" pitchFamily="34" charset="-128"/>
                <a:cs typeface="Arial Unicode MS" pitchFamily="34" charset="-128"/>
              </a:rPr>
              <a:t>visi respondenti, n=</a:t>
            </a:r>
            <a:r>
              <a:rPr lang="en-US" sz="1050" dirty="0">
                <a:solidFill>
                  <a:srgbClr val="333333"/>
                </a:solidFill>
                <a:latin typeface="Calibri"/>
                <a:ea typeface="Arial Unicode MS" pitchFamily="34" charset="-128"/>
                <a:cs typeface="Arial Unicode MS" pitchFamily="34" charset="-128"/>
              </a:rPr>
              <a:t>10</a:t>
            </a:r>
            <a:r>
              <a:rPr lang="lv-LV" sz="1050" dirty="0">
                <a:solidFill>
                  <a:srgbClr val="333333"/>
                </a:solidFill>
                <a:latin typeface="Calibri"/>
                <a:ea typeface="Arial Unicode MS" pitchFamily="34" charset="-128"/>
                <a:cs typeface="Arial Unicode MS" pitchFamily="34" charset="-128"/>
              </a:rPr>
              <a:t>04</a:t>
            </a:r>
            <a:endParaRPr lang="lv-LV" sz="1050" dirty="0">
              <a:solidFill>
                <a:srgbClr val="333333"/>
              </a:solidFill>
              <a:latin typeface="Calibri"/>
            </a:endParaRPr>
          </a:p>
        </p:txBody>
      </p:sp>
    </p:spTree>
    <p:extLst>
      <p:ext uri="{BB962C8B-B14F-4D97-AF65-F5344CB8AC3E}">
        <p14:creationId xmlns:p14="http://schemas.microsoft.com/office/powerpoint/2010/main" val="12874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CE682F34-D556-ECE6-5D9B-CB20904CADFE}"/>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9AE0BA35-BE12-61F2-734D-E6842A8193FC}"/>
              </a:ext>
            </a:extLst>
          </p:cNvPr>
          <p:cNvSpPr txBox="1"/>
          <p:nvPr/>
        </p:nvSpPr>
        <p:spPr>
          <a:xfrm>
            <a:off x="255578" y="549841"/>
            <a:ext cx="8492885" cy="430887"/>
          </a:xfrm>
          <a:prstGeom prst="rect">
            <a:avLst/>
          </a:prstGeom>
          <a:noFill/>
        </p:spPr>
        <p:txBody>
          <a:bodyPr wrap="square" rtlCol="0">
            <a:spAutoFit/>
          </a:bodyPr>
          <a:lstStyle/>
          <a:p>
            <a:r>
              <a:rPr lang="lv-LV" sz="1100" b="0" dirty="0">
                <a:solidFill>
                  <a:srgbClr val="333333"/>
                </a:solidFill>
                <a:latin typeface="+mj-lt"/>
              </a:rPr>
              <a:t>Cik bieži pēdējā gada laikā medijos esat pamanījis katru no tālāk uzskaitītajām parādībām mediju satura veidotāju (žurnālistu, raidījumu vadītāju) valodas lietojumā?  - </a:t>
            </a:r>
            <a:r>
              <a:rPr lang="lv-LV" sz="1100" b="1" dirty="0">
                <a:solidFill>
                  <a:srgbClr val="000099"/>
                </a:solidFill>
                <a:latin typeface="+mj-lt"/>
              </a:rPr>
              <a:t>Ir pamanījis ļoti vai diezgan bieži</a:t>
            </a:r>
            <a:endParaRPr lang="lv-LV" sz="1050" b="1" dirty="0">
              <a:solidFill>
                <a:srgbClr val="000099"/>
              </a:solidFill>
              <a:latin typeface="+mj-lt"/>
            </a:endParaRPr>
          </a:p>
        </p:txBody>
      </p:sp>
      <p:graphicFrame>
        <p:nvGraphicFramePr>
          <p:cNvPr id="4" name="Object 3">
            <a:extLst>
              <a:ext uri="{FF2B5EF4-FFF2-40B4-BE49-F238E27FC236}">
                <a16:creationId xmlns:a16="http://schemas.microsoft.com/office/drawing/2014/main" id="{54C2C1EB-07C8-90BA-93AF-C2B37CBFEBD9}"/>
              </a:ext>
            </a:extLst>
          </p:cNvPr>
          <p:cNvGraphicFramePr>
            <a:graphicFrameLocks noChangeAspect="1"/>
          </p:cNvGraphicFramePr>
          <p:nvPr>
            <p:extLst>
              <p:ext uri="{D42A27DB-BD31-4B8C-83A1-F6EECF244321}">
                <p14:modId xmlns:p14="http://schemas.microsoft.com/office/powerpoint/2010/main" val="83939665"/>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D97CD938-8748-B8E9-C3A2-1173CCD15976}"/>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E5061B03-754B-7FE3-15ED-5F60C8BB30F2}"/>
              </a:ext>
            </a:extLst>
          </p:cNvPr>
          <p:cNvSpPr txBox="1"/>
          <p:nvPr/>
        </p:nvSpPr>
        <p:spPr>
          <a:xfrm>
            <a:off x="970298" y="191683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026D75F5-8695-4DC7-07AE-6D949838D21E}"/>
              </a:ext>
            </a:extLst>
          </p:cNvPr>
          <p:cNvSpPr txBox="1"/>
          <p:nvPr/>
        </p:nvSpPr>
        <p:spPr>
          <a:xfrm>
            <a:off x="1003249" y="529383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08771522-1056-5BEB-B2C9-C5FBE856E83F}"/>
              </a:ext>
            </a:extLst>
          </p:cNvPr>
          <p:cNvSpPr txBox="1"/>
          <p:nvPr/>
        </p:nvSpPr>
        <p:spPr>
          <a:xfrm>
            <a:off x="987211" y="3131096"/>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A1D0B35E-9CA9-48CB-7261-4F67571E836E}"/>
              </a:ext>
            </a:extLst>
          </p:cNvPr>
          <p:cNvSpPr txBox="1"/>
          <p:nvPr/>
        </p:nvSpPr>
        <p:spPr>
          <a:xfrm>
            <a:off x="614203" y="4207826"/>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26A96ED9-FC65-4ACC-2391-A243BB8794F9}"/>
              </a:ext>
            </a:extLst>
          </p:cNvPr>
          <p:cNvSpPr txBox="1"/>
          <p:nvPr/>
        </p:nvSpPr>
        <p:spPr>
          <a:xfrm>
            <a:off x="1002177" y="3707933"/>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1" name="TextBox 29">
            <a:extLst>
              <a:ext uri="{FF2B5EF4-FFF2-40B4-BE49-F238E27FC236}">
                <a16:creationId xmlns:a16="http://schemas.microsoft.com/office/drawing/2014/main" id="{DC589FD2-6211-D867-F1BF-A14F5D284AC0}"/>
              </a:ext>
            </a:extLst>
          </p:cNvPr>
          <p:cNvSpPr txBox="1"/>
          <p:nvPr/>
        </p:nvSpPr>
        <p:spPr>
          <a:xfrm>
            <a:off x="35496" y="4742420"/>
            <a:ext cx="1974780"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Bērni ģimenē līdz 15 gadu vecumam</a:t>
            </a:r>
          </a:p>
        </p:txBody>
      </p:sp>
      <p:sp>
        <p:nvSpPr>
          <p:cNvPr id="13" name="TextBox 12">
            <a:extLst>
              <a:ext uri="{FF2B5EF4-FFF2-40B4-BE49-F238E27FC236}">
                <a16:creationId xmlns:a16="http://schemas.microsoft.com/office/drawing/2014/main" id="{9408BEA2-206D-BCAA-BFA3-53ECA4C1C602}"/>
              </a:ext>
            </a:extLst>
          </p:cNvPr>
          <p:cNvSpPr txBox="1"/>
          <p:nvPr/>
        </p:nvSpPr>
        <p:spPr>
          <a:xfrm>
            <a:off x="4320099" y="6021288"/>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158131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AE39032C-E58D-35AF-7297-AF2B05982C16}"/>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AB5E7C47-9367-8CC6-7F02-DA4637A220C7}"/>
              </a:ext>
            </a:extLst>
          </p:cNvPr>
          <p:cNvSpPr txBox="1"/>
          <p:nvPr/>
        </p:nvSpPr>
        <p:spPr>
          <a:xfrm>
            <a:off x="255578" y="549841"/>
            <a:ext cx="8492885" cy="430887"/>
          </a:xfrm>
          <a:prstGeom prst="rect">
            <a:avLst/>
          </a:prstGeom>
          <a:noFill/>
        </p:spPr>
        <p:txBody>
          <a:bodyPr wrap="square" rtlCol="0">
            <a:spAutoFit/>
          </a:bodyPr>
          <a:lstStyle/>
          <a:p>
            <a:r>
              <a:rPr lang="lv-LV" sz="1100" b="0" dirty="0">
                <a:solidFill>
                  <a:srgbClr val="333333"/>
                </a:solidFill>
                <a:latin typeface="+mj-lt"/>
              </a:rPr>
              <a:t>Cik bieži pēdējā gada laikā medijos esat pamanījis katru no tālāk uzskaitītajām parādībām mediju satura veidotāju (žurnālistu, raidījumu vadītāju) valodas lietojumā? - </a:t>
            </a:r>
            <a:r>
              <a:rPr lang="lv-LV" sz="1100" b="1" dirty="0">
                <a:solidFill>
                  <a:srgbClr val="000099"/>
                </a:solidFill>
                <a:latin typeface="+mj-lt"/>
              </a:rPr>
              <a:t>Ir pamanījis ļoti vai diezgan bieži</a:t>
            </a:r>
            <a:r>
              <a:rPr lang="lv-LV" sz="1100" b="0" dirty="0">
                <a:solidFill>
                  <a:srgbClr val="333333"/>
                </a:solidFill>
                <a:latin typeface="+mj-lt"/>
              </a:rPr>
              <a:t> </a:t>
            </a:r>
            <a:endParaRPr lang="lv-LV" sz="1050" b="0" dirty="0">
              <a:solidFill>
                <a:srgbClr val="333333"/>
              </a:solidFill>
              <a:latin typeface="+mj-lt"/>
            </a:endParaRPr>
          </a:p>
        </p:txBody>
      </p:sp>
      <p:graphicFrame>
        <p:nvGraphicFramePr>
          <p:cNvPr id="4" name="Object 3">
            <a:extLst>
              <a:ext uri="{FF2B5EF4-FFF2-40B4-BE49-F238E27FC236}">
                <a16:creationId xmlns:a16="http://schemas.microsoft.com/office/drawing/2014/main" id="{BE9576BE-F8C9-D5BB-10E3-31EB0FDECC72}"/>
              </a:ext>
            </a:extLst>
          </p:cNvPr>
          <p:cNvGraphicFramePr>
            <a:graphicFrameLocks noChangeAspect="1"/>
          </p:cNvGraphicFramePr>
          <p:nvPr>
            <p:extLst>
              <p:ext uri="{D42A27DB-BD31-4B8C-83A1-F6EECF244321}">
                <p14:modId xmlns:p14="http://schemas.microsoft.com/office/powerpoint/2010/main" val="16671556"/>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10D99B64-7ADD-C6E6-B765-26BADD442318}"/>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EE2FADC5-E480-0F4C-E6CB-85B6D3BC3642}"/>
              </a:ext>
            </a:extLst>
          </p:cNvPr>
          <p:cNvSpPr txBox="1"/>
          <p:nvPr/>
        </p:nvSpPr>
        <p:spPr>
          <a:xfrm>
            <a:off x="970298" y="191683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77CC7FE8-C444-03DC-076F-65DD9CCE8EF3}"/>
              </a:ext>
            </a:extLst>
          </p:cNvPr>
          <p:cNvSpPr txBox="1"/>
          <p:nvPr/>
        </p:nvSpPr>
        <p:spPr>
          <a:xfrm>
            <a:off x="1003249" y="529383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7D1E6B1F-033C-EEDE-6C3A-B36ABA92386C}"/>
              </a:ext>
            </a:extLst>
          </p:cNvPr>
          <p:cNvSpPr txBox="1"/>
          <p:nvPr/>
        </p:nvSpPr>
        <p:spPr>
          <a:xfrm>
            <a:off x="987211" y="3131096"/>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56FADDEA-BADE-9498-1319-B2DE51F47C26}"/>
              </a:ext>
            </a:extLst>
          </p:cNvPr>
          <p:cNvSpPr txBox="1"/>
          <p:nvPr/>
        </p:nvSpPr>
        <p:spPr>
          <a:xfrm>
            <a:off x="614203" y="4207826"/>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A74E0BAB-D374-9A48-A3E5-0DA96BBA4ED5}"/>
              </a:ext>
            </a:extLst>
          </p:cNvPr>
          <p:cNvSpPr txBox="1"/>
          <p:nvPr/>
        </p:nvSpPr>
        <p:spPr>
          <a:xfrm>
            <a:off x="1002177" y="3707933"/>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1" name="TextBox 29">
            <a:extLst>
              <a:ext uri="{FF2B5EF4-FFF2-40B4-BE49-F238E27FC236}">
                <a16:creationId xmlns:a16="http://schemas.microsoft.com/office/drawing/2014/main" id="{FF0E01A6-85C3-A67D-32F9-8FAAD06D3498}"/>
              </a:ext>
            </a:extLst>
          </p:cNvPr>
          <p:cNvSpPr txBox="1"/>
          <p:nvPr/>
        </p:nvSpPr>
        <p:spPr>
          <a:xfrm>
            <a:off x="35496" y="4742420"/>
            <a:ext cx="1974780"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Bērni ģimenē līdz 15 gadu vecumam</a:t>
            </a:r>
          </a:p>
        </p:txBody>
      </p:sp>
      <p:sp>
        <p:nvSpPr>
          <p:cNvPr id="12" name="TextBox 11">
            <a:extLst>
              <a:ext uri="{FF2B5EF4-FFF2-40B4-BE49-F238E27FC236}">
                <a16:creationId xmlns:a16="http://schemas.microsoft.com/office/drawing/2014/main" id="{A5A9EEF3-4536-8094-3DDC-C1A2C8093D38}"/>
              </a:ext>
            </a:extLst>
          </p:cNvPr>
          <p:cNvSpPr txBox="1"/>
          <p:nvPr/>
        </p:nvSpPr>
        <p:spPr>
          <a:xfrm>
            <a:off x="4320099" y="6021288"/>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196537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43C955B2-5F4C-6D57-DCF2-B50A3BBBBE41}"/>
              </a:ext>
            </a:extLst>
          </p:cNvPr>
          <p:cNvSpPr txBox="1">
            <a:spLocks/>
          </p:cNvSpPr>
          <p:nvPr/>
        </p:nvSpPr>
        <p:spPr>
          <a:xfrm>
            <a:off x="285751" y="116631"/>
            <a:ext cx="8569324" cy="45760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v-LV" sz="2000" dirty="0">
                <a:solidFill>
                  <a:srgbClr val="990033"/>
                </a:solidFill>
              </a:rPr>
              <a:t>Saskarsmes pieredze ar nepareizu valodas lietojumu mediju saturā</a:t>
            </a:r>
          </a:p>
          <a:p>
            <a:pPr algn="l"/>
            <a:endParaRPr lang="en-US" sz="2000" dirty="0">
              <a:solidFill>
                <a:srgbClr val="990033"/>
              </a:solidFill>
            </a:endParaRPr>
          </a:p>
        </p:txBody>
      </p:sp>
      <p:sp>
        <p:nvSpPr>
          <p:cNvPr id="3" name="TextBox 2">
            <a:extLst>
              <a:ext uri="{FF2B5EF4-FFF2-40B4-BE49-F238E27FC236}">
                <a16:creationId xmlns:a16="http://schemas.microsoft.com/office/drawing/2014/main" id="{1B6A591A-8D48-DA88-42AF-49DE68ECF172}"/>
              </a:ext>
            </a:extLst>
          </p:cNvPr>
          <p:cNvSpPr txBox="1"/>
          <p:nvPr/>
        </p:nvSpPr>
        <p:spPr>
          <a:xfrm>
            <a:off x="255578" y="549841"/>
            <a:ext cx="8492885" cy="430887"/>
          </a:xfrm>
          <a:prstGeom prst="rect">
            <a:avLst/>
          </a:prstGeom>
          <a:noFill/>
        </p:spPr>
        <p:txBody>
          <a:bodyPr wrap="square" rtlCol="0">
            <a:spAutoFit/>
          </a:bodyPr>
          <a:lstStyle/>
          <a:p>
            <a:r>
              <a:rPr lang="lv-LV" sz="1100" b="0" dirty="0">
                <a:solidFill>
                  <a:srgbClr val="333333"/>
                </a:solidFill>
                <a:latin typeface="+mj-lt"/>
              </a:rPr>
              <a:t>Cik bieži pēdējā gada laikā medijos esat pamanījis katru no tālāk uzskaitītajām parādībām mediju satura veidotāju (žurnālistu, raidījumu vadītāju) valodas lietojumā? - </a:t>
            </a:r>
            <a:r>
              <a:rPr lang="lv-LV" sz="1050" b="1" dirty="0">
                <a:solidFill>
                  <a:srgbClr val="000099"/>
                </a:solidFill>
                <a:latin typeface="+mj-lt"/>
              </a:rPr>
              <a:t>Ir pamanījis ļoti vai diezgan bieži</a:t>
            </a:r>
            <a:endParaRPr lang="lv-LV" sz="1050" b="0" dirty="0">
              <a:solidFill>
                <a:srgbClr val="333333"/>
              </a:solidFill>
              <a:latin typeface="+mj-lt"/>
            </a:endParaRPr>
          </a:p>
        </p:txBody>
      </p:sp>
      <p:graphicFrame>
        <p:nvGraphicFramePr>
          <p:cNvPr id="4" name="Object 3">
            <a:extLst>
              <a:ext uri="{FF2B5EF4-FFF2-40B4-BE49-F238E27FC236}">
                <a16:creationId xmlns:a16="http://schemas.microsoft.com/office/drawing/2014/main" id="{1FE05354-D2F0-0877-496D-AB7F42B237D2}"/>
              </a:ext>
            </a:extLst>
          </p:cNvPr>
          <p:cNvGraphicFramePr>
            <a:graphicFrameLocks noChangeAspect="1"/>
          </p:cNvGraphicFramePr>
          <p:nvPr>
            <p:extLst>
              <p:ext uri="{D42A27DB-BD31-4B8C-83A1-F6EECF244321}">
                <p14:modId xmlns:p14="http://schemas.microsoft.com/office/powerpoint/2010/main" val="2247241490"/>
              </p:ext>
            </p:extLst>
          </p:nvPr>
        </p:nvGraphicFramePr>
        <p:xfrm>
          <a:off x="914400" y="908719"/>
          <a:ext cx="8132885" cy="511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9">
            <a:extLst>
              <a:ext uri="{FF2B5EF4-FFF2-40B4-BE49-F238E27FC236}">
                <a16:creationId xmlns:a16="http://schemas.microsoft.com/office/drawing/2014/main" id="{8D2BCA9E-7564-5DF3-F6FA-89ECD2F89D60}"/>
              </a:ext>
            </a:extLst>
          </p:cNvPr>
          <p:cNvSpPr txBox="1"/>
          <p:nvPr/>
        </p:nvSpPr>
        <p:spPr>
          <a:xfrm>
            <a:off x="996240" y="1410040"/>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Dzimums</a:t>
            </a:r>
          </a:p>
        </p:txBody>
      </p:sp>
      <p:sp>
        <p:nvSpPr>
          <p:cNvPr id="6" name="TextBox 29">
            <a:extLst>
              <a:ext uri="{FF2B5EF4-FFF2-40B4-BE49-F238E27FC236}">
                <a16:creationId xmlns:a16="http://schemas.microsoft.com/office/drawing/2014/main" id="{301BC395-5D51-C33F-852C-D64691E95502}"/>
              </a:ext>
            </a:extLst>
          </p:cNvPr>
          <p:cNvSpPr txBox="1"/>
          <p:nvPr/>
        </p:nvSpPr>
        <p:spPr>
          <a:xfrm>
            <a:off x="970298" y="1916832"/>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b="1" dirty="0" err="1"/>
              <a:t>Vecums</a:t>
            </a:r>
            <a:endParaRPr lang="lv-LV" sz="1000" b="1" dirty="0"/>
          </a:p>
        </p:txBody>
      </p:sp>
      <p:sp>
        <p:nvSpPr>
          <p:cNvPr id="7" name="TextBox 29">
            <a:extLst>
              <a:ext uri="{FF2B5EF4-FFF2-40B4-BE49-F238E27FC236}">
                <a16:creationId xmlns:a16="http://schemas.microsoft.com/office/drawing/2014/main" id="{671A1DB7-D5C6-B517-3781-FEA3DECCDBD9}"/>
              </a:ext>
            </a:extLst>
          </p:cNvPr>
          <p:cNvSpPr txBox="1"/>
          <p:nvPr/>
        </p:nvSpPr>
        <p:spPr>
          <a:xfrm>
            <a:off x="1003249" y="5293838"/>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Dzīvesvieta</a:t>
            </a:r>
          </a:p>
        </p:txBody>
      </p:sp>
      <p:sp>
        <p:nvSpPr>
          <p:cNvPr id="8" name="TextBox 29">
            <a:extLst>
              <a:ext uri="{FF2B5EF4-FFF2-40B4-BE49-F238E27FC236}">
                <a16:creationId xmlns:a16="http://schemas.microsoft.com/office/drawing/2014/main" id="{17DE1B63-DFA8-0B72-BC21-34E5C632D4F7}"/>
              </a:ext>
            </a:extLst>
          </p:cNvPr>
          <p:cNvSpPr txBox="1"/>
          <p:nvPr/>
        </p:nvSpPr>
        <p:spPr>
          <a:xfrm>
            <a:off x="987211" y="3131096"/>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Izglītība</a:t>
            </a:r>
          </a:p>
        </p:txBody>
      </p:sp>
      <p:sp>
        <p:nvSpPr>
          <p:cNvPr id="9" name="TextBox 29">
            <a:extLst>
              <a:ext uri="{FF2B5EF4-FFF2-40B4-BE49-F238E27FC236}">
                <a16:creationId xmlns:a16="http://schemas.microsoft.com/office/drawing/2014/main" id="{38F51BE5-D548-48CD-6846-A69B8FBB0727}"/>
              </a:ext>
            </a:extLst>
          </p:cNvPr>
          <p:cNvSpPr txBox="1"/>
          <p:nvPr/>
        </p:nvSpPr>
        <p:spPr>
          <a:xfrm>
            <a:off x="614203" y="4207826"/>
            <a:ext cx="139141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Pamata valoda ģimenē</a:t>
            </a:r>
          </a:p>
        </p:txBody>
      </p:sp>
      <p:sp>
        <p:nvSpPr>
          <p:cNvPr id="10" name="TextBox 29">
            <a:extLst>
              <a:ext uri="{FF2B5EF4-FFF2-40B4-BE49-F238E27FC236}">
                <a16:creationId xmlns:a16="http://schemas.microsoft.com/office/drawing/2014/main" id="{6D379DD9-9EF0-15EA-BCBA-A2C9436B4571}"/>
              </a:ext>
            </a:extLst>
          </p:cNvPr>
          <p:cNvSpPr txBox="1"/>
          <p:nvPr/>
        </p:nvSpPr>
        <p:spPr>
          <a:xfrm>
            <a:off x="1002177" y="3707933"/>
            <a:ext cx="1018405"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Nodarbinātība</a:t>
            </a:r>
          </a:p>
        </p:txBody>
      </p:sp>
      <p:sp>
        <p:nvSpPr>
          <p:cNvPr id="11" name="TextBox 29">
            <a:extLst>
              <a:ext uri="{FF2B5EF4-FFF2-40B4-BE49-F238E27FC236}">
                <a16:creationId xmlns:a16="http://schemas.microsoft.com/office/drawing/2014/main" id="{8C304E41-6080-31EF-50DD-EE30C5AE1342}"/>
              </a:ext>
            </a:extLst>
          </p:cNvPr>
          <p:cNvSpPr txBox="1"/>
          <p:nvPr/>
        </p:nvSpPr>
        <p:spPr>
          <a:xfrm>
            <a:off x="35496" y="4742420"/>
            <a:ext cx="1974780"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t>Bērni ģimenē līdz 15 gadu vecumam</a:t>
            </a:r>
          </a:p>
        </p:txBody>
      </p:sp>
      <p:sp>
        <p:nvSpPr>
          <p:cNvPr id="12" name="TextBox 11">
            <a:extLst>
              <a:ext uri="{FF2B5EF4-FFF2-40B4-BE49-F238E27FC236}">
                <a16:creationId xmlns:a16="http://schemas.microsoft.com/office/drawing/2014/main" id="{61C1A811-1CA8-19F2-00BC-3FF13FEA92BF}"/>
              </a:ext>
            </a:extLst>
          </p:cNvPr>
          <p:cNvSpPr txBox="1"/>
          <p:nvPr/>
        </p:nvSpPr>
        <p:spPr>
          <a:xfrm>
            <a:off x="4320099" y="6021288"/>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84136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F365C-5047-969C-7F07-B1AC61FE6176}"/>
              </a:ext>
            </a:extLst>
          </p:cNvPr>
          <p:cNvSpPr>
            <a:spLocks noChangeArrowheads="1"/>
          </p:cNvSpPr>
          <p:nvPr/>
        </p:nvSpPr>
        <p:spPr bwMode="auto">
          <a:xfrm>
            <a:off x="914400" y="2708920"/>
            <a:ext cx="7239000" cy="85978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6. </a:t>
            </a:r>
            <a:r>
              <a:rPr lang="fi-FI" sz="2400" dirty="0">
                <a:solidFill>
                  <a:srgbClr val="C00000"/>
                </a:solidFill>
                <a:effectLst>
                  <a:outerShdw blurRad="38100" dist="38100" dir="2700000" algn="tl">
                    <a:srgbClr val="C0C0C0"/>
                  </a:outerShdw>
                </a:effectLst>
                <a:latin typeface="+mj-lt"/>
              </a:rPr>
              <a:t>Priekšstati par latviešu valodas lietošanu medijos </a:t>
            </a:r>
          </a:p>
        </p:txBody>
      </p:sp>
    </p:spTree>
    <p:extLst>
      <p:ext uri="{BB962C8B-B14F-4D97-AF65-F5344CB8AC3E}">
        <p14:creationId xmlns:p14="http://schemas.microsoft.com/office/powerpoint/2010/main" val="692452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44C8C8-1023-291E-E4A8-DB9472C23139}"/>
              </a:ext>
            </a:extLst>
          </p:cNvPr>
          <p:cNvGraphicFramePr/>
          <p:nvPr>
            <p:extLst>
              <p:ext uri="{D42A27DB-BD31-4B8C-83A1-F6EECF244321}">
                <p14:modId xmlns:p14="http://schemas.microsoft.com/office/powerpoint/2010/main" val="945805075"/>
              </p:ext>
            </p:extLst>
          </p:nvPr>
        </p:nvGraphicFramePr>
        <p:xfrm>
          <a:off x="250164" y="692891"/>
          <a:ext cx="5742200" cy="5413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08A8B41-8530-2D70-88BD-99ABDB93F31F}"/>
              </a:ext>
            </a:extLst>
          </p:cNvPr>
          <p:cNvGraphicFramePr/>
          <p:nvPr>
            <p:extLst>
              <p:ext uri="{D42A27DB-BD31-4B8C-83A1-F6EECF244321}">
                <p14:modId xmlns:p14="http://schemas.microsoft.com/office/powerpoint/2010/main" val="1336819419"/>
              </p:ext>
            </p:extLst>
          </p:nvPr>
        </p:nvGraphicFramePr>
        <p:xfrm>
          <a:off x="6078621" y="692891"/>
          <a:ext cx="2915847" cy="57633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00ABD8D-9312-440B-FBC7-A64D481E91F2}"/>
              </a:ext>
            </a:extLst>
          </p:cNvPr>
          <p:cNvSpPr txBox="1"/>
          <p:nvPr/>
        </p:nvSpPr>
        <p:spPr>
          <a:xfrm>
            <a:off x="6849811" y="401527"/>
            <a:ext cx="2319866" cy="246221"/>
          </a:xfrm>
          <a:prstGeom prst="rect">
            <a:avLst/>
          </a:prstGeom>
          <a:noFill/>
        </p:spPr>
        <p:txBody>
          <a:bodyPr wrap="none" rtlCol="0">
            <a:spAutoFit/>
          </a:bodyPr>
          <a:lstStyle/>
          <a:p>
            <a:r>
              <a:rPr lang="lv-LV" sz="1000" dirty="0"/>
              <a:t>Bāze: visi aptaujas dalībnieki; n=1004</a:t>
            </a:r>
          </a:p>
        </p:txBody>
      </p:sp>
      <p:cxnSp>
        <p:nvCxnSpPr>
          <p:cNvPr id="5" name="Straight Connector 4">
            <a:extLst>
              <a:ext uri="{FF2B5EF4-FFF2-40B4-BE49-F238E27FC236}">
                <a16:creationId xmlns:a16="http://schemas.microsoft.com/office/drawing/2014/main" id="{032AC52E-BFA4-3C2B-16BA-71C503E5BE68}"/>
              </a:ext>
            </a:extLst>
          </p:cNvPr>
          <p:cNvCxnSpPr>
            <a:cxnSpLocks/>
          </p:cNvCxnSpPr>
          <p:nvPr/>
        </p:nvCxnSpPr>
        <p:spPr>
          <a:xfrm>
            <a:off x="6035493" y="692891"/>
            <a:ext cx="0" cy="530495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18EFB860-F63A-29D8-717A-15C8E59FC1CA}"/>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katram no zemāk minētajiem apgalvojumiem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2">
            <a:extLst>
              <a:ext uri="{FF2B5EF4-FFF2-40B4-BE49-F238E27FC236}">
                <a16:creationId xmlns:a16="http://schemas.microsoft.com/office/drawing/2014/main" id="{A9736DD8-1372-9C07-710A-F5BD7E8C572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Tree>
    <p:extLst>
      <p:ext uri="{BB962C8B-B14F-4D97-AF65-F5344CB8AC3E}">
        <p14:creationId xmlns:p14="http://schemas.microsoft.com/office/powerpoint/2010/main" val="216739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68D57DD-7F00-1089-9E4E-DEE3A223A1D4}"/>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2">
            <a:extLst>
              <a:ext uri="{FF2B5EF4-FFF2-40B4-BE49-F238E27FC236}">
                <a16:creationId xmlns:a16="http://schemas.microsoft.com/office/drawing/2014/main" id="{BA13A3EB-7E45-A964-BDF0-28E9FFAF783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5" name="TextBox 4">
            <a:extLst>
              <a:ext uri="{FF2B5EF4-FFF2-40B4-BE49-F238E27FC236}">
                <a16:creationId xmlns:a16="http://schemas.microsoft.com/office/drawing/2014/main" id="{A251F333-556B-7054-34B7-F4604EAD06E8}"/>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Lietojot medijus es pamanu kļūdas latviešu valodas lietojumā, un man tas nepatīk </a:t>
            </a:r>
            <a:endParaRPr lang="en-US" sz="1100" b="1" dirty="0">
              <a:solidFill>
                <a:srgbClr val="000099"/>
              </a:solidFill>
              <a:latin typeface="+mn-lt"/>
            </a:endParaRPr>
          </a:p>
        </p:txBody>
      </p:sp>
      <p:graphicFrame>
        <p:nvGraphicFramePr>
          <p:cNvPr id="6" name="Chart 5">
            <a:extLst>
              <a:ext uri="{FF2B5EF4-FFF2-40B4-BE49-F238E27FC236}">
                <a16:creationId xmlns:a16="http://schemas.microsoft.com/office/drawing/2014/main" id="{B76F46F1-90C1-BA3E-9396-008668865CBF}"/>
              </a:ext>
            </a:extLst>
          </p:cNvPr>
          <p:cNvGraphicFramePr/>
          <p:nvPr>
            <p:extLst>
              <p:ext uri="{D42A27DB-BD31-4B8C-83A1-F6EECF244321}">
                <p14:modId xmlns:p14="http://schemas.microsoft.com/office/powerpoint/2010/main" val="2387593326"/>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A04F0B5-3428-7693-C169-4A8B3A5D8439}"/>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3222011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A284624-7CF9-F1EB-7043-BA992CB7D20E}"/>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C148A719-D1F0-8F6C-750C-75FF07A00E3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F3A88321-715A-7FCD-6039-86DFE84F6AF2}"/>
              </a:ext>
            </a:extLst>
          </p:cNvPr>
          <p:cNvSpPr txBox="1"/>
          <p:nvPr/>
        </p:nvSpPr>
        <p:spPr>
          <a:xfrm>
            <a:off x="2987824" y="620694"/>
            <a:ext cx="5906682" cy="430887"/>
          </a:xfrm>
          <a:prstGeom prst="rect">
            <a:avLst/>
          </a:prstGeom>
          <a:noFill/>
        </p:spPr>
        <p:txBody>
          <a:bodyPr wrap="square" rtlCol="0">
            <a:spAutoFit/>
          </a:bodyPr>
          <a:lstStyle/>
          <a:p>
            <a:pPr algn="ctr"/>
            <a:r>
              <a:rPr lang="lv-LV" sz="1100" b="1" dirty="0">
                <a:solidFill>
                  <a:srgbClr val="000099"/>
                </a:solidFill>
                <a:latin typeface="+mn-lt"/>
              </a:rPr>
              <a:t>Ir svarīgi izskaust svešvārdu, anglicismu, neveiklu tulkojumu un latviešu literārajai  valodai netipisku teikumu konstrukciju sastopamību Latvijā radītajā mediju saturā </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2268152E-7D83-E999-0901-4CA74241001B}"/>
              </a:ext>
            </a:extLst>
          </p:cNvPr>
          <p:cNvGraphicFramePr/>
          <p:nvPr>
            <p:extLst>
              <p:ext uri="{D42A27DB-BD31-4B8C-83A1-F6EECF244321}">
                <p14:modId xmlns:p14="http://schemas.microsoft.com/office/powerpoint/2010/main" val="2278170877"/>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D6811C0-4FBA-3188-497A-4376F346AD52}"/>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180292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E717104-7AFA-5E39-5BF8-57A05311EAB2}"/>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E61E99C2-8C37-2E19-F681-45D3E07FC83B}"/>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19980D7D-66ED-E5C5-A8C6-F5B1DD751BF2}"/>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Žurnālista valodas kvalitāte neietekmē manu uzticēšanos šim žurnālistam</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63E3A1ED-2244-4E49-0824-D06502FF629B}"/>
              </a:ext>
            </a:extLst>
          </p:cNvPr>
          <p:cNvGraphicFramePr/>
          <p:nvPr>
            <p:extLst>
              <p:ext uri="{D42A27DB-BD31-4B8C-83A1-F6EECF244321}">
                <p14:modId xmlns:p14="http://schemas.microsoft.com/office/powerpoint/2010/main" val="3985235553"/>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BE8A6C9-C314-C21F-C4AF-4DC41265CD89}"/>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364303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CE8D022-E155-4637-6E77-03E2F11185BA}"/>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219FEF4-6902-2DA0-341E-60F6EE3C034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CBC16929-FB78-C32A-C3CF-E7E6EFB4D040}"/>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Mani ļoti satrauc latviešu valodas kvalitāte  medijos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A8A2F4DF-C465-7B83-3320-011F5DCB9CAE}"/>
              </a:ext>
            </a:extLst>
          </p:cNvPr>
          <p:cNvGraphicFramePr/>
          <p:nvPr>
            <p:extLst>
              <p:ext uri="{D42A27DB-BD31-4B8C-83A1-F6EECF244321}">
                <p14:modId xmlns:p14="http://schemas.microsoft.com/office/powerpoint/2010/main" val="3300340681"/>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FBE2814-3BE0-2429-59BD-79A52457A937}"/>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67241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EC9D69A-C468-45A7-B894-EBA7563D6F68}"/>
              </a:ext>
            </a:extLst>
          </p:cNvPr>
          <p:cNvGraphicFramePr>
            <a:graphicFrameLocks noGrp="1"/>
          </p:cNvGraphicFramePr>
          <p:nvPr>
            <p:extLst>
              <p:ext uri="{D42A27DB-BD31-4B8C-83A1-F6EECF244321}">
                <p14:modId xmlns:p14="http://schemas.microsoft.com/office/powerpoint/2010/main" val="990709089"/>
              </p:ext>
            </p:extLst>
          </p:nvPr>
        </p:nvGraphicFramePr>
        <p:xfrm>
          <a:off x="539552" y="1103599"/>
          <a:ext cx="8136904" cy="3354658"/>
        </p:xfrm>
        <a:graphic>
          <a:graphicData uri="http://schemas.openxmlformats.org/drawingml/2006/table">
            <a:tbl>
              <a:tblPr firstRow="1" bandRow="1">
                <a:tableStyleId>{5940675A-B579-460E-94D1-54222C63F5DA}</a:tableStyleId>
              </a:tblPr>
              <a:tblGrid>
                <a:gridCol w="1936653">
                  <a:extLst>
                    <a:ext uri="{9D8B030D-6E8A-4147-A177-3AD203B41FA5}">
                      <a16:colId xmlns:a16="http://schemas.microsoft.com/office/drawing/2014/main" val="20000"/>
                    </a:ext>
                  </a:extLst>
                </a:gridCol>
                <a:gridCol w="6200251">
                  <a:extLst>
                    <a:ext uri="{9D8B030D-6E8A-4147-A177-3AD203B41FA5}">
                      <a16:colId xmlns:a16="http://schemas.microsoft.com/office/drawing/2014/main" val="20001"/>
                    </a:ext>
                  </a:extLst>
                </a:gridCol>
              </a:tblGrid>
              <a:tr h="293380">
                <a:tc>
                  <a:txBody>
                    <a:bodyPr/>
                    <a:lstStyle/>
                    <a:p>
                      <a:r>
                        <a:rPr lang="lv-LV" sz="1200" b="1" dirty="0">
                          <a:solidFill>
                            <a:schemeClr val="tx1"/>
                          </a:solidFill>
                        </a:rPr>
                        <a:t>PĒTĪJUMA PASŪTĪTĀJS</a:t>
                      </a:r>
                      <a:r>
                        <a:rPr lang="lv-LV" sz="1200" b="1" baseline="0" dirty="0">
                          <a:solidFill>
                            <a:schemeClr val="tx1"/>
                          </a:solidFill>
                        </a:rPr>
                        <a:t> </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Nacionālā elektronisko plašsaziņas līdzekļu padome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0"/>
                  </a:ext>
                </a:extLst>
              </a:tr>
              <a:tr h="293380">
                <a:tc>
                  <a:txBody>
                    <a:bodyPr/>
                    <a:lstStyle/>
                    <a:p>
                      <a:r>
                        <a:rPr lang="lv-LV" sz="1200" b="1" dirty="0">
                          <a:solidFill>
                            <a:schemeClr val="tx1"/>
                          </a:solidFill>
                        </a:rPr>
                        <a:t>PĒTĪJUMA</a:t>
                      </a:r>
                      <a:r>
                        <a:rPr lang="lv-LV" sz="1200" b="1" baseline="0" dirty="0">
                          <a:solidFill>
                            <a:schemeClr val="tx1"/>
                          </a:solidFill>
                        </a:rPr>
                        <a:t> VEICĒJS</a:t>
                      </a:r>
                      <a:endParaRPr lang="lv-LV" sz="1200" b="1" dirty="0">
                        <a:solidFill>
                          <a:schemeClr val="tx1"/>
                        </a:solidFill>
                      </a:endParaRP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Tirgus un sociālo pētījumu centrs "Latvijas Fakti" </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1"/>
                  </a:ext>
                </a:extLst>
              </a:tr>
              <a:tr h="498775">
                <a:tc>
                  <a:txBody>
                    <a:bodyPr/>
                    <a:lstStyle/>
                    <a:p>
                      <a:r>
                        <a:rPr lang="lv-LV" sz="1200" b="1" dirty="0">
                          <a:solidFill>
                            <a:schemeClr val="tx1"/>
                          </a:solidFill>
                        </a:rPr>
                        <a:t>MĒRĶA GRUPA</a:t>
                      </a:r>
                    </a:p>
                  </a:txBody>
                  <a:tcPr marL="91436" marR="91436" marT="45699" marB="45699">
                    <a:solidFill>
                      <a:schemeClr val="accent5">
                        <a:lumMod val="20000"/>
                        <a:lumOff val="80000"/>
                      </a:schemeClr>
                    </a:solidFill>
                  </a:tcPr>
                </a:tc>
                <a:tc>
                  <a:txBody>
                    <a:bodyPr/>
                    <a:lstStyle/>
                    <a:p>
                      <a:pPr algn="just"/>
                      <a:r>
                        <a:rPr lang="lv-LV" sz="1200" b="0" kern="1200" dirty="0">
                          <a:solidFill>
                            <a:schemeClr val="tx1"/>
                          </a:solidFill>
                          <a:latin typeface="+mn-lt"/>
                          <a:ea typeface="+mn-ea"/>
                          <a:cs typeface="+mn-cs"/>
                        </a:rPr>
                        <a:t>Latvijas pastāvīgie iedzīvotāji vecumā no 18 gadiem līdz 74 gadiem,  kuri patērē mediju saturu (t.i. skatās TV, klausās radio vai lieto saturu interneta vietnēs) latviešu valodā.</a:t>
                      </a:r>
                      <a:endParaRPr lang="lv-LV" sz="1200" b="0" dirty="0">
                        <a:solidFill>
                          <a:schemeClr val="tx1"/>
                        </a:solidFill>
                      </a:endParaRPr>
                    </a:p>
                  </a:txBody>
                  <a:tcPr marL="91436" marR="91436" marT="45699" marB="45699">
                    <a:solidFill>
                      <a:schemeClr val="accent1">
                        <a:lumMod val="20000"/>
                        <a:lumOff val="80000"/>
                      </a:schemeClr>
                    </a:solidFill>
                  </a:tcPr>
                </a:tc>
                <a:extLst>
                  <a:ext uri="{0D108BD9-81ED-4DB2-BD59-A6C34878D82A}">
                    <a16:rowId xmlns:a16="http://schemas.microsoft.com/office/drawing/2014/main" val="10002"/>
                  </a:ext>
                </a:extLst>
              </a:tr>
              <a:tr h="1383882">
                <a:tc>
                  <a:txBody>
                    <a:bodyPr/>
                    <a:lstStyle/>
                    <a:p>
                      <a:pPr marL="0" algn="l" defTabSz="914400" rtl="0" eaLnBrk="1" latinLnBrk="0" hangingPunct="1"/>
                      <a:r>
                        <a:rPr lang="lv-LV" sz="1200" b="1" kern="1200" dirty="0">
                          <a:solidFill>
                            <a:schemeClr val="tx1"/>
                          </a:solidFill>
                          <a:latin typeface="+mn-lt"/>
                          <a:ea typeface="+mn-ea"/>
                          <a:cs typeface="+mn-cs"/>
                        </a:rPr>
                        <a:t>IZLASE</a:t>
                      </a:r>
                    </a:p>
                  </a:txBody>
                  <a:tcPr marL="91436" marR="91436" marT="45699" marB="45699">
                    <a:solidFill>
                      <a:schemeClr val="accent5">
                        <a:lumMod val="20000"/>
                        <a:lumOff val="80000"/>
                      </a:schemeClr>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lv-LV" sz="1200" b="0" dirty="0">
                          <a:solidFill>
                            <a:schemeClr val="tx1"/>
                          </a:solidFill>
                        </a:rPr>
                        <a:t>Reprezentatīva sabiedrības izlase, kas veidota pēc daudzpakāpju nejaušās stratificētās atlases principa kombinēti ar kvotu elementiem. Sabiedrības izlase aprēķināta, balstoties uz jaunākajiem statistikas datiem par Latvijas Republikas iedzīvotājiem vecumā no 18 līdz 74 gadiem.</a:t>
                      </a:r>
                      <a:r>
                        <a:rPr lang="lv-LV" sz="1200" b="0" baseline="0" dirty="0">
                          <a:solidFill>
                            <a:schemeClr val="tx1"/>
                          </a:solidFill>
                        </a:rPr>
                        <a:t> </a:t>
                      </a:r>
                      <a:r>
                        <a:rPr lang="lv-LV" sz="1200" b="0" dirty="0">
                          <a:solidFill>
                            <a:schemeClr val="tx1"/>
                          </a:solidFill>
                        </a:rPr>
                        <a:t>Ģeogrāfiskais pārklājums: visi Latvijas reģioni (132 izlases punkti). </a:t>
                      </a:r>
                    </a:p>
                    <a:p>
                      <a:pPr marL="0" marR="0" lvl="0" indent="0" algn="just" defTabSz="914400" rtl="0" eaLnBrk="1" fontAlgn="auto" latinLnBrk="0" hangingPunct="1">
                        <a:lnSpc>
                          <a:spcPct val="100000"/>
                        </a:lnSpc>
                        <a:spcBef>
                          <a:spcPts val="600"/>
                        </a:spcBef>
                        <a:spcAft>
                          <a:spcPts val="0"/>
                        </a:spcAft>
                        <a:buClrTx/>
                        <a:buSzTx/>
                        <a:buFontTx/>
                        <a:buNone/>
                        <a:tabLst/>
                        <a:defRPr/>
                      </a:pPr>
                      <a:r>
                        <a:rPr lang="lv-LV" sz="1200" b="0" dirty="0">
                          <a:solidFill>
                            <a:schemeClr val="tx1"/>
                          </a:solidFill>
                        </a:rPr>
                        <a:t>Respondentu atlasei tik noteikts papildus atlases kritērijs – patērē medijus latviešu valodā. </a:t>
                      </a:r>
                      <a:r>
                        <a:rPr lang="lv-LV" sz="1200" b="0" baseline="0" dirty="0">
                          <a:solidFill>
                            <a:schemeClr val="tx1"/>
                          </a:solidFill>
                        </a:rPr>
                        <a:t>Pamata aptaujai (</a:t>
                      </a:r>
                      <a:r>
                        <a:rPr lang="lv-LV" sz="1200" b="0" kern="1200" dirty="0">
                          <a:solidFill>
                            <a:schemeClr val="tx1"/>
                          </a:solidFill>
                          <a:latin typeface="+mn-lt"/>
                          <a:ea typeface="+mn-ea"/>
                          <a:cs typeface="+mn-cs"/>
                        </a:rPr>
                        <a:t>patērē mediju saturu latviešu valodā) kvalificējās 1004 respondentu.</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3"/>
                  </a:ext>
                </a:extLst>
              </a:tr>
              <a:tr h="504056">
                <a:tc>
                  <a:txBody>
                    <a:bodyPr/>
                    <a:lstStyle/>
                    <a:p>
                      <a:pPr marL="0" algn="l" defTabSz="914400" rtl="0" eaLnBrk="1" latinLnBrk="0" hangingPunct="1"/>
                      <a:r>
                        <a:rPr lang="lv-LV" sz="1200" b="1" kern="1200" dirty="0">
                          <a:solidFill>
                            <a:schemeClr val="tx1"/>
                          </a:solidFill>
                          <a:latin typeface="+mn-lt"/>
                          <a:ea typeface="+mn-ea"/>
                          <a:cs typeface="+mn-cs"/>
                        </a:rPr>
                        <a:t>APTAUJAS METODE</a:t>
                      </a:r>
                    </a:p>
                  </a:txBody>
                  <a:tcPr marL="91436" marR="91436" marT="45699" marB="45699">
                    <a:solidFill>
                      <a:schemeClr val="accent5">
                        <a:lumMod val="20000"/>
                        <a:lumOff val="80000"/>
                      </a:schemeClr>
                    </a:solidFill>
                  </a:tcPr>
                </a:tc>
                <a:tc>
                  <a:txBody>
                    <a:bodyPr/>
                    <a:lstStyle/>
                    <a:p>
                      <a:pPr algn="just">
                        <a:spcBef>
                          <a:spcPts val="600"/>
                        </a:spcBef>
                        <a:spcAft>
                          <a:spcPts val="0"/>
                        </a:spcAft>
                      </a:pPr>
                      <a:r>
                        <a:rPr lang="lv-LV" sz="1200" b="0" dirty="0">
                          <a:solidFill>
                            <a:schemeClr val="tx1"/>
                          </a:solidFill>
                        </a:rPr>
                        <a:t>Aptauja tika veikta izmantojot datorizētas telefonintervijas (CATI) un interneta aptauju. Atlasē tika izmantota pēc nejaušo skaitļu principa datora sastādīta tālruņu numuru datu bāze.</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4"/>
                  </a:ext>
                </a:extLst>
              </a:tr>
              <a:tr h="381185">
                <a:tc>
                  <a:txBody>
                    <a:bodyPr/>
                    <a:lstStyle/>
                    <a:p>
                      <a:pPr marL="0" algn="l" defTabSz="914400" rtl="0" eaLnBrk="1" latinLnBrk="0" hangingPunct="1"/>
                      <a:r>
                        <a:rPr lang="lv-LV" sz="1200" b="1" kern="1200" dirty="0">
                          <a:solidFill>
                            <a:schemeClr val="tx1"/>
                          </a:solidFill>
                          <a:latin typeface="+mn-lt"/>
                          <a:ea typeface="+mn-ea"/>
                          <a:cs typeface="+mn-cs"/>
                        </a:rPr>
                        <a:t>INTERVĒŠANAS LAIKS</a:t>
                      </a:r>
                    </a:p>
                  </a:txBody>
                  <a:tcPr marL="91436" marR="91436" marT="45699" marB="45699">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1200" b="0" kern="1200" dirty="0">
                          <a:solidFill>
                            <a:schemeClr val="tx1"/>
                          </a:solidFill>
                          <a:latin typeface="+mn-lt"/>
                          <a:ea typeface="+mn-ea"/>
                          <a:cs typeface="+mn-cs"/>
                        </a:rPr>
                        <a:t>09.12.2022. – 19.12.2022.</a:t>
                      </a:r>
                      <a:r>
                        <a:rPr lang="en-GB" sz="1200" b="0" kern="1200" dirty="0">
                          <a:solidFill>
                            <a:schemeClr val="tx1"/>
                          </a:solidFill>
                          <a:latin typeface="+mn-lt"/>
                          <a:ea typeface="+mn-ea"/>
                          <a:cs typeface="+mn-cs"/>
                        </a:rPr>
                        <a:t> </a:t>
                      </a:r>
                    </a:p>
                  </a:txBody>
                  <a:tcPr marL="91436" marR="91436" marT="45699" marB="45699">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7193" name="Slide Number Placeholder 1">
            <a:extLst>
              <a:ext uri="{FF2B5EF4-FFF2-40B4-BE49-F238E27FC236}">
                <a16:creationId xmlns:a16="http://schemas.microsoft.com/office/drawing/2014/main" id="{C43DAB12-2947-46DD-A356-6B864BBA1CD3}"/>
              </a:ext>
            </a:extLst>
          </p:cNvPr>
          <p:cNvSpPr>
            <a:spLocks noGrp="1"/>
          </p:cNvSpPr>
          <p:nvPr>
            <p:ph type="sldNum" sz="quarter" idx="4"/>
          </p:nvPr>
        </p:nvSpPr>
        <p:spPr bwMode="auto">
          <a:xfrm>
            <a:off x="4427538" y="6492875"/>
            <a:ext cx="288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A43163D4-1CE5-407E-82D1-3C59C6C05A92}" type="slidenum">
              <a:rPr lang="lv-LV" altLang="lv-LV" sz="1200" smtClean="0">
                <a:solidFill>
                  <a:srgbClr val="898989"/>
                </a:solidFill>
              </a:rPr>
              <a:pPr algn="l" eaLnBrk="0" hangingPunct="0">
                <a:spcBef>
                  <a:spcPct val="0"/>
                </a:spcBef>
                <a:buFontTx/>
                <a:buNone/>
              </a:pPr>
              <a:t>4</a:t>
            </a:fld>
            <a:endParaRPr lang="lv-LV" altLang="lv-LV"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F2B4A07-C4D7-159A-C6E0-93E0617DBC53}"/>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EDBDAAFA-41DA-9A7A-0D7C-9E1BA6BC93D1}"/>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B5431048-3F5C-25C3-0E8B-F77A65CD13D4}"/>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Medija valodas kvalitāte neietekmē manu uzticēšanos šim medijam</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E79A37F4-07C2-8F57-3EE4-7B7724B49733}"/>
              </a:ext>
            </a:extLst>
          </p:cNvPr>
          <p:cNvGraphicFramePr/>
          <p:nvPr>
            <p:extLst>
              <p:ext uri="{D42A27DB-BD31-4B8C-83A1-F6EECF244321}">
                <p14:modId xmlns:p14="http://schemas.microsoft.com/office/powerpoint/2010/main" val="3644206267"/>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A310D35-8AFE-85E4-AD99-8DA8AC7DD4AD}"/>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1684408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9BB7198A-C623-BCBC-2625-6CD6C01AED99}"/>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97300448-4753-3AA7-5922-5ABC8129D300}"/>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CF3CA924-036E-10C3-933F-F121143B02A8}"/>
              </a:ext>
            </a:extLst>
          </p:cNvPr>
          <p:cNvSpPr txBox="1"/>
          <p:nvPr/>
        </p:nvSpPr>
        <p:spPr>
          <a:xfrm>
            <a:off x="3285432" y="620694"/>
            <a:ext cx="5609074" cy="261610"/>
          </a:xfrm>
          <a:prstGeom prst="rect">
            <a:avLst/>
          </a:prstGeom>
          <a:noFill/>
        </p:spPr>
        <p:txBody>
          <a:bodyPr wrap="square" rtlCol="0">
            <a:spAutoFit/>
          </a:bodyPr>
          <a:lstStyle/>
          <a:p>
            <a:r>
              <a:rPr lang="lv-LV" sz="1100" b="1" dirty="0">
                <a:solidFill>
                  <a:srgbClr val="000099"/>
                </a:solidFill>
                <a:latin typeface="+mn-lt"/>
              </a:rPr>
              <a:t>Lietojot medijus latviešu valodā, es parasti nepievēršu uzmanību valodas kvalitātei</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54334FE1-743B-C110-344D-5CC467B357E3}"/>
              </a:ext>
            </a:extLst>
          </p:cNvPr>
          <p:cNvGraphicFramePr/>
          <p:nvPr>
            <p:extLst>
              <p:ext uri="{D42A27DB-BD31-4B8C-83A1-F6EECF244321}">
                <p14:modId xmlns:p14="http://schemas.microsoft.com/office/powerpoint/2010/main" val="2471693097"/>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97470E9-0A11-B73D-1BC7-107C73B4CF90}"/>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68273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22110F6-83D2-8B49-396D-EEF5B81D63E2}"/>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32F791FA-CDF1-62C2-94B8-F675AD5666D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30943F4B-9267-FA49-B569-49F7514651E0}"/>
              </a:ext>
            </a:extLst>
          </p:cNvPr>
          <p:cNvSpPr txBox="1"/>
          <p:nvPr/>
        </p:nvSpPr>
        <p:spPr>
          <a:xfrm>
            <a:off x="2699792" y="620694"/>
            <a:ext cx="6194714" cy="261610"/>
          </a:xfrm>
          <a:prstGeom prst="rect">
            <a:avLst/>
          </a:prstGeom>
          <a:noFill/>
        </p:spPr>
        <p:txBody>
          <a:bodyPr wrap="square" rtlCol="0">
            <a:spAutoFit/>
          </a:bodyPr>
          <a:lstStyle/>
          <a:p>
            <a:r>
              <a:rPr lang="lv-LV" sz="1100" b="1" dirty="0">
                <a:solidFill>
                  <a:srgbClr val="000099"/>
                </a:solidFill>
                <a:latin typeface="+mn-lt"/>
              </a:rPr>
              <a:t>Man tas nav tik svarīgi, lai žurnālistu lietotā valoda būtu vienmēr gramatiski un literāri pareiza</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94DAF4A1-49E7-2877-A0C2-0CB95C147899}"/>
              </a:ext>
            </a:extLst>
          </p:cNvPr>
          <p:cNvGraphicFramePr/>
          <p:nvPr>
            <p:extLst>
              <p:ext uri="{D42A27DB-BD31-4B8C-83A1-F6EECF244321}">
                <p14:modId xmlns:p14="http://schemas.microsoft.com/office/powerpoint/2010/main" val="4151732354"/>
              </p:ext>
            </p:extLst>
          </p:nvPr>
        </p:nvGraphicFramePr>
        <p:xfrm>
          <a:off x="1371837" y="914547"/>
          <a:ext cx="7668883" cy="51787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8E2B095-B904-2E9A-473D-8088EEFF0912}"/>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2282534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42B48207-4722-A03D-A451-2917423277B3}"/>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277EFB6A-FB4A-41A9-A56C-F716F782E9EE}"/>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045A203C-C4AD-370F-7BD4-0507CE4B2842}"/>
              </a:ext>
            </a:extLst>
          </p:cNvPr>
          <p:cNvSpPr txBox="1"/>
          <p:nvPr/>
        </p:nvSpPr>
        <p:spPr>
          <a:xfrm>
            <a:off x="2555776" y="620694"/>
            <a:ext cx="6338730" cy="430887"/>
          </a:xfrm>
          <a:prstGeom prst="rect">
            <a:avLst/>
          </a:prstGeom>
          <a:noFill/>
        </p:spPr>
        <p:txBody>
          <a:bodyPr wrap="square" rtlCol="0">
            <a:spAutoFit/>
          </a:bodyPr>
          <a:lstStyle/>
          <a:p>
            <a:pPr algn="ctr"/>
            <a:r>
              <a:rPr lang="lv-LV" sz="1100" b="1" dirty="0">
                <a:solidFill>
                  <a:srgbClr val="000099"/>
                </a:solidFill>
                <a:latin typeface="+mn-lt"/>
              </a:rPr>
              <a:t>Svešvārdu, anglicismu, neveiklu tulkojumu un latviešu literārajai valodai netipisku teikumu konstrukciju sastopamība medijos ir modernai pasaulei raksturīga tendence, no kuras nav iespējams izvairīties</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993C405A-2898-93B8-1E02-6C4874650005}"/>
              </a:ext>
            </a:extLst>
          </p:cNvPr>
          <p:cNvGraphicFramePr/>
          <p:nvPr>
            <p:extLst>
              <p:ext uri="{D42A27DB-BD31-4B8C-83A1-F6EECF244321}">
                <p14:modId xmlns:p14="http://schemas.microsoft.com/office/powerpoint/2010/main" val="2751260495"/>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EC0FDEB-B64B-5998-9AA4-5FA977A232D9}"/>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591918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5E8B7D5B-BF80-544D-668F-2E9A011EFECE}"/>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F3C6BFFB-36A8-4B72-7CAE-4F5E9D3E3E65}"/>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B66564EA-C021-6A8B-528D-3CE3C7A6AE0B}"/>
              </a:ext>
            </a:extLst>
          </p:cNvPr>
          <p:cNvSpPr txBox="1"/>
          <p:nvPr/>
        </p:nvSpPr>
        <p:spPr>
          <a:xfrm>
            <a:off x="2987824" y="620694"/>
            <a:ext cx="5906682" cy="430887"/>
          </a:xfrm>
          <a:prstGeom prst="rect">
            <a:avLst/>
          </a:prstGeom>
          <a:noFill/>
        </p:spPr>
        <p:txBody>
          <a:bodyPr wrap="square" rtlCol="0">
            <a:spAutoFit/>
          </a:bodyPr>
          <a:lstStyle/>
          <a:p>
            <a:pPr algn="ctr"/>
            <a:r>
              <a:rPr lang="lv-LV" sz="1100" b="1" dirty="0">
                <a:solidFill>
                  <a:srgbClr val="000099"/>
                </a:solidFill>
                <a:latin typeface="+mn-lt"/>
              </a:rPr>
              <a:t>Man patīk, ja mediju satura veidotāju valoda nav “perfekta”, - tādējādi medijs un satura paudējs šķiet dzīvāks, dabiskāks </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F40D7DD6-3555-FD40-8D17-A4D6CD5ACD4F}"/>
              </a:ext>
            </a:extLst>
          </p:cNvPr>
          <p:cNvGraphicFramePr/>
          <p:nvPr>
            <p:extLst>
              <p:ext uri="{D42A27DB-BD31-4B8C-83A1-F6EECF244321}">
                <p14:modId xmlns:p14="http://schemas.microsoft.com/office/powerpoint/2010/main" val="2830112262"/>
              </p:ext>
            </p:extLst>
          </p:nvPr>
        </p:nvGraphicFramePr>
        <p:xfrm>
          <a:off x="1371837" y="1051581"/>
          <a:ext cx="7668883" cy="50417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ABF28CF-B337-8413-B582-548993EA2285}"/>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1891977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34958B2-6EE6-9379-5431-9CFA1BCF03BC}"/>
              </a:ext>
            </a:extLst>
          </p:cNvPr>
          <p:cNvSpPr txBox="1">
            <a:spLocks/>
          </p:cNvSpPr>
          <p:nvPr/>
        </p:nvSpPr>
        <p:spPr>
          <a:xfrm>
            <a:off x="250165" y="401725"/>
            <a:ext cx="8744303" cy="291166"/>
          </a:xfrm>
          <a:prstGeom prst="rect">
            <a:avLst/>
          </a:prstGeom>
        </p:spPr>
        <p:txBody>
          <a:bodyPr/>
          <a:lstStyle/>
          <a:p>
            <a:pPr marL="342900" indent="-342900" eaLnBrk="0" hangingPunct="0">
              <a:spcBef>
                <a:spcPct val="20000"/>
              </a:spcBef>
              <a:defRPr/>
            </a:pPr>
            <a:r>
              <a:rPr lang="lv-LV" sz="1100" dirty="0">
                <a:latin typeface="+mn-lt"/>
              </a:rPr>
              <a:t>Cik lielā mērā Jūs piekrītat vai nepiekrītat šādam apgalvojumam par latviešu valodas lietošanu medijos?</a:t>
            </a:r>
            <a:endParaRPr kumimoji="0" lang="lv-LV"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2">
            <a:extLst>
              <a:ext uri="{FF2B5EF4-FFF2-40B4-BE49-F238E27FC236}">
                <a16:creationId xmlns:a16="http://schemas.microsoft.com/office/drawing/2014/main" id="{B18AFBC6-C658-338C-E82B-B9C7239B90D6}"/>
              </a:ext>
            </a:extLst>
          </p:cNvPr>
          <p:cNvSpPr txBox="1">
            <a:spLocks/>
          </p:cNvSpPr>
          <p:nvPr/>
        </p:nvSpPr>
        <p:spPr>
          <a:xfrm>
            <a:off x="285751" y="65217"/>
            <a:ext cx="8569324" cy="40582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rgbClr val="990033"/>
                </a:solidFill>
                <a:effectLst/>
                <a:uLnTx/>
                <a:uFillTx/>
                <a:latin typeface="+mj-lt"/>
                <a:ea typeface="+mj-ea"/>
                <a:cs typeface="+mj-cs"/>
              </a:rPr>
              <a:t>Priekšstati par latviešu valodas lietošanu medijos </a:t>
            </a:r>
          </a:p>
        </p:txBody>
      </p:sp>
      <p:sp>
        <p:nvSpPr>
          <p:cNvPr id="4" name="TextBox 3">
            <a:extLst>
              <a:ext uri="{FF2B5EF4-FFF2-40B4-BE49-F238E27FC236}">
                <a16:creationId xmlns:a16="http://schemas.microsoft.com/office/drawing/2014/main" id="{034767BE-C97A-7F4F-DE18-628AABBDBB0B}"/>
              </a:ext>
            </a:extLst>
          </p:cNvPr>
          <p:cNvSpPr txBox="1"/>
          <p:nvPr/>
        </p:nvSpPr>
        <p:spPr>
          <a:xfrm>
            <a:off x="2987824" y="620694"/>
            <a:ext cx="5906682" cy="261610"/>
          </a:xfrm>
          <a:prstGeom prst="rect">
            <a:avLst/>
          </a:prstGeom>
          <a:noFill/>
        </p:spPr>
        <p:txBody>
          <a:bodyPr wrap="square" rtlCol="0">
            <a:spAutoFit/>
          </a:bodyPr>
          <a:lstStyle/>
          <a:p>
            <a:pPr algn="ctr"/>
            <a:r>
              <a:rPr lang="lv-LV" sz="1100" b="1" dirty="0">
                <a:solidFill>
                  <a:srgbClr val="000099"/>
                </a:solidFill>
                <a:latin typeface="+mn-lt"/>
              </a:rPr>
              <a:t>Valodas stila kļūdas ir pieļaujamas interneta vietnēs, bet ne televīzijā un radio.</a:t>
            </a:r>
            <a:endParaRPr lang="en-US" sz="1100" b="1" dirty="0">
              <a:solidFill>
                <a:srgbClr val="000099"/>
              </a:solidFill>
              <a:latin typeface="+mn-lt"/>
            </a:endParaRPr>
          </a:p>
        </p:txBody>
      </p:sp>
      <p:graphicFrame>
        <p:nvGraphicFramePr>
          <p:cNvPr id="5" name="Chart 4">
            <a:extLst>
              <a:ext uri="{FF2B5EF4-FFF2-40B4-BE49-F238E27FC236}">
                <a16:creationId xmlns:a16="http://schemas.microsoft.com/office/drawing/2014/main" id="{88E0CE34-660C-9C34-87BB-6A3445F804E3}"/>
              </a:ext>
            </a:extLst>
          </p:cNvPr>
          <p:cNvGraphicFramePr/>
          <p:nvPr>
            <p:extLst>
              <p:ext uri="{D42A27DB-BD31-4B8C-83A1-F6EECF244321}">
                <p14:modId xmlns:p14="http://schemas.microsoft.com/office/powerpoint/2010/main" val="703387370"/>
              </p:ext>
            </p:extLst>
          </p:nvPr>
        </p:nvGraphicFramePr>
        <p:xfrm>
          <a:off x="1371837" y="911861"/>
          <a:ext cx="7668883" cy="51814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05D7A4B-2E24-47F9-8222-C7D230EE7918}"/>
              </a:ext>
            </a:extLst>
          </p:cNvPr>
          <p:cNvSpPr txBox="1"/>
          <p:nvPr/>
        </p:nvSpPr>
        <p:spPr>
          <a:xfrm>
            <a:off x="4320099" y="6063099"/>
            <a:ext cx="2114681" cy="246221"/>
          </a:xfrm>
          <a:prstGeom prst="rect">
            <a:avLst/>
          </a:prstGeom>
          <a:noFill/>
        </p:spPr>
        <p:txBody>
          <a:bodyPr wrap="none" rtlCol="0">
            <a:spAutoFit/>
          </a:bodyPr>
          <a:lstStyle/>
          <a:p>
            <a:r>
              <a:rPr lang="lv-LV" sz="1000" dirty="0">
                <a:latin typeface="+mj-lt"/>
              </a:rPr>
              <a:t>Bāze: visi aptaujas dalībnieki; n=1004</a:t>
            </a:r>
          </a:p>
        </p:txBody>
      </p:sp>
    </p:spTree>
    <p:extLst>
      <p:ext uri="{BB962C8B-B14F-4D97-AF65-F5344CB8AC3E}">
        <p14:creationId xmlns:p14="http://schemas.microsoft.com/office/powerpoint/2010/main" val="77590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6BD1E-495E-3FA5-B6ED-B928E0A7E057}"/>
              </a:ext>
            </a:extLst>
          </p:cNvPr>
          <p:cNvSpPr>
            <a:spLocks noChangeArrowheads="1"/>
          </p:cNvSpPr>
          <p:nvPr/>
        </p:nvSpPr>
        <p:spPr bwMode="auto">
          <a:xfrm>
            <a:off x="683568" y="332656"/>
            <a:ext cx="8064896" cy="5739532"/>
          </a:xfrm>
          <a:prstGeom prst="rect">
            <a:avLst/>
          </a:prstGeom>
          <a:noFill/>
          <a:ln w="9525">
            <a:noFill/>
            <a:miter lim="800000"/>
            <a:headEnd/>
            <a:tailEnd/>
          </a:ln>
        </p:spPr>
        <p:txBody>
          <a:bodyPr/>
          <a:lstStyle/>
          <a:p>
            <a:pPr marL="0" lvl="1">
              <a:lnSpc>
                <a:spcPct val="120000"/>
              </a:lnSpc>
              <a:spcBef>
                <a:spcPct val="60000"/>
              </a:spcBef>
              <a:buClr>
                <a:srgbClr val="CC3300"/>
              </a:buClr>
            </a:pPr>
            <a:r>
              <a:rPr lang="lv-LV" altLang="lv-LV" sz="2000" dirty="0">
                <a:latin typeface="+mj-lt"/>
                <a:ea typeface="+mj-ea"/>
                <a:cs typeface="+mj-cs"/>
              </a:rPr>
              <a:t>Kontaktinformācija:</a:t>
            </a: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endParaRPr lang="lv-LV" altLang="lv-LV" sz="1200" b="1" dirty="0">
              <a:solidFill>
                <a:schemeClr val="tx1">
                  <a:lumMod val="65000"/>
                  <a:lumOff val="35000"/>
                </a:schemeClr>
              </a:solidFill>
              <a:latin typeface="Calibri" pitchFamily="34" charset="0"/>
            </a:endParaRPr>
          </a:p>
          <a:p>
            <a:pPr marL="0" lvl="1">
              <a:spcBef>
                <a:spcPts val="0"/>
              </a:spcBef>
              <a:buClr>
                <a:srgbClr val="CC3300"/>
              </a:buClr>
            </a:pPr>
            <a:r>
              <a:rPr lang="lv-LV" altLang="lv-LV" sz="1400" b="1" dirty="0">
                <a:solidFill>
                  <a:schemeClr val="tx1">
                    <a:lumMod val="65000"/>
                    <a:lumOff val="35000"/>
                  </a:schemeClr>
                </a:solidFill>
                <a:latin typeface="Calibri" pitchFamily="34" charset="0"/>
              </a:rPr>
              <a:t>Tirgus un sociālo pētījumu centrs «Latvijas Fakti»</a:t>
            </a:r>
          </a:p>
          <a:p>
            <a:pPr marL="0" lvl="1">
              <a:spcBef>
                <a:spcPts val="0"/>
              </a:spcBef>
              <a:buClr>
                <a:srgbClr val="CC3300"/>
              </a:buClr>
            </a:pPr>
            <a:r>
              <a:rPr lang="lv-LV" altLang="lv-LV" sz="1400" dirty="0">
                <a:solidFill>
                  <a:schemeClr val="tx1">
                    <a:lumMod val="65000"/>
                    <a:lumOff val="35000"/>
                  </a:schemeClr>
                </a:solidFill>
                <a:latin typeface="Calibri" pitchFamily="34" charset="0"/>
              </a:rPr>
              <a:t>Adrese:	Bruņinieku iela 8a-5, Rīga, LV-1010</a:t>
            </a:r>
          </a:p>
          <a:p>
            <a:pPr marL="0" lvl="1">
              <a:spcBef>
                <a:spcPts val="0"/>
              </a:spcBef>
              <a:buClr>
                <a:srgbClr val="CC3300"/>
              </a:buClr>
            </a:pPr>
            <a:r>
              <a:rPr lang="lv-LV" altLang="lv-LV" sz="1400" dirty="0">
                <a:solidFill>
                  <a:schemeClr val="tx1">
                    <a:lumMod val="65000"/>
                    <a:lumOff val="35000"/>
                  </a:schemeClr>
                </a:solidFill>
                <a:latin typeface="Calibri" pitchFamily="34" charset="0"/>
              </a:rPr>
              <a:t>web:	</a:t>
            </a:r>
            <a:r>
              <a:rPr lang="lv-LV" altLang="lv-LV" sz="1400" dirty="0">
                <a:solidFill>
                  <a:schemeClr val="tx1">
                    <a:lumMod val="65000"/>
                    <a:lumOff val="35000"/>
                  </a:schemeClr>
                </a:solidFill>
                <a:latin typeface="Calibri" pitchFamily="34" charset="0"/>
                <a:hlinkClick r:id="rId2"/>
              </a:rPr>
              <a:t>www.latvianfacts.lv</a:t>
            </a:r>
            <a:r>
              <a:rPr lang="lv-LV" altLang="lv-LV" sz="1400" dirty="0">
                <a:solidFill>
                  <a:schemeClr val="tx1">
                    <a:lumMod val="65000"/>
                    <a:lumOff val="35000"/>
                  </a:schemeClr>
                </a:solidFill>
                <a:latin typeface="Calibri" pitchFamily="34" charset="0"/>
              </a:rPr>
              <a:t> </a:t>
            </a:r>
          </a:p>
          <a:p>
            <a:pPr marL="0" lvl="1">
              <a:lnSpc>
                <a:spcPct val="120000"/>
              </a:lnSpc>
              <a:spcBef>
                <a:spcPct val="60000"/>
              </a:spcBef>
              <a:buClr>
                <a:srgbClr val="CC3300"/>
              </a:buClr>
            </a:pPr>
            <a:endParaRPr lang="lv-LV" altLang="lv-LV" sz="1400" b="1" dirty="0">
              <a:solidFill>
                <a:srgbClr val="000000"/>
              </a:solidFill>
              <a:latin typeface="Calibri" pitchFamily="34" charset="0"/>
            </a:endParaRPr>
          </a:p>
          <a:p>
            <a:pPr marL="0" lvl="1">
              <a:spcBef>
                <a:spcPts val="2400"/>
              </a:spcBef>
              <a:buClr>
                <a:srgbClr val="CC3300"/>
              </a:buClr>
            </a:pPr>
            <a:r>
              <a:rPr lang="lv-LV" altLang="lv-LV" sz="1400" b="1" dirty="0">
                <a:solidFill>
                  <a:schemeClr val="tx1">
                    <a:lumMod val="65000"/>
                    <a:lumOff val="35000"/>
                  </a:schemeClr>
                </a:solidFill>
                <a:latin typeface="Calibri" pitchFamily="34" charset="0"/>
              </a:rPr>
              <a:t>Oksana Kurcalte</a:t>
            </a:r>
          </a:p>
          <a:p>
            <a:pPr marL="0" lvl="1">
              <a:spcBef>
                <a:spcPts val="0"/>
              </a:spcBef>
              <a:buClr>
                <a:srgbClr val="CC3300"/>
              </a:buClr>
            </a:pPr>
            <a:r>
              <a:rPr lang="lv-LV" altLang="lv-LV" sz="1400" dirty="0">
                <a:solidFill>
                  <a:schemeClr val="tx1">
                    <a:lumMod val="65000"/>
                    <a:lumOff val="35000"/>
                  </a:schemeClr>
                </a:solidFill>
                <a:latin typeface="Calibri" pitchFamily="34" charset="0"/>
              </a:rPr>
              <a:t>Vecākā projektu vadītāja</a:t>
            </a:r>
          </a:p>
          <a:p>
            <a:pPr marL="0" lvl="1">
              <a:spcBef>
                <a:spcPts val="0"/>
              </a:spcBef>
              <a:buClr>
                <a:srgbClr val="CC3300"/>
              </a:buClr>
            </a:pPr>
            <a:r>
              <a:rPr lang="lv-LV" altLang="lv-LV" sz="1400" dirty="0">
                <a:solidFill>
                  <a:schemeClr val="tx1">
                    <a:lumMod val="65000"/>
                    <a:lumOff val="35000"/>
                  </a:schemeClr>
                </a:solidFill>
                <a:latin typeface="Calibri" pitchFamily="34" charset="0"/>
              </a:rPr>
              <a:t>Tālrunis:	+371 67314002</a:t>
            </a:r>
          </a:p>
          <a:p>
            <a:pPr marL="0" lvl="1">
              <a:spcBef>
                <a:spcPts val="0"/>
              </a:spcBef>
              <a:buClr>
                <a:srgbClr val="CC3300"/>
              </a:buClr>
            </a:pPr>
            <a:r>
              <a:rPr lang="lv-LV" altLang="lv-LV" sz="1400" dirty="0">
                <a:solidFill>
                  <a:schemeClr val="tx1">
                    <a:lumMod val="65000"/>
                    <a:lumOff val="35000"/>
                  </a:schemeClr>
                </a:solidFill>
                <a:latin typeface="Calibri" pitchFamily="34" charset="0"/>
              </a:rPr>
              <a:t>E-pasts:	</a:t>
            </a:r>
            <a:r>
              <a:rPr lang="lv-LV" altLang="lv-LV" sz="1400" dirty="0">
                <a:solidFill>
                  <a:schemeClr val="tx1">
                    <a:lumMod val="65000"/>
                    <a:lumOff val="35000"/>
                  </a:schemeClr>
                </a:solidFill>
                <a:latin typeface="Calibri" pitchFamily="34" charset="0"/>
                <a:hlinkClick r:id="rId3"/>
              </a:rPr>
              <a:t>sana@latfacts.lv</a:t>
            </a:r>
            <a:r>
              <a:rPr lang="lv-LV" altLang="lv-LV" sz="1400" dirty="0">
                <a:solidFill>
                  <a:schemeClr val="tx1">
                    <a:lumMod val="65000"/>
                    <a:lumOff val="35000"/>
                  </a:schemeClr>
                </a:solidFill>
                <a:latin typeface="Calibri" pitchFamily="34" charset="0"/>
              </a:rPr>
              <a:t> </a:t>
            </a:r>
          </a:p>
          <a:p>
            <a:pPr marL="0" lvl="1">
              <a:spcBef>
                <a:spcPts val="0"/>
              </a:spcBef>
              <a:buClr>
                <a:srgbClr val="CC3300"/>
              </a:buClr>
            </a:pPr>
            <a:endParaRPr lang="lv-LV" altLang="lv-LV" sz="1400" b="1" dirty="0">
              <a:solidFill>
                <a:schemeClr val="tx1">
                  <a:lumMod val="65000"/>
                  <a:lumOff val="35000"/>
                </a:schemeClr>
              </a:solidFill>
              <a:latin typeface="Calibri" pitchFamily="34" charset="0"/>
            </a:endParaRPr>
          </a:p>
          <a:p>
            <a:pPr marL="0" lvl="1">
              <a:lnSpc>
                <a:spcPct val="120000"/>
              </a:lnSpc>
              <a:spcBef>
                <a:spcPct val="60000"/>
              </a:spcBef>
              <a:buClr>
                <a:srgbClr val="CC3300"/>
              </a:buClr>
            </a:pPr>
            <a:endParaRPr lang="lv-LV" altLang="lv-LV" sz="1200" b="1" dirty="0">
              <a:solidFill>
                <a:srgbClr val="000000"/>
              </a:solidFill>
              <a:latin typeface="Calibri" pitchFamily="34" charset="0"/>
            </a:endParaRPr>
          </a:p>
        </p:txBody>
      </p:sp>
      <p:pic>
        <p:nvPicPr>
          <p:cNvPr id="3" name="Picture 2">
            <a:extLst>
              <a:ext uri="{FF2B5EF4-FFF2-40B4-BE49-F238E27FC236}">
                <a16:creationId xmlns:a16="http://schemas.microsoft.com/office/drawing/2014/main" id="{8458CBC7-6680-18AD-16C4-EF25C593F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785" y="1069547"/>
            <a:ext cx="2573310" cy="862031"/>
          </a:xfrm>
          <a:prstGeom prst="rect">
            <a:avLst/>
          </a:prstGeom>
        </p:spPr>
      </p:pic>
    </p:spTree>
    <p:extLst>
      <p:ext uri="{BB962C8B-B14F-4D97-AF65-F5344CB8AC3E}">
        <p14:creationId xmlns:p14="http://schemas.microsoft.com/office/powerpoint/2010/main" val="23979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2967-BD4D-4679-CBD8-FADE2BD29FD3}"/>
              </a:ext>
            </a:extLst>
          </p:cNvPr>
          <p:cNvSpPr txBox="1">
            <a:spLocks/>
          </p:cNvSpPr>
          <p:nvPr/>
        </p:nvSpPr>
        <p:spPr>
          <a:xfrm>
            <a:off x="285751" y="142853"/>
            <a:ext cx="8569324" cy="446117"/>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lv-LV" sz="2000" b="0" i="0" u="none" strike="noStrike" kern="1200" cap="none" spc="0" normalizeH="0" baseline="0" noProof="0" dirty="0">
                <a:ln>
                  <a:noFill/>
                </a:ln>
                <a:solidFill>
                  <a:schemeClr val="tx1"/>
                </a:solidFill>
                <a:effectLst/>
                <a:uLnTx/>
                <a:uFillTx/>
                <a:latin typeface="+mj-lt"/>
                <a:ea typeface="+mj-ea"/>
                <a:cs typeface="+mj-cs"/>
              </a:rPr>
              <a:t>Izlases sadalījums - iedzīvotāji,  kuri patērē mediju saturu latviešu valodā</a:t>
            </a:r>
          </a:p>
        </p:txBody>
      </p:sp>
      <p:pic>
        <p:nvPicPr>
          <p:cNvPr id="3" name="Picture 1" descr="C:\SlickSlides4\ICONS\UsGroupHeads.jpg">
            <a:extLst>
              <a:ext uri="{FF2B5EF4-FFF2-40B4-BE49-F238E27FC236}">
                <a16:creationId xmlns:a16="http://schemas.microsoft.com/office/drawing/2014/main" id="{51019B84-23E7-7C58-EE59-5B0816C41452}"/>
              </a:ext>
            </a:extLst>
          </p:cNvPr>
          <p:cNvPicPr>
            <a:picLocks noChangeAspect="1" noChangeArrowheads="1"/>
          </p:cNvPicPr>
          <p:nvPr/>
        </p:nvPicPr>
        <p:blipFill>
          <a:blip r:embed="rId2" cstate="print"/>
          <a:srcRect/>
          <a:stretch>
            <a:fillRect/>
          </a:stretch>
        </p:blipFill>
        <p:spPr bwMode="auto">
          <a:xfrm>
            <a:off x="8072462" y="357166"/>
            <a:ext cx="742950" cy="504825"/>
          </a:xfrm>
          <a:prstGeom prst="rect">
            <a:avLst/>
          </a:prstGeom>
          <a:noFill/>
        </p:spPr>
      </p:pic>
      <p:graphicFrame>
        <p:nvGraphicFramePr>
          <p:cNvPr id="4" name="Chart 3">
            <a:extLst>
              <a:ext uri="{FF2B5EF4-FFF2-40B4-BE49-F238E27FC236}">
                <a16:creationId xmlns:a16="http://schemas.microsoft.com/office/drawing/2014/main" id="{3EDC3BBD-1D6F-642E-17A2-F1EBBD964918}"/>
              </a:ext>
            </a:extLst>
          </p:cNvPr>
          <p:cNvGraphicFramePr/>
          <p:nvPr>
            <p:extLst>
              <p:ext uri="{D42A27DB-BD31-4B8C-83A1-F6EECF244321}">
                <p14:modId xmlns:p14="http://schemas.microsoft.com/office/powerpoint/2010/main" val="828200449"/>
              </p:ext>
            </p:extLst>
          </p:nvPr>
        </p:nvGraphicFramePr>
        <p:xfrm>
          <a:off x="1537670" y="776000"/>
          <a:ext cx="6650966" cy="55263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5E3BD0C-1190-43AB-6D9E-36FB0671486B}"/>
              </a:ext>
            </a:extLst>
          </p:cNvPr>
          <p:cNvSpPr>
            <a:spLocks noChangeArrowheads="1"/>
          </p:cNvSpPr>
          <p:nvPr/>
        </p:nvSpPr>
        <p:spPr bwMode="auto">
          <a:xfrm>
            <a:off x="6946322" y="6052107"/>
            <a:ext cx="2027783" cy="215900"/>
          </a:xfrm>
          <a:prstGeom prst="rect">
            <a:avLst/>
          </a:prstGeom>
          <a:noFill/>
          <a:ln w="9525">
            <a:noFill/>
            <a:round/>
            <a:headEnd/>
            <a:tailEnd/>
          </a:ln>
        </p:spPr>
        <p:txBody>
          <a:bodyPr lIns="0" tIns="0" rIns="0" bIns="0" anchor="b"/>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lv-LV" sz="1000" b="0" dirty="0">
                <a:solidFill>
                  <a:srgbClr val="333333"/>
                </a:solidFill>
                <a:latin typeface="+mj-lt"/>
              </a:rPr>
              <a:t>Bāze: visi aptaujas dalībnieki, n=</a:t>
            </a:r>
            <a:r>
              <a:rPr lang="lv-LV" sz="1000" dirty="0">
                <a:solidFill>
                  <a:srgbClr val="333333"/>
                </a:solidFill>
                <a:latin typeface="+mj-lt"/>
              </a:rPr>
              <a:t>1004</a:t>
            </a:r>
            <a:endParaRPr lang="lv-LV" sz="1000" b="0" dirty="0">
              <a:solidFill>
                <a:srgbClr val="333333"/>
              </a:solidFill>
              <a:latin typeface="+mj-lt"/>
            </a:endParaRPr>
          </a:p>
        </p:txBody>
      </p:sp>
      <p:sp>
        <p:nvSpPr>
          <p:cNvPr id="6" name="Slide Number Placeholder 2">
            <a:extLst>
              <a:ext uri="{FF2B5EF4-FFF2-40B4-BE49-F238E27FC236}">
                <a16:creationId xmlns:a16="http://schemas.microsoft.com/office/drawing/2014/main" id="{071AFE55-CA4E-979E-F340-1DF91948C821}"/>
              </a:ext>
            </a:extLst>
          </p:cNvPr>
          <p:cNvSpPr txBox="1">
            <a:spLocks/>
          </p:cNvSpPr>
          <p:nvPr/>
        </p:nvSpPr>
        <p:spPr>
          <a:xfrm>
            <a:off x="4357686" y="6438022"/>
            <a:ext cx="505467" cy="252000"/>
          </a:xfrm>
          <a:prstGeom prst="rect">
            <a:avLst/>
          </a:prstGeom>
        </p:spPr>
        <p:txBody>
          <a:bodyPr vert="horz" lIns="91440" tIns="45720" rIns="91440" bIns="45720" rtlCol="0" anchor="ctr"/>
          <a:lstStyle>
            <a:defPPr>
              <a:defRPr lang="lv-LV"/>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fld id="{9784CBA3-D598-4B1F-BAA3-EE14B5154290}" type="slidenum">
              <a:rPr lang="en-AU" smtClean="0"/>
              <a:pPr algn="ctr"/>
              <a:t>5</a:t>
            </a:fld>
            <a:endParaRPr lang="en-AU" dirty="0"/>
          </a:p>
        </p:txBody>
      </p:sp>
    </p:spTree>
    <p:extLst>
      <p:ext uri="{BB962C8B-B14F-4D97-AF65-F5344CB8AC3E}">
        <p14:creationId xmlns:p14="http://schemas.microsoft.com/office/powerpoint/2010/main" val="426786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BB965-B421-119B-EB4C-8B0A16FB8DE0}"/>
              </a:ext>
            </a:extLst>
          </p:cNvPr>
          <p:cNvSpPr txBox="1"/>
          <p:nvPr/>
        </p:nvSpPr>
        <p:spPr>
          <a:xfrm>
            <a:off x="978318" y="4365104"/>
            <a:ext cx="6388287" cy="261610"/>
          </a:xfrm>
          <a:prstGeom prst="rect">
            <a:avLst/>
          </a:prstGeom>
          <a:noFill/>
        </p:spPr>
        <p:txBody>
          <a:bodyPr wrap="none" rtlCol="0">
            <a:spAutoFit/>
          </a:bodyPr>
          <a:lstStyle/>
          <a:p>
            <a:r>
              <a:rPr lang="lv-LV" sz="1100" dirty="0"/>
              <a:t>Lietojot pētījuma rezultātu statistiskās kļūdas noteikšanas tabulu, par kopējās izlases bāzi jāpieņem n = 1000.</a:t>
            </a:r>
          </a:p>
        </p:txBody>
      </p:sp>
      <p:sp>
        <p:nvSpPr>
          <p:cNvPr id="3" name="TextBox 2">
            <a:extLst>
              <a:ext uri="{FF2B5EF4-FFF2-40B4-BE49-F238E27FC236}">
                <a16:creationId xmlns:a16="http://schemas.microsoft.com/office/drawing/2014/main" id="{68F2E26C-BBB3-CE8B-1EE4-E473D0C602E6}"/>
              </a:ext>
            </a:extLst>
          </p:cNvPr>
          <p:cNvSpPr txBox="1"/>
          <p:nvPr/>
        </p:nvSpPr>
        <p:spPr>
          <a:xfrm>
            <a:off x="1152889" y="5271326"/>
            <a:ext cx="3406702" cy="261610"/>
          </a:xfrm>
          <a:prstGeom prst="rect">
            <a:avLst/>
          </a:prstGeom>
          <a:noFill/>
        </p:spPr>
        <p:txBody>
          <a:bodyPr wrap="none" rtlCol="0">
            <a:spAutoFit/>
          </a:bodyPr>
          <a:lstStyle/>
          <a:p>
            <a:r>
              <a:rPr lang="lv-LV" sz="1100" dirty="0"/>
              <a:t>= atbilžu sadalījums procentos %; n = respondentu skaits</a:t>
            </a:r>
          </a:p>
        </p:txBody>
      </p:sp>
      <p:sp>
        <p:nvSpPr>
          <p:cNvPr id="4" name="Rectangle 4">
            <a:extLst>
              <a:ext uri="{FF2B5EF4-FFF2-40B4-BE49-F238E27FC236}">
                <a16:creationId xmlns:a16="http://schemas.microsoft.com/office/drawing/2014/main" id="{AA2BDBC2-1C07-6BA7-B3CA-17033DCDECF0}"/>
              </a:ext>
            </a:extLst>
          </p:cNvPr>
          <p:cNvSpPr>
            <a:spLocks noChangeArrowheads="1"/>
          </p:cNvSpPr>
          <p:nvPr/>
        </p:nvSpPr>
        <p:spPr bwMode="auto">
          <a:xfrm>
            <a:off x="0" y="90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5" name="TextBox 4">
            <a:extLst>
              <a:ext uri="{FF2B5EF4-FFF2-40B4-BE49-F238E27FC236}">
                <a16:creationId xmlns:a16="http://schemas.microsoft.com/office/drawing/2014/main" id="{7EE26607-BE62-59C7-2A5E-1A335E2419BC}"/>
              </a:ext>
            </a:extLst>
          </p:cNvPr>
          <p:cNvSpPr txBox="1"/>
          <p:nvPr/>
        </p:nvSpPr>
        <p:spPr>
          <a:xfrm>
            <a:off x="978318" y="4606734"/>
            <a:ext cx="4993675" cy="261610"/>
          </a:xfrm>
          <a:prstGeom prst="rect">
            <a:avLst/>
          </a:prstGeom>
          <a:noFill/>
        </p:spPr>
        <p:txBody>
          <a:bodyPr wrap="none" rtlCol="0">
            <a:spAutoFit/>
          </a:bodyPr>
          <a:lstStyle/>
          <a:p>
            <a:r>
              <a:rPr lang="lv-LV" sz="1100" dirty="0"/>
              <a:t>Rezultātu precizitātes intervāls ar 95% varbūtību tiek aprēķināts pēc šādas formulas:</a:t>
            </a:r>
          </a:p>
        </p:txBody>
      </p:sp>
      <p:sp>
        <p:nvSpPr>
          <p:cNvPr id="6" name="Rectangle 10">
            <a:extLst>
              <a:ext uri="{FF2B5EF4-FFF2-40B4-BE49-F238E27FC236}">
                <a16:creationId xmlns:a16="http://schemas.microsoft.com/office/drawing/2014/main" id="{14D9596E-494D-2A81-8221-8D2AEADA5291}"/>
              </a:ext>
            </a:extLst>
          </p:cNvPr>
          <p:cNvSpPr>
            <a:spLocks noChangeArrowheads="1"/>
          </p:cNvSpPr>
          <p:nvPr/>
        </p:nvSpPr>
        <p:spPr bwMode="auto">
          <a:xfrm flipV="1">
            <a:off x="4428612" y="3516086"/>
            <a:ext cx="491731"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7" name="Object 6">
            <a:extLst>
              <a:ext uri="{FF2B5EF4-FFF2-40B4-BE49-F238E27FC236}">
                <a16:creationId xmlns:a16="http://schemas.microsoft.com/office/drawing/2014/main" id="{1F0CE6C1-7236-27E0-DB58-377FCDC3E7E6}"/>
              </a:ext>
            </a:extLst>
          </p:cNvPr>
          <p:cNvGraphicFramePr>
            <a:graphicFrameLocks noChangeAspect="1"/>
          </p:cNvGraphicFramePr>
          <p:nvPr/>
        </p:nvGraphicFramePr>
        <p:xfrm>
          <a:off x="2531712" y="4868376"/>
          <a:ext cx="1208314" cy="438729"/>
        </p:xfrm>
        <a:graphic>
          <a:graphicData uri="http://schemas.openxmlformats.org/presentationml/2006/ole">
            <mc:AlternateContent xmlns:mc="http://schemas.openxmlformats.org/markup-compatibility/2006">
              <mc:Choice xmlns:v="urn:schemas-microsoft-com:vml" Requires="v">
                <p:oleObj r:id="rId2" imgW="1307532" imgH="444307" progId="Equation.3">
                  <p:embed/>
                </p:oleObj>
              </mc:Choice>
              <mc:Fallback>
                <p:oleObj r:id="rId2" imgW="1307532" imgH="444307" progId="Equation.3">
                  <p:embed/>
                  <p:pic>
                    <p:nvPicPr>
                      <p:cNvPr id="7" name="Object 6">
                        <a:extLst>
                          <a:ext uri="{FF2B5EF4-FFF2-40B4-BE49-F238E27FC236}">
                            <a16:creationId xmlns:a16="http://schemas.microsoft.com/office/drawing/2014/main" id="{1F0CE6C1-7236-27E0-DB58-377FCDC3E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12" y="4868376"/>
                        <a:ext cx="1208314" cy="43872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30A23C1A-5836-801E-E02C-6E930EAA79EE}"/>
              </a:ext>
            </a:extLst>
          </p:cNvPr>
          <p:cNvSpPr txBox="1"/>
          <p:nvPr/>
        </p:nvSpPr>
        <p:spPr>
          <a:xfrm>
            <a:off x="978318" y="4944971"/>
            <a:ext cx="1364476" cy="261610"/>
          </a:xfrm>
          <a:prstGeom prst="rect">
            <a:avLst/>
          </a:prstGeom>
          <a:noFill/>
        </p:spPr>
        <p:txBody>
          <a:bodyPr wrap="none" rtlCol="0">
            <a:spAutoFit/>
          </a:bodyPr>
          <a:lstStyle/>
          <a:p>
            <a:r>
              <a:rPr lang="lv-LV" sz="1100" dirty="0"/>
              <a:t>Precizitātes intervāls</a:t>
            </a:r>
          </a:p>
        </p:txBody>
      </p:sp>
      <p:sp>
        <p:nvSpPr>
          <p:cNvPr id="9" name="Rectangle 16">
            <a:extLst>
              <a:ext uri="{FF2B5EF4-FFF2-40B4-BE49-F238E27FC236}">
                <a16:creationId xmlns:a16="http://schemas.microsoft.com/office/drawing/2014/main" id="{B5653226-13F9-4065-3EC5-E7E23B958AA0}"/>
              </a:ext>
            </a:extLst>
          </p:cNvPr>
          <p:cNvSpPr>
            <a:spLocks noChangeArrowheads="1"/>
          </p:cNvSpPr>
          <p:nvPr/>
        </p:nvSpPr>
        <p:spPr bwMode="auto">
          <a:xfrm flipV="1">
            <a:off x="0" y="-45719"/>
            <a:ext cx="3603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sp>
        <p:nvSpPr>
          <p:cNvPr id="10" name="Rectangle 19">
            <a:extLst>
              <a:ext uri="{FF2B5EF4-FFF2-40B4-BE49-F238E27FC236}">
                <a16:creationId xmlns:a16="http://schemas.microsoft.com/office/drawing/2014/main" id="{21032258-FCDD-86F3-D5C4-2B6C9B88D390}"/>
              </a:ext>
            </a:extLst>
          </p:cNvPr>
          <p:cNvSpPr>
            <a:spLocks noChangeArrowheads="1"/>
          </p:cNvSpPr>
          <p:nvPr/>
        </p:nvSpPr>
        <p:spPr bwMode="auto">
          <a:xfrm>
            <a:off x="0" y="0"/>
            <a:ext cx="69668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a:p>
        </p:txBody>
      </p:sp>
      <p:graphicFrame>
        <p:nvGraphicFramePr>
          <p:cNvPr id="11" name="Object 10">
            <a:extLst>
              <a:ext uri="{FF2B5EF4-FFF2-40B4-BE49-F238E27FC236}">
                <a16:creationId xmlns:a16="http://schemas.microsoft.com/office/drawing/2014/main" id="{E0EAB7CC-4903-C66F-6AB4-52D5A202EF50}"/>
              </a:ext>
            </a:extLst>
          </p:cNvPr>
          <p:cNvGraphicFramePr>
            <a:graphicFrameLocks noChangeAspect="1"/>
          </p:cNvGraphicFramePr>
          <p:nvPr/>
        </p:nvGraphicFramePr>
        <p:xfrm>
          <a:off x="1042475" y="5340530"/>
          <a:ext cx="220829" cy="185939"/>
        </p:xfrm>
        <a:graphic>
          <a:graphicData uri="http://schemas.openxmlformats.org/presentationml/2006/ole">
            <mc:AlternateContent xmlns:mc="http://schemas.openxmlformats.org/markup-compatibility/2006">
              <mc:Choice xmlns:v="urn:schemas-microsoft-com:vml" Requires="v">
                <p:oleObj r:id="rId4" imgW="139700" imgH="139700" progId="Equation.3">
                  <p:embed/>
                </p:oleObj>
              </mc:Choice>
              <mc:Fallback>
                <p:oleObj r:id="rId4" imgW="139700" imgH="139700" progId="Equation.3">
                  <p:embed/>
                  <p:pic>
                    <p:nvPicPr>
                      <p:cNvPr id="11" name="Object 10">
                        <a:extLst>
                          <a:ext uri="{FF2B5EF4-FFF2-40B4-BE49-F238E27FC236}">
                            <a16:creationId xmlns:a16="http://schemas.microsoft.com/office/drawing/2014/main" id="{E0EAB7CC-4903-C66F-6AB4-52D5A202E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475" y="5340530"/>
                        <a:ext cx="220829" cy="185939"/>
                      </a:xfrm>
                      <a:prstGeom prst="rect">
                        <a:avLst/>
                      </a:prstGeom>
                      <a:noFill/>
                    </p:spPr>
                  </p:pic>
                </p:oleObj>
              </mc:Fallback>
            </mc:AlternateContent>
          </a:graphicData>
        </a:graphic>
      </p:graphicFrame>
      <p:graphicFrame>
        <p:nvGraphicFramePr>
          <p:cNvPr id="12" name="Table 11">
            <a:extLst>
              <a:ext uri="{FF2B5EF4-FFF2-40B4-BE49-F238E27FC236}">
                <a16:creationId xmlns:a16="http://schemas.microsoft.com/office/drawing/2014/main" id="{522ECA35-13AC-F0AD-430C-F872B64228DF}"/>
              </a:ext>
            </a:extLst>
          </p:cNvPr>
          <p:cNvGraphicFramePr>
            <a:graphicFrameLocks noGrp="1"/>
          </p:cNvGraphicFramePr>
          <p:nvPr/>
        </p:nvGraphicFramePr>
        <p:xfrm>
          <a:off x="994501" y="770654"/>
          <a:ext cx="5738996" cy="3409496"/>
        </p:xfrm>
        <a:graphic>
          <a:graphicData uri="http://schemas.openxmlformats.org/drawingml/2006/table">
            <a:tbl>
              <a:tblPr>
                <a:tableStyleId>{5C22544A-7EE6-4342-B048-85BDC9FD1C3A}</a:tableStyleId>
              </a:tblPr>
              <a:tblGrid>
                <a:gridCol w="916732">
                  <a:extLst>
                    <a:ext uri="{9D8B030D-6E8A-4147-A177-3AD203B41FA5}">
                      <a16:colId xmlns:a16="http://schemas.microsoft.com/office/drawing/2014/main" val="3588582767"/>
                    </a:ext>
                  </a:extLst>
                </a:gridCol>
                <a:gridCol w="602783">
                  <a:extLst>
                    <a:ext uri="{9D8B030D-6E8A-4147-A177-3AD203B41FA5}">
                      <a16:colId xmlns:a16="http://schemas.microsoft.com/office/drawing/2014/main" val="3467683082"/>
                    </a:ext>
                  </a:extLst>
                </a:gridCol>
                <a:gridCol w="602783">
                  <a:extLst>
                    <a:ext uri="{9D8B030D-6E8A-4147-A177-3AD203B41FA5}">
                      <a16:colId xmlns:a16="http://schemas.microsoft.com/office/drawing/2014/main" val="1151601960"/>
                    </a:ext>
                  </a:extLst>
                </a:gridCol>
                <a:gridCol w="602783">
                  <a:extLst>
                    <a:ext uri="{9D8B030D-6E8A-4147-A177-3AD203B41FA5}">
                      <a16:colId xmlns:a16="http://schemas.microsoft.com/office/drawing/2014/main" val="2248503100"/>
                    </a:ext>
                  </a:extLst>
                </a:gridCol>
                <a:gridCol w="602783">
                  <a:extLst>
                    <a:ext uri="{9D8B030D-6E8A-4147-A177-3AD203B41FA5}">
                      <a16:colId xmlns:a16="http://schemas.microsoft.com/office/drawing/2014/main" val="3862477878"/>
                    </a:ext>
                  </a:extLst>
                </a:gridCol>
                <a:gridCol w="602783">
                  <a:extLst>
                    <a:ext uri="{9D8B030D-6E8A-4147-A177-3AD203B41FA5}">
                      <a16:colId xmlns:a16="http://schemas.microsoft.com/office/drawing/2014/main" val="2897448489"/>
                    </a:ext>
                  </a:extLst>
                </a:gridCol>
                <a:gridCol w="602783">
                  <a:extLst>
                    <a:ext uri="{9D8B030D-6E8A-4147-A177-3AD203B41FA5}">
                      <a16:colId xmlns:a16="http://schemas.microsoft.com/office/drawing/2014/main" val="1480714609"/>
                    </a:ext>
                  </a:extLst>
                </a:gridCol>
                <a:gridCol w="602783">
                  <a:extLst>
                    <a:ext uri="{9D8B030D-6E8A-4147-A177-3AD203B41FA5}">
                      <a16:colId xmlns:a16="http://schemas.microsoft.com/office/drawing/2014/main" val="185553340"/>
                    </a:ext>
                  </a:extLst>
                </a:gridCol>
                <a:gridCol w="602783">
                  <a:extLst>
                    <a:ext uri="{9D8B030D-6E8A-4147-A177-3AD203B41FA5}">
                      <a16:colId xmlns:a16="http://schemas.microsoft.com/office/drawing/2014/main" val="2547133972"/>
                    </a:ext>
                  </a:extLst>
                </a:gridCol>
              </a:tblGrid>
              <a:tr h="583946">
                <a:tc>
                  <a:txBody>
                    <a:bodyPr/>
                    <a:lstStyle/>
                    <a:p>
                      <a:pPr algn="ctr" fontAlgn="ctr"/>
                      <a:r>
                        <a:rPr lang="lv-LV" sz="1100" b="0" u="none" strike="noStrike" dirty="0">
                          <a:effectLst/>
                        </a:rPr>
                        <a:t>Procentuālais atbilžu sadalījums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gridSpan="8">
                  <a:txBody>
                    <a:bodyPr/>
                    <a:lstStyle/>
                    <a:p>
                      <a:pPr algn="ctr" fontAlgn="ctr"/>
                      <a:r>
                        <a:rPr lang="lv-LV" sz="1100" b="0" u="none" strike="noStrike" dirty="0">
                          <a:effectLst/>
                        </a:rPr>
                        <a:t>Respondentu skaits n = </a:t>
                      </a:r>
                      <a:endParaRPr lang="lv-LV" sz="1100" b="0" i="0" u="none" strike="noStrike" dirty="0">
                        <a:solidFill>
                          <a:srgbClr val="000000"/>
                        </a:solidFill>
                        <a:effectLst/>
                        <a:latin typeface="Calibri" panose="020F0502020204030204" pitchFamily="34" charset="0"/>
                      </a:endParaRPr>
                    </a:p>
                  </a:txBody>
                  <a:tcPr marL="9418" marR="9418" marT="9418"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991616594"/>
                  </a:ext>
                </a:extLst>
              </a:tr>
              <a:tr h="188370">
                <a:tc>
                  <a:txBody>
                    <a:bodyPr/>
                    <a:lstStyle/>
                    <a:p>
                      <a:pPr algn="l" fontAlgn="b"/>
                      <a:r>
                        <a:rPr lang="lv-LV" sz="1100" b="0" u="none" strike="noStrike">
                          <a:effectLst/>
                        </a:rPr>
                        <a:t> </a:t>
                      </a:r>
                      <a:endParaRPr lang="lv-LV" sz="1100" b="0" i="0" u="none" strike="noStrike">
                        <a:solidFill>
                          <a:srgbClr val="000000"/>
                        </a:solidFill>
                        <a:effectLst/>
                        <a:latin typeface="Calibri" panose="020F0502020204030204" pitchFamily="34" charset="0"/>
                      </a:endParaRPr>
                    </a:p>
                  </a:txBody>
                  <a:tcPr marL="9418" marR="9418" marT="9418" marB="0" anchor="b">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3261497667"/>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vai 98</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0.9</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0.8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27455953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vai 96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0.9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99223357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vai 94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a:effectLst/>
                          <a:latin typeface="Arial" panose="020B0604020202020204" pitchFamily="34" charset="0"/>
                          <a:ea typeface="Times New Roman" panose="02020603050405020304" pitchFamily="18" charset="0"/>
                          <a:cs typeface="Arial" panose="020B0604020202020204" pitchFamily="34" charset="0"/>
                        </a:rPr>
                        <a:t>1.5</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8702809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vai 92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6053728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vai 90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72200596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vai 88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2.7</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340488567"/>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vai 85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1.6</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857557664"/>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vai 80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1.8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94073140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vai 75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1.9</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133661795"/>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vai 70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3.2</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2.9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2.6</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5233591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vai 65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3.3</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2.1</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4163281082"/>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vai 60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3.4</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2.8</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223212986"/>
                  </a:ext>
                </a:extLst>
              </a:tr>
              <a:tr h="188370">
                <a:tc>
                  <a:txBody>
                    <a:bodyPr/>
                    <a:lstStyle/>
                    <a:p>
                      <a:pPr algn="ctr">
                        <a:lnSpc>
                          <a:spcPct val="120000"/>
                        </a:lnSpc>
                      </a:pPr>
                      <a:r>
                        <a:rPr lang="lv-LV" sz="9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vai 55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47307111"/>
                  </a:ext>
                </a:extLst>
              </a:tr>
              <a:tr h="188370">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vai 50</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4.1</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3.5</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1" dirty="0">
                          <a:effectLst/>
                          <a:latin typeface="Arial" panose="020B0604020202020204" pitchFamily="34" charset="0"/>
                          <a:ea typeface="Times New Roman" panose="02020603050405020304" pitchFamily="18" charset="0"/>
                          <a:cs typeface="Arial" panose="020B0604020202020204" pitchFamily="34" charset="0"/>
                        </a:rPr>
                        <a:t>3.2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lnSpc>
                          <a:spcPct val="120000"/>
                        </a:lnSpc>
                      </a:pPr>
                      <a:r>
                        <a:rPr lang="lv-LV" sz="900" b="0">
                          <a:effectLst/>
                          <a:latin typeface="Arial" panose="020B0604020202020204" pitchFamily="34" charset="0"/>
                          <a:ea typeface="Times New Roman" panose="02020603050405020304" pitchFamily="18" charset="0"/>
                          <a:cs typeface="Arial" panose="020B0604020202020204" pitchFamily="34" charset="0"/>
                        </a:rPr>
                        <a:t>2.9</a:t>
                      </a:r>
                      <a:endParaRPr lang="en-US"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20000"/>
                        </a:lnSpc>
                      </a:pPr>
                      <a:r>
                        <a:rPr lang="lv-LV" sz="900" b="0" dirty="0">
                          <a:effectLst/>
                          <a:latin typeface="Arial" panose="020B0604020202020204" pitchFamily="34" charset="0"/>
                          <a:ea typeface="Times New Roman" panose="02020603050405020304" pitchFamily="18" charset="0"/>
                          <a:cs typeface="Arial" panose="020B0604020202020204" pitchFamily="34" charset="0"/>
                        </a:rPr>
                        <a:t>2.2</a:t>
                      </a: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346052898"/>
                  </a:ext>
                </a:extLst>
              </a:tr>
            </a:tbl>
          </a:graphicData>
        </a:graphic>
      </p:graphicFrame>
      <p:sp>
        <p:nvSpPr>
          <p:cNvPr id="13" name="TextBox 12">
            <a:extLst>
              <a:ext uri="{FF2B5EF4-FFF2-40B4-BE49-F238E27FC236}">
                <a16:creationId xmlns:a16="http://schemas.microsoft.com/office/drawing/2014/main" id="{43A11620-2D7A-BBA5-B612-4FD8BD7982D0}"/>
              </a:ext>
            </a:extLst>
          </p:cNvPr>
          <p:cNvSpPr txBox="1"/>
          <p:nvPr/>
        </p:nvSpPr>
        <p:spPr>
          <a:xfrm>
            <a:off x="134454" y="147258"/>
            <a:ext cx="8253970" cy="307777"/>
          </a:xfrm>
          <a:prstGeom prst="rect">
            <a:avLst/>
          </a:prstGeom>
          <a:noFill/>
        </p:spPr>
        <p:txBody>
          <a:bodyPr wrap="square" rtlCol="0">
            <a:spAutoFit/>
          </a:bodyPr>
          <a:lstStyle/>
          <a:p>
            <a:r>
              <a:rPr lang="lv-LV" sz="1400" b="1" dirty="0">
                <a:latin typeface="+mj-lt"/>
              </a:rPr>
              <a:t>Pētījuma rezultātu statistiskās kļūdas noteikšanas tabula </a:t>
            </a:r>
            <a:r>
              <a:rPr lang="lv-LV" sz="1400" dirty="0">
                <a:latin typeface="+mj-lt"/>
              </a:rPr>
              <a:t>(ar 95% varbūtību)</a:t>
            </a:r>
          </a:p>
        </p:txBody>
      </p:sp>
    </p:spTree>
    <p:extLst>
      <p:ext uri="{BB962C8B-B14F-4D97-AF65-F5344CB8AC3E}">
        <p14:creationId xmlns:p14="http://schemas.microsoft.com/office/powerpoint/2010/main" val="215321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C17C0C-6EB3-4B95-A916-61400AA928CA}"/>
              </a:ext>
            </a:extLst>
          </p:cNvPr>
          <p:cNvSpPr>
            <a:spLocks noChangeArrowheads="1"/>
          </p:cNvSpPr>
          <p:nvPr/>
        </p:nvSpPr>
        <p:spPr bwMode="auto">
          <a:xfrm>
            <a:off x="914400" y="2565400"/>
            <a:ext cx="7239000" cy="1003300"/>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2400" dirty="0">
                <a:solidFill>
                  <a:srgbClr val="C00000"/>
                </a:solidFill>
                <a:effectLst>
                  <a:outerShdw blurRad="38100" dist="38100" dir="2700000" algn="tl">
                    <a:srgbClr val="C0C0C0"/>
                  </a:outerShdw>
                </a:effectLst>
                <a:latin typeface="+mj-lt"/>
              </a:rPr>
              <a:t>2. Galvenie secinājumi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644CF-38FC-65C0-207A-6DEA39D83DDC}"/>
              </a:ext>
            </a:extLst>
          </p:cNvPr>
          <p:cNvSpPr>
            <a:spLocks noChangeArrowheads="1"/>
          </p:cNvSpPr>
          <p:nvPr/>
        </p:nvSpPr>
        <p:spPr bwMode="auto">
          <a:xfrm>
            <a:off x="539552" y="260648"/>
            <a:ext cx="8136904" cy="6101406"/>
          </a:xfrm>
          <a:prstGeom prst="rect">
            <a:avLst/>
          </a:prstGeom>
          <a:noFill/>
          <a:ln w="9525">
            <a:noFill/>
            <a:miter lim="800000"/>
            <a:headEnd/>
            <a:tailEnd/>
          </a:ln>
        </p:spPr>
        <p:txBody>
          <a:bodyPr/>
          <a:lstStyle/>
          <a:p>
            <a:pPr marL="457200" indent="-457200">
              <a:lnSpc>
                <a:spcPct val="120000"/>
              </a:lnSpc>
              <a:spcBef>
                <a:spcPct val="60000"/>
              </a:spcBef>
              <a:buClr>
                <a:srgbClr val="CC3300"/>
              </a:buClr>
              <a:buFont typeface="Wingdings" pitchFamily="2" charset="2"/>
              <a:buChar char="v"/>
            </a:pPr>
            <a:r>
              <a:rPr lang="lv-LV" sz="1100" dirty="0">
                <a:solidFill>
                  <a:srgbClr val="000000"/>
                </a:solidFill>
                <a:latin typeface="Calibri" pitchFamily="34" charset="0"/>
              </a:rPr>
              <a:t>Saskaņā ar pētījuma rezultātiem:</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Skatoties TV programmu svešvalodā 15% aptaujāto Latvijas iedzīvotāju  pārsvarā lieto subtitrus (tulkojumu teksta formātā), 7% pārsvarā lieto valodas celiņu (ierunātu tulkojumu) latviešu valodā, savukārt 36% aptaujāto atzina, ka reizēm lieto subtitrus, reizēm valodas celiņu. 41% respondentu apgalvoja, ka nelieto nedz vienu, nedz otru.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Patērējot video saturu svešvalodā interneta vietnēs 14% aptaujāto Latvijas iedzīvotāju  pārsvarā lieto subtitrus (tulkojumu teksta formātā), 6% pārsvarā lieto valodas celiņu (ierunātu tulkojumu) latviešu valodā, savukārt 31% aptaujāto atzina, ka reizēm lieto subtitrus, reizēm valodas celiņu. Katrs otrais (49%) aptaujas dalībnieks nelieto nedz vienu, nedz otru.</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Skatoties filmas un seriālus svešvalodā priekšroku valodas celiņam (ierunātam tulkojumam) dzimtajā valodā dod 42%, savukārt priekšroku subtitriem (tulkojumam teksta formātā) dod 37% aptaujāto Latvijas iedzīvotāju. 21% aptaujāto atturējās sniegt konkrētu atbildi šajā jautājumā. Pētījuma rezultātu analīze respondentu grupās, kas izveidotas pēc dažādām sociāli demogrāfiskajām pazīmēm, atklāj šādu tendenci – jo gados jaunāki ir respondenti, jo biežāk skatoties filmas un seriālus svešvalodā priekšroka tiek dota subtitriem, savukārt jo gados vecāki ir aptaujātie, jo biežāk priekšroka tiek dota valodas celiņam dzimtajā valodā.</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Latviešu valodas lietojums TV mediju saturā salīdzinoši pozitīvāk tika vērtēts Latvijas sabiedriskajā televīzijā LTV1 un LTV7:</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Valodas lietojumu LTV1 10 punktu skalā ar kādu no divām augstākajām vērtējumu atzīmēm (9-10 punkti) vērtēja 41% aptaujāto Latvijas iedzīvotāju. Kā apmierinošu (6-8 punkti) latviešu valodas lietojumu vērtēja 29%, savukārt kritiski (1-5 punkti) to vērtēja 6% aptaujas dalībnieku. 24% aptaujāto atturējās sniegt konkrētu vērtējumu vai atbildēja, ka neskatās LTV1. Vidējais latviešu valodas lietojuma vērtējums LTV1 sasniedza 8,2 punktus, kas 10 punktu skalā uzskatāms par pozitīvu vērtējumu.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Valodas lietojumu LTV7 10 punktu skalā ar kādu no divām augstākajām vērtējumu atzīmēm (9-10 punkti) vērtēja 33% respondentu, kā apmierinošu (6-8 punkti) to vērtēja 29%, savukārt kritiski (1-5 punkti) - 7% aptaujas dalībnieku. 30% aptaujāto atturējās sniegt konkrētu vērtējumu vai atbildēja, ka neskatās LTV7. Vidēji latviešu valodas lietojums LTV7 tika vērtēts ar 8 punktiem.</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Citi TV kanāli pēc tā, cik medijā lietotā latviešu valoda ir literāri un gramatiski pareiza, tika vērtēti rezervētāk. Nākamās vietas pozitīvāk vērtēto TV kanālu sarakstā ieņem TV3 (vidējais vērtējums 10 punktu skalā - 7,7 punkti), TV 24 (7,5 punkti), TV3 </a:t>
            </a:r>
            <a:r>
              <a:rPr lang="lv-LV" sz="1100" dirty="0" err="1">
                <a:solidFill>
                  <a:srgbClr val="000000"/>
                </a:solidFill>
                <a:latin typeface="Calibri" pitchFamily="34" charset="0"/>
              </a:rPr>
              <a:t>Life</a:t>
            </a:r>
            <a:r>
              <a:rPr lang="lv-LV" sz="1100" dirty="0">
                <a:solidFill>
                  <a:srgbClr val="000000"/>
                </a:solidFill>
                <a:latin typeface="Calibri" pitchFamily="34" charset="0"/>
              </a:rPr>
              <a:t> (7,5 punkti). Vienīgais TV kanāls, kurš vidēji tika vērtēts ar zemāku atzīmi par 7 punktiem, ir 8TV (6,7 punkti).</a:t>
            </a:r>
          </a:p>
          <a:p>
            <a:pPr marL="1371600" lvl="2" indent="-457200">
              <a:lnSpc>
                <a:spcPct val="120000"/>
              </a:lnSpc>
              <a:spcBef>
                <a:spcPts val="600"/>
              </a:spcBef>
              <a:buClr>
                <a:srgbClr val="CC3300"/>
              </a:buClr>
              <a:buFont typeface="Wingdings" panose="05000000000000000000" pitchFamily="2" charset="2"/>
              <a:buChar char="ü"/>
            </a:pPr>
            <a:endParaRPr lang="lv-LV" sz="1100" dirty="0">
              <a:solidFill>
                <a:srgbClr val="000000"/>
              </a:solidFill>
              <a:latin typeface="Calibri" pitchFamily="34" charset="0"/>
            </a:endParaRPr>
          </a:p>
          <a:p>
            <a:pPr marL="914400" lvl="1" indent="-457200">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34766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318E0-65A4-D68E-9BA7-130A98F39167}"/>
              </a:ext>
            </a:extLst>
          </p:cNvPr>
          <p:cNvSpPr>
            <a:spLocks noChangeArrowheads="1"/>
          </p:cNvSpPr>
          <p:nvPr/>
        </p:nvSpPr>
        <p:spPr bwMode="auto">
          <a:xfrm>
            <a:off x="539552" y="476672"/>
            <a:ext cx="8136904" cy="5885382"/>
          </a:xfrm>
          <a:prstGeom prst="rect">
            <a:avLst/>
          </a:prstGeom>
          <a:noFill/>
          <a:ln w="9525">
            <a:noFill/>
            <a:miter lim="800000"/>
            <a:headEnd/>
            <a:tailEnd/>
          </a:ln>
        </p:spPr>
        <p:txBody>
          <a:bodyPr/>
          <a:lstStyle/>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Arī latviešu valodas lietojums radio kanālu saturā salīdzinoši pozitīvāk tika vērtēts Latvijas sabiedriskajā radio.  Jāatzīmē, ka arī visi pārējie radio kanāli pēc tā, cik medijā lietotā latviešu valoda ir literāri un gramatiski pareiza, 10 punktu skalā tika vidēji vērtēti ar augstāku atzīmi par 7,5 punktiem, kas 10 punktu skalā uzskatāms par kopumā pozitīvu vērtējumu.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Valodas lietojumu Latvijas radio 1 ar kādu no divām augstākajām vērtējumu atzīmēm (9-10 punkti) vērtēja 37% aptaujāto Latvijas iedzīvotāju. Kā apmierinošu (6-8 punkti) latviešu valodas lietojumu vērtēja 18%, savukārt kritiski (1-5 punkti) to vērtēja tikai 3% aptaujas dalībnieku. 41% aptaujāto atturējās sniegt konkrētu vērtējumu vai atbildēja, ka neklausās LR1. Vidējais latviešu valodas lietojuma vērtējums Latvijas radio 1 sasniedza 8,6 punktus, kas 10 punktu skalā uzskatāms par ļoti pozitīvu vērtējumu.</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Nākamās vietas pozitīvāk vērtēto radio kanālu sarakstā ieņem Latvijas radio 3 (vidējais vērtējums 10 punktu skalā – 8,5 punkti), Latvijas radio 2 (8,4 punkti), Radio Skonto (8,1 punkti), Radio SWH (7,9 punkti). </a:t>
            </a:r>
          </a:p>
          <a:p>
            <a:pPr marL="914400" lvl="1" indent="-457200">
              <a:lnSpc>
                <a:spcPct val="120000"/>
              </a:lnSpc>
              <a:spcBef>
                <a:spcPts val="600"/>
              </a:spcBef>
              <a:buClr>
                <a:srgbClr val="CC3300"/>
              </a:buClr>
              <a:buFont typeface="Wingdings" pitchFamily="2" charset="2"/>
              <a:buChar char="q"/>
            </a:pPr>
            <a:r>
              <a:rPr lang="lv-LV" sz="1100" dirty="0">
                <a:solidFill>
                  <a:srgbClr val="000000"/>
                </a:solidFill>
                <a:latin typeface="Calibri" pitchFamily="34" charset="0"/>
              </a:rPr>
              <a:t>Interneta medijos latviešu valodas lietojums tika vērtēts kopumā kritiskāk nekā tradicionālajos medijos, kā TV un radio:</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Pārliecinoši pozitīvāk vērtētais interneta portāls ir Latvijas sabiedrisko mediju vienotais portāls LSM.lv. Valodas lietojumu LSM.lv. 10 punktu skalā ar kādu no divām augstākajām vērtējumu atzīmēm (9-10 punkti) vērtēja 28% aptaujāto Latvijas iedzīvotāju. Kā apmierinošu (6-8 punkti) latviešu valodas lietojumu vērtēja 32%, savukārt kritiski (1-5 punkti) to vērtēja 8% respondentu. Katrs trešais (32%) aptaujas dalībnieks atturējās sniegt konkrētu vērtējumu vai atbildēja, ka neapmeklē LSM.lv. Vidējais latviešu valodas lietojuma vērtējums Latvijas sabiedrisko mediju vienotajā portālā sasniedza 7,8 punktus.</a:t>
            </a:r>
          </a:p>
          <a:p>
            <a:pPr marL="1371600" lvl="2" indent="-457200">
              <a:lnSpc>
                <a:spcPct val="120000"/>
              </a:lnSpc>
              <a:spcBef>
                <a:spcPts val="600"/>
              </a:spcBef>
              <a:buClr>
                <a:srgbClr val="CC3300"/>
              </a:buClr>
              <a:buFont typeface="Wingdings" panose="05000000000000000000" pitchFamily="2" charset="2"/>
              <a:buChar char="ü"/>
            </a:pPr>
            <a:r>
              <a:rPr lang="lv-LV" sz="1100" dirty="0">
                <a:solidFill>
                  <a:srgbClr val="000000"/>
                </a:solidFill>
                <a:latin typeface="Calibri" pitchFamily="34" charset="0"/>
              </a:rPr>
              <a:t>Citi interneta mediji pēc tā, cik medijā lietotā latviešu valoda ir literāri un gramatiski pareiza, tika vērtēti ievērojami rezervētāk. Nākamās vietas pozitīvāk vērtēto interneta mediju sarakstā ieņem Inbox.lv (vidējais vērtējums 10 punktu skalā - 7,1 punkti), LA.lv (7,1 punkti), TV3.lv (7 punkti) un Delfi.lv (7 punkti). Salīdzinoši viskritiskāk tika vērtēts latviešu valodas lietojums portālā Jauns.lv (vidēji ar 6,5 punktiem). </a:t>
            </a:r>
          </a:p>
          <a:p>
            <a:pPr marL="914400" lvl="1" indent="-457200">
              <a:lnSpc>
                <a:spcPct val="120000"/>
              </a:lnSpc>
              <a:spcBef>
                <a:spcPts val="600"/>
              </a:spcBef>
              <a:buClr>
                <a:srgbClr val="CC3300"/>
              </a:buClr>
              <a:buFont typeface="Wingdings" pitchFamily="2" charset="2"/>
              <a:buChar char="q"/>
            </a:pPr>
            <a:endParaRPr lang="lv-LV" sz="1100" dirty="0">
              <a:solidFill>
                <a:srgbClr val="000000"/>
              </a:solidFill>
              <a:latin typeface="Calibri" pitchFamily="34" charset="0"/>
            </a:endParaRPr>
          </a:p>
        </p:txBody>
      </p:sp>
    </p:spTree>
    <p:extLst>
      <p:ext uri="{BB962C8B-B14F-4D97-AF65-F5344CB8AC3E}">
        <p14:creationId xmlns:p14="http://schemas.microsoft.com/office/powerpoint/2010/main" val="95774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9958</TotalTime>
  <Words>3672</Words>
  <Application>Microsoft Office PowerPoint</Application>
  <PresentationFormat>On-screen Show (4:3)</PresentationFormat>
  <Paragraphs>357</Paragraphs>
  <Slides>46</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Calibri</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LATVIJAS FAKTI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Oskars</dc:creator>
  <cp:lastModifiedBy>Agnese Simsone</cp:lastModifiedBy>
  <cp:revision>560</cp:revision>
  <dcterms:created xsi:type="dcterms:W3CDTF">2013-02-28T14:24:12Z</dcterms:created>
  <dcterms:modified xsi:type="dcterms:W3CDTF">2023-01-23T12:32:08Z</dcterms:modified>
</cp:coreProperties>
</file>