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theme/themeOverride4.xml" ContentType="application/vnd.openxmlformats-officedocument.themeOverride+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theme/themeOverride5.xml" ContentType="application/vnd.openxmlformats-officedocument.themeOverride+xml"/>
  <Override PartName="/ppt/charts/chart8.xml" ContentType="application/vnd.openxmlformats-officedocument.drawingml.chart+xml"/>
  <Override PartName="/ppt/theme/themeOverride6.xml" ContentType="application/vnd.openxmlformats-officedocument.themeOverride+xml"/>
  <Override PartName="/ppt/charts/chart9.xml" ContentType="application/vnd.openxmlformats-officedocument.drawingml.chart+xml"/>
  <Override PartName="/ppt/charts/chart10.xml" ContentType="application/vnd.openxmlformats-officedocument.drawingml.chart+xml"/>
  <Override PartName="/ppt/theme/themeOverride7.xml" ContentType="application/vnd.openxmlformats-officedocument.themeOverride+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theme/themeOverride8.xml" ContentType="application/vnd.openxmlformats-officedocument.themeOverride+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ppt/charts/chart23.xml" ContentType="application/vnd.openxmlformats-officedocument.drawingml.chart+xml"/>
  <Override PartName="/ppt/charts/chart24.xml" ContentType="application/vnd.openxmlformats-officedocument.drawingml.chart+xml"/>
  <Override PartName="/ppt/charts/chart25.xml" ContentType="application/vnd.openxmlformats-officedocument.drawingml.chart+xml"/>
  <Override PartName="/ppt/charts/chart26.xml" ContentType="application/vnd.openxmlformats-officedocument.drawingml.chart+xml"/>
  <Override PartName="/ppt/charts/chart27.xml" ContentType="application/vnd.openxmlformats-officedocument.drawingml.chart+xml"/>
  <Override PartName="/ppt/charts/chart28.xml" ContentType="application/vnd.openxmlformats-officedocument.drawingml.chart+xml"/>
  <Override PartName="/ppt/charts/chart29.xml" ContentType="application/vnd.openxmlformats-officedocument.drawingml.chart+xml"/>
  <Override PartName="/ppt/charts/chart30.xml" ContentType="application/vnd.openxmlformats-officedocument.drawingml.chart+xml"/>
  <Override PartName="/ppt/charts/chart31.xml" ContentType="application/vnd.openxmlformats-officedocument.drawingml.chart+xml"/>
  <Override PartName="/ppt/charts/chart32.xml" ContentType="application/vnd.openxmlformats-officedocument.drawingml.chart+xml"/>
  <Override PartName="/ppt/charts/chart33.xml" ContentType="application/vnd.openxmlformats-officedocument.drawingml.chart+xml"/>
  <Override PartName="/ppt/charts/chart34.xml" ContentType="application/vnd.openxmlformats-officedocument.drawingml.chart+xml"/>
  <Override PartName="/ppt/charts/chart35.xml" ContentType="application/vnd.openxmlformats-officedocument.drawingml.chart+xml"/>
  <Override PartName="/ppt/charts/chart36.xml" ContentType="application/vnd.openxmlformats-officedocument.drawingml.chart+xml"/>
  <Override PartName="/ppt/charts/chart37.xml" ContentType="application/vnd.openxmlformats-officedocument.drawingml.chart+xml"/>
  <Override PartName="/ppt/charts/chart38.xml" ContentType="application/vnd.openxmlformats-officedocument.drawingml.chart+xml"/>
  <Override PartName="/ppt/charts/chart39.xml" ContentType="application/vnd.openxmlformats-officedocument.drawingml.chart+xml"/>
  <Override PartName="/ppt/charts/chart40.xml" ContentType="application/vnd.openxmlformats-officedocument.drawingml.chart+xml"/>
  <Override PartName="/ppt/charts/chart41.xml" ContentType="application/vnd.openxmlformats-officedocument.drawingml.chart+xml"/>
  <Override PartName="/ppt/charts/chart42.xml" ContentType="application/vnd.openxmlformats-officedocument.drawingml.chart+xml"/>
  <Override PartName="/ppt/charts/chart43.xml" ContentType="application/vnd.openxmlformats-officedocument.drawingml.chart+xml"/>
  <Override PartName="/ppt/charts/chart44.xml" ContentType="application/vnd.openxmlformats-officedocument.drawingml.chart+xml"/>
  <Override PartName="/ppt/charts/chart45.xml" ContentType="application/vnd.openxmlformats-officedocument.drawingml.chart+xml"/>
  <Override PartName="/ppt/charts/chart46.xml" ContentType="application/vnd.openxmlformats-officedocument.drawingml.chart+xml"/>
  <Override PartName="/ppt/charts/chart47.xml" ContentType="application/vnd.openxmlformats-officedocument.drawingml.chart+xml"/>
  <Override PartName="/ppt/theme/themeOverride9.xml" ContentType="application/vnd.openxmlformats-officedocument.themeOverride+xml"/>
  <Override PartName="/ppt/charts/chart48.xml" ContentType="application/vnd.openxmlformats-officedocument.drawingml.chart+xml"/>
  <Override PartName="/ppt/theme/themeOverride10.xml" ContentType="application/vnd.openxmlformats-officedocument.themeOverride+xml"/>
  <Override PartName="/ppt/charts/chart49.xml" ContentType="application/vnd.openxmlformats-officedocument.drawingml.chart+xml"/>
  <Override PartName="/ppt/theme/themeOverride11.xml" ContentType="application/vnd.openxmlformats-officedocument.themeOverride+xml"/>
  <Override PartName="/ppt/charts/chart50.xml" ContentType="application/vnd.openxmlformats-officedocument.drawingml.chart+xml"/>
  <Override PartName="/ppt/theme/themeOverride12.xml" ContentType="application/vnd.openxmlformats-officedocument.themeOverride+xml"/>
  <Override PartName="/ppt/charts/chart51.xml" ContentType="application/vnd.openxmlformats-officedocument.drawingml.chart+xml"/>
  <Override PartName="/ppt/theme/themeOverride13.xml" ContentType="application/vnd.openxmlformats-officedocument.themeOverride+xml"/>
  <Override PartName="/ppt/charts/chart52.xml" ContentType="application/vnd.openxmlformats-officedocument.drawingml.chart+xml"/>
  <Override PartName="/ppt/theme/themeOverride14.xml" ContentType="application/vnd.openxmlformats-officedocument.themeOverride+xml"/>
  <Override PartName="/ppt/drawings/drawing1.xml" ContentType="application/vnd.openxmlformats-officedocument.drawingml.chartshapes+xml"/>
  <Override PartName="/ppt/charts/chart53.xml" ContentType="application/vnd.openxmlformats-officedocument.drawingml.chart+xml"/>
  <Override PartName="/ppt/theme/themeOverride15.xml" ContentType="application/vnd.openxmlformats-officedocument.themeOverride+xml"/>
  <Override PartName="/ppt/charts/chart54.xml" ContentType="application/vnd.openxmlformats-officedocument.drawingml.chart+xml"/>
  <Override PartName="/ppt/theme/themeOverride16.xml" ContentType="application/vnd.openxmlformats-officedocument.themeOverride+xml"/>
  <Override PartName="/ppt/charts/chart55.xml" ContentType="application/vnd.openxmlformats-officedocument.drawingml.chart+xml"/>
  <Override PartName="/ppt/theme/themeOverride17.xml" ContentType="application/vnd.openxmlformats-officedocument.themeOverride+xml"/>
  <Override PartName="/ppt/charts/chart56.xml" ContentType="application/vnd.openxmlformats-officedocument.drawingml.chart+xml"/>
  <Override PartName="/ppt/theme/themeOverride18.xml" ContentType="application/vnd.openxmlformats-officedocument.themeOverride+xml"/>
  <Override PartName="/ppt/charts/chart57.xml" ContentType="application/vnd.openxmlformats-officedocument.drawingml.chart+xml"/>
  <Override PartName="/ppt/theme/themeOverride19.xml" ContentType="application/vnd.openxmlformats-officedocument.themeOverride+xml"/>
  <Override PartName="/ppt/charts/chart58.xml" ContentType="application/vnd.openxmlformats-officedocument.drawingml.chart+xml"/>
  <Override PartName="/ppt/theme/themeOverride20.xml" ContentType="application/vnd.openxmlformats-officedocument.themeOverride+xml"/>
  <Override PartName="/ppt/charts/chart59.xml" ContentType="application/vnd.openxmlformats-officedocument.drawingml.chart+xml"/>
  <Override PartName="/ppt/theme/themeOverride21.xml" ContentType="application/vnd.openxmlformats-officedocument.themeOverride+xml"/>
  <Override PartName="/ppt/charts/chart60.xml" ContentType="application/vnd.openxmlformats-officedocument.drawingml.chart+xml"/>
  <Override PartName="/ppt/theme/themeOverride22.xml" ContentType="application/vnd.openxmlformats-officedocument.themeOverride+xml"/>
  <Override PartName="/ppt/charts/chart61.xml" ContentType="application/vnd.openxmlformats-officedocument.drawingml.chart+xml"/>
  <Override PartName="/ppt/theme/themeOverride23.xml" ContentType="application/vnd.openxmlformats-officedocument.themeOverride+xml"/>
  <Override PartName="/ppt/charts/chart62.xml" ContentType="application/vnd.openxmlformats-officedocument.drawingml.chart+xml"/>
  <Override PartName="/ppt/theme/themeOverride24.xml" ContentType="application/vnd.openxmlformats-officedocument.themeOverride+xml"/>
  <Override PartName="/ppt/charts/chart63.xml" ContentType="application/vnd.openxmlformats-officedocument.drawingml.chart+xml"/>
  <Override PartName="/ppt/theme/themeOverride25.xml" ContentType="application/vnd.openxmlformats-officedocument.themeOverride+xml"/>
  <Override PartName="/ppt/charts/chart64.xml" ContentType="application/vnd.openxmlformats-officedocument.drawingml.chart+xml"/>
  <Override PartName="/ppt/theme/themeOverride26.xml" ContentType="application/vnd.openxmlformats-officedocument.themeOverride+xml"/>
  <Override PartName="/ppt/drawings/drawing2.xml" ContentType="application/vnd.openxmlformats-officedocument.drawingml.chartshapes+xml"/>
  <Override PartName="/ppt/charts/chart65.xml" ContentType="application/vnd.openxmlformats-officedocument.drawingml.chart+xml"/>
  <Override PartName="/ppt/charts/chart66.xml" ContentType="application/vnd.openxmlformats-officedocument.drawingml.chart+xml"/>
  <Override PartName="/ppt/charts/chart67.xml" ContentType="application/vnd.openxmlformats-officedocument.drawingml.chart+xml"/>
  <Override PartName="/ppt/charts/chart68.xml" ContentType="application/vnd.openxmlformats-officedocument.drawingml.chart+xml"/>
  <Override PartName="/ppt/theme/themeOverride27.xml" ContentType="application/vnd.openxmlformats-officedocument.themeOverride+xml"/>
  <Override PartName="/ppt/charts/chart69.xml" ContentType="application/vnd.openxmlformats-officedocument.drawingml.chart+xml"/>
  <Override PartName="/ppt/theme/themeOverride28.xml" ContentType="application/vnd.openxmlformats-officedocument.themeOverride+xml"/>
  <Override PartName="/ppt/drawings/drawing3.xml" ContentType="application/vnd.openxmlformats-officedocument.drawingml.chartshapes+xml"/>
  <Override PartName="/ppt/charts/chart70.xml" ContentType="application/vnd.openxmlformats-officedocument.drawingml.chart+xml"/>
  <Override PartName="/ppt/charts/chart71.xml" ContentType="application/vnd.openxmlformats-officedocument.drawingml.chart+xml"/>
  <Override PartName="/ppt/charts/chart72.xml" ContentType="application/vnd.openxmlformats-officedocument.drawingml.chart+xml"/>
  <Override PartName="/ppt/charts/chart73.xml" ContentType="application/vnd.openxmlformats-officedocument.drawingml.chart+xml"/>
  <Override PartName="/ppt/theme/themeOverride29.xml" ContentType="application/vnd.openxmlformats-officedocument.themeOverride+xml"/>
  <Override PartName="/ppt/charts/chart74.xml" ContentType="application/vnd.openxmlformats-officedocument.drawingml.chart+xml"/>
  <Override PartName="/ppt/theme/themeOverride30.xml" ContentType="application/vnd.openxmlformats-officedocument.themeOverride+xml"/>
  <Override PartName="/ppt/drawings/drawing4.xml" ContentType="application/vnd.openxmlformats-officedocument.drawingml.chartshapes+xml"/>
  <Override PartName="/ppt/charts/chart75.xml" ContentType="application/vnd.openxmlformats-officedocument.drawingml.chart+xml"/>
  <Override PartName="/ppt/charts/chart76.xml" ContentType="application/vnd.openxmlformats-officedocument.drawingml.chart+xml"/>
  <Override PartName="/ppt/charts/chart77.xml" ContentType="application/vnd.openxmlformats-officedocument.drawingml.chart+xml"/>
  <Override PartName="/ppt/charts/chart78.xml" ContentType="application/vnd.openxmlformats-officedocument.drawingml.chart+xml"/>
  <Override PartName="/ppt/theme/themeOverride31.xml" ContentType="application/vnd.openxmlformats-officedocument.themeOverride+xml"/>
  <Override PartName="/ppt/charts/chart79.xml" ContentType="application/vnd.openxmlformats-officedocument.drawingml.chart+xml"/>
  <Override PartName="/ppt/theme/themeOverride32.xml" ContentType="application/vnd.openxmlformats-officedocument.themeOverride+xml"/>
  <Override PartName="/ppt/charts/chart80.xml" ContentType="application/vnd.openxmlformats-officedocument.drawingml.chart+xml"/>
  <Override PartName="/ppt/charts/chart81.xml" ContentType="application/vnd.openxmlformats-officedocument.drawingml.chart+xml"/>
  <Override PartName="/ppt/charts/chart82.xml" ContentType="application/vnd.openxmlformats-officedocument.drawingml.chart+xml"/>
  <Override PartName="/ppt/theme/themeOverride33.xml" ContentType="application/vnd.openxmlformats-officedocument.themeOverride+xml"/>
  <Override PartName="/ppt/charts/chart83.xml" ContentType="application/vnd.openxmlformats-officedocument.drawingml.chart+xml"/>
  <Override PartName="/ppt/theme/themeOverride34.xml" ContentType="application/vnd.openxmlformats-officedocument.themeOverride+xml"/>
  <Override PartName="/ppt/charts/chart84.xml" ContentType="application/vnd.openxmlformats-officedocument.drawingml.chart+xml"/>
  <Override PartName="/ppt/charts/chart85.xml" ContentType="application/vnd.openxmlformats-officedocument.drawingml.chart+xml"/>
  <Override PartName="/ppt/charts/chart86.xml" ContentType="application/vnd.openxmlformats-officedocument.drawingml.chart+xml"/>
  <Override PartName="/ppt/theme/themeOverride35.xml" ContentType="application/vnd.openxmlformats-officedocument.themeOverride+xml"/>
  <Override PartName="/ppt/charts/chart87.xml" ContentType="application/vnd.openxmlformats-officedocument.drawingml.chart+xml"/>
  <Override PartName="/ppt/theme/themeOverride36.xml" ContentType="application/vnd.openxmlformats-officedocument.themeOverride+xml"/>
  <Override PartName="/ppt/charts/chart88.xml" ContentType="application/vnd.openxmlformats-officedocument.drawingml.chart+xml"/>
  <Override PartName="/ppt/theme/themeOverride37.xml" ContentType="application/vnd.openxmlformats-officedocument.themeOverride+xml"/>
  <Override PartName="/ppt/charts/chart89.xml" ContentType="application/vnd.openxmlformats-officedocument.drawingml.chart+xml"/>
  <Override PartName="/ppt/theme/themeOverride38.xml" ContentType="application/vnd.openxmlformats-officedocument.themeOverride+xml"/>
  <Override PartName="/ppt/charts/chart90.xml" ContentType="application/vnd.openxmlformats-officedocument.drawingml.chart+xml"/>
  <Override PartName="/ppt/charts/chart91.xml" ContentType="application/vnd.openxmlformats-officedocument.drawingml.chart+xml"/>
  <Override PartName="/ppt/charts/chart92.xml" ContentType="application/vnd.openxmlformats-officedocument.drawingml.chart+xml"/>
  <Override PartName="/ppt/notesSlides/notesSlide2.xml" ContentType="application/vnd.openxmlformats-officedocument.presentationml.notesSlide+xml"/>
  <Override PartName="/ppt/charts/chart93.xml" ContentType="application/vnd.openxmlformats-officedocument.drawingml.chart+xml"/>
  <Override PartName="/ppt/charts/chart94.xml" ContentType="application/vnd.openxmlformats-officedocument.drawingml.chart+xml"/>
  <Override PartName="/ppt/charts/chart95.xml" ContentType="application/vnd.openxmlformats-officedocument.drawingml.chart+xml"/>
  <Override PartName="/ppt/charts/chart96.xml" ContentType="application/vnd.openxmlformats-officedocument.drawingml.chart+xml"/>
  <Override PartName="/ppt/theme/themeOverride39.xml" ContentType="application/vnd.openxmlformats-officedocument.themeOverride+xml"/>
  <Override PartName="/ppt/charts/chart97.xml" ContentType="application/vnd.openxmlformats-officedocument.drawingml.chart+xml"/>
  <Override PartName="/ppt/charts/chart98.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0"/>
  </p:notesMasterIdLst>
  <p:sldIdLst>
    <p:sldId id="418" r:id="rId2"/>
    <p:sldId id="344" r:id="rId3"/>
    <p:sldId id="345" r:id="rId4"/>
    <p:sldId id="285" r:id="rId5"/>
    <p:sldId id="330" r:id="rId6"/>
    <p:sldId id="335" r:id="rId7"/>
    <p:sldId id="346" r:id="rId8"/>
    <p:sldId id="258" r:id="rId9"/>
    <p:sldId id="262" r:id="rId10"/>
    <p:sldId id="263" r:id="rId11"/>
    <p:sldId id="260" r:id="rId12"/>
    <p:sldId id="261" r:id="rId13"/>
    <p:sldId id="264" r:id="rId14"/>
    <p:sldId id="493" r:id="rId15"/>
    <p:sldId id="471" r:id="rId16"/>
    <p:sldId id="494" r:id="rId17"/>
    <p:sldId id="451" r:id="rId18"/>
    <p:sldId id="426" r:id="rId19"/>
    <p:sldId id="420" r:id="rId20"/>
    <p:sldId id="452" r:id="rId21"/>
    <p:sldId id="479" r:id="rId22"/>
    <p:sldId id="453" r:id="rId23"/>
    <p:sldId id="483" r:id="rId24"/>
    <p:sldId id="480" r:id="rId25"/>
    <p:sldId id="497" r:id="rId26"/>
    <p:sldId id="481" r:id="rId27"/>
    <p:sldId id="449" r:id="rId28"/>
    <p:sldId id="421" r:id="rId29"/>
    <p:sldId id="501" r:id="rId30"/>
    <p:sldId id="484" r:id="rId31"/>
    <p:sldId id="502" r:id="rId32"/>
    <p:sldId id="468" r:id="rId33"/>
    <p:sldId id="503" r:id="rId34"/>
    <p:sldId id="424" r:id="rId35"/>
    <p:sldId id="504" r:id="rId36"/>
    <p:sldId id="469" r:id="rId37"/>
    <p:sldId id="505" r:id="rId38"/>
    <p:sldId id="425" r:id="rId39"/>
    <p:sldId id="506" r:id="rId40"/>
    <p:sldId id="427" r:id="rId41"/>
    <p:sldId id="507" r:id="rId42"/>
    <p:sldId id="456" r:id="rId43"/>
    <p:sldId id="429" r:id="rId44"/>
    <p:sldId id="485" r:id="rId45"/>
    <p:sldId id="448" r:id="rId46"/>
    <p:sldId id="457" r:id="rId47"/>
    <p:sldId id="458" r:id="rId48"/>
    <p:sldId id="443" r:id="rId49"/>
    <p:sldId id="444" r:id="rId50"/>
    <p:sldId id="486" r:id="rId51"/>
    <p:sldId id="445" r:id="rId52"/>
    <p:sldId id="446" r:id="rId53"/>
    <p:sldId id="459" r:id="rId54"/>
    <p:sldId id="460" r:id="rId55"/>
    <p:sldId id="461" r:id="rId56"/>
    <p:sldId id="462" r:id="rId57"/>
    <p:sldId id="463" r:id="rId58"/>
    <p:sldId id="464" r:id="rId59"/>
    <p:sldId id="465" r:id="rId60"/>
    <p:sldId id="466" r:id="rId61"/>
    <p:sldId id="498" r:id="rId62"/>
    <p:sldId id="496" r:id="rId63"/>
    <p:sldId id="540" r:id="rId64"/>
    <p:sldId id="474" r:id="rId65"/>
    <p:sldId id="476" r:id="rId66"/>
    <p:sldId id="541" r:id="rId67"/>
    <p:sldId id="542" r:id="rId68"/>
    <p:sldId id="543" r:id="rId69"/>
    <p:sldId id="544" r:id="rId70"/>
    <p:sldId id="499" r:id="rId71"/>
    <p:sldId id="500" r:id="rId72"/>
    <p:sldId id="519" r:id="rId73"/>
    <p:sldId id="539" r:id="rId74"/>
    <p:sldId id="537" r:id="rId75"/>
    <p:sldId id="268" r:id="rId76"/>
    <p:sldId id="269" r:id="rId77"/>
    <p:sldId id="538" r:id="rId78"/>
    <p:sldId id="520" r:id="rId79"/>
    <p:sldId id="536" r:id="rId80"/>
    <p:sldId id="521" r:id="rId81"/>
    <p:sldId id="522" r:id="rId82"/>
    <p:sldId id="523" r:id="rId83"/>
    <p:sldId id="524" r:id="rId84"/>
    <p:sldId id="545" r:id="rId85"/>
    <p:sldId id="546" r:id="rId86"/>
    <p:sldId id="527" r:id="rId87"/>
    <p:sldId id="528" r:id="rId88"/>
    <p:sldId id="467" r:id="rId89"/>
  </p:sldIdLst>
  <p:sldSz cx="9144000" cy="6858000" type="screen4x3"/>
  <p:notesSz cx="6797675" cy="9926638"/>
  <p:defaultTextStyle>
    <a:defPPr>
      <a:defRPr lang="lv-LV"/>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kars Zalāns" initials="OZ" lastIdx="1" clrIdx="0">
    <p:extLst>
      <p:ext uri="{19B8F6BF-5375-455C-9EA6-DF929625EA0E}">
        <p15:presenceInfo xmlns:p15="http://schemas.microsoft.com/office/powerpoint/2012/main" userId="222c17a939fa4ac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33"/>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577" autoAdjust="0"/>
    <p:restoredTop sz="94409" autoAdjust="0"/>
  </p:normalViewPr>
  <p:slideViewPr>
    <p:cSldViewPr>
      <p:cViewPr varScale="1">
        <p:scale>
          <a:sx n="104" d="100"/>
          <a:sy n="104" d="100"/>
        </p:scale>
        <p:origin x="1806"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notesMaster" Target="notesMasters/notesMaster1.xml"/><Relationship Id="rId95"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2" Type="http://schemas.openxmlformats.org/officeDocument/2006/relationships/package" Target="../embeddings/Microsoft_Excel_Worksheet9.xlsx"/><Relationship Id="rId1" Type="http://schemas.openxmlformats.org/officeDocument/2006/relationships/themeOverride" Target="../theme/themeOverride7.xml"/></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2" Type="http://schemas.openxmlformats.org/officeDocument/2006/relationships/package" Target="../embeddings/Microsoft_Excel_Worksheet12.xlsx"/><Relationship Id="rId1" Type="http://schemas.openxmlformats.org/officeDocument/2006/relationships/themeOverride" Target="../theme/themeOverride8.xml"/></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20.xlsx"/></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Worksheet22.xlsx"/></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Worksheet23.xlsx"/></Relationships>
</file>

<file path=ppt/charts/_rels/chart25.xml.rels><?xml version="1.0" encoding="UTF-8" standalone="yes"?>
<Relationships xmlns="http://schemas.openxmlformats.org/package/2006/relationships"><Relationship Id="rId1" Type="http://schemas.openxmlformats.org/officeDocument/2006/relationships/package" Target="../embeddings/Microsoft_Excel_Worksheet24.xlsx"/></Relationships>
</file>

<file path=ppt/charts/_rels/chart26.xml.rels><?xml version="1.0" encoding="UTF-8" standalone="yes"?>
<Relationships xmlns="http://schemas.openxmlformats.org/package/2006/relationships"><Relationship Id="rId1" Type="http://schemas.openxmlformats.org/officeDocument/2006/relationships/package" Target="../embeddings/Microsoft_Excel_Worksheet25.xlsx"/></Relationships>
</file>

<file path=ppt/charts/_rels/chart27.xml.rels><?xml version="1.0" encoding="UTF-8" standalone="yes"?>
<Relationships xmlns="http://schemas.openxmlformats.org/package/2006/relationships"><Relationship Id="rId1" Type="http://schemas.openxmlformats.org/officeDocument/2006/relationships/package" Target="../embeddings/Microsoft_Excel_Worksheet26.xlsx"/></Relationships>
</file>

<file path=ppt/charts/_rels/chart28.xml.rels><?xml version="1.0" encoding="UTF-8" standalone="yes"?>
<Relationships xmlns="http://schemas.openxmlformats.org/package/2006/relationships"><Relationship Id="rId1" Type="http://schemas.openxmlformats.org/officeDocument/2006/relationships/package" Target="../embeddings/Microsoft_Excel_Worksheet27.xlsx"/></Relationships>
</file>

<file path=ppt/charts/_rels/chart29.xml.rels><?xml version="1.0" encoding="UTF-8" standalone="yes"?>
<Relationships xmlns="http://schemas.openxmlformats.org/package/2006/relationships"><Relationship Id="rId1" Type="http://schemas.openxmlformats.org/officeDocument/2006/relationships/package" Target="../embeddings/Microsoft_Excel_Worksheet28.xlsx"/></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3.xml"/></Relationships>
</file>

<file path=ppt/charts/_rels/chart30.xml.rels><?xml version="1.0" encoding="UTF-8" standalone="yes"?>
<Relationships xmlns="http://schemas.openxmlformats.org/package/2006/relationships"><Relationship Id="rId1" Type="http://schemas.openxmlformats.org/officeDocument/2006/relationships/package" Target="../embeddings/Microsoft_Excel_Worksheet29.xlsx"/></Relationships>
</file>

<file path=ppt/charts/_rels/chart31.xml.rels><?xml version="1.0" encoding="UTF-8" standalone="yes"?>
<Relationships xmlns="http://schemas.openxmlformats.org/package/2006/relationships"><Relationship Id="rId1" Type="http://schemas.openxmlformats.org/officeDocument/2006/relationships/package" Target="../embeddings/Microsoft_Excel_Worksheet30.xlsx"/></Relationships>
</file>

<file path=ppt/charts/_rels/chart32.xml.rels><?xml version="1.0" encoding="UTF-8" standalone="yes"?>
<Relationships xmlns="http://schemas.openxmlformats.org/package/2006/relationships"><Relationship Id="rId1" Type="http://schemas.openxmlformats.org/officeDocument/2006/relationships/package" Target="../embeddings/Microsoft_Excel_Worksheet31.xlsx"/></Relationships>
</file>

<file path=ppt/charts/_rels/chart33.xml.rels><?xml version="1.0" encoding="UTF-8" standalone="yes"?>
<Relationships xmlns="http://schemas.openxmlformats.org/package/2006/relationships"><Relationship Id="rId1" Type="http://schemas.openxmlformats.org/officeDocument/2006/relationships/package" Target="../embeddings/Microsoft_Excel_Worksheet32.xlsx"/></Relationships>
</file>

<file path=ppt/charts/_rels/chart34.xml.rels><?xml version="1.0" encoding="UTF-8" standalone="yes"?>
<Relationships xmlns="http://schemas.openxmlformats.org/package/2006/relationships"><Relationship Id="rId1" Type="http://schemas.openxmlformats.org/officeDocument/2006/relationships/package" Target="../embeddings/Microsoft_Excel_Worksheet33.xlsx"/></Relationships>
</file>

<file path=ppt/charts/_rels/chart35.xml.rels><?xml version="1.0" encoding="UTF-8" standalone="yes"?>
<Relationships xmlns="http://schemas.openxmlformats.org/package/2006/relationships"><Relationship Id="rId1" Type="http://schemas.openxmlformats.org/officeDocument/2006/relationships/package" Target="../embeddings/Microsoft_Excel_Worksheet34.xlsx"/></Relationships>
</file>

<file path=ppt/charts/_rels/chart36.xml.rels><?xml version="1.0" encoding="UTF-8" standalone="yes"?>
<Relationships xmlns="http://schemas.openxmlformats.org/package/2006/relationships"><Relationship Id="rId1" Type="http://schemas.openxmlformats.org/officeDocument/2006/relationships/package" Target="../embeddings/Microsoft_Excel_Worksheet35.xlsx"/></Relationships>
</file>

<file path=ppt/charts/_rels/chart37.xml.rels><?xml version="1.0" encoding="UTF-8" standalone="yes"?>
<Relationships xmlns="http://schemas.openxmlformats.org/package/2006/relationships"><Relationship Id="rId1" Type="http://schemas.openxmlformats.org/officeDocument/2006/relationships/package" Target="../embeddings/Microsoft_Excel_Worksheet36.xlsx"/></Relationships>
</file>

<file path=ppt/charts/_rels/chart38.xml.rels><?xml version="1.0" encoding="UTF-8" standalone="yes"?>
<Relationships xmlns="http://schemas.openxmlformats.org/package/2006/relationships"><Relationship Id="rId1" Type="http://schemas.openxmlformats.org/officeDocument/2006/relationships/package" Target="../embeddings/Microsoft_Excel_Worksheet37.xlsx"/></Relationships>
</file>

<file path=ppt/charts/_rels/chart39.xml.rels><?xml version="1.0" encoding="UTF-8" standalone="yes"?>
<Relationships xmlns="http://schemas.openxmlformats.org/package/2006/relationships"><Relationship Id="rId1" Type="http://schemas.openxmlformats.org/officeDocument/2006/relationships/package" Target="../embeddings/Microsoft_Excel_Worksheet38.xlsx"/></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4.xml"/></Relationships>
</file>

<file path=ppt/charts/_rels/chart40.xml.rels><?xml version="1.0" encoding="UTF-8" standalone="yes"?>
<Relationships xmlns="http://schemas.openxmlformats.org/package/2006/relationships"><Relationship Id="rId1" Type="http://schemas.openxmlformats.org/officeDocument/2006/relationships/package" Target="../embeddings/Microsoft_Excel_Worksheet39.xlsx"/></Relationships>
</file>

<file path=ppt/charts/_rels/chart41.xml.rels><?xml version="1.0" encoding="UTF-8" standalone="yes"?>
<Relationships xmlns="http://schemas.openxmlformats.org/package/2006/relationships"><Relationship Id="rId1" Type="http://schemas.openxmlformats.org/officeDocument/2006/relationships/package" Target="../embeddings/Microsoft_Excel_Worksheet40.xlsx"/></Relationships>
</file>

<file path=ppt/charts/_rels/chart42.xml.rels><?xml version="1.0" encoding="UTF-8" standalone="yes"?>
<Relationships xmlns="http://schemas.openxmlformats.org/package/2006/relationships"><Relationship Id="rId1" Type="http://schemas.openxmlformats.org/officeDocument/2006/relationships/package" Target="../embeddings/Microsoft_Excel_Worksheet41.xlsx"/></Relationships>
</file>

<file path=ppt/charts/_rels/chart43.xml.rels><?xml version="1.0" encoding="UTF-8" standalone="yes"?>
<Relationships xmlns="http://schemas.openxmlformats.org/package/2006/relationships"><Relationship Id="rId1" Type="http://schemas.openxmlformats.org/officeDocument/2006/relationships/package" Target="../embeddings/Microsoft_Excel_Worksheet42.xlsx"/></Relationships>
</file>

<file path=ppt/charts/_rels/chart44.xml.rels><?xml version="1.0" encoding="UTF-8" standalone="yes"?>
<Relationships xmlns="http://schemas.openxmlformats.org/package/2006/relationships"><Relationship Id="rId1" Type="http://schemas.openxmlformats.org/officeDocument/2006/relationships/package" Target="../embeddings/Microsoft_Excel_Worksheet43.xlsx"/></Relationships>
</file>

<file path=ppt/charts/_rels/chart45.xml.rels><?xml version="1.0" encoding="UTF-8" standalone="yes"?>
<Relationships xmlns="http://schemas.openxmlformats.org/package/2006/relationships"><Relationship Id="rId1" Type="http://schemas.openxmlformats.org/officeDocument/2006/relationships/package" Target="../embeddings/Microsoft_Excel_Worksheet44.xlsx"/></Relationships>
</file>

<file path=ppt/charts/_rels/chart46.xml.rels><?xml version="1.0" encoding="UTF-8" standalone="yes"?>
<Relationships xmlns="http://schemas.openxmlformats.org/package/2006/relationships"><Relationship Id="rId1" Type="http://schemas.openxmlformats.org/officeDocument/2006/relationships/package" Target="../embeddings/Microsoft_Excel_Worksheet45.xlsx"/></Relationships>
</file>

<file path=ppt/charts/_rels/chart47.xml.rels><?xml version="1.0" encoding="UTF-8" standalone="yes"?>
<Relationships xmlns="http://schemas.openxmlformats.org/package/2006/relationships"><Relationship Id="rId2" Type="http://schemas.openxmlformats.org/officeDocument/2006/relationships/package" Target="../embeddings/Microsoft_Excel_Worksheet46.xlsx"/><Relationship Id="rId1" Type="http://schemas.openxmlformats.org/officeDocument/2006/relationships/themeOverride" Target="../theme/themeOverride9.xml"/></Relationships>
</file>

<file path=ppt/charts/_rels/chart48.xml.rels><?xml version="1.0" encoding="UTF-8" standalone="yes"?>
<Relationships xmlns="http://schemas.openxmlformats.org/package/2006/relationships"><Relationship Id="rId2" Type="http://schemas.openxmlformats.org/officeDocument/2006/relationships/package" Target="../embeddings/Microsoft_Excel_Worksheet47.xlsx"/><Relationship Id="rId1" Type="http://schemas.openxmlformats.org/officeDocument/2006/relationships/themeOverride" Target="../theme/themeOverride10.xml"/></Relationships>
</file>

<file path=ppt/charts/_rels/chart49.xml.rels><?xml version="1.0" encoding="UTF-8" standalone="yes"?>
<Relationships xmlns="http://schemas.openxmlformats.org/package/2006/relationships"><Relationship Id="rId2" Type="http://schemas.openxmlformats.org/officeDocument/2006/relationships/package" Target="../embeddings/Microsoft_Excel_Worksheet48.xlsx"/><Relationship Id="rId1" Type="http://schemas.openxmlformats.org/officeDocument/2006/relationships/themeOverride" Target="../theme/themeOverride11.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2" Type="http://schemas.openxmlformats.org/officeDocument/2006/relationships/package" Target="../embeddings/Microsoft_Excel_Worksheet49.xlsx"/><Relationship Id="rId1" Type="http://schemas.openxmlformats.org/officeDocument/2006/relationships/themeOverride" Target="../theme/themeOverride12.xml"/></Relationships>
</file>

<file path=ppt/charts/_rels/chart51.xml.rels><?xml version="1.0" encoding="UTF-8" standalone="yes"?>
<Relationships xmlns="http://schemas.openxmlformats.org/package/2006/relationships"><Relationship Id="rId2" Type="http://schemas.openxmlformats.org/officeDocument/2006/relationships/package" Target="../embeddings/Microsoft_Excel_Worksheet50.xlsx"/><Relationship Id="rId1" Type="http://schemas.openxmlformats.org/officeDocument/2006/relationships/themeOverride" Target="../theme/themeOverride13.xml"/></Relationships>
</file>

<file path=ppt/charts/_rels/chart52.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51.xlsx"/><Relationship Id="rId1" Type="http://schemas.openxmlformats.org/officeDocument/2006/relationships/themeOverride" Target="../theme/themeOverride14.xml"/></Relationships>
</file>

<file path=ppt/charts/_rels/chart53.xml.rels><?xml version="1.0" encoding="UTF-8" standalone="yes"?>
<Relationships xmlns="http://schemas.openxmlformats.org/package/2006/relationships"><Relationship Id="rId2" Type="http://schemas.openxmlformats.org/officeDocument/2006/relationships/package" Target="../embeddings/Microsoft_Excel_Worksheet52.xlsx"/><Relationship Id="rId1" Type="http://schemas.openxmlformats.org/officeDocument/2006/relationships/themeOverride" Target="../theme/themeOverride15.xml"/></Relationships>
</file>

<file path=ppt/charts/_rels/chart54.xml.rels><?xml version="1.0" encoding="UTF-8" standalone="yes"?>
<Relationships xmlns="http://schemas.openxmlformats.org/package/2006/relationships"><Relationship Id="rId2" Type="http://schemas.openxmlformats.org/officeDocument/2006/relationships/package" Target="../embeddings/Microsoft_Excel_Worksheet53.xlsx"/><Relationship Id="rId1" Type="http://schemas.openxmlformats.org/officeDocument/2006/relationships/themeOverride" Target="../theme/themeOverride16.xml"/></Relationships>
</file>

<file path=ppt/charts/_rels/chart55.xml.rels><?xml version="1.0" encoding="UTF-8" standalone="yes"?>
<Relationships xmlns="http://schemas.openxmlformats.org/package/2006/relationships"><Relationship Id="rId2" Type="http://schemas.openxmlformats.org/officeDocument/2006/relationships/package" Target="../embeddings/Microsoft_Excel_Worksheet54.xlsx"/><Relationship Id="rId1" Type="http://schemas.openxmlformats.org/officeDocument/2006/relationships/themeOverride" Target="../theme/themeOverride17.xml"/></Relationships>
</file>

<file path=ppt/charts/_rels/chart56.xml.rels><?xml version="1.0" encoding="UTF-8" standalone="yes"?>
<Relationships xmlns="http://schemas.openxmlformats.org/package/2006/relationships"><Relationship Id="rId2" Type="http://schemas.openxmlformats.org/officeDocument/2006/relationships/package" Target="../embeddings/Microsoft_Excel_Worksheet55.xlsx"/><Relationship Id="rId1" Type="http://schemas.openxmlformats.org/officeDocument/2006/relationships/themeOverride" Target="../theme/themeOverride18.xml"/></Relationships>
</file>

<file path=ppt/charts/_rels/chart57.xml.rels><?xml version="1.0" encoding="UTF-8" standalone="yes"?>
<Relationships xmlns="http://schemas.openxmlformats.org/package/2006/relationships"><Relationship Id="rId2" Type="http://schemas.openxmlformats.org/officeDocument/2006/relationships/package" Target="../embeddings/Microsoft_Excel_Worksheet56.xlsx"/><Relationship Id="rId1" Type="http://schemas.openxmlformats.org/officeDocument/2006/relationships/themeOverride" Target="../theme/themeOverride19.xml"/></Relationships>
</file>

<file path=ppt/charts/_rels/chart58.xml.rels><?xml version="1.0" encoding="UTF-8" standalone="yes"?>
<Relationships xmlns="http://schemas.openxmlformats.org/package/2006/relationships"><Relationship Id="rId2" Type="http://schemas.openxmlformats.org/officeDocument/2006/relationships/package" Target="../embeddings/Microsoft_Excel_Worksheet57.xlsx"/><Relationship Id="rId1" Type="http://schemas.openxmlformats.org/officeDocument/2006/relationships/themeOverride" Target="../theme/themeOverride20.xml"/></Relationships>
</file>

<file path=ppt/charts/_rels/chart59.xml.rels><?xml version="1.0" encoding="UTF-8" standalone="yes"?>
<Relationships xmlns="http://schemas.openxmlformats.org/package/2006/relationships"><Relationship Id="rId2" Type="http://schemas.openxmlformats.org/officeDocument/2006/relationships/package" Target="../embeddings/Microsoft_Excel_Worksheet58.xlsx"/><Relationship Id="rId1" Type="http://schemas.openxmlformats.org/officeDocument/2006/relationships/themeOverride" Target="../theme/themeOverride21.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2" Type="http://schemas.openxmlformats.org/officeDocument/2006/relationships/package" Target="../embeddings/Microsoft_Excel_Worksheet59.xlsx"/><Relationship Id="rId1" Type="http://schemas.openxmlformats.org/officeDocument/2006/relationships/themeOverride" Target="../theme/themeOverride22.xml"/></Relationships>
</file>

<file path=ppt/charts/_rels/chart61.xml.rels><?xml version="1.0" encoding="UTF-8" standalone="yes"?>
<Relationships xmlns="http://schemas.openxmlformats.org/package/2006/relationships"><Relationship Id="rId2" Type="http://schemas.openxmlformats.org/officeDocument/2006/relationships/package" Target="../embeddings/Microsoft_Excel_Worksheet60.xlsx"/><Relationship Id="rId1" Type="http://schemas.openxmlformats.org/officeDocument/2006/relationships/themeOverride" Target="../theme/themeOverride23.xml"/></Relationships>
</file>

<file path=ppt/charts/_rels/chart62.xml.rels><?xml version="1.0" encoding="UTF-8" standalone="yes"?>
<Relationships xmlns="http://schemas.openxmlformats.org/package/2006/relationships"><Relationship Id="rId2" Type="http://schemas.openxmlformats.org/officeDocument/2006/relationships/package" Target="../embeddings/Microsoft_Excel_Worksheet61.xlsx"/><Relationship Id="rId1" Type="http://schemas.openxmlformats.org/officeDocument/2006/relationships/themeOverride" Target="../theme/themeOverride24.xml"/></Relationships>
</file>

<file path=ppt/charts/_rels/chart63.xml.rels><?xml version="1.0" encoding="UTF-8" standalone="yes"?>
<Relationships xmlns="http://schemas.openxmlformats.org/package/2006/relationships"><Relationship Id="rId2" Type="http://schemas.openxmlformats.org/officeDocument/2006/relationships/package" Target="../embeddings/Microsoft_Excel_Worksheet62.xlsx"/><Relationship Id="rId1" Type="http://schemas.openxmlformats.org/officeDocument/2006/relationships/themeOverride" Target="../theme/themeOverride25.xml"/></Relationships>
</file>

<file path=ppt/charts/_rels/chart64.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package" Target="../embeddings/Microsoft_Excel_Worksheet63.xlsx"/><Relationship Id="rId1" Type="http://schemas.openxmlformats.org/officeDocument/2006/relationships/themeOverride" Target="../theme/themeOverride26.xml"/></Relationships>
</file>

<file path=ppt/charts/_rels/chart65.xml.rels><?xml version="1.0" encoding="UTF-8" standalone="yes"?>
<Relationships xmlns="http://schemas.openxmlformats.org/package/2006/relationships"><Relationship Id="rId1" Type="http://schemas.openxmlformats.org/officeDocument/2006/relationships/package" Target="../embeddings/Microsoft_Excel_Worksheet64.xlsx"/></Relationships>
</file>

<file path=ppt/charts/_rels/chart66.xml.rels><?xml version="1.0" encoding="UTF-8" standalone="yes"?>
<Relationships xmlns="http://schemas.openxmlformats.org/package/2006/relationships"><Relationship Id="rId1" Type="http://schemas.openxmlformats.org/officeDocument/2006/relationships/package" Target="../embeddings/Microsoft_Excel_Worksheet65.xlsx"/></Relationships>
</file>

<file path=ppt/charts/_rels/chart67.xml.rels><?xml version="1.0" encoding="UTF-8" standalone="yes"?>
<Relationships xmlns="http://schemas.openxmlformats.org/package/2006/relationships"><Relationship Id="rId1" Type="http://schemas.openxmlformats.org/officeDocument/2006/relationships/package" Target="../embeddings/Microsoft_Excel_Worksheet66.xlsx"/></Relationships>
</file>

<file path=ppt/charts/_rels/chart68.xml.rels><?xml version="1.0" encoding="UTF-8" standalone="yes"?>
<Relationships xmlns="http://schemas.openxmlformats.org/package/2006/relationships"><Relationship Id="rId2" Type="http://schemas.openxmlformats.org/officeDocument/2006/relationships/package" Target="../embeddings/Microsoft_Excel_Worksheet67.xlsx"/><Relationship Id="rId1" Type="http://schemas.openxmlformats.org/officeDocument/2006/relationships/themeOverride" Target="../theme/themeOverride27.xml"/></Relationships>
</file>

<file path=ppt/charts/_rels/chart69.xml.rels><?xml version="1.0" encoding="UTF-8" standalone="yes"?>
<Relationships xmlns="http://schemas.openxmlformats.org/package/2006/relationships"><Relationship Id="rId3" Type="http://schemas.openxmlformats.org/officeDocument/2006/relationships/chartUserShapes" Target="../drawings/drawing3.xml"/><Relationship Id="rId2" Type="http://schemas.openxmlformats.org/officeDocument/2006/relationships/package" Target="../embeddings/Microsoft_Excel_Worksheet68.xlsx"/><Relationship Id="rId1" Type="http://schemas.openxmlformats.org/officeDocument/2006/relationships/themeOverride" Target="../theme/themeOverride28.xml"/></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Excel_Worksheet6.xlsx"/><Relationship Id="rId1" Type="http://schemas.openxmlformats.org/officeDocument/2006/relationships/themeOverride" Target="../theme/themeOverride5.xml"/></Relationships>
</file>

<file path=ppt/charts/_rels/chart70.xml.rels><?xml version="1.0" encoding="UTF-8" standalone="yes"?>
<Relationships xmlns="http://schemas.openxmlformats.org/package/2006/relationships"><Relationship Id="rId1" Type="http://schemas.openxmlformats.org/officeDocument/2006/relationships/package" Target="../embeddings/Microsoft_Excel_Worksheet69.xlsx"/></Relationships>
</file>

<file path=ppt/charts/_rels/chart71.xml.rels><?xml version="1.0" encoding="UTF-8" standalone="yes"?>
<Relationships xmlns="http://schemas.openxmlformats.org/package/2006/relationships"><Relationship Id="rId1" Type="http://schemas.openxmlformats.org/officeDocument/2006/relationships/package" Target="../embeddings/Microsoft_Excel_Worksheet70.xlsx"/></Relationships>
</file>

<file path=ppt/charts/_rels/chart72.xml.rels><?xml version="1.0" encoding="UTF-8" standalone="yes"?>
<Relationships xmlns="http://schemas.openxmlformats.org/package/2006/relationships"><Relationship Id="rId1" Type="http://schemas.openxmlformats.org/officeDocument/2006/relationships/package" Target="../embeddings/Microsoft_Excel_Worksheet71.xlsx"/></Relationships>
</file>

<file path=ppt/charts/_rels/chart73.xml.rels><?xml version="1.0" encoding="UTF-8" standalone="yes"?>
<Relationships xmlns="http://schemas.openxmlformats.org/package/2006/relationships"><Relationship Id="rId2" Type="http://schemas.openxmlformats.org/officeDocument/2006/relationships/package" Target="../embeddings/Microsoft_Excel_Worksheet72.xlsx"/><Relationship Id="rId1" Type="http://schemas.openxmlformats.org/officeDocument/2006/relationships/themeOverride" Target="../theme/themeOverride29.xml"/></Relationships>
</file>

<file path=ppt/charts/_rels/chart74.xml.rels><?xml version="1.0" encoding="UTF-8" standalone="yes"?>
<Relationships xmlns="http://schemas.openxmlformats.org/package/2006/relationships"><Relationship Id="rId3" Type="http://schemas.openxmlformats.org/officeDocument/2006/relationships/chartUserShapes" Target="../drawings/drawing4.xml"/><Relationship Id="rId2" Type="http://schemas.openxmlformats.org/officeDocument/2006/relationships/package" Target="../embeddings/Microsoft_Excel_Worksheet73.xlsx"/><Relationship Id="rId1" Type="http://schemas.openxmlformats.org/officeDocument/2006/relationships/themeOverride" Target="../theme/themeOverride30.xml"/></Relationships>
</file>

<file path=ppt/charts/_rels/chart75.xml.rels><?xml version="1.0" encoding="UTF-8" standalone="yes"?>
<Relationships xmlns="http://schemas.openxmlformats.org/package/2006/relationships"><Relationship Id="rId1" Type="http://schemas.openxmlformats.org/officeDocument/2006/relationships/package" Target="../embeddings/Microsoft_Excel_Worksheet74.xlsx"/></Relationships>
</file>

<file path=ppt/charts/_rels/chart76.xml.rels><?xml version="1.0" encoding="UTF-8" standalone="yes"?>
<Relationships xmlns="http://schemas.openxmlformats.org/package/2006/relationships"><Relationship Id="rId1" Type="http://schemas.openxmlformats.org/officeDocument/2006/relationships/package" Target="../embeddings/Microsoft_Excel_Worksheet75.xlsx"/></Relationships>
</file>

<file path=ppt/charts/_rels/chart77.xml.rels><?xml version="1.0" encoding="UTF-8" standalone="yes"?>
<Relationships xmlns="http://schemas.openxmlformats.org/package/2006/relationships"><Relationship Id="rId1" Type="http://schemas.openxmlformats.org/officeDocument/2006/relationships/package" Target="../embeddings/Microsoft_Excel_Worksheet76.xlsx"/></Relationships>
</file>

<file path=ppt/charts/_rels/chart78.xml.rels><?xml version="1.0" encoding="UTF-8" standalone="yes"?>
<Relationships xmlns="http://schemas.openxmlformats.org/package/2006/relationships"><Relationship Id="rId2" Type="http://schemas.openxmlformats.org/officeDocument/2006/relationships/package" Target="../embeddings/Microsoft_Excel_Worksheet77.xlsx"/><Relationship Id="rId1" Type="http://schemas.openxmlformats.org/officeDocument/2006/relationships/themeOverride" Target="../theme/themeOverride31.xml"/></Relationships>
</file>

<file path=ppt/charts/_rels/chart79.xml.rels><?xml version="1.0" encoding="UTF-8" standalone="yes"?>
<Relationships xmlns="http://schemas.openxmlformats.org/package/2006/relationships"><Relationship Id="rId2" Type="http://schemas.openxmlformats.org/officeDocument/2006/relationships/package" Target="../embeddings/Microsoft_Excel_Worksheet78.xlsx"/><Relationship Id="rId1" Type="http://schemas.openxmlformats.org/officeDocument/2006/relationships/themeOverride" Target="../theme/themeOverride32.xml"/></Relationships>
</file>

<file path=ppt/charts/_rels/chart8.xml.rels><?xml version="1.0" encoding="UTF-8" standalone="yes"?>
<Relationships xmlns="http://schemas.openxmlformats.org/package/2006/relationships"><Relationship Id="rId2" Type="http://schemas.openxmlformats.org/officeDocument/2006/relationships/package" Target="../embeddings/Microsoft_Excel_Worksheet7.xlsx"/><Relationship Id="rId1" Type="http://schemas.openxmlformats.org/officeDocument/2006/relationships/themeOverride" Target="../theme/themeOverride6.xml"/></Relationships>
</file>

<file path=ppt/charts/_rels/chart80.xml.rels><?xml version="1.0" encoding="UTF-8" standalone="yes"?>
<Relationships xmlns="http://schemas.openxmlformats.org/package/2006/relationships"><Relationship Id="rId1" Type="http://schemas.openxmlformats.org/officeDocument/2006/relationships/package" Target="../embeddings/Microsoft_Excel_Worksheet79.xlsx"/></Relationships>
</file>

<file path=ppt/charts/_rels/chart81.xml.rels><?xml version="1.0" encoding="UTF-8" standalone="yes"?>
<Relationships xmlns="http://schemas.openxmlformats.org/package/2006/relationships"><Relationship Id="rId1" Type="http://schemas.openxmlformats.org/officeDocument/2006/relationships/package" Target="../embeddings/Microsoft_Excel_Worksheet80.xlsx"/></Relationships>
</file>

<file path=ppt/charts/_rels/chart82.xml.rels><?xml version="1.0" encoding="UTF-8" standalone="yes"?>
<Relationships xmlns="http://schemas.openxmlformats.org/package/2006/relationships"><Relationship Id="rId2" Type="http://schemas.openxmlformats.org/officeDocument/2006/relationships/package" Target="../embeddings/Microsoft_Excel_Worksheet81.xlsx"/><Relationship Id="rId1" Type="http://schemas.openxmlformats.org/officeDocument/2006/relationships/themeOverride" Target="../theme/themeOverride33.xml"/></Relationships>
</file>

<file path=ppt/charts/_rels/chart83.xml.rels><?xml version="1.0" encoding="UTF-8" standalone="yes"?>
<Relationships xmlns="http://schemas.openxmlformats.org/package/2006/relationships"><Relationship Id="rId2" Type="http://schemas.openxmlformats.org/officeDocument/2006/relationships/package" Target="../embeddings/Microsoft_Excel_Worksheet82.xlsx"/><Relationship Id="rId1" Type="http://schemas.openxmlformats.org/officeDocument/2006/relationships/themeOverride" Target="../theme/themeOverride34.xml"/></Relationships>
</file>

<file path=ppt/charts/_rels/chart84.xml.rels><?xml version="1.0" encoding="UTF-8" standalone="yes"?>
<Relationships xmlns="http://schemas.openxmlformats.org/package/2006/relationships"><Relationship Id="rId1" Type="http://schemas.openxmlformats.org/officeDocument/2006/relationships/package" Target="../embeddings/Microsoft_Excel_Worksheet83.xlsx"/></Relationships>
</file>

<file path=ppt/charts/_rels/chart85.xml.rels><?xml version="1.0" encoding="UTF-8" standalone="yes"?>
<Relationships xmlns="http://schemas.openxmlformats.org/package/2006/relationships"><Relationship Id="rId1" Type="http://schemas.openxmlformats.org/officeDocument/2006/relationships/package" Target="../embeddings/Microsoft_Excel_Worksheet84.xlsx"/></Relationships>
</file>

<file path=ppt/charts/_rels/chart86.xml.rels><?xml version="1.0" encoding="UTF-8" standalone="yes"?>
<Relationships xmlns="http://schemas.openxmlformats.org/package/2006/relationships"><Relationship Id="rId2" Type="http://schemas.openxmlformats.org/officeDocument/2006/relationships/package" Target="../embeddings/Microsoft_Excel_Worksheet85.xlsx"/><Relationship Id="rId1" Type="http://schemas.openxmlformats.org/officeDocument/2006/relationships/themeOverride" Target="../theme/themeOverride35.xml"/></Relationships>
</file>

<file path=ppt/charts/_rels/chart87.xml.rels><?xml version="1.0" encoding="UTF-8" standalone="yes"?>
<Relationships xmlns="http://schemas.openxmlformats.org/package/2006/relationships"><Relationship Id="rId2" Type="http://schemas.openxmlformats.org/officeDocument/2006/relationships/package" Target="../embeddings/Microsoft_Excel_Worksheet86.xlsx"/><Relationship Id="rId1" Type="http://schemas.openxmlformats.org/officeDocument/2006/relationships/themeOverride" Target="../theme/themeOverride36.xml"/></Relationships>
</file>

<file path=ppt/charts/_rels/chart88.xml.rels><?xml version="1.0" encoding="UTF-8" standalone="yes"?>
<Relationships xmlns="http://schemas.openxmlformats.org/package/2006/relationships"><Relationship Id="rId2" Type="http://schemas.openxmlformats.org/officeDocument/2006/relationships/package" Target="../embeddings/Microsoft_Excel_Worksheet87.xlsx"/><Relationship Id="rId1" Type="http://schemas.openxmlformats.org/officeDocument/2006/relationships/themeOverride" Target="../theme/themeOverride37.xml"/></Relationships>
</file>

<file path=ppt/charts/_rels/chart89.xml.rels><?xml version="1.0" encoding="UTF-8" standalone="yes"?>
<Relationships xmlns="http://schemas.openxmlformats.org/package/2006/relationships"><Relationship Id="rId2" Type="http://schemas.openxmlformats.org/officeDocument/2006/relationships/package" Target="../embeddings/Microsoft_Excel_Worksheet88.xlsx"/><Relationship Id="rId1" Type="http://schemas.openxmlformats.org/officeDocument/2006/relationships/themeOverride" Target="../theme/themeOverride38.xml"/></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0.xml.rels><?xml version="1.0" encoding="UTF-8" standalone="yes"?>
<Relationships xmlns="http://schemas.openxmlformats.org/package/2006/relationships"><Relationship Id="rId1" Type="http://schemas.openxmlformats.org/officeDocument/2006/relationships/package" Target="../embeddings/Microsoft_Excel_Worksheet89.xlsx"/></Relationships>
</file>

<file path=ppt/charts/_rels/chart91.xml.rels><?xml version="1.0" encoding="UTF-8" standalone="yes"?>
<Relationships xmlns="http://schemas.openxmlformats.org/package/2006/relationships"><Relationship Id="rId1" Type="http://schemas.openxmlformats.org/officeDocument/2006/relationships/package" Target="../embeddings/Microsoft_Excel_Worksheet90.xlsx"/></Relationships>
</file>

<file path=ppt/charts/_rels/chart92.xml.rels><?xml version="1.0" encoding="UTF-8" standalone="yes"?>
<Relationships xmlns="http://schemas.openxmlformats.org/package/2006/relationships"><Relationship Id="rId1" Type="http://schemas.openxmlformats.org/officeDocument/2006/relationships/package" Target="../embeddings/Microsoft_Excel_Worksheet91.xlsx"/></Relationships>
</file>

<file path=ppt/charts/_rels/chart93.xml.rels><?xml version="1.0" encoding="UTF-8" standalone="yes"?>
<Relationships xmlns="http://schemas.openxmlformats.org/package/2006/relationships"><Relationship Id="rId1" Type="http://schemas.openxmlformats.org/officeDocument/2006/relationships/package" Target="../embeddings/Microsoft_Excel_Worksheet92.xlsx"/></Relationships>
</file>

<file path=ppt/charts/_rels/chart94.xml.rels><?xml version="1.0" encoding="UTF-8" standalone="yes"?>
<Relationships xmlns="http://schemas.openxmlformats.org/package/2006/relationships"><Relationship Id="rId1" Type="http://schemas.openxmlformats.org/officeDocument/2006/relationships/package" Target="../embeddings/Microsoft_Excel_Worksheet93.xlsx"/></Relationships>
</file>

<file path=ppt/charts/_rels/chart95.xml.rels><?xml version="1.0" encoding="UTF-8" standalone="yes"?>
<Relationships xmlns="http://schemas.openxmlformats.org/package/2006/relationships"><Relationship Id="rId1" Type="http://schemas.openxmlformats.org/officeDocument/2006/relationships/package" Target="../embeddings/Microsoft_Excel_Worksheet94.xlsx"/></Relationships>
</file>

<file path=ppt/charts/_rels/chart96.xml.rels><?xml version="1.0" encoding="UTF-8" standalone="yes"?>
<Relationships xmlns="http://schemas.openxmlformats.org/package/2006/relationships"><Relationship Id="rId2" Type="http://schemas.openxmlformats.org/officeDocument/2006/relationships/package" Target="../embeddings/Microsoft_Excel_Worksheet95.xlsx"/><Relationship Id="rId1" Type="http://schemas.openxmlformats.org/officeDocument/2006/relationships/themeOverride" Target="../theme/themeOverride39.xml"/></Relationships>
</file>

<file path=ppt/charts/_rels/chart97.xml.rels><?xml version="1.0" encoding="UTF-8" standalone="yes"?>
<Relationships xmlns="http://schemas.openxmlformats.org/package/2006/relationships"><Relationship Id="rId1" Type="http://schemas.openxmlformats.org/officeDocument/2006/relationships/package" Target="../embeddings/Microsoft_Excel_Worksheet96.xlsx"/></Relationships>
</file>

<file path=ppt/charts/_rels/chart98.xml.rels><?xml version="1.0" encoding="UTF-8" standalone="yes"?>
<Relationships xmlns="http://schemas.openxmlformats.org/package/2006/relationships"><Relationship Id="rId1" Type="http://schemas.openxmlformats.org/officeDocument/2006/relationships/package" Target="../embeddings/Microsoft_Excel_Worksheet97.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7935445768328993"/>
          <c:y val="1.0931232977267929E-2"/>
          <c:w val="0.69160269350347003"/>
          <c:h val="0.96697201401478661"/>
        </c:manualLayout>
      </c:layout>
      <c:barChart>
        <c:barDir val="bar"/>
        <c:grouping val="clustered"/>
        <c:varyColors val="0"/>
        <c:ser>
          <c:idx val="0"/>
          <c:order val="0"/>
          <c:tx>
            <c:strRef>
              <c:f>Sheet1!$C$2</c:f>
              <c:strCache>
                <c:ptCount val="1"/>
                <c:pt idx="0">
                  <c:v>izlase</c:v>
                </c:pt>
              </c:strCache>
            </c:strRef>
          </c:tx>
          <c:spPr>
            <a:solidFill>
              <a:schemeClr val="accent5"/>
            </a:solidFill>
          </c:spPr>
          <c:invertIfNegative val="0"/>
          <c:dPt>
            <c:idx val="0"/>
            <c:invertIfNegative val="0"/>
            <c:bubble3D val="0"/>
            <c:spPr>
              <a:solidFill>
                <a:srgbClr val="70AD47">
                  <a:lumMod val="50000"/>
                </a:srgbClr>
              </a:solidFill>
            </c:spPr>
            <c:extLst>
              <c:ext xmlns:c16="http://schemas.microsoft.com/office/drawing/2014/chart" uri="{C3380CC4-5D6E-409C-BE32-E72D297353CC}">
                <c16:uniqueId val="{00000001-51FE-4D98-8332-C63E9E86A6C4}"/>
              </c:ext>
            </c:extLst>
          </c:dPt>
          <c:dPt>
            <c:idx val="1"/>
            <c:invertIfNegative val="0"/>
            <c:bubble3D val="0"/>
            <c:spPr>
              <a:solidFill>
                <a:srgbClr val="70AD47">
                  <a:lumMod val="50000"/>
                </a:srgbClr>
              </a:solidFill>
            </c:spPr>
            <c:extLst>
              <c:ext xmlns:c16="http://schemas.microsoft.com/office/drawing/2014/chart" uri="{C3380CC4-5D6E-409C-BE32-E72D297353CC}">
                <c16:uniqueId val="{00000003-51FE-4D98-8332-C63E9E86A6C4}"/>
              </c:ext>
            </c:extLst>
          </c:dPt>
          <c:dPt>
            <c:idx val="2"/>
            <c:invertIfNegative val="0"/>
            <c:bubble3D val="0"/>
            <c:spPr>
              <a:solidFill>
                <a:srgbClr val="70AD47">
                  <a:lumMod val="50000"/>
                </a:srgbClr>
              </a:solidFill>
            </c:spPr>
            <c:extLst>
              <c:ext xmlns:c16="http://schemas.microsoft.com/office/drawing/2014/chart" uri="{C3380CC4-5D6E-409C-BE32-E72D297353CC}">
                <c16:uniqueId val="{00000005-51FE-4D98-8332-C63E9E86A6C4}"/>
              </c:ext>
            </c:extLst>
          </c:dPt>
          <c:dPt>
            <c:idx val="3"/>
            <c:invertIfNegative val="0"/>
            <c:bubble3D val="0"/>
            <c:spPr>
              <a:solidFill>
                <a:srgbClr val="70AD47">
                  <a:lumMod val="50000"/>
                </a:srgbClr>
              </a:solidFill>
            </c:spPr>
            <c:extLst>
              <c:ext xmlns:c16="http://schemas.microsoft.com/office/drawing/2014/chart" uri="{C3380CC4-5D6E-409C-BE32-E72D297353CC}">
                <c16:uniqueId val="{00000007-51FE-4D98-8332-C63E9E86A6C4}"/>
              </c:ext>
            </c:extLst>
          </c:dPt>
          <c:dPt>
            <c:idx val="4"/>
            <c:invertIfNegative val="0"/>
            <c:bubble3D val="0"/>
            <c:spPr>
              <a:solidFill>
                <a:srgbClr val="70AD47">
                  <a:lumMod val="50000"/>
                </a:srgbClr>
              </a:solidFill>
            </c:spPr>
            <c:extLst>
              <c:ext xmlns:c16="http://schemas.microsoft.com/office/drawing/2014/chart" uri="{C3380CC4-5D6E-409C-BE32-E72D297353CC}">
                <c16:uniqueId val="{00000009-51FE-4D98-8332-C63E9E86A6C4}"/>
              </c:ext>
            </c:extLst>
          </c:dPt>
          <c:dPt>
            <c:idx val="5"/>
            <c:invertIfNegative val="0"/>
            <c:bubble3D val="0"/>
            <c:spPr>
              <a:solidFill>
                <a:srgbClr val="70AD47">
                  <a:lumMod val="50000"/>
                </a:srgbClr>
              </a:solidFill>
            </c:spPr>
            <c:extLst>
              <c:ext xmlns:c16="http://schemas.microsoft.com/office/drawing/2014/chart" uri="{C3380CC4-5D6E-409C-BE32-E72D297353CC}">
                <c16:uniqueId val="{0000000B-51FE-4D98-8332-C63E9E86A6C4}"/>
              </c:ext>
            </c:extLst>
          </c:dPt>
          <c:dPt>
            <c:idx val="7"/>
            <c:invertIfNegative val="0"/>
            <c:bubble3D val="0"/>
            <c:spPr>
              <a:solidFill>
                <a:srgbClr val="FFC000"/>
              </a:solidFill>
            </c:spPr>
            <c:extLst>
              <c:ext xmlns:c16="http://schemas.microsoft.com/office/drawing/2014/chart" uri="{C3380CC4-5D6E-409C-BE32-E72D297353CC}">
                <c16:uniqueId val="{0000000D-51FE-4D98-8332-C63E9E86A6C4}"/>
              </c:ext>
            </c:extLst>
          </c:dPt>
          <c:dPt>
            <c:idx val="8"/>
            <c:invertIfNegative val="0"/>
            <c:bubble3D val="0"/>
            <c:spPr>
              <a:solidFill>
                <a:srgbClr val="FFC000"/>
              </a:solidFill>
            </c:spPr>
            <c:extLst>
              <c:ext xmlns:c16="http://schemas.microsoft.com/office/drawing/2014/chart" uri="{C3380CC4-5D6E-409C-BE32-E72D297353CC}">
                <c16:uniqueId val="{0000000F-51FE-4D98-8332-C63E9E86A6C4}"/>
              </c:ext>
            </c:extLst>
          </c:dPt>
          <c:dPt>
            <c:idx val="9"/>
            <c:invertIfNegative val="0"/>
            <c:bubble3D val="0"/>
            <c:spPr>
              <a:solidFill>
                <a:srgbClr val="FFC000"/>
              </a:solidFill>
            </c:spPr>
            <c:extLst>
              <c:ext xmlns:c16="http://schemas.microsoft.com/office/drawing/2014/chart" uri="{C3380CC4-5D6E-409C-BE32-E72D297353CC}">
                <c16:uniqueId val="{00000066-CB46-4BC3-94DA-4F7305DC6D54}"/>
              </c:ext>
            </c:extLst>
          </c:dPt>
          <c:dPt>
            <c:idx val="11"/>
            <c:invertIfNegative val="0"/>
            <c:bubble3D val="0"/>
            <c:spPr>
              <a:solidFill>
                <a:srgbClr val="8064A2"/>
              </a:solidFill>
            </c:spPr>
            <c:extLst>
              <c:ext xmlns:c16="http://schemas.microsoft.com/office/drawing/2014/chart" uri="{C3380CC4-5D6E-409C-BE32-E72D297353CC}">
                <c16:uniqueId val="{00000013-51FE-4D98-8332-C63E9E86A6C4}"/>
              </c:ext>
            </c:extLst>
          </c:dPt>
          <c:dPt>
            <c:idx val="12"/>
            <c:invertIfNegative val="0"/>
            <c:bubble3D val="0"/>
            <c:spPr>
              <a:solidFill>
                <a:srgbClr val="8064A2"/>
              </a:solidFill>
            </c:spPr>
            <c:extLst>
              <c:ext xmlns:c16="http://schemas.microsoft.com/office/drawing/2014/chart" uri="{C3380CC4-5D6E-409C-BE32-E72D297353CC}">
                <c16:uniqueId val="{00000015-51FE-4D98-8332-C63E9E86A6C4}"/>
              </c:ext>
            </c:extLst>
          </c:dPt>
          <c:dPt>
            <c:idx val="13"/>
            <c:invertIfNegative val="0"/>
            <c:bubble3D val="0"/>
            <c:spPr>
              <a:solidFill>
                <a:srgbClr val="4472C4"/>
              </a:solidFill>
            </c:spPr>
            <c:extLst>
              <c:ext xmlns:c16="http://schemas.microsoft.com/office/drawing/2014/chart" uri="{C3380CC4-5D6E-409C-BE32-E72D297353CC}">
                <c16:uniqueId val="{00000017-51FE-4D98-8332-C63E9E86A6C4}"/>
              </c:ext>
            </c:extLst>
          </c:dPt>
          <c:dPt>
            <c:idx val="14"/>
            <c:invertIfNegative val="0"/>
            <c:bubble3D val="0"/>
            <c:spPr>
              <a:solidFill>
                <a:srgbClr val="4472C4"/>
              </a:solidFill>
            </c:spPr>
            <c:extLst>
              <c:ext xmlns:c16="http://schemas.microsoft.com/office/drawing/2014/chart" uri="{C3380CC4-5D6E-409C-BE32-E72D297353CC}">
                <c16:uniqueId val="{00000019-51FE-4D98-8332-C63E9E86A6C4}"/>
              </c:ext>
            </c:extLst>
          </c:dPt>
          <c:dPt>
            <c:idx val="15"/>
            <c:invertIfNegative val="0"/>
            <c:bubble3D val="0"/>
            <c:spPr>
              <a:solidFill>
                <a:srgbClr val="4472C4"/>
              </a:solidFill>
            </c:spPr>
            <c:extLst>
              <c:ext xmlns:c16="http://schemas.microsoft.com/office/drawing/2014/chart" uri="{C3380CC4-5D6E-409C-BE32-E72D297353CC}">
                <c16:uniqueId val="{00000019-BECA-48D1-AF69-CCAF31917C9A}"/>
              </c:ext>
            </c:extLst>
          </c:dPt>
          <c:dPt>
            <c:idx val="16"/>
            <c:invertIfNegative val="0"/>
            <c:bubble3D val="0"/>
            <c:spPr>
              <a:solidFill>
                <a:srgbClr val="4472C4"/>
              </a:solidFill>
            </c:spPr>
            <c:extLst>
              <c:ext xmlns:c16="http://schemas.microsoft.com/office/drawing/2014/chart" uri="{C3380CC4-5D6E-409C-BE32-E72D297353CC}">
                <c16:uniqueId val="{00000064-CB46-4BC3-94DA-4F7305DC6D54}"/>
              </c:ext>
            </c:extLst>
          </c:dPt>
          <c:dPt>
            <c:idx val="17"/>
            <c:invertIfNegative val="0"/>
            <c:bubble3D val="0"/>
            <c:spPr>
              <a:solidFill>
                <a:srgbClr val="70AD47"/>
              </a:solidFill>
            </c:spPr>
            <c:extLst>
              <c:ext xmlns:c16="http://schemas.microsoft.com/office/drawing/2014/chart" uri="{C3380CC4-5D6E-409C-BE32-E72D297353CC}">
                <c16:uniqueId val="{0000001D-51FE-4D98-8332-C63E9E86A6C4}"/>
              </c:ext>
            </c:extLst>
          </c:dPt>
          <c:dPt>
            <c:idx val="18"/>
            <c:invertIfNegative val="0"/>
            <c:bubble3D val="0"/>
            <c:spPr>
              <a:solidFill>
                <a:srgbClr val="70AD47"/>
              </a:solidFill>
            </c:spPr>
            <c:extLst>
              <c:ext xmlns:c16="http://schemas.microsoft.com/office/drawing/2014/chart" uri="{C3380CC4-5D6E-409C-BE32-E72D297353CC}">
                <c16:uniqueId val="{0000001F-51FE-4D98-8332-C63E9E86A6C4}"/>
              </c:ext>
            </c:extLst>
          </c:dPt>
          <c:dPt>
            <c:idx val="19"/>
            <c:invertIfNegative val="0"/>
            <c:bubble3D val="0"/>
            <c:spPr>
              <a:solidFill>
                <a:srgbClr val="70AD47"/>
              </a:solidFill>
            </c:spPr>
            <c:extLst>
              <c:ext xmlns:c16="http://schemas.microsoft.com/office/drawing/2014/chart" uri="{C3380CC4-5D6E-409C-BE32-E72D297353CC}">
                <c16:uniqueId val="{00000021-B470-416D-961B-B295E079BBA0}"/>
              </c:ext>
            </c:extLst>
          </c:dPt>
          <c:dPt>
            <c:idx val="20"/>
            <c:invertIfNegative val="0"/>
            <c:bubble3D val="0"/>
            <c:spPr>
              <a:solidFill>
                <a:srgbClr val="F79646"/>
              </a:solidFill>
            </c:spPr>
            <c:extLst>
              <c:ext xmlns:c16="http://schemas.microsoft.com/office/drawing/2014/chart" uri="{C3380CC4-5D6E-409C-BE32-E72D297353CC}">
                <c16:uniqueId val="{00000021-BECA-48D1-AF69-CCAF31917C9A}"/>
              </c:ext>
            </c:extLst>
          </c:dPt>
          <c:dPt>
            <c:idx val="21"/>
            <c:invertIfNegative val="0"/>
            <c:bubble3D val="0"/>
            <c:spPr>
              <a:solidFill>
                <a:srgbClr val="F79646"/>
              </a:solidFill>
            </c:spPr>
            <c:extLst>
              <c:ext xmlns:c16="http://schemas.microsoft.com/office/drawing/2014/chart" uri="{C3380CC4-5D6E-409C-BE32-E72D297353CC}">
                <c16:uniqueId val="{00000065-CB46-4BC3-94DA-4F7305DC6D54}"/>
              </c:ext>
            </c:extLst>
          </c:dPt>
          <c:dPt>
            <c:idx val="22"/>
            <c:invertIfNegative val="0"/>
            <c:bubble3D val="0"/>
            <c:spPr>
              <a:solidFill>
                <a:srgbClr val="F79646"/>
              </a:solidFill>
            </c:spPr>
            <c:extLst>
              <c:ext xmlns:c16="http://schemas.microsoft.com/office/drawing/2014/chart" uri="{C3380CC4-5D6E-409C-BE32-E72D297353CC}">
                <c16:uniqueId val="{00000025-51FE-4D98-8332-C63E9E86A6C4}"/>
              </c:ext>
            </c:extLst>
          </c:dPt>
          <c:dPt>
            <c:idx val="23"/>
            <c:invertIfNegative val="0"/>
            <c:bubble3D val="0"/>
            <c:spPr>
              <a:solidFill>
                <a:srgbClr val="F79646"/>
              </a:solidFill>
            </c:spPr>
            <c:extLst>
              <c:ext xmlns:c16="http://schemas.microsoft.com/office/drawing/2014/chart" uri="{C3380CC4-5D6E-409C-BE32-E72D297353CC}">
                <c16:uniqueId val="{00000027-B470-416D-961B-B295E079BBA0}"/>
              </c:ext>
            </c:extLst>
          </c:dPt>
          <c:dPt>
            <c:idx val="24"/>
            <c:invertIfNegative val="0"/>
            <c:bubble3D val="0"/>
            <c:spPr>
              <a:solidFill>
                <a:srgbClr val="F79646"/>
              </a:solidFill>
            </c:spPr>
            <c:extLst>
              <c:ext xmlns:c16="http://schemas.microsoft.com/office/drawing/2014/chart" uri="{C3380CC4-5D6E-409C-BE32-E72D297353CC}">
                <c16:uniqueId val="{00000027-BECA-48D1-AF69-CCAF31917C9A}"/>
              </c:ext>
            </c:extLst>
          </c:dPt>
          <c:dPt>
            <c:idx val="25"/>
            <c:invertIfNegative val="0"/>
            <c:bubble3D val="0"/>
            <c:spPr>
              <a:solidFill>
                <a:srgbClr val="F79646"/>
              </a:solidFill>
            </c:spPr>
            <c:extLst>
              <c:ext xmlns:c16="http://schemas.microsoft.com/office/drawing/2014/chart" uri="{C3380CC4-5D6E-409C-BE32-E72D297353CC}">
                <c16:uniqueId val="{00000063-CB46-4BC3-94DA-4F7305DC6D54}"/>
              </c:ext>
            </c:extLst>
          </c:dPt>
          <c:dPt>
            <c:idx val="26"/>
            <c:invertIfNegative val="0"/>
            <c:bubble3D val="0"/>
            <c:spPr>
              <a:solidFill>
                <a:srgbClr val="4F81BD"/>
              </a:solidFill>
            </c:spPr>
            <c:extLst>
              <c:ext xmlns:c16="http://schemas.microsoft.com/office/drawing/2014/chart" uri="{C3380CC4-5D6E-409C-BE32-E72D297353CC}">
                <c16:uniqueId val="{00000000-A586-4B10-842C-0B8DBEF4505B}"/>
              </c:ext>
            </c:extLst>
          </c:dPt>
          <c:dPt>
            <c:idx val="27"/>
            <c:invertIfNegative val="0"/>
            <c:bubble3D val="0"/>
            <c:spPr>
              <a:solidFill>
                <a:srgbClr val="4F81BD"/>
              </a:solidFill>
            </c:spPr>
            <c:extLst>
              <c:ext xmlns:c16="http://schemas.microsoft.com/office/drawing/2014/chart" uri="{C3380CC4-5D6E-409C-BE32-E72D297353CC}">
                <c16:uniqueId val="{00000001-A586-4B10-842C-0B8DBEF4505B}"/>
              </c:ext>
            </c:extLst>
          </c:dPt>
          <c:dPt>
            <c:idx val="28"/>
            <c:invertIfNegative val="0"/>
            <c:bubble3D val="0"/>
            <c:spPr>
              <a:solidFill>
                <a:srgbClr val="4F81BD"/>
              </a:solidFill>
            </c:spPr>
            <c:extLst>
              <c:ext xmlns:c16="http://schemas.microsoft.com/office/drawing/2014/chart" uri="{C3380CC4-5D6E-409C-BE32-E72D297353CC}">
                <c16:uniqueId val="{00000002-A586-4B10-842C-0B8DBEF4505B}"/>
              </c:ext>
            </c:extLst>
          </c:dPt>
          <c:dPt>
            <c:idx val="30"/>
            <c:invertIfNegative val="0"/>
            <c:bubble3D val="0"/>
            <c:spPr>
              <a:solidFill>
                <a:srgbClr val="00B050"/>
              </a:solidFill>
            </c:spPr>
            <c:extLst>
              <c:ext xmlns:c16="http://schemas.microsoft.com/office/drawing/2014/chart" uri="{C3380CC4-5D6E-409C-BE32-E72D297353CC}">
                <c16:uniqueId val="{00000003-A586-4B10-842C-0B8DBEF4505B}"/>
              </c:ext>
            </c:extLst>
          </c:dPt>
          <c:dPt>
            <c:idx val="31"/>
            <c:invertIfNegative val="0"/>
            <c:bubble3D val="0"/>
            <c:spPr>
              <a:solidFill>
                <a:srgbClr val="00B050"/>
              </a:solidFill>
            </c:spPr>
            <c:extLst>
              <c:ext xmlns:c16="http://schemas.microsoft.com/office/drawing/2014/chart" uri="{C3380CC4-5D6E-409C-BE32-E72D297353CC}">
                <c16:uniqueId val="{0000002B-51FE-4D98-8332-C63E9E86A6C4}"/>
              </c:ext>
            </c:extLst>
          </c:dPt>
          <c:dPt>
            <c:idx val="32"/>
            <c:invertIfNegative val="0"/>
            <c:bubble3D val="0"/>
            <c:spPr>
              <a:solidFill>
                <a:srgbClr val="5B9BD5"/>
              </a:solidFill>
            </c:spPr>
            <c:extLst>
              <c:ext xmlns:c16="http://schemas.microsoft.com/office/drawing/2014/chart" uri="{C3380CC4-5D6E-409C-BE32-E72D297353CC}">
                <c16:uniqueId val="{0000002D-51FE-4D98-8332-C63E9E86A6C4}"/>
              </c:ext>
            </c:extLst>
          </c:dPt>
          <c:dPt>
            <c:idx val="33"/>
            <c:invertIfNegative val="0"/>
            <c:bubble3D val="0"/>
            <c:spPr>
              <a:solidFill>
                <a:srgbClr val="00B050"/>
              </a:solidFill>
            </c:spPr>
            <c:extLst>
              <c:ext xmlns:c16="http://schemas.microsoft.com/office/drawing/2014/chart" uri="{C3380CC4-5D6E-409C-BE32-E72D297353CC}">
                <c16:uniqueId val="{0000002F-B470-416D-961B-B295E079BBA0}"/>
              </c:ext>
            </c:extLst>
          </c:dPt>
          <c:dPt>
            <c:idx val="34"/>
            <c:invertIfNegative val="0"/>
            <c:bubble3D val="0"/>
            <c:spPr>
              <a:solidFill>
                <a:srgbClr val="00B050"/>
              </a:solidFill>
            </c:spPr>
            <c:extLst>
              <c:ext xmlns:c16="http://schemas.microsoft.com/office/drawing/2014/chart" uri="{C3380CC4-5D6E-409C-BE32-E72D297353CC}">
                <c16:uniqueId val="{0000002F-BECA-48D1-AF69-CCAF31917C9A}"/>
              </c:ext>
            </c:extLst>
          </c:dPt>
          <c:dPt>
            <c:idx val="35"/>
            <c:invertIfNegative val="0"/>
            <c:bubble3D val="0"/>
            <c:spPr>
              <a:solidFill>
                <a:srgbClr val="00B050"/>
              </a:solidFill>
            </c:spPr>
            <c:extLst>
              <c:ext xmlns:c16="http://schemas.microsoft.com/office/drawing/2014/chart" uri="{C3380CC4-5D6E-409C-BE32-E72D297353CC}">
                <c16:uniqueId val="{00000062-CB46-4BC3-94DA-4F7305DC6D54}"/>
              </c:ext>
            </c:extLst>
          </c:dPt>
          <c:dLbls>
            <c:dLbl>
              <c:idx val="17"/>
              <c:numFmt formatCode="0%" sourceLinked="0"/>
              <c:spPr>
                <a:noFill/>
                <a:ln>
                  <a:noFill/>
                </a:ln>
                <a:effectLst/>
              </c:spPr>
              <c:txPr>
                <a:bodyPr/>
                <a:lstStyle/>
                <a:p>
                  <a:pPr>
                    <a:defRPr sz="900" b="1"/>
                  </a:pPr>
                  <a:endParaRPr lang="en-US"/>
                </a:p>
              </c:txPr>
              <c:showLegendKey val="0"/>
              <c:showVal val="1"/>
              <c:showCatName val="0"/>
              <c:showSerName val="0"/>
              <c:showPercent val="0"/>
              <c:showBubbleSize val="0"/>
              <c:extLst>
                <c:ext xmlns:c16="http://schemas.microsoft.com/office/drawing/2014/chart" uri="{C3380CC4-5D6E-409C-BE32-E72D297353CC}">
                  <c16:uniqueId val="{0000001D-51FE-4D98-8332-C63E9E86A6C4}"/>
                </c:ext>
              </c:extLst>
            </c:dLbl>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Sheet1!$A$3:$B$31</c:f>
              <c:multiLvlStrCache>
                <c:ptCount val="29"/>
                <c:lvl>
                  <c:pt idx="0">
                    <c:v>Latgale</c:v>
                  </c:pt>
                  <c:pt idx="1">
                    <c:v>Zemgale</c:v>
                  </c:pt>
                  <c:pt idx="2">
                    <c:v>Kurzeme</c:v>
                  </c:pt>
                  <c:pt idx="3">
                    <c:v>Vidzeme</c:v>
                  </c:pt>
                  <c:pt idx="4">
                    <c:v>Pierīga</c:v>
                  </c:pt>
                  <c:pt idx="5">
                    <c:v>Rīga</c:v>
                  </c:pt>
                  <c:pt idx="7">
                    <c:v>Ciems, lauki</c:v>
                  </c:pt>
                  <c:pt idx="8">
                    <c:v>Cita pilsēta</c:v>
                  </c:pt>
                  <c:pt idx="9">
                    <c:v>Rīga</c:v>
                  </c:pt>
                  <c:pt idx="11">
                    <c:v>Nestrādā</c:v>
                  </c:pt>
                  <c:pt idx="12">
                    <c:v>Strādā</c:v>
                  </c:pt>
                  <c:pt idx="14">
                    <c:v>Pamata, vidējā</c:v>
                  </c:pt>
                  <c:pt idx="15">
                    <c:v>Augstākā</c:v>
                  </c:pt>
                  <c:pt idx="17">
                    <c:v>Cita</c:v>
                  </c:pt>
                  <c:pt idx="18">
                    <c:v>Latviešu</c:v>
                  </c:pt>
                  <c:pt idx="20">
                    <c:v>65-74 gadi</c:v>
                  </c:pt>
                  <c:pt idx="21">
                    <c:v>55-64 gadi</c:v>
                  </c:pt>
                  <c:pt idx="22">
                    <c:v>45-54 gadi</c:v>
                  </c:pt>
                  <c:pt idx="23">
                    <c:v>35-44 gadi</c:v>
                  </c:pt>
                  <c:pt idx="24">
                    <c:v>25-34 gadi</c:v>
                  </c:pt>
                  <c:pt idx="25">
                    <c:v>18-24 gadi</c:v>
                  </c:pt>
                  <c:pt idx="27">
                    <c:v>Vīrieši</c:v>
                  </c:pt>
                  <c:pt idx="28">
                    <c:v>Sievietes</c:v>
                  </c:pt>
                </c:lvl>
                <c:lvl>
                  <c:pt idx="0">
                    <c:v>Reģions</c:v>
                  </c:pt>
                  <c:pt idx="7">
                    <c:v>Dzīves-vieta</c:v>
                  </c:pt>
                  <c:pt idx="11">
                    <c:v>Nodar-boša-nās </c:v>
                  </c:pt>
                  <c:pt idx="14">
                    <c:v>Izglītība</c:v>
                  </c:pt>
                  <c:pt idx="17">
                    <c:v>Pamata valoda ģimenē</c:v>
                  </c:pt>
                  <c:pt idx="20">
                    <c:v>Vecums</c:v>
                  </c:pt>
                  <c:pt idx="27">
                    <c:v>Dzi-mums</c:v>
                  </c:pt>
                </c:lvl>
              </c:multiLvlStrCache>
            </c:multiLvlStrRef>
          </c:cat>
          <c:val>
            <c:numRef>
              <c:f>Sheet1!$C$3:$C$31</c:f>
              <c:numCache>
                <c:formatCode>0%</c:formatCode>
                <c:ptCount val="29"/>
                <c:pt idx="0">
                  <c:v>0.12237355703574095</c:v>
                </c:pt>
                <c:pt idx="1">
                  <c:v>0.12468872669187996</c:v>
                </c:pt>
                <c:pt idx="2">
                  <c:v>0.12704350253061505</c:v>
                </c:pt>
                <c:pt idx="3">
                  <c:v>0.10046396984403724</c:v>
                </c:pt>
                <c:pt idx="4">
                  <c:v>0.20427890761132583</c:v>
                </c:pt>
                <c:pt idx="5">
                  <c:v>0.3211513362863983</c:v>
                </c:pt>
                <c:pt idx="7">
                  <c:v>0.32882797304649947</c:v>
                </c:pt>
                <c:pt idx="8">
                  <c:v>0.35002069066709995</c:v>
                </c:pt>
                <c:pt idx="9">
                  <c:v>0.3211513362863983</c:v>
                </c:pt>
                <c:pt idx="11">
                  <c:v>0.28551728130551374</c:v>
                </c:pt>
                <c:pt idx="12">
                  <c:v>0.71448271869448599</c:v>
                </c:pt>
                <c:pt idx="14">
                  <c:v>0.40922038982768749</c:v>
                </c:pt>
                <c:pt idx="15">
                  <c:v>0.5907796101723114</c:v>
                </c:pt>
                <c:pt idx="17">
                  <c:v>0.18581233412216988</c:v>
                </c:pt>
                <c:pt idx="18">
                  <c:v>0.81418766587782954</c:v>
                </c:pt>
                <c:pt idx="20">
                  <c:v>0.15894243615502521</c:v>
                </c:pt>
                <c:pt idx="21">
                  <c:v>0.20472267110991241</c:v>
                </c:pt>
                <c:pt idx="22">
                  <c:v>0.19675092755688051</c:v>
                </c:pt>
                <c:pt idx="23">
                  <c:v>0.18804586179212332</c:v>
                </c:pt>
                <c:pt idx="24">
                  <c:v>0.16536587067694658</c:v>
                </c:pt>
                <c:pt idx="25">
                  <c:v>8.6172232709109606E-2</c:v>
                </c:pt>
                <c:pt idx="27">
                  <c:v>0.48366271992362114</c:v>
                </c:pt>
                <c:pt idx="28">
                  <c:v>0.51633728007637747</c:v>
                </c:pt>
              </c:numCache>
            </c:numRef>
          </c:val>
          <c:extLst>
            <c:ext xmlns:c16="http://schemas.microsoft.com/office/drawing/2014/chart" uri="{C3380CC4-5D6E-409C-BE32-E72D297353CC}">
              <c16:uniqueId val="{00000030-51FE-4D98-8332-C63E9E86A6C4}"/>
            </c:ext>
          </c:extLst>
        </c:ser>
        <c:dLbls>
          <c:showLegendKey val="0"/>
          <c:showVal val="0"/>
          <c:showCatName val="0"/>
          <c:showSerName val="0"/>
          <c:showPercent val="0"/>
          <c:showBubbleSize val="0"/>
        </c:dLbls>
        <c:gapWidth val="51"/>
        <c:axId val="-1720574624"/>
        <c:axId val="-1720593120"/>
      </c:barChart>
      <c:catAx>
        <c:axId val="-1720574624"/>
        <c:scaling>
          <c:orientation val="minMax"/>
        </c:scaling>
        <c:delete val="0"/>
        <c:axPos val="l"/>
        <c:numFmt formatCode="General" sourceLinked="0"/>
        <c:majorTickMark val="out"/>
        <c:minorTickMark val="none"/>
        <c:tickLblPos val="nextTo"/>
        <c:txPr>
          <a:bodyPr/>
          <a:lstStyle/>
          <a:p>
            <a:pPr>
              <a:defRPr sz="1000"/>
            </a:pPr>
            <a:endParaRPr lang="en-US"/>
          </a:p>
        </c:txPr>
        <c:crossAx val="-1720593120"/>
        <c:crosses val="autoZero"/>
        <c:auto val="1"/>
        <c:lblAlgn val="ctr"/>
        <c:lblOffset val="100"/>
        <c:noMultiLvlLbl val="0"/>
      </c:catAx>
      <c:valAx>
        <c:axId val="-1720593120"/>
        <c:scaling>
          <c:orientation val="minMax"/>
          <c:max val="1"/>
        </c:scaling>
        <c:delete val="1"/>
        <c:axPos val="b"/>
        <c:numFmt formatCode="0%" sourceLinked="1"/>
        <c:majorTickMark val="out"/>
        <c:minorTickMark val="none"/>
        <c:tickLblPos val="nextTo"/>
        <c:crossAx val="-1720574624"/>
        <c:crosses val="autoZero"/>
        <c:crossBetween val="between"/>
        <c:majorUnit val="0.25"/>
      </c:valAx>
    </c:plotArea>
    <c:plotVisOnly val="1"/>
    <c:dispBlanksAs val="gap"/>
    <c:showDLblsOverMax val="0"/>
  </c:chart>
  <c:txPr>
    <a:bodyPr/>
    <a:lstStyle/>
    <a:p>
      <a:pPr>
        <a:defRPr sz="1800"/>
      </a:pPr>
      <a:endParaRPr lang="en-US"/>
    </a:p>
  </c:txPr>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Sheet1!$C$3</c:f>
              <c:strCache>
                <c:ptCount val="1"/>
                <c:pt idx="0">
                  <c:v>Dod priekšroku subtitriem</c:v>
                </c:pt>
              </c:strCache>
            </c:strRef>
          </c:tx>
          <c:spPr>
            <a:solidFill>
              <a:srgbClr val="F7964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Sheet1!$C$4:$C$27</c:f>
              <c:numCache>
                <c:formatCode>0%</c:formatCode>
                <c:ptCount val="24"/>
                <c:pt idx="0">
                  <c:v>0.41368295188259119</c:v>
                </c:pt>
                <c:pt idx="1">
                  <c:v>0.37703074933699504</c:v>
                </c:pt>
                <c:pt idx="2">
                  <c:v>0.50891829749800666</c:v>
                </c:pt>
                <c:pt idx="4">
                  <c:v>0.31465830852798576</c:v>
                </c:pt>
                <c:pt idx="5">
                  <c:v>0.45809031751734319</c:v>
                </c:pt>
                <c:pt idx="7">
                  <c:v>0.41703706428423798</c:v>
                </c:pt>
                <c:pt idx="8">
                  <c:v>0.43719404846053211</c:v>
                </c:pt>
                <c:pt idx="10">
                  <c:v>0.40162109800849677</c:v>
                </c:pt>
                <c:pt idx="11">
                  <c:v>0.45209302123889544</c:v>
                </c:pt>
                <c:pt idx="13">
                  <c:v>0.41065429639836237</c:v>
                </c:pt>
                <c:pt idx="14">
                  <c:v>0.35897582496210245</c:v>
                </c:pt>
                <c:pt idx="15">
                  <c:v>0.37308985204842465</c:v>
                </c:pt>
                <c:pt idx="16">
                  <c:v>0.42619784441764991</c:v>
                </c:pt>
                <c:pt idx="17">
                  <c:v>0.53311567241708047</c:v>
                </c:pt>
                <c:pt idx="18">
                  <c:v>0.59147062526760885</c:v>
                </c:pt>
                <c:pt idx="20">
                  <c:v>0.43475236789021104</c:v>
                </c:pt>
                <c:pt idx="21">
                  <c:v>0.42833507655977987</c:v>
                </c:pt>
                <c:pt idx="23">
                  <c:v>0.43143888113919843</c:v>
                </c:pt>
              </c:numCache>
            </c:numRef>
          </c:val>
          <c:extLst>
            <c:ext xmlns:c16="http://schemas.microsoft.com/office/drawing/2014/chart" uri="{C3380CC4-5D6E-409C-BE32-E72D297353CC}">
              <c16:uniqueId val="{00000000-95A1-40C0-8928-BB5C2D0CD7CB}"/>
            </c:ext>
          </c:extLst>
        </c:ser>
        <c:ser>
          <c:idx val="1"/>
          <c:order val="1"/>
          <c:tx>
            <c:strRef>
              <c:f>Sheet1!$D$3</c:f>
              <c:strCache>
                <c:ptCount val="1"/>
                <c:pt idx="0">
                  <c:v>Dod priekšroku valodas celiņam dzimtajā valodā</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Sheet1!$D$4:$D$27</c:f>
              <c:numCache>
                <c:formatCode>0%</c:formatCode>
                <c:ptCount val="24"/>
                <c:pt idx="0">
                  <c:v>0.42642929754613607</c:v>
                </c:pt>
                <c:pt idx="1">
                  <c:v>0.45283307351953184</c:v>
                </c:pt>
                <c:pt idx="2">
                  <c:v>0.38912700862545629</c:v>
                </c:pt>
                <c:pt idx="4">
                  <c:v>0.48590521919649116</c:v>
                </c:pt>
                <c:pt idx="5">
                  <c:v>0.40949318756215158</c:v>
                </c:pt>
                <c:pt idx="7">
                  <c:v>0.41588219082424516</c:v>
                </c:pt>
                <c:pt idx="8">
                  <c:v>0.42681218883059174</c:v>
                </c:pt>
                <c:pt idx="10">
                  <c:v>0.45388826767296364</c:v>
                </c:pt>
                <c:pt idx="11">
                  <c:v>0.40277482090216021</c:v>
                </c:pt>
                <c:pt idx="13">
                  <c:v>0.40876340851816834</c:v>
                </c:pt>
                <c:pt idx="14">
                  <c:v>0.49966598058264738</c:v>
                </c:pt>
                <c:pt idx="15">
                  <c:v>0.45146407947788531</c:v>
                </c:pt>
                <c:pt idx="16">
                  <c:v>0.44110866057270653</c:v>
                </c:pt>
                <c:pt idx="17">
                  <c:v>0.34676791624377762</c:v>
                </c:pt>
                <c:pt idx="18">
                  <c:v>0.3169288467789852</c:v>
                </c:pt>
                <c:pt idx="20">
                  <c:v>0.41686989803811719</c:v>
                </c:pt>
                <c:pt idx="21">
                  <c:v>0.43008139319883626</c:v>
                </c:pt>
                <c:pt idx="23">
                  <c:v>0.42369148551514491</c:v>
                </c:pt>
              </c:numCache>
            </c:numRef>
          </c:val>
          <c:extLst>
            <c:ext xmlns:c16="http://schemas.microsoft.com/office/drawing/2014/chart" uri="{C3380CC4-5D6E-409C-BE32-E72D297353CC}">
              <c16:uniqueId val="{00000001-95A1-40C0-8928-BB5C2D0CD7CB}"/>
            </c:ext>
          </c:extLst>
        </c:ser>
        <c:ser>
          <c:idx val="2"/>
          <c:order val="2"/>
          <c:tx>
            <c:strRef>
              <c:f>Sheet1!$E$3</c:f>
              <c:strCache>
                <c:ptCount val="1"/>
                <c:pt idx="0">
                  <c:v>Nezinu\ NA</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Sheet1!$E$4:$E$27</c:f>
              <c:numCache>
                <c:formatCode>0%</c:formatCode>
                <c:ptCount val="24"/>
                <c:pt idx="0">
                  <c:v>0.15988775057127183</c:v>
                </c:pt>
                <c:pt idx="1">
                  <c:v>0.17013617714347254</c:v>
                </c:pt>
                <c:pt idx="2">
                  <c:v>0.10195469387653834</c:v>
                </c:pt>
                <c:pt idx="4">
                  <c:v>0.19943647227552341</c:v>
                </c:pt>
                <c:pt idx="5">
                  <c:v>0.13241649492050389</c:v>
                </c:pt>
                <c:pt idx="7">
                  <c:v>0.16708074489151825</c:v>
                </c:pt>
                <c:pt idx="8">
                  <c:v>0.13599376270887314</c:v>
                </c:pt>
                <c:pt idx="10">
                  <c:v>0.14449063431853898</c:v>
                </c:pt>
                <c:pt idx="11">
                  <c:v>0.14513215785894279</c:v>
                </c:pt>
                <c:pt idx="13">
                  <c:v>0.1805822950834699</c:v>
                </c:pt>
                <c:pt idx="14">
                  <c:v>0.14135819445525019</c:v>
                </c:pt>
                <c:pt idx="15">
                  <c:v>0.17544606847368865</c:v>
                </c:pt>
                <c:pt idx="16">
                  <c:v>0.13269349500964508</c:v>
                </c:pt>
                <c:pt idx="17">
                  <c:v>0.12011641133914161</c:v>
                </c:pt>
                <c:pt idx="18">
                  <c:v>9.1600527953405703E-2</c:v>
                </c:pt>
                <c:pt idx="20">
                  <c:v>0.14837773407167043</c:v>
                </c:pt>
                <c:pt idx="21">
                  <c:v>0.14158353024138257</c:v>
                </c:pt>
                <c:pt idx="23">
                  <c:v>0.14486963334565495</c:v>
                </c:pt>
              </c:numCache>
            </c:numRef>
          </c:val>
          <c:extLst>
            <c:ext xmlns:c16="http://schemas.microsoft.com/office/drawing/2014/chart" uri="{C3380CC4-5D6E-409C-BE32-E72D297353CC}">
              <c16:uniqueId val="{00000002-95A1-40C0-8928-BB5C2D0CD7CB}"/>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en-US"/>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1351527986539891"/>
          <c:y val="2.3597491191768767E-3"/>
          <c:w val="0.8648472013460109"/>
          <c:h val="4.1885770007160504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907027469195667"/>
          <c:y val="0.20950391166194249"/>
          <c:w val="0.51932681487152632"/>
          <c:h val="0.5391989779849804"/>
        </c:manualLayout>
      </c:layout>
      <c:doughnutChart>
        <c:varyColors val="1"/>
        <c:ser>
          <c:idx val="0"/>
          <c:order val="0"/>
          <c:tx>
            <c:strRef>
              <c:f>Sheet1!$B$1</c:f>
              <c:strCache>
                <c:ptCount val="1"/>
                <c:pt idx="0">
                  <c:v>Sales</c:v>
                </c:pt>
              </c:strCache>
            </c:strRef>
          </c:tx>
          <c:dPt>
            <c:idx val="0"/>
            <c:bubble3D val="0"/>
            <c:spPr>
              <a:solidFill>
                <a:schemeClr val="accent3"/>
              </a:solidFill>
            </c:spPr>
            <c:extLst>
              <c:ext xmlns:c16="http://schemas.microsoft.com/office/drawing/2014/chart" uri="{C3380CC4-5D6E-409C-BE32-E72D297353CC}">
                <c16:uniqueId val="{00000001-0272-40F0-8B19-46E0DE793D7E}"/>
              </c:ext>
            </c:extLst>
          </c:dPt>
          <c:dPt>
            <c:idx val="1"/>
            <c:bubble3D val="0"/>
            <c:spPr>
              <a:solidFill>
                <a:schemeClr val="accent1"/>
              </a:solidFill>
            </c:spPr>
            <c:extLst>
              <c:ext xmlns:c16="http://schemas.microsoft.com/office/drawing/2014/chart" uri="{C3380CC4-5D6E-409C-BE32-E72D297353CC}">
                <c16:uniqueId val="{00000003-0272-40F0-8B19-46E0DE793D7E}"/>
              </c:ext>
            </c:extLst>
          </c:dPt>
          <c:dPt>
            <c:idx val="2"/>
            <c:bubble3D val="0"/>
            <c:spPr>
              <a:solidFill>
                <a:schemeClr val="bg1">
                  <a:lumMod val="65000"/>
                </a:schemeClr>
              </a:solidFill>
            </c:spPr>
            <c:extLst>
              <c:ext xmlns:c16="http://schemas.microsoft.com/office/drawing/2014/chart" uri="{C3380CC4-5D6E-409C-BE32-E72D297353CC}">
                <c16:uniqueId val="{00000005-0272-40F0-8B19-46E0DE793D7E}"/>
              </c:ext>
            </c:extLst>
          </c:dPt>
          <c:dPt>
            <c:idx val="6"/>
            <c:bubble3D val="0"/>
            <c:spPr>
              <a:solidFill>
                <a:schemeClr val="bg1">
                  <a:lumMod val="65000"/>
                </a:schemeClr>
              </a:solidFill>
            </c:spPr>
            <c:extLst>
              <c:ext xmlns:c16="http://schemas.microsoft.com/office/drawing/2014/chart" uri="{C3380CC4-5D6E-409C-BE32-E72D297353CC}">
                <c16:uniqueId val="{00000007-0272-40F0-8B19-46E0DE793D7E}"/>
              </c:ext>
            </c:extLst>
          </c:dPt>
          <c:dLbls>
            <c:dLbl>
              <c:idx val="0"/>
              <c:layout>
                <c:manualLayout>
                  <c:x val="0.16865800747432805"/>
                  <c:y val="-0.13167758619924858"/>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272-40F0-8B19-46E0DE793D7E}"/>
                </c:ext>
              </c:extLst>
            </c:dLbl>
            <c:dLbl>
              <c:idx val="1"/>
              <c:layout>
                <c:manualLayout>
                  <c:x val="-2.0672461677761953E-3"/>
                  <c:y val="0.1977785367974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272-40F0-8B19-46E0DE793D7E}"/>
                </c:ext>
              </c:extLst>
            </c:dLbl>
            <c:dLbl>
              <c:idx val="2"/>
              <c:layout>
                <c:manualLayout>
                  <c:x val="-0.21703521353616156"/>
                  <c:y val="-0.116425727217212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272-40F0-8B19-46E0DE793D7E}"/>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272-40F0-8B19-46E0DE793D7E}"/>
                </c:ext>
              </c:extLst>
            </c:dLbl>
            <c:spPr>
              <a:noFill/>
              <a:ln>
                <a:noFill/>
              </a:ln>
              <a:effectLst/>
            </c:spPr>
            <c:txPr>
              <a:bodyPr wrap="square" lIns="38100" tIns="19050" rIns="38100" bIns="19050" anchor="ctr">
                <a:spAutoFit/>
              </a:bodyPr>
              <a:lstStyle/>
              <a:p>
                <a:pPr>
                  <a:defRPr sz="100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Sheet1!$A$2:$A$4</c:f>
              <c:strCache>
                <c:ptCount val="3"/>
                <c:pt idx="0">
                  <c:v>Jā</c:v>
                </c:pt>
                <c:pt idx="1">
                  <c:v>Nē</c:v>
                </c:pt>
                <c:pt idx="2">
                  <c:v>Grūti atbildēt \ NA</c:v>
                </c:pt>
              </c:strCache>
            </c:strRef>
          </c:cat>
          <c:val>
            <c:numRef>
              <c:f>Sheet1!$B$2:$B$4</c:f>
              <c:numCache>
                <c:formatCode>0%</c:formatCode>
                <c:ptCount val="3"/>
                <c:pt idx="0">
                  <c:v>0.38629682597770915</c:v>
                </c:pt>
                <c:pt idx="1">
                  <c:v>0.39423262194914588</c:v>
                </c:pt>
                <c:pt idx="2">
                  <c:v>0.21947055207314289</c:v>
                </c:pt>
              </c:numCache>
            </c:numRef>
          </c:val>
          <c:extLst>
            <c:ext xmlns:c16="http://schemas.microsoft.com/office/drawing/2014/chart" uri="{C3380CC4-5D6E-409C-BE32-E72D297353CC}">
              <c16:uniqueId val="{00000008-0272-40F0-8B19-46E0DE793D7E}"/>
            </c:ext>
          </c:extLst>
        </c:ser>
        <c:dLbls>
          <c:showLegendKey val="0"/>
          <c:showVal val="0"/>
          <c:showCatName val="0"/>
          <c:showSerName val="0"/>
          <c:showPercent val="0"/>
          <c:showBubbleSize val="0"/>
          <c:showLeaderLines val="1"/>
        </c:dLbls>
        <c:firstSliceAng val="349"/>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907027469195667"/>
          <c:y val="0.20950391166194249"/>
          <c:w val="0.51932681487152632"/>
          <c:h val="0.5391989779849804"/>
        </c:manualLayout>
      </c:layout>
      <c:doughnutChart>
        <c:varyColors val="1"/>
        <c:ser>
          <c:idx val="0"/>
          <c:order val="0"/>
          <c:tx>
            <c:strRef>
              <c:f>Sheet1!$B$1</c:f>
              <c:strCache>
                <c:ptCount val="1"/>
                <c:pt idx="0">
                  <c:v>Sales</c:v>
                </c:pt>
              </c:strCache>
            </c:strRef>
          </c:tx>
          <c:dPt>
            <c:idx val="0"/>
            <c:bubble3D val="0"/>
            <c:spPr>
              <a:solidFill>
                <a:schemeClr val="accent6"/>
              </a:solidFill>
            </c:spPr>
            <c:extLst>
              <c:ext xmlns:c16="http://schemas.microsoft.com/office/drawing/2014/chart" uri="{C3380CC4-5D6E-409C-BE32-E72D297353CC}">
                <c16:uniqueId val="{00000001-EA94-4F71-8166-9E1D2BFB7084}"/>
              </c:ext>
            </c:extLst>
          </c:dPt>
          <c:dPt>
            <c:idx val="1"/>
            <c:bubble3D val="0"/>
            <c:spPr>
              <a:solidFill>
                <a:schemeClr val="accent1"/>
              </a:solidFill>
            </c:spPr>
            <c:extLst>
              <c:ext xmlns:c16="http://schemas.microsoft.com/office/drawing/2014/chart" uri="{C3380CC4-5D6E-409C-BE32-E72D297353CC}">
                <c16:uniqueId val="{00000003-EA94-4F71-8166-9E1D2BFB7084}"/>
              </c:ext>
            </c:extLst>
          </c:dPt>
          <c:dPt>
            <c:idx val="2"/>
            <c:bubble3D val="0"/>
            <c:spPr>
              <a:solidFill>
                <a:schemeClr val="bg1">
                  <a:lumMod val="65000"/>
                </a:schemeClr>
              </a:solidFill>
            </c:spPr>
            <c:extLst>
              <c:ext xmlns:c16="http://schemas.microsoft.com/office/drawing/2014/chart" uri="{C3380CC4-5D6E-409C-BE32-E72D297353CC}">
                <c16:uniqueId val="{00000005-EA94-4F71-8166-9E1D2BFB7084}"/>
              </c:ext>
            </c:extLst>
          </c:dPt>
          <c:dPt>
            <c:idx val="6"/>
            <c:bubble3D val="0"/>
            <c:spPr>
              <a:solidFill>
                <a:schemeClr val="bg1">
                  <a:lumMod val="65000"/>
                </a:schemeClr>
              </a:solidFill>
            </c:spPr>
            <c:extLst>
              <c:ext xmlns:c16="http://schemas.microsoft.com/office/drawing/2014/chart" uri="{C3380CC4-5D6E-409C-BE32-E72D297353CC}">
                <c16:uniqueId val="{00000007-EA94-4F71-8166-9E1D2BFB7084}"/>
              </c:ext>
            </c:extLst>
          </c:dPt>
          <c:dLbls>
            <c:dLbl>
              <c:idx val="0"/>
              <c:layout>
                <c:manualLayout>
                  <c:x val="0.16865800747432805"/>
                  <c:y val="-0.13167758619924858"/>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A94-4F71-8166-9E1D2BFB7084}"/>
                </c:ext>
              </c:extLst>
            </c:dLbl>
            <c:dLbl>
              <c:idx val="1"/>
              <c:layout>
                <c:manualLayout>
                  <c:x val="-0.12505386717160111"/>
                  <c:y val="0.20528987403724028"/>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A94-4F71-8166-9E1D2BFB7084}"/>
                </c:ext>
              </c:extLst>
            </c:dLbl>
            <c:dLbl>
              <c:idx val="2"/>
              <c:layout>
                <c:manualLayout>
                  <c:x val="-0.21341795997722554"/>
                  <c:y val="0.14271540755658269"/>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A94-4F71-8166-9E1D2BFB7084}"/>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A94-4F71-8166-9E1D2BFB7084}"/>
                </c:ext>
              </c:extLst>
            </c:dLbl>
            <c:spPr>
              <a:noFill/>
              <a:ln>
                <a:noFill/>
              </a:ln>
              <a:effectLst/>
            </c:spPr>
            <c:txPr>
              <a:bodyPr wrap="square" lIns="38100" tIns="19050" rIns="38100" bIns="19050" anchor="ctr">
                <a:spAutoFit/>
              </a:bodyPr>
              <a:lstStyle/>
              <a:p>
                <a:pPr>
                  <a:defRPr sz="100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Sheet1!$A$2:$A$4</c:f>
              <c:strCache>
                <c:ptCount val="3"/>
                <c:pt idx="0">
                  <c:v>Jā</c:v>
                </c:pt>
                <c:pt idx="1">
                  <c:v>Nē</c:v>
                </c:pt>
                <c:pt idx="2">
                  <c:v>Grūti atbildēt \ NA</c:v>
                </c:pt>
              </c:strCache>
            </c:strRef>
          </c:cat>
          <c:val>
            <c:numRef>
              <c:f>Sheet1!$B$2:$B$4</c:f>
              <c:numCache>
                <c:formatCode>0%</c:formatCode>
                <c:ptCount val="3"/>
                <c:pt idx="0">
                  <c:v>0.88214715305444658</c:v>
                </c:pt>
                <c:pt idx="1">
                  <c:v>7.9054505504969591E-2</c:v>
                </c:pt>
                <c:pt idx="2">
                  <c:v>3.8798341440583861E-2</c:v>
                </c:pt>
              </c:numCache>
            </c:numRef>
          </c:val>
          <c:extLst>
            <c:ext xmlns:c16="http://schemas.microsoft.com/office/drawing/2014/chart" uri="{C3380CC4-5D6E-409C-BE32-E72D297353CC}">
              <c16:uniqueId val="{00000008-EA94-4F71-8166-9E1D2BFB7084}"/>
            </c:ext>
          </c:extLst>
        </c:ser>
        <c:dLbls>
          <c:showLegendKey val="0"/>
          <c:showVal val="0"/>
          <c:showCatName val="0"/>
          <c:showSerName val="0"/>
          <c:showPercent val="0"/>
          <c:showBubbleSize val="0"/>
          <c:showLeaderLines val="1"/>
        </c:dLbls>
        <c:firstSliceAng val="233"/>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2970753421382697"/>
          <c:y val="1.0931232977267929E-2"/>
          <c:w val="0.7412496169729329"/>
          <c:h val="0.96697201401478661"/>
        </c:manualLayout>
      </c:layout>
      <c:barChart>
        <c:barDir val="bar"/>
        <c:grouping val="clustered"/>
        <c:varyColors val="0"/>
        <c:ser>
          <c:idx val="0"/>
          <c:order val="0"/>
          <c:tx>
            <c:strRef>
              <c:f>Sheet1!$C$2</c:f>
              <c:strCache>
                <c:ptCount val="1"/>
                <c:pt idx="0">
                  <c:v>Jā</c:v>
                </c:pt>
              </c:strCache>
            </c:strRef>
          </c:tx>
          <c:spPr>
            <a:solidFill>
              <a:schemeClr val="accent5"/>
            </a:solidFill>
          </c:spPr>
          <c:invertIfNegative val="0"/>
          <c:dPt>
            <c:idx val="0"/>
            <c:invertIfNegative val="0"/>
            <c:bubble3D val="0"/>
            <c:spPr>
              <a:solidFill>
                <a:srgbClr val="70AD47">
                  <a:lumMod val="50000"/>
                </a:srgbClr>
              </a:solidFill>
            </c:spPr>
            <c:extLst>
              <c:ext xmlns:c16="http://schemas.microsoft.com/office/drawing/2014/chart" uri="{C3380CC4-5D6E-409C-BE32-E72D297353CC}">
                <c16:uniqueId val="{00000001-B779-4F19-A554-C4F59196FF1F}"/>
              </c:ext>
            </c:extLst>
          </c:dPt>
          <c:dPt>
            <c:idx val="1"/>
            <c:invertIfNegative val="0"/>
            <c:bubble3D val="0"/>
            <c:spPr>
              <a:solidFill>
                <a:srgbClr val="70AD47">
                  <a:lumMod val="50000"/>
                </a:srgbClr>
              </a:solidFill>
            </c:spPr>
            <c:extLst>
              <c:ext xmlns:c16="http://schemas.microsoft.com/office/drawing/2014/chart" uri="{C3380CC4-5D6E-409C-BE32-E72D297353CC}">
                <c16:uniqueId val="{00000003-B779-4F19-A554-C4F59196FF1F}"/>
              </c:ext>
            </c:extLst>
          </c:dPt>
          <c:dPt>
            <c:idx val="2"/>
            <c:invertIfNegative val="0"/>
            <c:bubble3D val="0"/>
            <c:spPr>
              <a:solidFill>
                <a:srgbClr val="70AD47">
                  <a:lumMod val="50000"/>
                </a:srgbClr>
              </a:solidFill>
            </c:spPr>
            <c:extLst>
              <c:ext xmlns:c16="http://schemas.microsoft.com/office/drawing/2014/chart" uri="{C3380CC4-5D6E-409C-BE32-E72D297353CC}">
                <c16:uniqueId val="{00000005-B779-4F19-A554-C4F59196FF1F}"/>
              </c:ext>
            </c:extLst>
          </c:dPt>
          <c:dPt>
            <c:idx val="3"/>
            <c:invertIfNegative val="0"/>
            <c:bubble3D val="0"/>
            <c:spPr>
              <a:solidFill>
                <a:srgbClr val="70AD47">
                  <a:lumMod val="50000"/>
                </a:srgbClr>
              </a:solidFill>
            </c:spPr>
            <c:extLst>
              <c:ext xmlns:c16="http://schemas.microsoft.com/office/drawing/2014/chart" uri="{C3380CC4-5D6E-409C-BE32-E72D297353CC}">
                <c16:uniqueId val="{00000007-B779-4F19-A554-C4F59196FF1F}"/>
              </c:ext>
            </c:extLst>
          </c:dPt>
          <c:dPt>
            <c:idx val="4"/>
            <c:invertIfNegative val="0"/>
            <c:bubble3D val="0"/>
            <c:spPr>
              <a:solidFill>
                <a:srgbClr val="4BACC6"/>
              </a:solidFill>
            </c:spPr>
            <c:extLst>
              <c:ext xmlns:c16="http://schemas.microsoft.com/office/drawing/2014/chart" uri="{C3380CC4-5D6E-409C-BE32-E72D297353CC}">
                <c16:uniqueId val="{00000009-B779-4F19-A554-C4F59196FF1F}"/>
              </c:ext>
            </c:extLst>
          </c:dPt>
          <c:dPt>
            <c:idx val="5"/>
            <c:invertIfNegative val="0"/>
            <c:bubble3D val="0"/>
            <c:spPr>
              <a:solidFill>
                <a:srgbClr val="4BACC6"/>
              </a:solidFill>
            </c:spPr>
            <c:extLst>
              <c:ext xmlns:c16="http://schemas.microsoft.com/office/drawing/2014/chart" uri="{C3380CC4-5D6E-409C-BE32-E72D297353CC}">
                <c16:uniqueId val="{0000000B-B779-4F19-A554-C4F59196FF1F}"/>
              </c:ext>
            </c:extLst>
          </c:dPt>
          <c:dPt>
            <c:idx val="7"/>
            <c:invertIfNegative val="0"/>
            <c:bubble3D val="0"/>
            <c:spPr>
              <a:solidFill>
                <a:srgbClr val="FFC000"/>
              </a:solidFill>
            </c:spPr>
            <c:extLst>
              <c:ext xmlns:c16="http://schemas.microsoft.com/office/drawing/2014/chart" uri="{C3380CC4-5D6E-409C-BE32-E72D297353CC}">
                <c16:uniqueId val="{0000000D-B779-4F19-A554-C4F59196FF1F}"/>
              </c:ext>
            </c:extLst>
          </c:dPt>
          <c:dPt>
            <c:idx val="8"/>
            <c:invertIfNegative val="0"/>
            <c:bubble3D val="0"/>
            <c:spPr>
              <a:solidFill>
                <a:srgbClr val="FFC000"/>
              </a:solidFill>
            </c:spPr>
            <c:extLst>
              <c:ext xmlns:c16="http://schemas.microsoft.com/office/drawing/2014/chart" uri="{C3380CC4-5D6E-409C-BE32-E72D297353CC}">
                <c16:uniqueId val="{0000000F-B779-4F19-A554-C4F59196FF1F}"/>
              </c:ext>
            </c:extLst>
          </c:dPt>
          <c:dPt>
            <c:idx val="9"/>
            <c:invertIfNegative val="0"/>
            <c:bubble3D val="0"/>
            <c:spPr>
              <a:solidFill>
                <a:srgbClr val="FFC000"/>
              </a:solidFill>
            </c:spPr>
            <c:extLst>
              <c:ext xmlns:c16="http://schemas.microsoft.com/office/drawing/2014/chart" uri="{C3380CC4-5D6E-409C-BE32-E72D297353CC}">
                <c16:uniqueId val="{00000011-B779-4F19-A554-C4F59196FF1F}"/>
              </c:ext>
            </c:extLst>
          </c:dPt>
          <c:dPt>
            <c:idx val="10"/>
            <c:invertIfNegative val="0"/>
            <c:bubble3D val="0"/>
            <c:spPr>
              <a:solidFill>
                <a:srgbClr val="8064A2"/>
              </a:solidFill>
            </c:spPr>
            <c:extLst>
              <c:ext xmlns:c16="http://schemas.microsoft.com/office/drawing/2014/chart" uri="{C3380CC4-5D6E-409C-BE32-E72D297353CC}">
                <c16:uniqueId val="{00000043-B779-4F19-A554-C4F59196FF1F}"/>
              </c:ext>
            </c:extLst>
          </c:dPt>
          <c:dPt>
            <c:idx val="11"/>
            <c:invertIfNegative val="0"/>
            <c:bubble3D val="0"/>
            <c:spPr>
              <a:solidFill>
                <a:srgbClr val="8064A2"/>
              </a:solidFill>
            </c:spPr>
            <c:extLst>
              <c:ext xmlns:c16="http://schemas.microsoft.com/office/drawing/2014/chart" uri="{C3380CC4-5D6E-409C-BE32-E72D297353CC}">
                <c16:uniqueId val="{00000013-B779-4F19-A554-C4F59196FF1F}"/>
              </c:ext>
            </c:extLst>
          </c:dPt>
          <c:dPt>
            <c:idx val="12"/>
            <c:invertIfNegative val="0"/>
            <c:bubble3D val="0"/>
            <c:spPr>
              <a:solidFill>
                <a:srgbClr val="8064A2"/>
              </a:solidFill>
            </c:spPr>
            <c:extLst>
              <c:ext xmlns:c16="http://schemas.microsoft.com/office/drawing/2014/chart" uri="{C3380CC4-5D6E-409C-BE32-E72D297353CC}">
                <c16:uniqueId val="{00000015-B779-4F19-A554-C4F59196FF1F}"/>
              </c:ext>
            </c:extLst>
          </c:dPt>
          <c:dPt>
            <c:idx val="13"/>
            <c:invertIfNegative val="0"/>
            <c:bubble3D val="0"/>
            <c:spPr>
              <a:solidFill>
                <a:srgbClr val="4F81BD"/>
              </a:solidFill>
            </c:spPr>
            <c:extLst>
              <c:ext xmlns:c16="http://schemas.microsoft.com/office/drawing/2014/chart" uri="{C3380CC4-5D6E-409C-BE32-E72D297353CC}">
                <c16:uniqueId val="{00000017-B779-4F19-A554-C4F59196FF1F}"/>
              </c:ext>
            </c:extLst>
          </c:dPt>
          <c:dPt>
            <c:idx val="14"/>
            <c:invertIfNegative val="0"/>
            <c:bubble3D val="0"/>
            <c:spPr>
              <a:solidFill>
                <a:srgbClr val="4F81BD"/>
              </a:solidFill>
            </c:spPr>
            <c:extLst>
              <c:ext xmlns:c16="http://schemas.microsoft.com/office/drawing/2014/chart" uri="{C3380CC4-5D6E-409C-BE32-E72D297353CC}">
                <c16:uniqueId val="{00000019-B779-4F19-A554-C4F59196FF1F}"/>
              </c:ext>
            </c:extLst>
          </c:dPt>
          <c:dPt>
            <c:idx val="15"/>
            <c:invertIfNegative val="0"/>
            <c:bubble3D val="0"/>
            <c:spPr>
              <a:solidFill>
                <a:srgbClr val="4F81BD"/>
              </a:solidFill>
            </c:spPr>
            <c:extLst>
              <c:ext xmlns:c16="http://schemas.microsoft.com/office/drawing/2014/chart" uri="{C3380CC4-5D6E-409C-BE32-E72D297353CC}">
                <c16:uniqueId val="{0000001B-B779-4F19-A554-C4F59196FF1F}"/>
              </c:ext>
            </c:extLst>
          </c:dPt>
          <c:dPt>
            <c:idx val="16"/>
            <c:invertIfNegative val="0"/>
            <c:bubble3D val="0"/>
            <c:spPr>
              <a:solidFill>
                <a:srgbClr val="4F81BD"/>
              </a:solidFill>
            </c:spPr>
            <c:extLst>
              <c:ext xmlns:c16="http://schemas.microsoft.com/office/drawing/2014/chart" uri="{C3380CC4-5D6E-409C-BE32-E72D297353CC}">
                <c16:uniqueId val="{0000001D-B779-4F19-A554-C4F59196FF1F}"/>
              </c:ext>
            </c:extLst>
          </c:dPt>
          <c:dPt>
            <c:idx val="17"/>
            <c:invertIfNegative val="0"/>
            <c:bubble3D val="0"/>
            <c:spPr>
              <a:solidFill>
                <a:srgbClr val="4F81BD"/>
              </a:solidFill>
            </c:spPr>
            <c:extLst>
              <c:ext xmlns:c16="http://schemas.microsoft.com/office/drawing/2014/chart" uri="{C3380CC4-5D6E-409C-BE32-E72D297353CC}">
                <c16:uniqueId val="{0000001F-B779-4F19-A554-C4F59196FF1F}"/>
              </c:ext>
            </c:extLst>
          </c:dPt>
          <c:dPt>
            <c:idx val="18"/>
            <c:invertIfNegative val="0"/>
            <c:bubble3D val="0"/>
            <c:spPr>
              <a:solidFill>
                <a:srgbClr val="4F81BD"/>
              </a:solidFill>
            </c:spPr>
            <c:extLst>
              <c:ext xmlns:c16="http://schemas.microsoft.com/office/drawing/2014/chart" uri="{C3380CC4-5D6E-409C-BE32-E72D297353CC}">
                <c16:uniqueId val="{00000021-B779-4F19-A554-C4F59196FF1F}"/>
              </c:ext>
            </c:extLst>
          </c:dPt>
          <c:dPt>
            <c:idx val="19"/>
            <c:invertIfNegative val="0"/>
            <c:bubble3D val="0"/>
            <c:spPr>
              <a:solidFill>
                <a:srgbClr val="70AD47"/>
              </a:solidFill>
            </c:spPr>
            <c:extLst>
              <c:ext xmlns:c16="http://schemas.microsoft.com/office/drawing/2014/chart" uri="{C3380CC4-5D6E-409C-BE32-E72D297353CC}">
                <c16:uniqueId val="{00000023-B779-4F19-A554-C4F59196FF1F}"/>
              </c:ext>
            </c:extLst>
          </c:dPt>
          <c:dPt>
            <c:idx val="20"/>
            <c:invertIfNegative val="0"/>
            <c:bubble3D val="0"/>
            <c:spPr>
              <a:solidFill>
                <a:srgbClr val="9BBB59"/>
              </a:solidFill>
            </c:spPr>
            <c:extLst>
              <c:ext xmlns:c16="http://schemas.microsoft.com/office/drawing/2014/chart" uri="{C3380CC4-5D6E-409C-BE32-E72D297353CC}">
                <c16:uniqueId val="{00000025-B779-4F19-A554-C4F59196FF1F}"/>
              </c:ext>
            </c:extLst>
          </c:dPt>
          <c:dPt>
            <c:idx val="21"/>
            <c:invertIfNegative val="0"/>
            <c:bubble3D val="0"/>
            <c:spPr>
              <a:solidFill>
                <a:srgbClr val="9BBB59"/>
              </a:solidFill>
            </c:spPr>
            <c:extLst>
              <c:ext xmlns:c16="http://schemas.microsoft.com/office/drawing/2014/chart" uri="{C3380CC4-5D6E-409C-BE32-E72D297353CC}">
                <c16:uniqueId val="{00000027-B779-4F19-A554-C4F59196FF1F}"/>
              </c:ext>
            </c:extLst>
          </c:dPt>
          <c:dPt>
            <c:idx val="22"/>
            <c:invertIfNegative val="0"/>
            <c:bubble3D val="0"/>
            <c:spPr>
              <a:solidFill>
                <a:srgbClr val="7030A0"/>
              </a:solidFill>
            </c:spPr>
            <c:extLst>
              <c:ext xmlns:c16="http://schemas.microsoft.com/office/drawing/2014/chart" uri="{C3380CC4-5D6E-409C-BE32-E72D297353CC}">
                <c16:uniqueId val="{00000029-B779-4F19-A554-C4F59196FF1F}"/>
              </c:ext>
            </c:extLst>
          </c:dPt>
          <c:dPt>
            <c:idx val="23"/>
            <c:invertIfNegative val="0"/>
            <c:bubble3D val="0"/>
            <c:spPr>
              <a:solidFill>
                <a:srgbClr val="990033"/>
              </a:solidFill>
            </c:spPr>
            <c:extLst>
              <c:ext xmlns:c16="http://schemas.microsoft.com/office/drawing/2014/chart" uri="{C3380CC4-5D6E-409C-BE32-E72D297353CC}">
                <c16:uniqueId val="{0000002B-B779-4F19-A554-C4F59196FF1F}"/>
              </c:ext>
            </c:extLst>
          </c:dPt>
          <c:dPt>
            <c:idx val="24"/>
            <c:invertIfNegative val="0"/>
            <c:bubble3D val="0"/>
            <c:spPr>
              <a:solidFill>
                <a:srgbClr val="4F81BD"/>
              </a:solidFill>
            </c:spPr>
            <c:extLst>
              <c:ext xmlns:c16="http://schemas.microsoft.com/office/drawing/2014/chart" uri="{C3380CC4-5D6E-409C-BE32-E72D297353CC}">
                <c16:uniqueId val="{0000002D-B779-4F19-A554-C4F59196FF1F}"/>
              </c:ext>
            </c:extLst>
          </c:dPt>
          <c:dPt>
            <c:idx val="25"/>
            <c:invertIfNegative val="0"/>
            <c:bubble3D val="0"/>
            <c:spPr>
              <a:solidFill>
                <a:srgbClr val="4F81BD"/>
              </a:solidFill>
            </c:spPr>
            <c:extLst>
              <c:ext xmlns:c16="http://schemas.microsoft.com/office/drawing/2014/chart" uri="{C3380CC4-5D6E-409C-BE32-E72D297353CC}">
                <c16:uniqueId val="{0000002F-B779-4F19-A554-C4F59196FF1F}"/>
              </c:ext>
            </c:extLst>
          </c:dPt>
          <c:dPt>
            <c:idx val="26"/>
            <c:invertIfNegative val="0"/>
            <c:bubble3D val="0"/>
            <c:spPr>
              <a:solidFill>
                <a:srgbClr val="4F81BD"/>
              </a:solidFill>
            </c:spPr>
            <c:extLst>
              <c:ext xmlns:c16="http://schemas.microsoft.com/office/drawing/2014/chart" uri="{C3380CC4-5D6E-409C-BE32-E72D297353CC}">
                <c16:uniqueId val="{00000031-B779-4F19-A554-C4F59196FF1F}"/>
              </c:ext>
            </c:extLst>
          </c:dPt>
          <c:dPt>
            <c:idx val="27"/>
            <c:invertIfNegative val="0"/>
            <c:bubble3D val="0"/>
            <c:spPr>
              <a:solidFill>
                <a:srgbClr val="4F81BD"/>
              </a:solidFill>
            </c:spPr>
            <c:extLst>
              <c:ext xmlns:c16="http://schemas.microsoft.com/office/drawing/2014/chart" uri="{C3380CC4-5D6E-409C-BE32-E72D297353CC}">
                <c16:uniqueId val="{00000033-B779-4F19-A554-C4F59196FF1F}"/>
              </c:ext>
            </c:extLst>
          </c:dPt>
          <c:dPt>
            <c:idx val="28"/>
            <c:invertIfNegative val="0"/>
            <c:bubble3D val="0"/>
            <c:spPr>
              <a:solidFill>
                <a:srgbClr val="4F81BD"/>
              </a:solidFill>
            </c:spPr>
            <c:extLst>
              <c:ext xmlns:c16="http://schemas.microsoft.com/office/drawing/2014/chart" uri="{C3380CC4-5D6E-409C-BE32-E72D297353CC}">
                <c16:uniqueId val="{00000035-B779-4F19-A554-C4F59196FF1F}"/>
              </c:ext>
            </c:extLst>
          </c:dPt>
          <c:dPt>
            <c:idx val="30"/>
            <c:invertIfNegative val="0"/>
            <c:bubble3D val="0"/>
            <c:spPr>
              <a:solidFill>
                <a:srgbClr val="00B050"/>
              </a:solidFill>
            </c:spPr>
            <c:extLst>
              <c:ext xmlns:c16="http://schemas.microsoft.com/office/drawing/2014/chart" uri="{C3380CC4-5D6E-409C-BE32-E72D297353CC}">
                <c16:uniqueId val="{00000037-B779-4F19-A554-C4F59196FF1F}"/>
              </c:ext>
            </c:extLst>
          </c:dPt>
          <c:dPt>
            <c:idx val="31"/>
            <c:invertIfNegative val="0"/>
            <c:bubble3D val="0"/>
            <c:spPr>
              <a:solidFill>
                <a:srgbClr val="00B050"/>
              </a:solidFill>
            </c:spPr>
            <c:extLst>
              <c:ext xmlns:c16="http://schemas.microsoft.com/office/drawing/2014/chart" uri="{C3380CC4-5D6E-409C-BE32-E72D297353CC}">
                <c16:uniqueId val="{00000039-B779-4F19-A554-C4F59196FF1F}"/>
              </c:ext>
            </c:extLst>
          </c:dPt>
          <c:dPt>
            <c:idx val="32"/>
            <c:invertIfNegative val="0"/>
            <c:bubble3D val="0"/>
            <c:spPr>
              <a:solidFill>
                <a:srgbClr val="5B9BD5"/>
              </a:solidFill>
            </c:spPr>
            <c:extLst>
              <c:ext xmlns:c16="http://schemas.microsoft.com/office/drawing/2014/chart" uri="{C3380CC4-5D6E-409C-BE32-E72D297353CC}">
                <c16:uniqueId val="{0000003B-B779-4F19-A554-C4F59196FF1F}"/>
              </c:ext>
            </c:extLst>
          </c:dPt>
          <c:dPt>
            <c:idx val="33"/>
            <c:invertIfNegative val="0"/>
            <c:bubble3D val="0"/>
            <c:spPr>
              <a:solidFill>
                <a:srgbClr val="00B050"/>
              </a:solidFill>
            </c:spPr>
            <c:extLst>
              <c:ext xmlns:c16="http://schemas.microsoft.com/office/drawing/2014/chart" uri="{C3380CC4-5D6E-409C-BE32-E72D297353CC}">
                <c16:uniqueId val="{0000003D-B779-4F19-A554-C4F59196FF1F}"/>
              </c:ext>
            </c:extLst>
          </c:dPt>
          <c:dPt>
            <c:idx val="34"/>
            <c:invertIfNegative val="0"/>
            <c:bubble3D val="0"/>
            <c:spPr>
              <a:solidFill>
                <a:srgbClr val="00B050"/>
              </a:solidFill>
            </c:spPr>
            <c:extLst>
              <c:ext xmlns:c16="http://schemas.microsoft.com/office/drawing/2014/chart" uri="{C3380CC4-5D6E-409C-BE32-E72D297353CC}">
                <c16:uniqueId val="{0000003F-B779-4F19-A554-C4F59196FF1F}"/>
              </c:ext>
            </c:extLst>
          </c:dPt>
          <c:dPt>
            <c:idx val="35"/>
            <c:invertIfNegative val="0"/>
            <c:bubble3D val="0"/>
            <c:spPr>
              <a:solidFill>
                <a:srgbClr val="00B050"/>
              </a:solidFill>
            </c:spPr>
            <c:extLst>
              <c:ext xmlns:c16="http://schemas.microsoft.com/office/drawing/2014/chart" uri="{C3380CC4-5D6E-409C-BE32-E72D297353CC}">
                <c16:uniqueId val="{00000041-B779-4F19-A554-C4F59196FF1F}"/>
              </c:ext>
            </c:extLst>
          </c:dPt>
          <c:dLbls>
            <c:dLbl>
              <c:idx val="17"/>
              <c:numFmt formatCode="0%" sourceLinked="0"/>
              <c:spPr>
                <a:noFill/>
                <a:ln>
                  <a:noFill/>
                </a:ln>
                <a:effectLst/>
              </c:spPr>
              <c:txPr>
                <a:bodyPr/>
                <a:lstStyle/>
                <a:p>
                  <a:pPr>
                    <a:defRPr sz="900" b="1"/>
                  </a:pPr>
                  <a:endParaRPr lang="en-US"/>
                </a:p>
              </c:txPr>
              <c:showLegendKey val="0"/>
              <c:showVal val="1"/>
              <c:showCatName val="0"/>
              <c:showSerName val="0"/>
              <c:showPercent val="0"/>
              <c:showBubbleSize val="0"/>
              <c:extLst>
                <c:ext xmlns:c16="http://schemas.microsoft.com/office/drawing/2014/chart" uri="{C3380CC4-5D6E-409C-BE32-E72D297353CC}">
                  <c16:uniqueId val="{0000001F-B779-4F19-A554-C4F59196FF1F}"/>
                </c:ext>
              </c:extLst>
            </c:dLbl>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Sheet1!$A$3:$B$26</c:f>
              <c:multiLvlStrCache>
                <c:ptCount val="24"/>
                <c:lvl>
                  <c:pt idx="0">
                    <c:v>Ciems, lauki</c:v>
                  </c:pt>
                  <c:pt idx="1">
                    <c:v>Cita pilsēta</c:v>
                  </c:pt>
                  <c:pt idx="2">
                    <c:v>Rīga</c:v>
                  </c:pt>
                  <c:pt idx="4">
                    <c:v>Nestrādā</c:v>
                  </c:pt>
                  <c:pt idx="5">
                    <c:v>Strādā</c:v>
                  </c:pt>
                  <c:pt idx="7">
                    <c:v>Pamata, vidējā</c:v>
                  </c:pt>
                  <c:pt idx="8">
                    <c:v>Augstākā</c:v>
                  </c:pt>
                  <c:pt idx="10">
                    <c:v>Cita</c:v>
                  </c:pt>
                  <c:pt idx="11">
                    <c:v>Latviešu</c:v>
                  </c:pt>
                  <c:pt idx="13">
                    <c:v>65-74 gadi</c:v>
                  </c:pt>
                  <c:pt idx="14">
                    <c:v>55-64 gadi</c:v>
                  </c:pt>
                  <c:pt idx="15">
                    <c:v>45-54 gadi</c:v>
                  </c:pt>
                  <c:pt idx="16">
                    <c:v>35-44 gadi</c:v>
                  </c:pt>
                  <c:pt idx="17">
                    <c:v>25-34 gadi</c:v>
                  </c:pt>
                  <c:pt idx="18">
                    <c:v>18-24 gadi</c:v>
                  </c:pt>
                  <c:pt idx="20">
                    <c:v>Vīrieši</c:v>
                  </c:pt>
                  <c:pt idx="21">
                    <c:v>Sievietes</c:v>
                  </c:pt>
                  <c:pt idx="23">
                    <c:v>Kopā</c:v>
                  </c:pt>
                </c:lvl>
                <c:lvl>
                  <c:pt idx="0">
                    <c:v>Dzīves-vieta</c:v>
                  </c:pt>
                  <c:pt idx="4">
                    <c:v>Nodarboša-nās </c:v>
                  </c:pt>
                  <c:pt idx="7">
                    <c:v>Izglītība</c:v>
                  </c:pt>
                  <c:pt idx="10">
                    <c:v>Pamata valoda ģimenē</c:v>
                  </c:pt>
                  <c:pt idx="13">
                    <c:v>Vecums</c:v>
                  </c:pt>
                  <c:pt idx="20">
                    <c:v>Dzi-mums</c:v>
                  </c:pt>
                  <c:pt idx="23">
                    <c:v>Kopā</c:v>
                  </c:pt>
                </c:lvl>
              </c:multiLvlStrCache>
            </c:multiLvlStrRef>
          </c:cat>
          <c:val>
            <c:numRef>
              <c:f>Sheet1!$C$3:$C$26</c:f>
              <c:numCache>
                <c:formatCode>0%</c:formatCode>
                <c:ptCount val="24"/>
                <c:pt idx="0">
                  <c:v>0.37105291840543336</c:v>
                </c:pt>
                <c:pt idx="1">
                  <c:v>0.38202318639931709</c:v>
                </c:pt>
                <c:pt idx="2">
                  <c:v>0.40656292725087206</c:v>
                </c:pt>
                <c:pt idx="4">
                  <c:v>0.28560910792748212</c:v>
                </c:pt>
                <c:pt idx="5">
                  <c:v>0.40927558221835603</c:v>
                </c:pt>
                <c:pt idx="7">
                  <c:v>0.3587814101276578</c:v>
                </c:pt>
                <c:pt idx="8">
                  <c:v>0.39729237075708818</c:v>
                </c:pt>
                <c:pt idx="10">
                  <c:v>0.34860976965086904</c:v>
                </c:pt>
                <c:pt idx="11">
                  <c:v>0.41240184317190443</c:v>
                </c:pt>
                <c:pt idx="13">
                  <c:v>0.35990613704647906</c:v>
                </c:pt>
                <c:pt idx="14">
                  <c:v>0.38869735718934528</c:v>
                </c:pt>
                <c:pt idx="15">
                  <c:v>0.38743618645260047</c:v>
                </c:pt>
                <c:pt idx="16">
                  <c:v>0.42700034056879216</c:v>
                </c:pt>
                <c:pt idx="17">
                  <c:v>0.32434921558440133</c:v>
                </c:pt>
                <c:pt idx="18">
                  <c:v>0.4567241534073993</c:v>
                </c:pt>
                <c:pt idx="20">
                  <c:v>0.37312875529035872</c:v>
                </c:pt>
                <c:pt idx="21">
                  <c:v>0.39863160235459383</c:v>
                </c:pt>
                <c:pt idx="23">
                  <c:v>0.38629682597770915</c:v>
                </c:pt>
              </c:numCache>
            </c:numRef>
          </c:val>
          <c:extLst>
            <c:ext xmlns:c16="http://schemas.microsoft.com/office/drawing/2014/chart" uri="{C3380CC4-5D6E-409C-BE32-E72D297353CC}">
              <c16:uniqueId val="{00000042-B779-4F19-A554-C4F59196FF1F}"/>
            </c:ext>
          </c:extLst>
        </c:ser>
        <c:dLbls>
          <c:showLegendKey val="0"/>
          <c:showVal val="0"/>
          <c:showCatName val="0"/>
          <c:showSerName val="0"/>
          <c:showPercent val="0"/>
          <c:showBubbleSize val="0"/>
        </c:dLbls>
        <c:gapWidth val="51"/>
        <c:axId val="-1720574624"/>
        <c:axId val="-1720593120"/>
      </c:barChart>
      <c:catAx>
        <c:axId val="-1720574624"/>
        <c:scaling>
          <c:orientation val="minMax"/>
        </c:scaling>
        <c:delete val="0"/>
        <c:axPos val="l"/>
        <c:numFmt formatCode="General" sourceLinked="0"/>
        <c:majorTickMark val="out"/>
        <c:minorTickMark val="none"/>
        <c:tickLblPos val="nextTo"/>
        <c:txPr>
          <a:bodyPr/>
          <a:lstStyle/>
          <a:p>
            <a:pPr>
              <a:defRPr sz="1000"/>
            </a:pPr>
            <a:endParaRPr lang="en-US"/>
          </a:p>
        </c:txPr>
        <c:crossAx val="-1720593120"/>
        <c:crosses val="autoZero"/>
        <c:auto val="1"/>
        <c:lblAlgn val="ctr"/>
        <c:lblOffset val="100"/>
        <c:noMultiLvlLbl val="0"/>
      </c:catAx>
      <c:valAx>
        <c:axId val="-1720593120"/>
        <c:scaling>
          <c:orientation val="minMax"/>
          <c:max val="0.75000000000000011"/>
        </c:scaling>
        <c:delete val="1"/>
        <c:axPos val="b"/>
        <c:numFmt formatCode="0%" sourceLinked="1"/>
        <c:majorTickMark val="out"/>
        <c:minorTickMark val="none"/>
        <c:tickLblPos val="nextTo"/>
        <c:crossAx val="-1720574624"/>
        <c:crosses val="autoZero"/>
        <c:crossBetween val="between"/>
        <c:majorUnit val="0.25"/>
      </c:valAx>
    </c:plotArea>
    <c:plotVisOnly val="1"/>
    <c:dispBlanksAs val="gap"/>
    <c:showDLblsOverMax val="0"/>
  </c:chart>
  <c:txPr>
    <a:bodyPr/>
    <a:lstStyle/>
    <a:p>
      <a:pPr>
        <a:defRPr sz="1800"/>
      </a:pPr>
      <a:endParaRPr lang="en-US"/>
    </a:p>
  </c:txPr>
  <c:externalData r:id="rId2">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82185140151486"/>
          <c:y val="0.20950391166194252"/>
          <c:w val="0.51932681487152632"/>
          <c:h val="0.5391989779849804"/>
        </c:manualLayout>
      </c:layout>
      <c:doughnutChart>
        <c:varyColors val="1"/>
        <c:ser>
          <c:idx val="0"/>
          <c:order val="0"/>
          <c:tx>
            <c:strRef>
              <c:f>Sheet1!$B$1</c:f>
              <c:strCache>
                <c:ptCount val="1"/>
                <c:pt idx="0">
                  <c:v>Sales</c:v>
                </c:pt>
              </c:strCache>
            </c:strRef>
          </c:tx>
          <c:dPt>
            <c:idx val="0"/>
            <c:bubble3D val="0"/>
            <c:spPr>
              <a:solidFill>
                <a:schemeClr val="accent6"/>
              </a:solidFill>
            </c:spPr>
            <c:extLst>
              <c:ext xmlns:c16="http://schemas.microsoft.com/office/drawing/2014/chart" uri="{C3380CC4-5D6E-409C-BE32-E72D297353CC}">
                <c16:uniqueId val="{00000001-6FBD-4E92-9F30-514ECBDB6654}"/>
              </c:ext>
            </c:extLst>
          </c:dPt>
          <c:dPt>
            <c:idx val="1"/>
            <c:bubble3D val="0"/>
            <c:spPr>
              <a:solidFill>
                <a:schemeClr val="accent1"/>
              </a:solidFill>
            </c:spPr>
            <c:extLst>
              <c:ext xmlns:c16="http://schemas.microsoft.com/office/drawing/2014/chart" uri="{C3380CC4-5D6E-409C-BE32-E72D297353CC}">
                <c16:uniqueId val="{00000003-6FBD-4E92-9F30-514ECBDB6654}"/>
              </c:ext>
            </c:extLst>
          </c:dPt>
          <c:dPt>
            <c:idx val="2"/>
            <c:bubble3D val="0"/>
            <c:spPr>
              <a:solidFill>
                <a:schemeClr val="bg1">
                  <a:lumMod val="65000"/>
                </a:schemeClr>
              </a:solidFill>
            </c:spPr>
            <c:extLst>
              <c:ext xmlns:c16="http://schemas.microsoft.com/office/drawing/2014/chart" uri="{C3380CC4-5D6E-409C-BE32-E72D297353CC}">
                <c16:uniqueId val="{00000005-6FBD-4E92-9F30-514ECBDB6654}"/>
              </c:ext>
            </c:extLst>
          </c:dPt>
          <c:dPt>
            <c:idx val="6"/>
            <c:bubble3D val="0"/>
            <c:spPr>
              <a:solidFill>
                <a:schemeClr val="bg1">
                  <a:lumMod val="65000"/>
                </a:schemeClr>
              </a:solidFill>
            </c:spPr>
            <c:extLst>
              <c:ext xmlns:c16="http://schemas.microsoft.com/office/drawing/2014/chart" uri="{C3380CC4-5D6E-409C-BE32-E72D297353CC}">
                <c16:uniqueId val="{00000007-6FBD-4E92-9F30-514ECBDB6654}"/>
              </c:ext>
            </c:extLst>
          </c:dPt>
          <c:dLbls>
            <c:dLbl>
              <c:idx val="0"/>
              <c:layout>
                <c:manualLayout>
                  <c:x val="0.16865800747432805"/>
                  <c:y val="-0.13167758619924858"/>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FBD-4E92-9F30-514ECBDB6654}"/>
                </c:ext>
              </c:extLst>
            </c:dLbl>
            <c:dLbl>
              <c:idx val="1"/>
              <c:layout>
                <c:manualLayout>
                  <c:x val="-0.16846090987883339"/>
                  <c:y val="0.15271051335849928"/>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FBD-4E92-9F30-514ECBDB6654}"/>
                </c:ext>
              </c:extLst>
            </c:dLbl>
            <c:dLbl>
              <c:idx val="2"/>
              <c:layout>
                <c:manualLayout>
                  <c:x val="-0.23512148133084171"/>
                  <c:y val="9.013604687784163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FBD-4E92-9F30-514ECBDB6654}"/>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6FBD-4E92-9F30-514ECBDB6654}"/>
                </c:ext>
              </c:extLst>
            </c:dLbl>
            <c:spPr>
              <a:noFill/>
              <a:ln>
                <a:noFill/>
              </a:ln>
              <a:effectLst/>
            </c:spPr>
            <c:txPr>
              <a:bodyPr wrap="square" lIns="38100" tIns="19050" rIns="38100" bIns="19050" anchor="ctr">
                <a:spAutoFit/>
              </a:bodyPr>
              <a:lstStyle/>
              <a:p>
                <a:pPr>
                  <a:defRPr sz="100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Sheet1!$A$2:$A$4</c:f>
              <c:strCache>
                <c:ptCount val="3"/>
                <c:pt idx="0">
                  <c:v>Jā</c:v>
                </c:pt>
                <c:pt idx="1">
                  <c:v>Nē</c:v>
                </c:pt>
                <c:pt idx="2">
                  <c:v>Grūti atbildēt \ NA</c:v>
                </c:pt>
              </c:strCache>
            </c:strRef>
          </c:cat>
          <c:val>
            <c:numRef>
              <c:f>Sheet1!$B$2:$B$4</c:f>
              <c:numCache>
                <c:formatCode>0%</c:formatCode>
                <c:ptCount val="3"/>
                <c:pt idx="0">
                  <c:v>0.85931823889850822</c:v>
                </c:pt>
                <c:pt idx="1">
                  <c:v>8.3964377355274677E-2</c:v>
                </c:pt>
                <c:pt idx="2">
                  <c:v>5.6717383746217188E-2</c:v>
                </c:pt>
              </c:numCache>
            </c:numRef>
          </c:val>
          <c:extLst>
            <c:ext xmlns:c16="http://schemas.microsoft.com/office/drawing/2014/chart" uri="{C3380CC4-5D6E-409C-BE32-E72D297353CC}">
              <c16:uniqueId val="{00000008-6FBD-4E92-9F30-514ECBDB6654}"/>
            </c:ext>
          </c:extLst>
        </c:ser>
        <c:dLbls>
          <c:showLegendKey val="0"/>
          <c:showVal val="0"/>
          <c:showCatName val="0"/>
          <c:showSerName val="0"/>
          <c:showPercent val="0"/>
          <c:showBubbleSize val="0"/>
          <c:showLeaderLines val="1"/>
        </c:dLbls>
        <c:firstSliceAng val="245"/>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2157141768099037E-2"/>
          <c:y val="2.0934933894350281E-2"/>
          <c:w val="0.97143328313657529"/>
          <c:h val="0.86376295661999014"/>
        </c:manualLayout>
      </c:layout>
      <c:barChart>
        <c:barDir val="col"/>
        <c:grouping val="clustered"/>
        <c:varyColors val="0"/>
        <c:ser>
          <c:idx val="0"/>
          <c:order val="0"/>
          <c:spPr>
            <a:solidFill>
              <a:schemeClr val="accent2">
                <a:lumMod val="75000"/>
              </a:schemeClr>
            </a:solidFill>
          </c:spPr>
          <c:invertIfNegative val="0"/>
          <c:dPt>
            <c:idx val="0"/>
            <c:invertIfNegative val="0"/>
            <c:bubble3D val="0"/>
            <c:spPr>
              <a:solidFill>
                <a:schemeClr val="accent3"/>
              </a:solidFill>
            </c:spPr>
            <c:extLst>
              <c:ext xmlns:c16="http://schemas.microsoft.com/office/drawing/2014/chart" uri="{C3380CC4-5D6E-409C-BE32-E72D297353CC}">
                <c16:uniqueId val="{00000001-9F10-476A-A47F-D4C00ED5C73F}"/>
              </c:ext>
            </c:extLst>
          </c:dPt>
          <c:dPt>
            <c:idx val="1"/>
            <c:invertIfNegative val="0"/>
            <c:bubble3D val="0"/>
            <c:spPr>
              <a:solidFill>
                <a:schemeClr val="accent3"/>
              </a:solidFill>
            </c:spPr>
            <c:extLst>
              <c:ext xmlns:c16="http://schemas.microsoft.com/office/drawing/2014/chart" uri="{C3380CC4-5D6E-409C-BE32-E72D297353CC}">
                <c16:uniqueId val="{00000003-9F10-476A-A47F-D4C00ED5C73F}"/>
              </c:ext>
            </c:extLst>
          </c:dPt>
          <c:dPt>
            <c:idx val="2"/>
            <c:invertIfNegative val="0"/>
            <c:bubble3D val="0"/>
            <c:spPr>
              <a:solidFill>
                <a:schemeClr val="accent3">
                  <a:lumMod val="60000"/>
                  <a:lumOff val="40000"/>
                </a:schemeClr>
              </a:solidFill>
            </c:spPr>
            <c:extLst>
              <c:ext xmlns:c16="http://schemas.microsoft.com/office/drawing/2014/chart" uri="{C3380CC4-5D6E-409C-BE32-E72D297353CC}">
                <c16:uniqueId val="{00000005-9F10-476A-A47F-D4C00ED5C73F}"/>
              </c:ext>
            </c:extLst>
          </c:dPt>
          <c:dPt>
            <c:idx val="3"/>
            <c:invertIfNegative val="0"/>
            <c:bubble3D val="0"/>
            <c:spPr>
              <a:solidFill>
                <a:schemeClr val="accent3">
                  <a:lumMod val="60000"/>
                  <a:lumOff val="40000"/>
                </a:schemeClr>
              </a:solidFill>
            </c:spPr>
            <c:extLst>
              <c:ext xmlns:c16="http://schemas.microsoft.com/office/drawing/2014/chart" uri="{C3380CC4-5D6E-409C-BE32-E72D297353CC}">
                <c16:uniqueId val="{00000007-9F10-476A-A47F-D4C00ED5C73F}"/>
              </c:ext>
            </c:extLst>
          </c:dPt>
          <c:dPt>
            <c:idx val="4"/>
            <c:invertIfNegative val="0"/>
            <c:bubble3D val="0"/>
            <c:spPr>
              <a:solidFill>
                <a:schemeClr val="accent3">
                  <a:lumMod val="60000"/>
                  <a:lumOff val="40000"/>
                </a:schemeClr>
              </a:solidFill>
            </c:spPr>
            <c:extLst>
              <c:ext xmlns:c16="http://schemas.microsoft.com/office/drawing/2014/chart" uri="{C3380CC4-5D6E-409C-BE32-E72D297353CC}">
                <c16:uniqueId val="{00000009-9F10-476A-A47F-D4C00ED5C73F}"/>
              </c:ext>
            </c:extLst>
          </c:dPt>
          <c:dPt>
            <c:idx val="5"/>
            <c:invertIfNegative val="0"/>
            <c:bubble3D val="0"/>
            <c:spPr>
              <a:solidFill>
                <a:schemeClr val="accent6">
                  <a:lumMod val="60000"/>
                  <a:lumOff val="40000"/>
                </a:schemeClr>
              </a:solidFill>
            </c:spPr>
            <c:extLst>
              <c:ext xmlns:c16="http://schemas.microsoft.com/office/drawing/2014/chart" uri="{C3380CC4-5D6E-409C-BE32-E72D297353CC}">
                <c16:uniqueId val="{0000000B-9F10-476A-A47F-D4C00ED5C73F}"/>
              </c:ext>
            </c:extLst>
          </c:dPt>
          <c:dPt>
            <c:idx val="6"/>
            <c:invertIfNegative val="0"/>
            <c:bubble3D val="0"/>
            <c:spPr>
              <a:solidFill>
                <a:schemeClr val="accent6">
                  <a:lumMod val="60000"/>
                  <a:lumOff val="40000"/>
                </a:schemeClr>
              </a:solidFill>
            </c:spPr>
            <c:extLst>
              <c:ext xmlns:c16="http://schemas.microsoft.com/office/drawing/2014/chart" uri="{C3380CC4-5D6E-409C-BE32-E72D297353CC}">
                <c16:uniqueId val="{0000000D-9F10-476A-A47F-D4C00ED5C73F}"/>
              </c:ext>
            </c:extLst>
          </c:dPt>
          <c:dPt>
            <c:idx val="7"/>
            <c:invertIfNegative val="0"/>
            <c:bubble3D val="0"/>
            <c:spPr>
              <a:solidFill>
                <a:schemeClr val="accent6">
                  <a:lumMod val="60000"/>
                  <a:lumOff val="40000"/>
                </a:schemeClr>
              </a:solidFill>
            </c:spPr>
            <c:extLst>
              <c:ext xmlns:c16="http://schemas.microsoft.com/office/drawing/2014/chart" uri="{C3380CC4-5D6E-409C-BE32-E72D297353CC}">
                <c16:uniqueId val="{0000000F-9F10-476A-A47F-D4C00ED5C73F}"/>
              </c:ext>
            </c:extLst>
          </c:dPt>
          <c:dPt>
            <c:idx val="8"/>
            <c:invertIfNegative val="0"/>
            <c:bubble3D val="0"/>
            <c:spPr>
              <a:solidFill>
                <a:schemeClr val="accent6"/>
              </a:solidFill>
            </c:spPr>
            <c:extLst>
              <c:ext xmlns:c16="http://schemas.microsoft.com/office/drawing/2014/chart" uri="{C3380CC4-5D6E-409C-BE32-E72D297353CC}">
                <c16:uniqueId val="{00000011-9F10-476A-A47F-D4C00ED5C73F}"/>
              </c:ext>
            </c:extLst>
          </c:dPt>
          <c:dPt>
            <c:idx val="9"/>
            <c:invertIfNegative val="0"/>
            <c:bubble3D val="0"/>
            <c:spPr>
              <a:solidFill>
                <a:schemeClr val="accent6"/>
              </a:solidFill>
            </c:spPr>
            <c:extLst>
              <c:ext xmlns:c16="http://schemas.microsoft.com/office/drawing/2014/chart" uri="{C3380CC4-5D6E-409C-BE32-E72D297353CC}">
                <c16:uniqueId val="{00000013-9F10-476A-A47F-D4C00ED5C73F}"/>
              </c:ext>
            </c:extLst>
          </c:dPt>
          <c:dPt>
            <c:idx val="10"/>
            <c:invertIfNegative val="0"/>
            <c:bubble3D val="0"/>
            <c:spPr>
              <a:solidFill>
                <a:schemeClr val="bg1">
                  <a:lumMod val="65000"/>
                </a:schemeClr>
              </a:solidFill>
            </c:spPr>
            <c:extLst>
              <c:ext xmlns:c16="http://schemas.microsoft.com/office/drawing/2014/chart" uri="{C3380CC4-5D6E-409C-BE32-E72D297353CC}">
                <c16:uniqueId val="{00000015-9F10-476A-A47F-D4C00ED5C73F}"/>
              </c:ext>
            </c:extLst>
          </c:dPt>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Sheet1!$B$2:$L$2</c:f>
              <c:strCache>
                <c:ptCount val="11"/>
                <c:pt idx="0">
                  <c:v>1</c:v>
                </c:pt>
                <c:pt idx="1">
                  <c:v>2</c:v>
                </c:pt>
                <c:pt idx="2">
                  <c:v>3</c:v>
                </c:pt>
                <c:pt idx="3">
                  <c:v>4</c:v>
                </c:pt>
                <c:pt idx="4">
                  <c:v>5</c:v>
                </c:pt>
                <c:pt idx="5">
                  <c:v>6</c:v>
                </c:pt>
                <c:pt idx="6">
                  <c:v>7</c:v>
                </c:pt>
                <c:pt idx="7">
                  <c:v>8</c:v>
                </c:pt>
                <c:pt idx="8">
                  <c:v>9</c:v>
                </c:pt>
                <c:pt idx="9">
                  <c:v>10</c:v>
                </c:pt>
                <c:pt idx="10">
                  <c:v>Nezina\ NA</c:v>
                </c:pt>
              </c:strCache>
            </c:strRef>
          </c:cat>
          <c:val>
            <c:numRef>
              <c:f>Sheet1!$B$3:$L$3</c:f>
              <c:numCache>
                <c:formatCode>0%</c:formatCode>
                <c:ptCount val="11"/>
                <c:pt idx="0">
                  <c:v>0.15670620433506732</c:v>
                </c:pt>
                <c:pt idx="1">
                  <c:v>6.677795005036477E-2</c:v>
                </c:pt>
                <c:pt idx="2">
                  <c:v>0.10170332428384013</c:v>
                </c:pt>
                <c:pt idx="3">
                  <c:v>4.5309366888995742E-2</c:v>
                </c:pt>
                <c:pt idx="4">
                  <c:v>0.12405487004261584</c:v>
                </c:pt>
                <c:pt idx="5">
                  <c:v>8.3514575873486138E-2</c:v>
                </c:pt>
                <c:pt idx="6">
                  <c:v>0.11311548579150617</c:v>
                </c:pt>
                <c:pt idx="7">
                  <c:v>9.8304458947029993E-2</c:v>
                </c:pt>
                <c:pt idx="8">
                  <c:v>3.0176881775107425E-2</c:v>
                </c:pt>
                <c:pt idx="9">
                  <c:v>0.1493646329612224</c:v>
                </c:pt>
                <c:pt idx="10">
                  <c:v>3.0972249050764566E-2</c:v>
                </c:pt>
              </c:numCache>
            </c:numRef>
          </c:val>
          <c:extLst>
            <c:ext xmlns:c16="http://schemas.microsoft.com/office/drawing/2014/chart" uri="{C3380CC4-5D6E-409C-BE32-E72D297353CC}">
              <c16:uniqueId val="{00000014-9F10-476A-A47F-D4C00ED5C73F}"/>
            </c:ext>
          </c:extLst>
        </c:ser>
        <c:dLbls>
          <c:showLegendKey val="0"/>
          <c:showVal val="0"/>
          <c:showCatName val="0"/>
          <c:showSerName val="0"/>
          <c:showPercent val="0"/>
          <c:showBubbleSize val="0"/>
        </c:dLbls>
        <c:gapWidth val="70"/>
        <c:axId val="824932768"/>
        <c:axId val="824933160"/>
      </c:barChart>
      <c:catAx>
        <c:axId val="824932768"/>
        <c:scaling>
          <c:orientation val="minMax"/>
        </c:scaling>
        <c:delete val="0"/>
        <c:axPos val="b"/>
        <c:numFmt formatCode="General" sourceLinked="0"/>
        <c:majorTickMark val="out"/>
        <c:minorTickMark val="none"/>
        <c:tickLblPos val="nextTo"/>
        <c:spPr>
          <a:ln>
            <a:noFill/>
          </a:ln>
        </c:spPr>
        <c:txPr>
          <a:bodyPr/>
          <a:lstStyle/>
          <a:p>
            <a:pPr algn="r">
              <a:defRPr sz="1000" b="1"/>
            </a:pPr>
            <a:endParaRPr lang="en-US"/>
          </a:p>
        </c:txPr>
        <c:crossAx val="824933160"/>
        <c:crosses val="autoZero"/>
        <c:auto val="1"/>
        <c:lblAlgn val="ctr"/>
        <c:lblOffset val="100"/>
        <c:noMultiLvlLbl val="0"/>
      </c:catAx>
      <c:valAx>
        <c:axId val="824933160"/>
        <c:scaling>
          <c:orientation val="minMax"/>
          <c:max val="0.25"/>
          <c:min val="0"/>
        </c:scaling>
        <c:delete val="1"/>
        <c:axPos val="l"/>
        <c:numFmt formatCode="0%" sourceLinked="1"/>
        <c:majorTickMark val="out"/>
        <c:minorTickMark val="none"/>
        <c:tickLblPos val="nextTo"/>
        <c:crossAx val="824932768"/>
        <c:crosses val="autoZero"/>
        <c:crossBetween val="between"/>
        <c:majorUnit val="0.25"/>
      </c:valAx>
    </c:plotArea>
    <c:plotVisOnly val="1"/>
    <c:dispBlanksAs val="gap"/>
    <c:showDLblsOverMax val="0"/>
  </c:chart>
  <c:txPr>
    <a:bodyPr/>
    <a:lstStyle/>
    <a:p>
      <a:pPr>
        <a:defRPr sz="12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5000565373883"/>
          <c:y val="0.20950384515165171"/>
          <c:w val="0.51932681487152632"/>
          <c:h val="0.5391989779849804"/>
        </c:manualLayout>
      </c:layout>
      <c:doughnutChart>
        <c:varyColors val="1"/>
        <c:ser>
          <c:idx val="0"/>
          <c:order val="0"/>
          <c:tx>
            <c:strRef>
              <c:f>Sheet1!$B$1</c:f>
              <c:strCache>
                <c:ptCount val="1"/>
                <c:pt idx="0">
                  <c:v>Sales</c:v>
                </c:pt>
              </c:strCache>
            </c:strRef>
          </c:tx>
          <c:dPt>
            <c:idx val="0"/>
            <c:bubble3D val="0"/>
            <c:spPr>
              <a:solidFill>
                <a:schemeClr val="accent6"/>
              </a:solidFill>
            </c:spPr>
            <c:extLst>
              <c:ext xmlns:c16="http://schemas.microsoft.com/office/drawing/2014/chart" uri="{C3380CC4-5D6E-409C-BE32-E72D297353CC}">
                <c16:uniqueId val="{00000001-6E92-4B82-8637-076D949B7D1A}"/>
              </c:ext>
            </c:extLst>
          </c:dPt>
          <c:dPt>
            <c:idx val="1"/>
            <c:bubble3D val="0"/>
            <c:spPr>
              <a:solidFill>
                <a:schemeClr val="accent6">
                  <a:lumMod val="60000"/>
                  <a:lumOff val="40000"/>
                </a:schemeClr>
              </a:solidFill>
            </c:spPr>
            <c:extLst>
              <c:ext xmlns:c16="http://schemas.microsoft.com/office/drawing/2014/chart" uri="{C3380CC4-5D6E-409C-BE32-E72D297353CC}">
                <c16:uniqueId val="{00000003-6E92-4B82-8637-076D949B7D1A}"/>
              </c:ext>
            </c:extLst>
          </c:dPt>
          <c:dPt>
            <c:idx val="2"/>
            <c:bubble3D val="0"/>
            <c:spPr>
              <a:solidFill>
                <a:schemeClr val="accent3">
                  <a:lumMod val="60000"/>
                  <a:lumOff val="40000"/>
                </a:schemeClr>
              </a:solidFill>
            </c:spPr>
            <c:extLst>
              <c:ext xmlns:c16="http://schemas.microsoft.com/office/drawing/2014/chart" uri="{C3380CC4-5D6E-409C-BE32-E72D297353CC}">
                <c16:uniqueId val="{00000005-6E92-4B82-8637-076D949B7D1A}"/>
              </c:ext>
            </c:extLst>
          </c:dPt>
          <c:dPt>
            <c:idx val="3"/>
            <c:bubble3D val="0"/>
            <c:spPr>
              <a:solidFill>
                <a:schemeClr val="accent3"/>
              </a:solidFill>
            </c:spPr>
            <c:extLst>
              <c:ext xmlns:c16="http://schemas.microsoft.com/office/drawing/2014/chart" uri="{C3380CC4-5D6E-409C-BE32-E72D297353CC}">
                <c16:uniqueId val="{00000007-6E92-4B82-8637-076D949B7D1A}"/>
              </c:ext>
            </c:extLst>
          </c:dPt>
          <c:dPt>
            <c:idx val="4"/>
            <c:bubble3D val="0"/>
            <c:spPr>
              <a:solidFill>
                <a:schemeClr val="bg1">
                  <a:lumMod val="65000"/>
                </a:schemeClr>
              </a:solidFill>
            </c:spPr>
            <c:extLst>
              <c:ext xmlns:c16="http://schemas.microsoft.com/office/drawing/2014/chart" uri="{C3380CC4-5D6E-409C-BE32-E72D297353CC}">
                <c16:uniqueId val="{0000000B-6E92-4B82-8637-076D949B7D1A}"/>
              </c:ext>
            </c:extLst>
          </c:dPt>
          <c:dPt>
            <c:idx val="6"/>
            <c:bubble3D val="0"/>
            <c:spPr>
              <a:solidFill>
                <a:schemeClr val="bg1">
                  <a:lumMod val="65000"/>
                </a:schemeClr>
              </a:solidFill>
            </c:spPr>
            <c:extLst>
              <c:ext xmlns:c16="http://schemas.microsoft.com/office/drawing/2014/chart" uri="{C3380CC4-5D6E-409C-BE32-E72D297353CC}">
                <c16:uniqueId val="{00000009-6E92-4B82-8637-076D949B7D1A}"/>
              </c:ext>
            </c:extLst>
          </c:dPt>
          <c:dLbls>
            <c:dLbl>
              <c:idx val="0"/>
              <c:layout>
                <c:manualLayout>
                  <c:x val="0.21568230374049652"/>
                  <c:y val="0.10460245082507311"/>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E92-4B82-8637-076D949B7D1A}"/>
                </c:ext>
              </c:extLst>
            </c:dLbl>
            <c:dLbl>
              <c:idx val="1"/>
              <c:layout>
                <c:manualLayout>
                  <c:x val="-0.21186795258606572"/>
                  <c:y val="0.10178843497960578"/>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E92-4B82-8637-076D949B7D1A}"/>
                </c:ext>
              </c:extLst>
            </c:dLbl>
            <c:dLbl>
              <c:idx val="2"/>
              <c:layout>
                <c:manualLayout>
                  <c:x val="-0.21703521353616156"/>
                  <c:y val="-0.1055040322654326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E92-4B82-8637-076D949B7D1A}"/>
                </c:ext>
              </c:extLst>
            </c:dLbl>
            <c:dLbl>
              <c:idx val="3"/>
              <c:layout>
                <c:manualLayout>
                  <c:x val="0.1808626779468013"/>
                  <c:y val="-0.10210857496410307"/>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6E92-4B82-8637-076D949B7D1A}"/>
                </c:ext>
              </c:extLst>
            </c:dLbl>
            <c:dLbl>
              <c:idx val="4"/>
              <c:layout>
                <c:manualLayout>
                  <c:x val="0.18809718506467324"/>
                  <c:y val="0"/>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6E92-4B82-8637-076D949B7D1A}"/>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6E92-4B82-8637-076D949B7D1A}"/>
                </c:ext>
              </c:extLst>
            </c:dLbl>
            <c:spPr>
              <a:noFill/>
              <a:ln>
                <a:noFill/>
              </a:ln>
              <a:effectLst/>
            </c:spPr>
            <c:txPr>
              <a:bodyPr wrap="square" lIns="38100" tIns="19050" rIns="38100" bIns="19050" anchor="ctr">
                <a:spAutoFit/>
              </a:bodyPr>
              <a:lstStyle/>
              <a:p>
                <a:pPr>
                  <a:defRPr sz="100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Sheet1!$A$2:$A$6</c:f>
              <c:strCache>
                <c:ptCount val="5"/>
                <c:pt idx="0">
                  <c:v>Traucē</c:v>
                </c:pt>
                <c:pt idx="1">
                  <c:v>Drīzāk traucē</c:v>
                </c:pt>
                <c:pt idx="2">
                  <c:v>Drīzāk netraucē</c:v>
                </c:pt>
                <c:pt idx="3">
                  <c:v>Netraucē</c:v>
                </c:pt>
                <c:pt idx="4">
                  <c:v>Nezina\ NA</c:v>
                </c:pt>
              </c:strCache>
            </c:strRef>
          </c:cat>
          <c:val>
            <c:numRef>
              <c:f>Sheet1!$B$2:$B$6</c:f>
              <c:numCache>
                <c:formatCode>0%</c:formatCode>
                <c:ptCount val="5"/>
                <c:pt idx="0">
                  <c:v>0.17954151473632984</c:v>
                </c:pt>
                <c:pt idx="1">
                  <c:v>0.2949345206120223</c:v>
                </c:pt>
                <c:pt idx="2">
                  <c:v>0.27106756121545172</c:v>
                </c:pt>
                <c:pt idx="3">
                  <c:v>0.22348415438543209</c:v>
                </c:pt>
                <c:pt idx="4">
                  <c:v>3.0972249050764566E-2</c:v>
                </c:pt>
              </c:numCache>
            </c:numRef>
          </c:val>
          <c:extLst>
            <c:ext xmlns:c16="http://schemas.microsoft.com/office/drawing/2014/chart" uri="{C3380CC4-5D6E-409C-BE32-E72D297353CC}">
              <c16:uniqueId val="{0000000A-6E92-4B82-8637-076D949B7D1A}"/>
            </c:ext>
          </c:extLst>
        </c:ser>
        <c:dLbls>
          <c:showLegendKey val="0"/>
          <c:showVal val="0"/>
          <c:showCatName val="0"/>
          <c:showSerName val="0"/>
          <c:showPercent val="0"/>
          <c:showBubbleSize val="0"/>
          <c:showLeaderLines val="1"/>
        </c:dLbls>
        <c:firstSliceAng val="104"/>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635026890794727"/>
          <c:y val="5.4421564248590168E-2"/>
          <c:w val="0.89309463354147511"/>
          <c:h val="0.80575330431421455"/>
        </c:manualLayout>
      </c:layout>
      <c:barChart>
        <c:barDir val="bar"/>
        <c:grouping val="percentStacked"/>
        <c:varyColors val="0"/>
        <c:ser>
          <c:idx val="0"/>
          <c:order val="0"/>
          <c:tx>
            <c:strRef>
              <c:f>Sheet1!$C$3</c:f>
              <c:strCache>
                <c:ptCount val="1"/>
                <c:pt idx="0">
                  <c:v>Pozitīvs vērtējums (9-10 punkti)</c:v>
                </c:pt>
              </c:strCache>
            </c:strRef>
          </c:tx>
          <c:spPr>
            <a:solidFill>
              <a:schemeClr val="accent3"/>
            </a:solidFill>
          </c:spPr>
          <c:invertIfNegative val="0"/>
          <c:dPt>
            <c:idx val="0"/>
            <c:invertIfNegative val="0"/>
            <c:bubble3D val="0"/>
            <c:extLst>
              <c:ext xmlns:c16="http://schemas.microsoft.com/office/drawing/2014/chart" uri="{C3380CC4-5D6E-409C-BE32-E72D297353CC}">
                <c16:uniqueId val="{00000000-86A2-4619-81BC-53CF689262B8}"/>
              </c:ext>
            </c:extLst>
          </c:dPt>
          <c:dPt>
            <c:idx val="3"/>
            <c:invertIfNegative val="0"/>
            <c:bubble3D val="0"/>
            <c:extLst>
              <c:ext xmlns:c16="http://schemas.microsoft.com/office/drawing/2014/chart" uri="{C3380CC4-5D6E-409C-BE32-E72D297353CC}">
                <c16:uniqueId val="{00000001-86A2-4619-81BC-53CF689262B8}"/>
              </c:ext>
            </c:extLst>
          </c:dPt>
          <c:dLbls>
            <c:spPr>
              <a:noFill/>
              <a:ln>
                <a:noFill/>
              </a:ln>
              <a:effectLst/>
            </c:spPr>
            <c:txPr>
              <a:bodyPr/>
              <a:lstStyle/>
              <a:p>
                <a:pPr>
                  <a:defRPr lang="en-US" sz="9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Sheet1!$B$4:$B$9</c:f>
              <c:strCache>
                <c:ptCount val="6"/>
                <c:pt idx="0">
                  <c:v>360 TV</c:v>
                </c:pt>
                <c:pt idx="1">
                  <c:v>ReTV </c:v>
                </c:pt>
                <c:pt idx="2">
                  <c:v>TV 24</c:v>
                </c:pt>
                <c:pt idx="3">
                  <c:v>TV3</c:v>
                </c:pt>
                <c:pt idx="4">
                  <c:v>LTV7</c:v>
                </c:pt>
                <c:pt idx="5">
                  <c:v>LTV1</c:v>
                </c:pt>
              </c:strCache>
            </c:strRef>
          </c:cat>
          <c:val>
            <c:numRef>
              <c:f>Sheet1!$C$4:$C$9</c:f>
              <c:numCache>
                <c:formatCode>0%</c:formatCode>
                <c:ptCount val="6"/>
                <c:pt idx="0">
                  <c:v>0.26166497808002137</c:v>
                </c:pt>
                <c:pt idx="1">
                  <c:v>0.31465483874809996</c:v>
                </c:pt>
                <c:pt idx="2">
                  <c:v>0.3509068153249848</c:v>
                </c:pt>
                <c:pt idx="3">
                  <c:v>0.46798184723554576</c:v>
                </c:pt>
                <c:pt idx="4">
                  <c:v>0.4982523896298654</c:v>
                </c:pt>
                <c:pt idx="5">
                  <c:v>0.6029201294496741</c:v>
                </c:pt>
              </c:numCache>
            </c:numRef>
          </c:val>
          <c:extLst>
            <c:ext xmlns:c16="http://schemas.microsoft.com/office/drawing/2014/chart" uri="{C3380CC4-5D6E-409C-BE32-E72D297353CC}">
              <c16:uniqueId val="{00000002-86A2-4619-81BC-53CF689262B8}"/>
            </c:ext>
          </c:extLst>
        </c:ser>
        <c:ser>
          <c:idx val="1"/>
          <c:order val="1"/>
          <c:tx>
            <c:strRef>
              <c:f>Sheet1!$D$3</c:f>
              <c:strCache>
                <c:ptCount val="1"/>
                <c:pt idx="0">
                  <c:v>Apmierinoši (6-8 punkti)</c:v>
                </c:pt>
              </c:strCache>
            </c:strRef>
          </c:tx>
          <c:spPr>
            <a:solidFill>
              <a:schemeClr val="accent1"/>
            </a:solidFill>
          </c:spPr>
          <c:invertIfNegative val="0"/>
          <c:dPt>
            <c:idx val="0"/>
            <c:invertIfNegative val="0"/>
            <c:bubble3D val="0"/>
            <c:extLst>
              <c:ext xmlns:c16="http://schemas.microsoft.com/office/drawing/2014/chart" uri="{C3380CC4-5D6E-409C-BE32-E72D297353CC}">
                <c16:uniqueId val="{00000003-86A2-4619-81BC-53CF689262B8}"/>
              </c:ext>
            </c:extLst>
          </c:dPt>
          <c:dPt>
            <c:idx val="3"/>
            <c:invertIfNegative val="0"/>
            <c:bubble3D val="0"/>
            <c:extLst>
              <c:ext xmlns:c16="http://schemas.microsoft.com/office/drawing/2014/chart" uri="{C3380CC4-5D6E-409C-BE32-E72D297353CC}">
                <c16:uniqueId val="{00000004-86A2-4619-81BC-53CF689262B8}"/>
              </c:ext>
            </c:extLst>
          </c:dPt>
          <c:dLbls>
            <c:spPr>
              <a:noFill/>
              <a:ln>
                <a:noFill/>
              </a:ln>
              <a:effectLst/>
            </c:spPr>
            <c:txPr>
              <a:bodyPr wrap="square" lIns="38100" tIns="19050" rIns="38100" bIns="19050" anchor="ctr">
                <a:spAutoFit/>
              </a:bodyPr>
              <a:lstStyle/>
              <a:p>
                <a:pPr>
                  <a:defRPr sz="9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Sheet1!$B$4:$B$9</c:f>
              <c:strCache>
                <c:ptCount val="6"/>
                <c:pt idx="0">
                  <c:v>360 TV</c:v>
                </c:pt>
                <c:pt idx="1">
                  <c:v>ReTV </c:v>
                </c:pt>
                <c:pt idx="2">
                  <c:v>TV 24</c:v>
                </c:pt>
                <c:pt idx="3">
                  <c:v>TV3</c:v>
                </c:pt>
                <c:pt idx="4">
                  <c:v>LTV7</c:v>
                </c:pt>
                <c:pt idx="5">
                  <c:v>LTV1</c:v>
                </c:pt>
              </c:strCache>
            </c:strRef>
          </c:cat>
          <c:val>
            <c:numRef>
              <c:f>Sheet1!$D$4:$D$9</c:f>
              <c:numCache>
                <c:formatCode>0%</c:formatCode>
                <c:ptCount val="6"/>
                <c:pt idx="0">
                  <c:v>0.19491626352805469</c:v>
                </c:pt>
                <c:pt idx="1">
                  <c:v>0.2187045275160811</c:v>
                </c:pt>
                <c:pt idx="2">
                  <c:v>0.25094558053130361</c:v>
                </c:pt>
                <c:pt idx="3">
                  <c:v>0.31582381998198328</c:v>
                </c:pt>
                <c:pt idx="4">
                  <c:v>0.22681647281453404</c:v>
                </c:pt>
                <c:pt idx="5">
                  <c:v>0.2466611658822791</c:v>
                </c:pt>
              </c:numCache>
            </c:numRef>
          </c:val>
          <c:extLst>
            <c:ext xmlns:c16="http://schemas.microsoft.com/office/drawing/2014/chart" uri="{C3380CC4-5D6E-409C-BE32-E72D297353CC}">
              <c16:uniqueId val="{00000005-86A2-4619-81BC-53CF689262B8}"/>
            </c:ext>
          </c:extLst>
        </c:ser>
        <c:ser>
          <c:idx val="2"/>
          <c:order val="2"/>
          <c:tx>
            <c:strRef>
              <c:f>Sheet1!$E$3</c:f>
              <c:strCache>
                <c:ptCount val="1"/>
                <c:pt idx="0">
                  <c:v>Kritisks vērtējums (1-5 punkti)</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Sheet1!$B$4:$B$9</c:f>
              <c:strCache>
                <c:ptCount val="6"/>
                <c:pt idx="0">
                  <c:v>360 TV</c:v>
                </c:pt>
                <c:pt idx="1">
                  <c:v>ReTV </c:v>
                </c:pt>
                <c:pt idx="2">
                  <c:v>TV 24</c:v>
                </c:pt>
                <c:pt idx="3">
                  <c:v>TV3</c:v>
                </c:pt>
                <c:pt idx="4">
                  <c:v>LTV7</c:v>
                </c:pt>
                <c:pt idx="5">
                  <c:v>LTV1</c:v>
                </c:pt>
              </c:strCache>
            </c:strRef>
          </c:cat>
          <c:val>
            <c:numRef>
              <c:f>Sheet1!$E$4:$E$9</c:f>
              <c:numCache>
                <c:formatCode>0%</c:formatCode>
                <c:ptCount val="6"/>
                <c:pt idx="0">
                  <c:v>4.2387584463373637E-2</c:v>
                </c:pt>
                <c:pt idx="1">
                  <c:v>4.5281719578642146E-2</c:v>
                </c:pt>
                <c:pt idx="2">
                  <c:v>4.8015168967572255E-2</c:v>
                </c:pt>
                <c:pt idx="3">
                  <c:v>5.5453259745837598E-2</c:v>
                </c:pt>
                <c:pt idx="4">
                  <c:v>6.2132760817504677E-2</c:v>
                </c:pt>
                <c:pt idx="5">
                  <c:v>6.0774460874145814E-2</c:v>
                </c:pt>
              </c:numCache>
            </c:numRef>
          </c:val>
          <c:extLst>
            <c:ext xmlns:c16="http://schemas.microsoft.com/office/drawing/2014/chart" uri="{C3380CC4-5D6E-409C-BE32-E72D297353CC}">
              <c16:uniqueId val="{00000009-86A2-4619-81BC-53CF689262B8}"/>
            </c:ext>
          </c:extLst>
        </c:ser>
        <c:ser>
          <c:idx val="3"/>
          <c:order val="3"/>
          <c:tx>
            <c:strRef>
              <c:f>Sheet1!$F$3</c:f>
              <c:strCache>
                <c:ptCount val="1"/>
                <c:pt idx="0">
                  <c:v>Nezina\ NA</c:v>
                </c:pt>
              </c:strCache>
            </c:strRef>
          </c:tx>
          <c:spPr>
            <a:solidFill>
              <a:schemeClr val="bg1">
                <a:lumMod val="65000"/>
              </a:schemeClr>
            </a:solidFill>
          </c:spPr>
          <c:invertIfNegative val="0"/>
          <c:dLbls>
            <c:spPr>
              <a:noFill/>
              <a:ln>
                <a:noFill/>
              </a:ln>
              <a:effectLst/>
            </c:spPr>
            <c:txPr>
              <a:bodyPr wrap="square" lIns="38100" tIns="19050" rIns="38100" bIns="19050" anchor="ctr">
                <a:spAutoFit/>
              </a:bodyPr>
              <a:lstStyle/>
              <a:p>
                <a:pPr>
                  <a:defRPr sz="8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Sheet1!$B$4:$B$9</c:f>
              <c:strCache>
                <c:ptCount val="6"/>
                <c:pt idx="0">
                  <c:v>360 TV</c:v>
                </c:pt>
                <c:pt idx="1">
                  <c:v>ReTV </c:v>
                </c:pt>
                <c:pt idx="2">
                  <c:v>TV 24</c:v>
                </c:pt>
                <c:pt idx="3">
                  <c:v>TV3</c:v>
                </c:pt>
                <c:pt idx="4">
                  <c:v>LTV7</c:v>
                </c:pt>
                <c:pt idx="5">
                  <c:v>LTV1</c:v>
                </c:pt>
              </c:strCache>
            </c:strRef>
          </c:cat>
          <c:val>
            <c:numRef>
              <c:f>Sheet1!$F$4:$F$9</c:f>
              <c:numCache>
                <c:formatCode>0%</c:formatCode>
                <c:ptCount val="6"/>
                <c:pt idx="0">
                  <c:v>0.10417948949284712</c:v>
                </c:pt>
                <c:pt idx="1">
                  <c:v>9.8243431011769036E-2</c:v>
                </c:pt>
                <c:pt idx="2">
                  <c:v>7.559970986618085E-2</c:v>
                </c:pt>
                <c:pt idx="3">
                  <c:v>5.9015469200720497E-2</c:v>
                </c:pt>
                <c:pt idx="4">
                  <c:v>6.9391650692064141E-2</c:v>
                </c:pt>
                <c:pt idx="5">
                  <c:v>3.4777256152048755E-2</c:v>
                </c:pt>
              </c:numCache>
            </c:numRef>
          </c:val>
          <c:extLst>
            <c:ext xmlns:c16="http://schemas.microsoft.com/office/drawing/2014/chart" uri="{C3380CC4-5D6E-409C-BE32-E72D297353CC}">
              <c16:uniqueId val="{0000000A-86A2-4619-81BC-53CF689262B8}"/>
            </c:ext>
          </c:extLst>
        </c:ser>
        <c:ser>
          <c:idx val="4"/>
          <c:order val="4"/>
          <c:tx>
            <c:strRef>
              <c:f>Sheet1!$G$3</c:f>
              <c:strCache>
                <c:ptCount val="1"/>
                <c:pt idx="0">
                  <c:v>Neizmanto</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Sheet1!$B$4:$B$9</c:f>
              <c:strCache>
                <c:ptCount val="6"/>
                <c:pt idx="0">
                  <c:v>360 TV</c:v>
                </c:pt>
                <c:pt idx="1">
                  <c:v>ReTV </c:v>
                </c:pt>
                <c:pt idx="2">
                  <c:v>TV 24</c:v>
                </c:pt>
                <c:pt idx="3">
                  <c:v>TV3</c:v>
                </c:pt>
                <c:pt idx="4">
                  <c:v>LTV7</c:v>
                </c:pt>
                <c:pt idx="5">
                  <c:v>LTV1</c:v>
                </c:pt>
              </c:strCache>
            </c:strRef>
          </c:cat>
          <c:val>
            <c:numRef>
              <c:f>Sheet1!$G$4:$G$9</c:f>
              <c:numCache>
                <c:formatCode>0%</c:formatCode>
                <c:ptCount val="6"/>
                <c:pt idx="0">
                  <c:v>0.39685168443570101</c:v>
                </c:pt>
                <c:pt idx="1">
                  <c:v>0.32311548314540545</c:v>
                </c:pt>
                <c:pt idx="2">
                  <c:v>0.27453272530995609</c:v>
                </c:pt>
                <c:pt idx="3">
                  <c:v>0.10172560383591059</c:v>
                </c:pt>
                <c:pt idx="4">
                  <c:v>0.14340672604602941</c:v>
                </c:pt>
                <c:pt idx="5">
                  <c:v>5.4866987641849906E-2</c:v>
                </c:pt>
              </c:numCache>
            </c:numRef>
          </c:val>
          <c:extLst>
            <c:ext xmlns:c16="http://schemas.microsoft.com/office/drawing/2014/chart" uri="{C3380CC4-5D6E-409C-BE32-E72D297353CC}">
              <c16:uniqueId val="{0000000E-86A2-4619-81BC-53CF689262B8}"/>
            </c:ext>
          </c:extLst>
        </c:ser>
        <c:dLbls>
          <c:showLegendKey val="0"/>
          <c:showVal val="1"/>
          <c:showCatName val="0"/>
          <c:showSerName val="0"/>
          <c:showPercent val="0"/>
          <c:showBubbleSize val="0"/>
        </c:dLbls>
        <c:gapWidth val="44"/>
        <c:overlap val="100"/>
        <c:axId val="-1640715584"/>
        <c:axId val="-1640705248"/>
      </c:barChart>
      <c:catAx>
        <c:axId val="-1640715584"/>
        <c:scaling>
          <c:orientation val="minMax"/>
        </c:scaling>
        <c:delete val="0"/>
        <c:axPos val="l"/>
        <c:numFmt formatCode="General" sourceLinked="0"/>
        <c:majorTickMark val="out"/>
        <c:minorTickMark val="none"/>
        <c:tickLblPos val="nextTo"/>
        <c:txPr>
          <a:bodyPr/>
          <a:lstStyle/>
          <a:p>
            <a:pPr>
              <a:defRPr sz="1100" b="1"/>
            </a:pPr>
            <a:endParaRPr lang="en-US"/>
          </a:p>
        </c:txPr>
        <c:crossAx val="-1640705248"/>
        <c:crosses val="autoZero"/>
        <c:auto val="1"/>
        <c:lblAlgn val="ctr"/>
        <c:lblOffset val="100"/>
        <c:noMultiLvlLbl val="0"/>
      </c:catAx>
      <c:valAx>
        <c:axId val="-1640705248"/>
        <c:scaling>
          <c:orientation val="minMax"/>
        </c:scaling>
        <c:delete val="1"/>
        <c:axPos val="b"/>
        <c:numFmt formatCode="0%" sourceLinked="1"/>
        <c:majorTickMark val="out"/>
        <c:minorTickMark val="none"/>
        <c:tickLblPos val="nextTo"/>
        <c:crossAx val="-1640715584"/>
        <c:crosses val="autoZero"/>
        <c:crossBetween val="between"/>
      </c:valAx>
    </c:plotArea>
    <c:legend>
      <c:legendPos val="t"/>
      <c:layout>
        <c:manualLayout>
          <c:xMode val="edge"/>
          <c:yMode val="edge"/>
          <c:x val="0.14517935938178742"/>
          <c:y val="0.85934489450164975"/>
          <c:w val="0.85482064061821261"/>
          <c:h val="0.13383498026563603"/>
        </c:manualLayout>
      </c:layout>
      <c:overlay val="0"/>
      <c:txPr>
        <a:bodyPr/>
        <a:lstStyle/>
        <a:p>
          <a:pPr>
            <a:defRPr lang="en-US" sz="105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230010617920415E-2"/>
          <c:y val="1.8065104931233117E-2"/>
          <c:w val="0.92443856997821228"/>
          <c:h val="0.96255883219989224"/>
        </c:manualLayout>
      </c:layout>
      <c:barChart>
        <c:barDir val="bar"/>
        <c:grouping val="clustered"/>
        <c:varyColors val="0"/>
        <c:ser>
          <c:idx val="0"/>
          <c:order val="0"/>
          <c:tx>
            <c:strRef>
              <c:f>Sheet1!$B$1</c:f>
              <c:strCache>
                <c:ptCount val="1"/>
                <c:pt idx="0">
                  <c:v>Vidējais*</c:v>
                </c:pt>
              </c:strCache>
            </c:strRef>
          </c:tx>
          <c:spPr>
            <a:solidFill>
              <a:srgbClr val="990033"/>
            </a:solidFill>
            <a:ln w="25310">
              <a:noFill/>
            </a:ln>
          </c:spPr>
          <c:invertIfNegative val="0"/>
          <c:dPt>
            <c:idx val="0"/>
            <c:invertIfNegative val="0"/>
            <c:bubble3D val="0"/>
            <c:extLst>
              <c:ext xmlns:c16="http://schemas.microsoft.com/office/drawing/2014/chart" uri="{C3380CC4-5D6E-409C-BE32-E72D297353CC}">
                <c16:uniqueId val="{00000000-7DCB-4ED0-AEE2-47BD53A4C550}"/>
              </c:ext>
            </c:extLst>
          </c:dPt>
          <c:dPt>
            <c:idx val="1"/>
            <c:invertIfNegative val="0"/>
            <c:bubble3D val="0"/>
            <c:extLst>
              <c:ext xmlns:c16="http://schemas.microsoft.com/office/drawing/2014/chart" uri="{C3380CC4-5D6E-409C-BE32-E72D297353CC}">
                <c16:uniqueId val="{00000001-7DCB-4ED0-AEE2-47BD53A4C550}"/>
              </c:ext>
            </c:extLst>
          </c:dPt>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360 TV</c:v>
                </c:pt>
                <c:pt idx="1">
                  <c:v>ReTV </c:v>
                </c:pt>
                <c:pt idx="2">
                  <c:v>TV 24</c:v>
                </c:pt>
                <c:pt idx="3">
                  <c:v>TV3</c:v>
                </c:pt>
                <c:pt idx="4">
                  <c:v>LTV7</c:v>
                </c:pt>
                <c:pt idx="5">
                  <c:v>LTV1</c:v>
                </c:pt>
              </c:strCache>
            </c:strRef>
          </c:cat>
          <c:val>
            <c:numRef>
              <c:f>Sheet1!$B$2:$B$7</c:f>
              <c:numCache>
                <c:formatCode>0.0</c:formatCode>
                <c:ptCount val="6"/>
                <c:pt idx="0">
                  <c:v>8.2983617945348911</c:v>
                </c:pt>
                <c:pt idx="1">
                  <c:v>8.3403994069084995</c:v>
                </c:pt>
                <c:pt idx="2">
                  <c:v>8.3651247625175955</c:v>
                </c:pt>
                <c:pt idx="3">
                  <c:v>8.4748372251471835</c:v>
                </c:pt>
                <c:pt idx="4">
                  <c:v>8.5737264562494566</c:v>
                </c:pt>
                <c:pt idx="5">
                  <c:v>8.7232450731914852</c:v>
                </c:pt>
              </c:numCache>
            </c:numRef>
          </c:val>
          <c:extLst>
            <c:ext xmlns:c16="http://schemas.microsoft.com/office/drawing/2014/chart" uri="{C3380CC4-5D6E-409C-BE32-E72D297353CC}">
              <c16:uniqueId val="{00000003-7DCB-4ED0-AEE2-47BD53A4C550}"/>
            </c:ext>
          </c:extLst>
        </c:ser>
        <c:dLbls>
          <c:showLegendKey val="0"/>
          <c:showVal val="1"/>
          <c:showCatName val="1"/>
          <c:showSerName val="0"/>
          <c:showPercent val="0"/>
          <c:showBubbleSize val="0"/>
        </c:dLbls>
        <c:gapWidth val="50"/>
        <c:axId val="441604376"/>
        <c:axId val="441604768"/>
      </c:barChart>
      <c:catAx>
        <c:axId val="441604376"/>
        <c:scaling>
          <c:orientation val="minMax"/>
        </c:scaling>
        <c:delete val="1"/>
        <c:axPos val="l"/>
        <c:majorGridlines>
          <c:spPr>
            <a:ln w="6350">
              <a:solidFill>
                <a:schemeClr val="bg1">
                  <a:lumMod val="85000"/>
                </a:schemeClr>
              </a:solidFill>
              <a:prstDash val="sysDash"/>
            </a:ln>
          </c:spPr>
        </c:majorGridlines>
        <c:numFmt formatCode="@" sourceLinked="0"/>
        <c:majorTickMark val="out"/>
        <c:minorTickMark val="none"/>
        <c:tickLblPos val="nextTo"/>
        <c:crossAx val="441604768"/>
        <c:crosses val="autoZero"/>
        <c:auto val="1"/>
        <c:lblAlgn val="ctr"/>
        <c:lblOffset val="100"/>
        <c:tickMarkSkip val="1"/>
        <c:noMultiLvlLbl val="0"/>
      </c:catAx>
      <c:valAx>
        <c:axId val="441604768"/>
        <c:scaling>
          <c:orientation val="minMax"/>
          <c:max val="10"/>
          <c:min val="1"/>
        </c:scaling>
        <c:delete val="1"/>
        <c:axPos val="b"/>
        <c:numFmt formatCode="0.0" sourceLinked="1"/>
        <c:majorTickMark val="out"/>
        <c:minorTickMark val="none"/>
        <c:tickLblPos val="nextTo"/>
        <c:crossAx val="441604376"/>
        <c:crosses val="autoZero"/>
        <c:crossBetween val="between"/>
        <c:majorUnit val="3"/>
      </c:valAx>
      <c:spPr>
        <a:noFill/>
        <a:ln w="25310">
          <a:noFill/>
        </a:ln>
      </c:spPr>
    </c:plotArea>
    <c:plotVisOnly val="1"/>
    <c:dispBlanksAs val="gap"/>
    <c:showDLblsOverMax val="0"/>
  </c:chart>
  <c:spPr>
    <a:noFill/>
    <a:ln>
      <a:noFill/>
    </a:ln>
  </c:spPr>
  <c:txPr>
    <a:bodyPr/>
    <a:lstStyle/>
    <a:p>
      <a:pPr>
        <a:defRPr sz="700" b="0" i="0" u="none" strike="noStrike" baseline="0">
          <a:solidFill>
            <a:schemeClr val="tx1"/>
          </a:solidFill>
          <a:latin typeface="+mj-lt"/>
          <a:ea typeface="Arial"/>
          <a:cs typeface="Arial"/>
        </a:defRPr>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635026890794727"/>
          <c:y val="5.4421564248590168E-2"/>
          <c:w val="0.89309463354147511"/>
          <c:h val="0.80575330431421455"/>
        </c:manualLayout>
      </c:layout>
      <c:barChart>
        <c:barDir val="bar"/>
        <c:grouping val="percentStacked"/>
        <c:varyColors val="0"/>
        <c:ser>
          <c:idx val="0"/>
          <c:order val="0"/>
          <c:tx>
            <c:strRef>
              <c:f>Sheet1!$C$3</c:f>
              <c:strCache>
                <c:ptCount val="1"/>
                <c:pt idx="0">
                  <c:v>Pozitīvs vērtējums (9-10 punkti)</c:v>
                </c:pt>
              </c:strCache>
            </c:strRef>
          </c:tx>
          <c:spPr>
            <a:solidFill>
              <a:schemeClr val="accent3"/>
            </a:solidFill>
          </c:spPr>
          <c:invertIfNegative val="0"/>
          <c:dPt>
            <c:idx val="0"/>
            <c:invertIfNegative val="0"/>
            <c:bubble3D val="0"/>
            <c:extLst>
              <c:ext xmlns:c16="http://schemas.microsoft.com/office/drawing/2014/chart" uri="{C3380CC4-5D6E-409C-BE32-E72D297353CC}">
                <c16:uniqueId val="{00000000-96DF-47FD-AA60-84A4E1A22340}"/>
              </c:ext>
            </c:extLst>
          </c:dPt>
          <c:dPt>
            <c:idx val="3"/>
            <c:invertIfNegative val="0"/>
            <c:bubble3D val="0"/>
            <c:extLst>
              <c:ext xmlns:c16="http://schemas.microsoft.com/office/drawing/2014/chart" uri="{C3380CC4-5D6E-409C-BE32-E72D297353CC}">
                <c16:uniqueId val="{00000001-96DF-47FD-AA60-84A4E1A22340}"/>
              </c:ext>
            </c:extLst>
          </c:dPt>
          <c:dLbls>
            <c:spPr>
              <a:noFill/>
              <a:ln>
                <a:noFill/>
              </a:ln>
              <a:effectLst/>
            </c:spPr>
            <c:txPr>
              <a:bodyPr/>
              <a:lstStyle/>
              <a:p>
                <a:pPr>
                  <a:defRPr lang="en-US" sz="9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Sheet1!$B$4:$B$9</c:f>
              <c:strCache>
                <c:ptCount val="6"/>
                <c:pt idx="0">
                  <c:v>360 TV (n=375)</c:v>
                </c:pt>
                <c:pt idx="1">
                  <c:v>ReTV (n=437)</c:v>
                </c:pt>
                <c:pt idx="2">
                  <c:v>TV 24 (n=497)</c:v>
                </c:pt>
                <c:pt idx="3">
                  <c:v>TV3 (n=637)</c:v>
                </c:pt>
                <c:pt idx="4">
                  <c:v>LTV7 (n=602)</c:v>
                </c:pt>
                <c:pt idx="5">
                  <c:v>LTV1 (n=695)</c:v>
                </c:pt>
              </c:strCache>
            </c:strRef>
          </c:cat>
          <c:val>
            <c:numRef>
              <c:f>Sheet1!$C$4:$C$9</c:f>
              <c:numCache>
                <c:formatCode>0%</c:formatCode>
                <c:ptCount val="6"/>
                <c:pt idx="0">
                  <c:v>0.52441147504183383</c:v>
                </c:pt>
                <c:pt idx="1">
                  <c:v>0.54378240060466365</c:v>
                </c:pt>
                <c:pt idx="2">
                  <c:v>0.53996665523704634</c:v>
                </c:pt>
                <c:pt idx="3">
                  <c:v>0.55761318968487084</c:v>
                </c:pt>
                <c:pt idx="4">
                  <c:v>0.63294126295785635</c:v>
                </c:pt>
                <c:pt idx="5">
                  <c:v>0.66229067629817406</c:v>
                </c:pt>
              </c:numCache>
            </c:numRef>
          </c:val>
          <c:extLst>
            <c:ext xmlns:c16="http://schemas.microsoft.com/office/drawing/2014/chart" uri="{C3380CC4-5D6E-409C-BE32-E72D297353CC}">
              <c16:uniqueId val="{00000002-96DF-47FD-AA60-84A4E1A22340}"/>
            </c:ext>
          </c:extLst>
        </c:ser>
        <c:ser>
          <c:idx val="1"/>
          <c:order val="1"/>
          <c:tx>
            <c:strRef>
              <c:f>Sheet1!$D$3</c:f>
              <c:strCache>
                <c:ptCount val="1"/>
                <c:pt idx="0">
                  <c:v>Apmierinoši (6-8 punkti)</c:v>
                </c:pt>
              </c:strCache>
            </c:strRef>
          </c:tx>
          <c:spPr>
            <a:solidFill>
              <a:schemeClr val="accent1"/>
            </a:solidFill>
          </c:spPr>
          <c:invertIfNegative val="0"/>
          <c:dPt>
            <c:idx val="0"/>
            <c:invertIfNegative val="0"/>
            <c:bubble3D val="0"/>
            <c:extLst>
              <c:ext xmlns:c16="http://schemas.microsoft.com/office/drawing/2014/chart" uri="{C3380CC4-5D6E-409C-BE32-E72D297353CC}">
                <c16:uniqueId val="{00000003-96DF-47FD-AA60-84A4E1A22340}"/>
              </c:ext>
            </c:extLst>
          </c:dPt>
          <c:dPt>
            <c:idx val="3"/>
            <c:invertIfNegative val="0"/>
            <c:bubble3D val="0"/>
            <c:extLst>
              <c:ext xmlns:c16="http://schemas.microsoft.com/office/drawing/2014/chart" uri="{C3380CC4-5D6E-409C-BE32-E72D297353CC}">
                <c16:uniqueId val="{00000004-96DF-47FD-AA60-84A4E1A22340}"/>
              </c:ext>
            </c:extLst>
          </c:dPt>
          <c:dLbls>
            <c:spPr>
              <a:noFill/>
              <a:ln>
                <a:noFill/>
              </a:ln>
              <a:effectLst/>
            </c:spPr>
            <c:txPr>
              <a:bodyPr wrap="square" lIns="38100" tIns="19050" rIns="38100" bIns="19050" anchor="ctr">
                <a:spAutoFit/>
              </a:bodyPr>
              <a:lstStyle/>
              <a:p>
                <a:pPr>
                  <a:defRPr sz="9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Sheet1!$B$4:$B$9</c:f>
              <c:strCache>
                <c:ptCount val="6"/>
                <c:pt idx="0">
                  <c:v>360 TV (n=375)</c:v>
                </c:pt>
                <c:pt idx="1">
                  <c:v>ReTV (n=437)</c:v>
                </c:pt>
                <c:pt idx="2">
                  <c:v>TV 24 (n=497)</c:v>
                </c:pt>
                <c:pt idx="3">
                  <c:v>TV3 (n=637)</c:v>
                </c:pt>
                <c:pt idx="4">
                  <c:v>LTV7 (n=602)</c:v>
                </c:pt>
                <c:pt idx="5">
                  <c:v>LTV1 (n=695)</c:v>
                </c:pt>
              </c:strCache>
            </c:strRef>
          </c:cat>
          <c:val>
            <c:numRef>
              <c:f>Sheet1!$D$4:$D$9</c:f>
              <c:numCache>
                <c:formatCode>0%</c:formatCode>
                <c:ptCount val="6"/>
                <c:pt idx="0">
                  <c:v>0.39063815882586539</c:v>
                </c:pt>
                <c:pt idx="1">
                  <c:v>0.37796232045556455</c:v>
                </c:pt>
                <c:pt idx="2">
                  <c:v>0.38614880033183285</c:v>
                </c:pt>
                <c:pt idx="3">
                  <c:v>0.37631273238249213</c:v>
                </c:pt>
                <c:pt idx="4">
                  <c:v>0.2881300877844748</c:v>
                </c:pt>
                <c:pt idx="5">
                  <c:v>0.27095030069369497</c:v>
                </c:pt>
              </c:numCache>
            </c:numRef>
          </c:val>
          <c:extLst>
            <c:ext xmlns:c16="http://schemas.microsoft.com/office/drawing/2014/chart" uri="{C3380CC4-5D6E-409C-BE32-E72D297353CC}">
              <c16:uniqueId val="{00000005-96DF-47FD-AA60-84A4E1A22340}"/>
            </c:ext>
          </c:extLst>
        </c:ser>
        <c:ser>
          <c:idx val="2"/>
          <c:order val="2"/>
          <c:tx>
            <c:strRef>
              <c:f>Sheet1!$E$3</c:f>
              <c:strCache>
                <c:ptCount val="1"/>
                <c:pt idx="0">
                  <c:v>Kritisks vērtējums (1-5 punkti)</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Sheet1!$B$4:$B$9</c:f>
              <c:strCache>
                <c:ptCount val="6"/>
                <c:pt idx="0">
                  <c:v>360 TV (n=375)</c:v>
                </c:pt>
                <c:pt idx="1">
                  <c:v>ReTV (n=437)</c:v>
                </c:pt>
                <c:pt idx="2">
                  <c:v>TV 24 (n=497)</c:v>
                </c:pt>
                <c:pt idx="3">
                  <c:v>TV3 (n=637)</c:v>
                </c:pt>
                <c:pt idx="4">
                  <c:v>LTV7 (n=602)</c:v>
                </c:pt>
                <c:pt idx="5">
                  <c:v>LTV1 (n=695)</c:v>
                </c:pt>
              </c:strCache>
            </c:strRef>
          </c:cat>
          <c:val>
            <c:numRef>
              <c:f>Sheet1!$E$4:$E$9</c:f>
              <c:numCache>
                <c:formatCode>0%</c:formatCode>
                <c:ptCount val="6"/>
                <c:pt idx="0">
                  <c:v>8.4950366132300101E-2</c:v>
                </c:pt>
                <c:pt idx="1">
                  <c:v>7.8255278939771022E-2</c:v>
                </c:pt>
                <c:pt idx="2">
                  <c:v>7.3884544431119858E-2</c:v>
                </c:pt>
                <c:pt idx="3">
                  <c:v>6.6074077932635492E-2</c:v>
                </c:pt>
                <c:pt idx="4">
                  <c:v>7.8928649257666489E-2</c:v>
                </c:pt>
                <c:pt idx="5">
                  <c:v>6.6759023008129068E-2</c:v>
                </c:pt>
              </c:numCache>
            </c:numRef>
          </c:val>
          <c:extLst>
            <c:ext xmlns:c16="http://schemas.microsoft.com/office/drawing/2014/chart" uri="{C3380CC4-5D6E-409C-BE32-E72D297353CC}">
              <c16:uniqueId val="{00000006-96DF-47FD-AA60-84A4E1A22340}"/>
            </c:ext>
          </c:extLst>
        </c:ser>
        <c:dLbls>
          <c:showLegendKey val="0"/>
          <c:showVal val="1"/>
          <c:showCatName val="0"/>
          <c:showSerName val="0"/>
          <c:showPercent val="0"/>
          <c:showBubbleSize val="0"/>
        </c:dLbls>
        <c:gapWidth val="44"/>
        <c:overlap val="100"/>
        <c:axId val="-1640715584"/>
        <c:axId val="-1640705248"/>
      </c:barChart>
      <c:catAx>
        <c:axId val="-1640715584"/>
        <c:scaling>
          <c:orientation val="minMax"/>
        </c:scaling>
        <c:delete val="0"/>
        <c:axPos val="l"/>
        <c:numFmt formatCode="General" sourceLinked="0"/>
        <c:majorTickMark val="out"/>
        <c:minorTickMark val="none"/>
        <c:tickLblPos val="nextTo"/>
        <c:txPr>
          <a:bodyPr/>
          <a:lstStyle/>
          <a:p>
            <a:pPr>
              <a:defRPr sz="1100" b="1"/>
            </a:pPr>
            <a:endParaRPr lang="en-US"/>
          </a:p>
        </c:txPr>
        <c:crossAx val="-1640705248"/>
        <c:crosses val="autoZero"/>
        <c:auto val="1"/>
        <c:lblAlgn val="ctr"/>
        <c:lblOffset val="100"/>
        <c:noMultiLvlLbl val="0"/>
      </c:catAx>
      <c:valAx>
        <c:axId val="-1640705248"/>
        <c:scaling>
          <c:orientation val="minMax"/>
        </c:scaling>
        <c:delete val="1"/>
        <c:axPos val="b"/>
        <c:numFmt formatCode="0%" sourceLinked="1"/>
        <c:majorTickMark val="out"/>
        <c:minorTickMark val="none"/>
        <c:tickLblPos val="nextTo"/>
        <c:crossAx val="-1640715584"/>
        <c:crosses val="autoZero"/>
        <c:crossBetween val="between"/>
      </c:valAx>
    </c:plotArea>
    <c:legend>
      <c:legendPos val="t"/>
      <c:layout>
        <c:manualLayout>
          <c:xMode val="edge"/>
          <c:yMode val="edge"/>
          <c:x val="0"/>
          <c:y val="0.89063213278205389"/>
          <c:w val="1"/>
          <c:h val="0.10254774198523194"/>
        </c:manualLayout>
      </c:layout>
      <c:overlay val="0"/>
      <c:txPr>
        <a:bodyPr/>
        <a:lstStyle/>
        <a:p>
          <a:pPr>
            <a:defRPr lang="en-US" sz="11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4825223781825778"/>
          <c:y val="0"/>
          <c:w val="0.74290097871895788"/>
          <c:h val="0.88445189145464898"/>
        </c:manualLayout>
      </c:layout>
      <c:barChart>
        <c:barDir val="bar"/>
        <c:grouping val="percentStacked"/>
        <c:varyColors val="0"/>
        <c:ser>
          <c:idx val="0"/>
          <c:order val="0"/>
          <c:tx>
            <c:strRef>
              <c:f>Sheet1!$B$1</c:f>
              <c:strCache>
                <c:ptCount val="1"/>
                <c:pt idx="0">
                  <c:v>Svarīgi</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Sheet1!$A$2:$A$4</c:f>
              <c:strCache>
                <c:ptCount val="3"/>
                <c:pt idx="0">
                  <c:v>Izklaides saturā, skatoties, piemēram, filmas, seriālus</c:v>
                </c:pt>
                <c:pt idx="1">
                  <c:v>Kultūras un izglītojošā saturā</c:v>
                </c:pt>
                <c:pt idx="2">
                  <c:v>Ziņu un informatīvi analītiskajā saturā</c:v>
                </c:pt>
              </c:strCache>
            </c:strRef>
          </c:cat>
          <c:val>
            <c:numRef>
              <c:f>Sheet1!$B$2:$B$4</c:f>
              <c:numCache>
                <c:formatCode>0%</c:formatCode>
                <c:ptCount val="3"/>
                <c:pt idx="0">
                  <c:v>0.48896071836426958</c:v>
                </c:pt>
                <c:pt idx="1">
                  <c:v>0.64938864607692837</c:v>
                </c:pt>
                <c:pt idx="2">
                  <c:v>0.70438593530808813</c:v>
                </c:pt>
              </c:numCache>
            </c:numRef>
          </c:val>
          <c:extLst>
            <c:ext xmlns:c16="http://schemas.microsoft.com/office/drawing/2014/chart" uri="{C3380CC4-5D6E-409C-BE32-E72D297353CC}">
              <c16:uniqueId val="{00000000-24C3-4B2D-9911-BB68E4129CC3}"/>
            </c:ext>
          </c:extLst>
        </c:ser>
        <c:ser>
          <c:idx val="1"/>
          <c:order val="1"/>
          <c:tx>
            <c:strRef>
              <c:f>Sheet1!$C$1</c:f>
              <c:strCache>
                <c:ptCount val="1"/>
                <c:pt idx="0">
                  <c:v>Drīzāk svarīgi</c:v>
                </c:pt>
              </c:strCache>
            </c:strRef>
          </c:tx>
          <c:spPr>
            <a:solidFill>
              <a:srgbClr val="70AD47">
                <a:lumMod val="60000"/>
                <a:lumOff val="40000"/>
              </a:srgb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Sheet1!$A$2:$A$4</c:f>
              <c:strCache>
                <c:ptCount val="3"/>
                <c:pt idx="0">
                  <c:v>Izklaides saturā, skatoties, piemēram, filmas, seriālus</c:v>
                </c:pt>
                <c:pt idx="1">
                  <c:v>Kultūras un izglītojošā saturā</c:v>
                </c:pt>
                <c:pt idx="2">
                  <c:v>Ziņu un informatīvi analītiskajā saturā</c:v>
                </c:pt>
              </c:strCache>
            </c:strRef>
          </c:cat>
          <c:val>
            <c:numRef>
              <c:f>Sheet1!$C$2:$C$4</c:f>
              <c:numCache>
                <c:formatCode>0%</c:formatCode>
                <c:ptCount val="3"/>
                <c:pt idx="0">
                  <c:v>0.27241054572976331</c:v>
                </c:pt>
                <c:pt idx="1">
                  <c:v>0.2266395377144734</c:v>
                </c:pt>
                <c:pt idx="2">
                  <c:v>0.2083791587379627</c:v>
                </c:pt>
              </c:numCache>
            </c:numRef>
          </c:val>
          <c:extLst>
            <c:ext xmlns:c16="http://schemas.microsoft.com/office/drawing/2014/chart" uri="{C3380CC4-5D6E-409C-BE32-E72D297353CC}">
              <c16:uniqueId val="{00000001-24C3-4B2D-9911-BB68E4129CC3}"/>
            </c:ext>
          </c:extLst>
        </c:ser>
        <c:ser>
          <c:idx val="2"/>
          <c:order val="2"/>
          <c:tx>
            <c:strRef>
              <c:f>Sheet1!$D$1</c:f>
              <c:strCache>
                <c:ptCount val="1"/>
                <c:pt idx="0">
                  <c:v>Drīzāk nesvarīgi</c:v>
                </c:pt>
              </c:strCache>
            </c:strRef>
          </c:tx>
          <c:spPr>
            <a:solidFill>
              <a:srgbClr val="ED7D31">
                <a:lumMod val="60000"/>
                <a:lumOff val="40000"/>
              </a:srgb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Sheet1!$A$2:$A$4</c:f>
              <c:strCache>
                <c:ptCount val="3"/>
                <c:pt idx="0">
                  <c:v>Izklaides saturā, skatoties, piemēram, filmas, seriālus</c:v>
                </c:pt>
                <c:pt idx="1">
                  <c:v>Kultūras un izglītojošā saturā</c:v>
                </c:pt>
                <c:pt idx="2">
                  <c:v>Ziņu un informatīvi analītiskajā saturā</c:v>
                </c:pt>
              </c:strCache>
            </c:strRef>
          </c:cat>
          <c:val>
            <c:numRef>
              <c:f>Sheet1!$D$2:$D$4</c:f>
              <c:numCache>
                <c:formatCode>0%</c:formatCode>
                <c:ptCount val="3"/>
                <c:pt idx="0">
                  <c:v>0.14123794657621971</c:v>
                </c:pt>
                <c:pt idx="1">
                  <c:v>6.8965377736096928E-2</c:v>
                </c:pt>
                <c:pt idx="2">
                  <c:v>4.2094709291758986E-2</c:v>
                </c:pt>
              </c:numCache>
            </c:numRef>
          </c:val>
          <c:extLst>
            <c:ext xmlns:c16="http://schemas.microsoft.com/office/drawing/2014/chart" uri="{C3380CC4-5D6E-409C-BE32-E72D297353CC}">
              <c16:uniqueId val="{00000002-24C3-4B2D-9911-BB68E4129CC3}"/>
            </c:ext>
          </c:extLst>
        </c:ser>
        <c:ser>
          <c:idx val="3"/>
          <c:order val="3"/>
          <c:tx>
            <c:strRef>
              <c:f>Sheet1!$E$1</c:f>
              <c:strCache>
                <c:ptCount val="1"/>
                <c:pt idx="0">
                  <c:v>Nesvarīgi</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Sheet1!$A$2:$A$4</c:f>
              <c:strCache>
                <c:ptCount val="3"/>
                <c:pt idx="0">
                  <c:v>Izklaides saturā, skatoties, piemēram, filmas, seriālus</c:v>
                </c:pt>
                <c:pt idx="1">
                  <c:v>Kultūras un izglītojošā saturā</c:v>
                </c:pt>
                <c:pt idx="2">
                  <c:v>Ziņu un informatīvi analītiskajā saturā</c:v>
                </c:pt>
              </c:strCache>
            </c:strRef>
          </c:cat>
          <c:val>
            <c:numRef>
              <c:f>Sheet1!$E$2:$E$4</c:f>
              <c:numCache>
                <c:formatCode>0%</c:formatCode>
                <c:ptCount val="3"/>
                <c:pt idx="0">
                  <c:v>8.1485522979017302E-2</c:v>
                </c:pt>
                <c:pt idx="1">
                  <c:v>4.5457767744427224E-2</c:v>
                </c:pt>
                <c:pt idx="2">
                  <c:v>3.7976747665704164E-2</c:v>
                </c:pt>
              </c:numCache>
            </c:numRef>
          </c:val>
          <c:extLst>
            <c:ext xmlns:c16="http://schemas.microsoft.com/office/drawing/2014/chart" uri="{C3380CC4-5D6E-409C-BE32-E72D297353CC}">
              <c16:uniqueId val="{00000003-24C3-4B2D-9911-BB68E4129CC3}"/>
            </c:ext>
          </c:extLst>
        </c:ser>
        <c:ser>
          <c:idx val="4"/>
          <c:order val="4"/>
          <c:tx>
            <c:strRef>
              <c:f>Sheet1!$F$1</c:f>
              <c:strCache>
                <c:ptCount val="1"/>
                <c:pt idx="0">
                  <c:v>Nezina\ NA</c:v>
                </c:pt>
              </c:strCache>
            </c:strRef>
          </c:tx>
          <c:spPr>
            <a:solidFill>
              <a:sysClr val="window" lastClr="FFFFFF">
                <a:lumMod val="65000"/>
              </a:sysClr>
            </a:solidFill>
          </c:spPr>
          <c:invertIfNegative val="0"/>
          <c:dLbls>
            <c:dLbl>
              <c:idx val="1"/>
              <c:layout>
                <c:manualLayout>
                  <c:x val="0"/>
                  <c:y val="2.522182581619842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4C3-4B2D-9911-BB68E4129CC3}"/>
                </c:ext>
              </c:extLst>
            </c:dLbl>
            <c:dLbl>
              <c:idx val="2"/>
              <c:layout>
                <c:manualLayout>
                  <c:x val="0"/>
                  <c:y val="1.4412471894970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4C3-4B2D-9911-BB68E4129CC3}"/>
                </c:ext>
              </c:extLst>
            </c:dLbl>
            <c:spPr>
              <a:noFill/>
              <a:ln>
                <a:noFill/>
              </a:ln>
              <a:effectLst/>
            </c:spPr>
            <c:txPr>
              <a:bodyPr wrap="square" lIns="38100" tIns="19050" rIns="38100" bIns="19050" anchor="ctr">
                <a:spAutoFit/>
              </a:bodyPr>
              <a:lstStyle/>
              <a:p>
                <a:pPr>
                  <a:defRPr sz="8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Sheet1!$A$2:$A$4</c:f>
              <c:strCache>
                <c:ptCount val="3"/>
                <c:pt idx="0">
                  <c:v>Izklaides saturā, skatoties, piemēram, filmas, seriālus</c:v>
                </c:pt>
                <c:pt idx="1">
                  <c:v>Kultūras un izglītojošā saturā</c:v>
                </c:pt>
                <c:pt idx="2">
                  <c:v>Ziņu un informatīvi analītiskajā saturā</c:v>
                </c:pt>
              </c:strCache>
            </c:strRef>
          </c:cat>
          <c:val>
            <c:numRef>
              <c:f>Sheet1!$F$2:$F$4</c:f>
              <c:numCache>
                <c:formatCode>0%</c:formatCode>
                <c:ptCount val="3"/>
                <c:pt idx="0">
                  <c:v>1.5905266350727868E-2</c:v>
                </c:pt>
                <c:pt idx="1">
                  <c:v>9.5486707280728021E-3</c:v>
                </c:pt>
                <c:pt idx="2">
                  <c:v>7.1634489964850804E-3</c:v>
                </c:pt>
              </c:numCache>
            </c:numRef>
          </c:val>
          <c:extLst>
            <c:ext xmlns:c16="http://schemas.microsoft.com/office/drawing/2014/chart" uri="{C3380CC4-5D6E-409C-BE32-E72D297353CC}">
              <c16:uniqueId val="{00000004-24C3-4B2D-9911-BB68E4129CC3}"/>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05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7.7667444533454075E-2"/>
          <c:y val="0.93433920436374585"/>
          <c:w val="0.92233255546654591"/>
          <c:h val="4.6250746503612064E-2"/>
        </c:manualLayout>
      </c:layout>
      <c:overlay val="0"/>
      <c:txPr>
        <a:bodyPr/>
        <a:lstStyle/>
        <a:p>
          <a:pPr>
            <a:defRPr sz="110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230010617920415E-2"/>
          <c:y val="1.8065104931233117E-2"/>
          <c:w val="0.92443856997821228"/>
          <c:h val="0.96255883219989224"/>
        </c:manualLayout>
      </c:layout>
      <c:barChart>
        <c:barDir val="bar"/>
        <c:grouping val="clustered"/>
        <c:varyColors val="0"/>
        <c:ser>
          <c:idx val="0"/>
          <c:order val="0"/>
          <c:tx>
            <c:strRef>
              <c:f>Sheet1!$B$1</c:f>
              <c:strCache>
                <c:ptCount val="1"/>
                <c:pt idx="0">
                  <c:v>Vidējais*</c:v>
                </c:pt>
              </c:strCache>
            </c:strRef>
          </c:tx>
          <c:spPr>
            <a:solidFill>
              <a:srgbClr val="990033"/>
            </a:solidFill>
            <a:ln w="25310">
              <a:noFill/>
            </a:ln>
          </c:spPr>
          <c:invertIfNegative val="0"/>
          <c:dPt>
            <c:idx val="0"/>
            <c:invertIfNegative val="0"/>
            <c:bubble3D val="0"/>
            <c:extLst>
              <c:ext xmlns:c16="http://schemas.microsoft.com/office/drawing/2014/chart" uri="{C3380CC4-5D6E-409C-BE32-E72D297353CC}">
                <c16:uniqueId val="{00000000-1CA6-4EC5-806A-B3DB08C5000C}"/>
              </c:ext>
            </c:extLst>
          </c:dPt>
          <c:dPt>
            <c:idx val="1"/>
            <c:invertIfNegative val="0"/>
            <c:bubble3D val="0"/>
            <c:extLst>
              <c:ext xmlns:c16="http://schemas.microsoft.com/office/drawing/2014/chart" uri="{C3380CC4-5D6E-409C-BE32-E72D297353CC}">
                <c16:uniqueId val="{00000001-1CA6-4EC5-806A-B3DB08C5000C}"/>
              </c:ext>
            </c:extLst>
          </c:dPt>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360 TV</c:v>
                </c:pt>
                <c:pt idx="1">
                  <c:v>ReTV </c:v>
                </c:pt>
                <c:pt idx="2">
                  <c:v>TV 24</c:v>
                </c:pt>
                <c:pt idx="3">
                  <c:v>TV3</c:v>
                </c:pt>
                <c:pt idx="4">
                  <c:v>LTV7</c:v>
                </c:pt>
                <c:pt idx="5">
                  <c:v>LTV1</c:v>
                </c:pt>
              </c:strCache>
            </c:strRef>
          </c:cat>
          <c:val>
            <c:numRef>
              <c:f>Sheet1!$B$2:$B$7</c:f>
              <c:numCache>
                <c:formatCode>0.0</c:formatCode>
                <c:ptCount val="6"/>
                <c:pt idx="0">
                  <c:v>8.2983617945348911</c:v>
                </c:pt>
                <c:pt idx="1">
                  <c:v>8.3403994069084995</c:v>
                </c:pt>
                <c:pt idx="2">
                  <c:v>8.3651247625175955</c:v>
                </c:pt>
                <c:pt idx="3">
                  <c:v>8.4748372251471835</c:v>
                </c:pt>
                <c:pt idx="4">
                  <c:v>8.5737264562494566</c:v>
                </c:pt>
                <c:pt idx="5">
                  <c:v>8.7232450731914852</c:v>
                </c:pt>
              </c:numCache>
            </c:numRef>
          </c:val>
          <c:extLst>
            <c:ext xmlns:c16="http://schemas.microsoft.com/office/drawing/2014/chart" uri="{C3380CC4-5D6E-409C-BE32-E72D297353CC}">
              <c16:uniqueId val="{00000002-1CA6-4EC5-806A-B3DB08C5000C}"/>
            </c:ext>
          </c:extLst>
        </c:ser>
        <c:dLbls>
          <c:showLegendKey val="0"/>
          <c:showVal val="1"/>
          <c:showCatName val="1"/>
          <c:showSerName val="0"/>
          <c:showPercent val="0"/>
          <c:showBubbleSize val="0"/>
        </c:dLbls>
        <c:gapWidth val="50"/>
        <c:axId val="441604376"/>
        <c:axId val="441604768"/>
      </c:barChart>
      <c:catAx>
        <c:axId val="441604376"/>
        <c:scaling>
          <c:orientation val="minMax"/>
        </c:scaling>
        <c:delete val="1"/>
        <c:axPos val="l"/>
        <c:majorGridlines>
          <c:spPr>
            <a:ln w="6350">
              <a:solidFill>
                <a:schemeClr val="bg1">
                  <a:lumMod val="85000"/>
                </a:schemeClr>
              </a:solidFill>
              <a:prstDash val="sysDash"/>
            </a:ln>
          </c:spPr>
        </c:majorGridlines>
        <c:numFmt formatCode="@" sourceLinked="0"/>
        <c:majorTickMark val="out"/>
        <c:minorTickMark val="none"/>
        <c:tickLblPos val="nextTo"/>
        <c:crossAx val="441604768"/>
        <c:crosses val="autoZero"/>
        <c:auto val="1"/>
        <c:lblAlgn val="ctr"/>
        <c:lblOffset val="100"/>
        <c:tickMarkSkip val="1"/>
        <c:noMultiLvlLbl val="0"/>
      </c:catAx>
      <c:valAx>
        <c:axId val="441604768"/>
        <c:scaling>
          <c:orientation val="minMax"/>
          <c:max val="10"/>
          <c:min val="1"/>
        </c:scaling>
        <c:delete val="1"/>
        <c:axPos val="b"/>
        <c:numFmt formatCode="0.0" sourceLinked="1"/>
        <c:majorTickMark val="out"/>
        <c:minorTickMark val="none"/>
        <c:tickLblPos val="nextTo"/>
        <c:crossAx val="441604376"/>
        <c:crosses val="autoZero"/>
        <c:crossBetween val="between"/>
        <c:majorUnit val="3"/>
      </c:valAx>
      <c:spPr>
        <a:noFill/>
        <a:ln w="25310">
          <a:noFill/>
        </a:ln>
      </c:spPr>
    </c:plotArea>
    <c:plotVisOnly val="1"/>
    <c:dispBlanksAs val="gap"/>
    <c:showDLblsOverMax val="0"/>
  </c:chart>
  <c:spPr>
    <a:noFill/>
    <a:ln>
      <a:noFill/>
    </a:ln>
  </c:spPr>
  <c:txPr>
    <a:bodyPr/>
    <a:lstStyle/>
    <a:p>
      <a:pPr>
        <a:defRPr sz="700" b="0" i="0" u="none" strike="noStrike" baseline="0">
          <a:solidFill>
            <a:schemeClr val="tx1"/>
          </a:solidFill>
          <a:latin typeface="+mj-lt"/>
          <a:ea typeface="Arial"/>
          <a:cs typeface="Arial"/>
        </a:defRPr>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635026890794727"/>
          <c:y val="5.4421564248590168E-2"/>
          <c:w val="0.89309463354147511"/>
          <c:h val="0.80575330431421455"/>
        </c:manualLayout>
      </c:layout>
      <c:barChart>
        <c:barDir val="bar"/>
        <c:grouping val="percentStacked"/>
        <c:varyColors val="0"/>
        <c:ser>
          <c:idx val="0"/>
          <c:order val="0"/>
          <c:tx>
            <c:strRef>
              <c:f>Sheet1!$C$3</c:f>
              <c:strCache>
                <c:ptCount val="1"/>
                <c:pt idx="0">
                  <c:v>Pozitīvs vērtējums (9-10 punkti)</c:v>
                </c:pt>
              </c:strCache>
            </c:strRef>
          </c:tx>
          <c:spPr>
            <a:solidFill>
              <a:schemeClr val="accent3"/>
            </a:solidFill>
          </c:spPr>
          <c:invertIfNegative val="0"/>
          <c:dPt>
            <c:idx val="0"/>
            <c:invertIfNegative val="0"/>
            <c:bubble3D val="0"/>
            <c:extLst>
              <c:ext xmlns:c16="http://schemas.microsoft.com/office/drawing/2014/chart" uri="{C3380CC4-5D6E-409C-BE32-E72D297353CC}">
                <c16:uniqueId val="{00000000-D45E-4A77-BC6E-2370290269A2}"/>
              </c:ext>
            </c:extLst>
          </c:dPt>
          <c:dPt>
            <c:idx val="3"/>
            <c:invertIfNegative val="0"/>
            <c:bubble3D val="0"/>
            <c:extLst>
              <c:ext xmlns:c16="http://schemas.microsoft.com/office/drawing/2014/chart" uri="{C3380CC4-5D6E-409C-BE32-E72D297353CC}">
                <c16:uniqueId val="{00000001-D45E-4A77-BC6E-2370290269A2}"/>
              </c:ext>
            </c:extLst>
          </c:dPt>
          <c:dLbls>
            <c:spPr>
              <a:noFill/>
              <a:ln>
                <a:noFill/>
              </a:ln>
              <a:effectLst/>
            </c:spPr>
            <c:txPr>
              <a:bodyPr/>
              <a:lstStyle/>
              <a:p>
                <a:pPr>
                  <a:defRPr lang="en-US" sz="9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Sheet1!$B$4:$B$11</c:f>
              <c:strCache>
                <c:ptCount val="8"/>
                <c:pt idx="0">
                  <c:v>TV3 Life</c:v>
                </c:pt>
                <c:pt idx="1">
                  <c:v>360 TV</c:v>
                </c:pt>
                <c:pt idx="2">
                  <c:v>TV4</c:v>
                </c:pt>
                <c:pt idx="3">
                  <c:v>TV 24</c:v>
                </c:pt>
                <c:pt idx="4">
                  <c:v>ReTV </c:v>
                </c:pt>
                <c:pt idx="5">
                  <c:v>TV3</c:v>
                </c:pt>
                <c:pt idx="6">
                  <c:v>LTV7</c:v>
                </c:pt>
                <c:pt idx="7">
                  <c:v>LTV1</c:v>
                </c:pt>
              </c:strCache>
            </c:strRef>
          </c:cat>
          <c:val>
            <c:numRef>
              <c:f>Sheet1!$C$4:$C$11</c:f>
              <c:numCache>
                <c:formatCode>0%</c:formatCode>
                <c:ptCount val="8"/>
                <c:pt idx="0">
                  <c:v>0.28485873809610041</c:v>
                </c:pt>
                <c:pt idx="1">
                  <c:v>0.2512655086750003</c:v>
                </c:pt>
                <c:pt idx="2">
                  <c:v>0.20787835658735709</c:v>
                </c:pt>
                <c:pt idx="3">
                  <c:v>0.32202936855124531</c:v>
                </c:pt>
                <c:pt idx="4">
                  <c:v>0.29387714273593418</c:v>
                </c:pt>
                <c:pt idx="5">
                  <c:v>0.43272445066168475</c:v>
                </c:pt>
                <c:pt idx="6">
                  <c:v>0.48637434778364663</c:v>
                </c:pt>
                <c:pt idx="7">
                  <c:v>0.58034063581557804</c:v>
                </c:pt>
              </c:numCache>
            </c:numRef>
          </c:val>
          <c:extLst>
            <c:ext xmlns:c16="http://schemas.microsoft.com/office/drawing/2014/chart" uri="{C3380CC4-5D6E-409C-BE32-E72D297353CC}">
              <c16:uniqueId val="{00000002-D45E-4A77-BC6E-2370290269A2}"/>
            </c:ext>
          </c:extLst>
        </c:ser>
        <c:ser>
          <c:idx val="1"/>
          <c:order val="1"/>
          <c:tx>
            <c:strRef>
              <c:f>Sheet1!$D$3</c:f>
              <c:strCache>
                <c:ptCount val="1"/>
                <c:pt idx="0">
                  <c:v>Apmierinoši (6-8 punkti)</c:v>
                </c:pt>
              </c:strCache>
            </c:strRef>
          </c:tx>
          <c:spPr>
            <a:solidFill>
              <a:schemeClr val="accent1"/>
            </a:solidFill>
          </c:spPr>
          <c:invertIfNegative val="0"/>
          <c:dPt>
            <c:idx val="0"/>
            <c:invertIfNegative val="0"/>
            <c:bubble3D val="0"/>
            <c:extLst>
              <c:ext xmlns:c16="http://schemas.microsoft.com/office/drawing/2014/chart" uri="{C3380CC4-5D6E-409C-BE32-E72D297353CC}">
                <c16:uniqueId val="{00000003-D45E-4A77-BC6E-2370290269A2}"/>
              </c:ext>
            </c:extLst>
          </c:dPt>
          <c:dPt>
            <c:idx val="3"/>
            <c:invertIfNegative val="0"/>
            <c:bubble3D val="0"/>
            <c:extLst>
              <c:ext xmlns:c16="http://schemas.microsoft.com/office/drawing/2014/chart" uri="{C3380CC4-5D6E-409C-BE32-E72D297353CC}">
                <c16:uniqueId val="{00000004-D45E-4A77-BC6E-2370290269A2}"/>
              </c:ext>
            </c:extLst>
          </c:dPt>
          <c:dLbls>
            <c:spPr>
              <a:noFill/>
              <a:ln>
                <a:noFill/>
              </a:ln>
              <a:effectLst/>
            </c:spPr>
            <c:txPr>
              <a:bodyPr wrap="square" lIns="38100" tIns="19050" rIns="38100" bIns="19050" anchor="ctr">
                <a:spAutoFit/>
              </a:bodyPr>
              <a:lstStyle/>
              <a:p>
                <a:pPr>
                  <a:defRPr sz="9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Sheet1!$B$4:$B$11</c:f>
              <c:strCache>
                <c:ptCount val="8"/>
                <c:pt idx="0">
                  <c:v>TV3 Life</c:v>
                </c:pt>
                <c:pt idx="1">
                  <c:v>360 TV</c:v>
                </c:pt>
                <c:pt idx="2">
                  <c:v>TV4</c:v>
                </c:pt>
                <c:pt idx="3">
                  <c:v>TV 24</c:v>
                </c:pt>
                <c:pt idx="4">
                  <c:v>ReTV </c:v>
                </c:pt>
                <c:pt idx="5">
                  <c:v>TV3</c:v>
                </c:pt>
                <c:pt idx="6">
                  <c:v>LTV7</c:v>
                </c:pt>
                <c:pt idx="7">
                  <c:v>LTV1</c:v>
                </c:pt>
              </c:strCache>
            </c:strRef>
          </c:cat>
          <c:val>
            <c:numRef>
              <c:f>Sheet1!$D$4:$D$11</c:f>
              <c:numCache>
                <c:formatCode>0%</c:formatCode>
                <c:ptCount val="8"/>
                <c:pt idx="0">
                  <c:v>0.22068538633317925</c:v>
                </c:pt>
                <c:pt idx="1">
                  <c:v>0.19909666866030923</c:v>
                </c:pt>
                <c:pt idx="2">
                  <c:v>0.1568888126661333</c:v>
                </c:pt>
                <c:pt idx="3">
                  <c:v>0.24666084170899472</c:v>
                </c:pt>
                <c:pt idx="4">
                  <c:v>0.2332872731133187</c:v>
                </c:pt>
                <c:pt idx="5">
                  <c:v>0.29375056447200831</c:v>
                </c:pt>
                <c:pt idx="6">
                  <c:v>0.23858734653185401</c:v>
                </c:pt>
                <c:pt idx="7">
                  <c:v>0.26297031255587622</c:v>
                </c:pt>
              </c:numCache>
            </c:numRef>
          </c:val>
          <c:extLst>
            <c:ext xmlns:c16="http://schemas.microsoft.com/office/drawing/2014/chart" uri="{C3380CC4-5D6E-409C-BE32-E72D297353CC}">
              <c16:uniqueId val="{00000005-D45E-4A77-BC6E-2370290269A2}"/>
            </c:ext>
          </c:extLst>
        </c:ser>
        <c:ser>
          <c:idx val="2"/>
          <c:order val="2"/>
          <c:tx>
            <c:strRef>
              <c:f>Sheet1!$E$3</c:f>
              <c:strCache>
                <c:ptCount val="1"/>
                <c:pt idx="0">
                  <c:v>Kritisks vērtējums (1-5 punkti)</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Sheet1!$B$4:$B$11</c:f>
              <c:strCache>
                <c:ptCount val="8"/>
                <c:pt idx="0">
                  <c:v>TV3 Life</c:v>
                </c:pt>
                <c:pt idx="1">
                  <c:v>360 TV</c:v>
                </c:pt>
                <c:pt idx="2">
                  <c:v>TV4</c:v>
                </c:pt>
                <c:pt idx="3">
                  <c:v>TV 24</c:v>
                </c:pt>
                <c:pt idx="4">
                  <c:v>ReTV </c:v>
                </c:pt>
                <c:pt idx="5">
                  <c:v>TV3</c:v>
                </c:pt>
                <c:pt idx="6">
                  <c:v>LTV7</c:v>
                </c:pt>
                <c:pt idx="7">
                  <c:v>LTV1</c:v>
                </c:pt>
              </c:strCache>
            </c:strRef>
          </c:cat>
          <c:val>
            <c:numRef>
              <c:f>Sheet1!$E$4:$E$11</c:f>
              <c:numCache>
                <c:formatCode>0%</c:formatCode>
                <c:ptCount val="8"/>
                <c:pt idx="0">
                  <c:v>5.7508899784954638E-2</c:v>
                </c:pt>
                <c:pt idx="1">
                  <c:v>4.8659409200742174E-2</c:v>
                </c:pt>
                <c:pt idx="2">
                  <c:v>3.4130872931859117E-2</c:v>
                </c:pt>
                <c:pt idx="3">
                  <c:v>3.733915280818545E-2</c:v>
                </c:pt>
                <c:pt idx="4">
                  <c:v>3.3194930813299571E-2</c:v>
                </c:pt>
                <c:pt idx="5">
                  <c:v>5.449822297883937E-2</c:v>
                </c:pt>
                <c:pt idx="6">
                  <c:v>4.5851943971007517E-2</c:v>
                </c:pt>
                <c:pt idx="7">
                  <c:v>4.771325619487627E-2</c:v>
                </c:pt>
              </c:numCache>
            </c:numRef>
          </c:val>
          <c:extLst>
            <c:ext xmlns:c16="http://schemas.microsoft.com/office/drawing/2014/chart" uri="{C3380CC4-5D6E-409C-BE32-E72D297353CC}">
              <c16:uniqueId val="{00000006-D45E-4A77-BC6E-2370290269A2}"/>
            </c:ext>
          </c:extLst>
        </c:ser>
        <c:ser>
          <c:idx val="3"/>
          <c:order val="3"/>
          <c:tx>
            <c:strRef>
              <c:f>Sheet1!$F$3</c:f>
              <c:strCache>
                <c:ptCount val="1"/>
                <c:pt idx="0">
                  <c:v>Nezina\ NA</c:v>
                </c:pt>
              </c:strCache>
            </c:strRef>
          </c:tx>
          <c:spPr>
            <a:solidFill>
              <a:schemeClr val="bg1">
                <a:lumMod val="65000"/>
              </a:schemeClr>
            </a:solidFill>
          </c:spPr>
          <c:invertIfNegative val="0"/>
          <c:dLbls>
            <c:spPr>
              <a:noFill/>
              <a:ln>
                <a:noFill/>
              </a:ln>
              <a:effectLst/>
            </c:spPr>
            <c:txPr>
              <a:bodyPr wrap="square" lIns="38100" tIns="19050" rIns="38100" bIns="19050" anchor="ctr">
                <a:spAutoFit/>
              </a:bodyPr>
              <a:lstStyle/>
              <a:p>
                <a:pPr>
                  <a:defRPr sz="8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Sheet1!$B$4:$B$11</c:f>
              <c:strCache>
                <c:ptCount val="8"/>
                <c:pt idx="0">
                  <c:v>TV3 Life</c:v>
                </c:pt>
                <c:pt idx="1">
                  <c:v>360 TV</c:v>
                </c:pt>
                <c:pt idx="2">
                  <c:v>TV4</c:v>
                </c:pt>
                <c:pt idx="3">
                  <c:v>TV 24</c:v>
                </c:pt>
                <c:pt idx="4">
                  <c:v>ReTV </c:v>
                </c:pt>
                <c:pt idx="5">
                  <c:v>TV3</c:v>
                </c:pt>
                <c:pt idx="6">
                  <c:v>LTV7</c:v>
                </c:pt>
                <c:pt idx="7">
                  <c:v>LTV1</c:v>
                </c:pt>
              </c:strCache>
            </c:strRef>
          </c:cat>
          <c:val>
            <c:numRef>
              <c:f>Sheet1!$F$4:$F$11</c:f>
              <c:numCache>
                <c:formatCode>0%</c:formatCode>
                <c:ptCount val="8"/>
                <c:pt idx="0">
                  <c:v>0.12598248759519601</c:v>
                </c:pt>
                <c:pt idx="1">
                  <c:v>0.11371508563606113</c:v>
                </c:pt>
                <c:pt idx="2">
                  <c:v>0.12468014096741228</c:v>
                </c:pt>
                <c:pt idx="3">
                  <c:v>0.11077941028071202</c:v>
                </c:pt>
                <c:pt idx="4">
                  <c:v>0.12061625063668371</c:v>
                </c:pt>
                <c:pt idx="5">
                  <c:v>7.9956091581005001E-2</c:v>
                </c:pt>
                <c:pt idx="6">
                  <c:v>7.9889831162756594E-2</c:v>
                </c:pt>
                <c:pt idx="7">
                  <c:v>5.4500931612918954E-2</c:v>
                </c:pt>
              </c:numCache>
            </c:numRef>
          </c:val>
          <c:extLst>
            <c:ext xmlns:c16="http://schemas.microsoft.com/office/drawing/2014/chart" uri="{C3380CC4-5D6E-409C-BE32-E72D297353CC}">
              <c16:uniqueId val="{00000007-D45E-4A77-BC6E-2370290269A2}"/>
            </c:ext>
          </c:extLst>
        </c:ser>
        <c:ser>
          <c:idx val="4"/>
          <c:order val="4"/>
          <c:tx>
            <c:strRef>
              <c:f>Sheet1!$G$3</c:f>
              <c:strCache>
                <c:ptCount val="1"/>
                <c:pt idx="0">
                  <c:v>Neizmanto</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Sheet1!$B$4:$B$11</c:f>
              <c:strCache>
                <c:ptCount val="8"/>
                <c:pt idx="0">
                  <c:v>TV3 Life</c:v>
                </c:pt>
                <c:pt idx="1">
                  <c:v>360 TV</c:v>
                </c:pt>
                <c:pt idx="2">
                  <c:v>TV4</c:v>
                </c:pt>
                <c:pt idx="3">
                  <c:v>TV 24</c:v>
                </c:pt>
                <c:pt idx="4">
                  <c:v>ReTV </c:v>
                </c:pt>
                <c:pt idx="5">
                  <c:v>TV3</c:v>
                </c:pt>
                <c:pt idx="6">
                  <c:v>LTV7</c:v>
                </c:pt>
                <c:pt idx="7">
                  <c:v>LTV1</c:v>
                </c:pt>
              </c:strCache>
            </c:strRef>
          </c:cat>
          <c:val>
            <c:numRef>
              <c:f>Sheet1!$G$4:$G$11</c:f>
              <c:numCache>
                <c:formatCode>0%</c:formatCode>
                <c:ptCount val="8"/>
                <c:pt idx="0">
                  <c:v>0.31096448819056738</c:v>
                </c:pt>
                <c:pt idx="1">
                  <c:v>0.38726332782788492</c:v>
                </c:pt>
                <c:pt idx="2">
                  <c:v>0.47642181684723611</c:v>
                </c:pt>
                <c:pt idx="3">
                  <c:v>0.28319122665086016</c:v>
                </c:pt>
                <c:pt idx="4">
                  <c:v>0.31902440270076154</c:v>
                </c:pt>
                <c:pt idx="5">
                  <c:v>0.13907067030646048</c:v>
                </c:pt>
                <c:pt idx="6">
                  <c:v>0.14929653055073297</c:v>
                </c:pt>
                <c:pt idx="7">
                  <c:v>5.4474863820748037E-2</c:v>
                </c:pt>
              </c:numCache>
            </c:numRef>
          </c:val>
          <c:extLst>
            <c:ext xmlns:c16="http://schemas.microsoft.com/office/drawing/2014/chart" uri="{C3380CC4-5D6E-409C-BE32-E72D297353CC}">
              <c16:uniqueId val="{00000008-D45E-4A77-BC6E-2370290269A2}"/>
            </c:ext>
          </c:extLst>
        </c:ser>
        <c:dLbls>
          <c:showLegendKey val="0"/>
          <c:showVal val="1"/>
          <c:showCatName val="0"/>
          <c:showSerName val="0"/>
          <c:showPercent val="0"/>
          <c:showBubbleSize val="0"/>
        </c:dLbls>
        <c:gapWidth val="44"/>
        <c:overlap val="100"/>
        <c:axId val="-1640715584"/>
        <c:axId val="-1640705248"/>
      </c:barChart>
      <c:catAx>
        <c:axId val="-1640715584"/>
        <c:scaling>
          <c:orientation val="minMax"/>
        </c:scaling>
        <c:delete val="0"/>
        <c:axPos val="l"/>
        <c:numFmt formatCode="General" sourceLinked="0"/>
        <c:majorTickMark val="out"/>
        <c:minorTickMark val="none"/>
        <c:tickLblPos val="nextTo"/>
        <c:txPr>
          <a:bodyPr/>
          <a:lstStyle/>
          <a:p>
            <a:pPr>
              <a:defRPr sz="1100" b="1"/>
            </a:pPr>
            <a:endParaRPr lang="en-US"/>
          </a:p>
        </c:txPr>
        <c:crossAx val="-1640705248"/>
        <c:crosses val="autoZero"/>
        <c:auto val="1"/>
        <c:lblAlgn val="ctr"/>
        <c:lblOffset val="100"/>
        <c:noMultiLvlLbl val="0"/>
      </c:catAx>
      <c:valAx>
        <c:axId val="-1640705248"/>
        <c:scaling>
          <c:orientation val="minMax"/>
        </c:scaling>
        <c:delete val="1"/>
        <c:axPos val="b"/>
        <c:numFmt formatCode="0%" sourceLinked="1"/>
        <c:majorTickMark val="out"/>
        <c:minorTickMark val="none"/>
        <c:tickLblPos val="nextTo"/>
        <c:crossAx val="-1640715584"/>
        <c:crosses val="autoZero"/>
        <c:crossBetween val="between"/>
      </c:valAx>
    </c:plotArea>
    <c:legend>
      <c:legendPos val="t"/>
      <c:layout>
        <c:manualLayout>
          <c:xMode val="edge"/>
          <c:yMode val="edge"/>
          <c:x val="0.14517935938178742"/>
          <c:y val="0.85934489450164975"/>
          <c:w val="0.85482064061821261"/>
          <c:h val="0.13383498026563603"/>
        </c:manualLayout>
      </c:layout>
      <c:overlay val="0"/>
      <c:txPr>
        <a:bodyPr/>
        <a:lstStyle/>
        <a:p>
          <a:pPr>
            <a:defRPr lang="en-US" sz="105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230010617920415E-2"/>
          <c:y val="1.8065104931233117E-2"/>
          <c:w val="0.92443856997821228"/>
          <c:h val="0.96349201508544013"/>
        </c:manualLayout>
      </c:layout>
      <c:barChart>
        <c:barDir val="bar"/>
        <c:grouping val="clustered"/>
        <c:varyColors val="0"/>
        <c:ser>
          <c:idx val="0"/>
          <c:order val="0"/>
          <c:tx>
            <c:strRef>
              <c:f>Sheet1!$B$1</c:f>
              <c:strCache>
                <c:ptCount val="1"/>
                <c:pt idx="0">
                  <c:v>Vidējais*</c:v>
                </c:pt>
              </c:strCache>
            </c:strRef>
          </c:tx>
          <c:spPr>
            <a:solidFill>
              <a:srgbClr val="990033"/>
            </a:solidFill>
            <a:ln w="25310">
              <a:noFill/>
            </a:ln>
          </c:spPr>
          <c:invertIfNegative val="0"/>
          <c:dPt>
            <c:idx val="0"/>
            <c:invertIfNegative val="0"/>
            <c:bubble3D val="0"/>
            <c:extLst>
              <c:ext xmlns:c16="http://schemas.microsoft.com/office/drawing/2014/chart" uri="{C3380CC4-5D6E-409C-BE32-E72D297353CC}">
                <c16:uniqueId val="{00000000-F388-4B7C-9BBA-A3B38D059E9F}"/>
              </c:ext>
            </c:extLst>
          </c:dPt>
          <c:dPt>
            <c:idx val="1"/>
            <c:invertIfNegative val="0"/>
            <c:bubble3D val="0"/>
            <c:extLst>
              <c:ext xmlns:c16="http://schemas.microsoft.com/office/drawing/2014/chart" uri="{C3380CC4-5D6E-409C-BE32-E72D297353CC}">
                <c16:uniqueId val="{00000001-F388-4B7C-9BBA-A3B38D059E9F}"/>
              </c:ext>
            </c:extLst>
          </c:dPt>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TV3 Life</c:v>
                </c:pt>
                <c:pt idx="1">
                  <c:v>360 TV</c:v>
                </c:pt>
                <c:pt idx="2">
                  <c:v>TV4</c:v>
                </c:pt>
                <c:pt idx="3">
                  <c:v>TV 24</c:v>
                </c:pt>
                <c:pt idx="4">
                  <c:v>ReTV </c:v>
                </c:pt>
                <c:pt idx="5">
                  <c:v>TV3</c:v>
                </c:pt>
                <c:pt idx="6">
                  <c:v>LTV7</c:v>
                </c:pt>
                <c:pt idx="7">
                  <c:v>LTV1</c:v>
                </c:pt>
              </c:strCache>
            </c:strRef>
          </c:cat>
          <c:val>
            <c:numRef>
              <c:f>Sheet1!$B$2:$B$9</c:f>
              <c:numCache>
                <c:formatCode>0.0</c:formatCode>
                <c:ptCount val="8"/>
                <c:pt idx="0">
                  <c:v>8.248614046236769</c:v>
                </c:pt>
                <c:pt idx="1">
                  <c:v>8.2552126071147018</c:v>
                </c:pt>
                <c:pt idx="2">
                  <c:v>8.2692854725873808</c:v>
                </c:pt>
                <c:pt idx="3">
                  <c:v>8.392564364643551</c:v>
                </c:pt>
                <c:pt idx="4">
                  <c:v>8.4079787944236557</c:v>
                </c:pt>
                <c:pt idx="5">
                  <c:v>8.4723970531219859</c:v>
                </c:pt>
                <c:pt idx="6">
                  <c:v>8.602681363290408</c:v>
                </c:pt>
                <c:pt idx="7">
                  <c:v>8.7236708769807958</c:v>
                </c:pt>
              </c:numCache>
            </c:numRef>
          </c:val>
          <c:extLst>
            <c:ext xmlns:c16="http://schemas.microsoft.com/office/drawing/2014/chart" uri="{C3380CC4-5D6E-409C-BE32-E72D297353CC}">
              <c16:uniqueId val="{00000002-F388-4B7C-9BBA-A3B38D059E9F}"/>
            </c:ext>
          </c:extLst>
        </c:ser>
        <c:dLbls>
          <c:showLegendKey val="0"/>
          <c:showVal val="1"/>
          <c:showCatName val="1"/>
          <c:showSerName val="0"/>
          <c:showPercent val="0"/>
          <c:showBubbleSize val="0"/>
        </c:dLbls>
        <c:gapWidth val="50"/>
        <c:axId val="441604376"/>
        <c:axId val="441604768"/>
      </c:barChart>
      <c:catAx>
        <c:axId val="441604376"/>
        <c:scaling>
          <c:orientation val="minMax"/>
        </c:scaling>
        <c:delete val="1"/>
        <c:axPos val="l"/>
        <c:majorGridlines>
          <c:spPr>
            <a:ln w="6350">
              <a:solidFill>
                <a:schemeClr val="bg1">
                  <a:lumMod val="85000"/>
                </a:schemeClr>
              </a:solidFill>
              <a:prstDash val="sysDash"/>
            </a:ln>
          </c:spPr>
        </c:majorGridlines>
        <c:numFmt formatCode="@" sourceLinked="0"/>
        <c:majorTickMark val="out"/>
        <c:minorTickMark val="none"/>
        <c:tickLblPos val="nextTo"/>
        <c:crossAx val="441604768"/>
        <c:crosses val="autoZero"/>
        <c:auto val="1"/>
        <c:lblAlgn val="ctr"/>
        <c:lblOffset val="100"/>
        <c:tickMarkSkip val="1"/>
        <c:noMultiLvlLbl val="0"/>
      </c:catAx>
      <c:valAx>
        <c:axId val="441604768"/>
        <c:scaling>
          <c:orientation val="minMax"/>
          <c:max val="10"/>
          <c:min val="1"/>
        </c:scaling>
        <c:delete val="1"/>
        <c:axPos val="b"/>
        <c:numFmt formatCode="0.0" sourceLinked="1"/>
        <c:majorTickMark val="out"/>
        <c:minorTickMark val="none"/>
        <c:tickLblPos val="nextTo"/>
        <c:crossAx val="441604376"/>
        <c:crosses val="autoZero"/>
        <c:crossBetween val="between"/>
        <c:majorUnit val="3"/>
      </c:valAx>
      <c:spPr>
        <a:noFill/>
        <a:ln w="25310">
          <a:noFill/>
        </a:ln>
      </c:spPr>
    </c:plotArea>
    <c:plotVisOnly val="1"/>
    <c:dispBlanksAs val="gap"/>
    <c:showDLblsOverMax val="0"/>
  </c:chart>
  <c:spPr>
    <a:noFill/>
    <a:ln>
      <a:noFill/>
    </a:ln>
  </c:spPr>
  <c:txPr>
    <a:bodyPr/>
    <a:lstStyle/>
    <a:p>
      <a:pPr>
        <a:defRPr sz="700" b="0" i="0" u="none" strike="noStrike" baseline="0">
          <a:solidFill>
            <a:schemeClr val="tx1"/>
          </a:solidFill>
          <a:latin typeface="+mj-lt"/>
          <a:ea typeface="Arial"/>
          <a:cs typeface="Arial"/>
        </a:defRPr>
      </a:pPr>
      <a:endParaRPr lang="en-U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635026890794727"/>
          <c:y val="5.4421564248590168E-2"/>
          <c:w val="0.89309463354147511"/>
          <c:h val="0.80575330431421455"/>
        </c:manualLayout>
      </c:layout>
      <c:barChart>
        <c:barDir val="bar"/>
        <c:grouping val="percentStacked"/>
        <c:varyColors val="0"/>
        <c:ser>
          <c:idx val="0"/>
          <c:order val="0"/>
          <c:tx>
            <c:strRef>
              <c:f>Sheet1!$C$3</c:f>
              <c:strCache>
                <c:ptCount val="1"/>
                <c:pt idx="0">
                  <c:v>Pozitīvs vērtējums (9-10 punkti)</c:v>
                </c:pt>
              </c:strCache>
            </c:strRef>
          </c:tx>
          <c:spPr>
            <a:solidFill>
              <a:schemeClr val="accent3"/>
            </a:solidFill>
          </c:spPr>
          <c:invertIfNegative val="0"/>
          <c:dPt>
            <c:idx val="0"/>
            <c:invertIfNegative val="0"/>
            <c:bubble3D val="0"/>
            <c:extLst>
              <c:ext xmlns:c16="http://schemas.microsoft.com/office/drawing/2014/chart" uri="{C3380CC4-5D6E-409C-BE32-E72D297353CC}">
                <c16:uniqueId val="{00000000-DCA4-4197-8542-A7296FE3E6AA}"/>
              </c:ext>
            </c:extLst>
          </c:dPt>
          <c:dPt>
            <c:idx val="3"/>
            <c:invertIfNegative val="0"/>
            <c:bubble3D val="0"/>
            <c:extLst>
              <c:ext xmlns:c16="http://schemas.microsoft.com/office/drawing/2014/chart" uri="{C3380CC4-5D6E-409C-BE32-E72D297353CC}">
                <c16:uniqueId val="{00000001-DCA4-4197-8542-A7296FE3E6AA}"/>
              </c:ext>
            </c:extLst>
          </c:dPt>
          <c:dLbls>
            <c:spPr>
              <a:noFill/>
              <a:ln>
                <a:noFill/>
              </a:ln>
              <a:effectLst/>
            </c:spPr>
            <c:txPr>
              <a:bodyPr/>
              <a:lstStyle/>
              <a:p>
                <a:pPr>
                  <a:defRPr lang="en-US" sz="9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Sheet1!$B$4:$B$11</c:f>
              <c:strCache>
                <c:ptCount val="8"/>
                <c:pt idx="0">
                  <c:v>TV3 Life (n=430</c:v>
                </c:pt>
                <c:pt idx="1">
                  <c:v>360 TV (n=375)</c:v>
                </c:pt>
                <c:pt idx="2">
                  <c:v>TV4 (n=301)</c:v>
                </c:pt>
                <c:pt idx="3">
                  <c:v>TV 24 (n=497)</c:v>
                </c:pt>
                <c:pt idx="4">
                  <c:v>ReTV (n=437)</c:v>
                </c:pt>
                <c:pt idx="5">
                  <c:v>TV3 (n=637)</c:v>
                </c:pt>
                <c:pt idx="6">
                  <c:v>LTV7 (n=602)</c:v>
                </c:pt>
                <c:pt idx="7">
                  <c:v>LTV1 (n=695)</c:v>
                </c:pt>
              </c:strCache>
            </c:strRef>
          </c:cat>
          <c:val>
            <c:numRef>
              <c:f>Sheet1!$C$4:$C$11</c:f>
              <c:numCache>
                <c:formatCode>0%</c:formatCode>
                <c:ptCount val="8"/>
                <c:pt idx="0">
                  <c:v>0.50591813887090509</c:v>
                </c:pt>
                <c:pt idx="1">
                  <c:v>0.50351631162722765</c:v>
                </c:pt>
                <c:pt idx="2">
                  <c:v>0.5211315539392033</c:v>
                </c:pt>
                <c:pt idx="3">
                  <c:v>0.53137585103262619</c:v>
                </c:pt>
                <c:pt idx="4">
                  <c:v>0.52444408126006725</c:v>
                </c:pt>
                <c:pt idx="5">
                  <c:v>0.55408358384661005</c:v>
                </c:pt>
                <c:pt idx="6">
                  <c:v>0.63098824881308357</c:v>
                </c:pt>
                <c:pt idx="7">
                  <c:v>0.65131859812723492</c:v>
                </c:pt>
              </c:numCache>
            </c:numRef>
          </c:val>
          <c:extLst>
            <c:ext xmlns:c16="http://schemas.microsoft.com/office/drawing/2014/chart" uri="{C3380CC4-5D6E-409C-BE32-E72D297353CC}">
              <c16:uniqueId val="{00000002-DCA4-4197-8542-A7296FE3E6AA}"/>
            </c:ext>
          </c:extLst>
        </c:ser>
        <c:ser>
          <c:idx val="1"/>
          <c:order val="1"/>
          <c:tx>
            <c:strRef>
              <c:f>Sheet1!$D$3</c:f>
              <c:strCache>
                <c:ptCount val="1"/>
                <c:pt idx="0">
                  <c:v>Apmierinoši (6-8 punkti)</c:v>
                </c:pt>
              </c:strCache>
            </c:strRef>
          </c:tx>
          <c:spPr>
            <a:solidFill>
              <a:schemeClr val="accent1"/>
            </a:solidFill>
          </c:spPr>
          <c:invertIfNegative val="0"/>
          <c:dPt>
            <c:idx val="0"/>
            <c:invertIfNegative val="0"/>
            <c:bubble3D val="0"/>
            <c:extLst>
              <c:ext xmlns:c16="http://schemas.microsoft.com/office/drawing/2014/chart" uri="{C3380CC4-5D6E-409C-BE32-E72D297353CC}">
                <c16:uniqueId val="{00000003-DCA4-4197-8542-A7296FE3E6AA}"/>
              </c:ext>
            </c:extLst>
          </c:dPt>
          <c:dPt>
            <c:idx val="3"/>
            <c:invertIfNegative val="0"/>
            <c:bubble3D val="0"/>
            <c:extLst>
              <c:ext xmlns:c16="http://schemas.microsoft.com/office/drawing/2014/chart" uri="{C3380CC4-5D6E-409C-BE32-E72D297353CC}">
                <c16:uniqueId val="{00000004-DCA4-4197-8542-A7296FE3E6AA}"/>
              </c:ext>
            </c:extLst>
          </c:dPt>
          <c:dLbls>
            <c:spPr>
              <a:noFill/>
              <a:ln>
                <a:noFill/>
              </a:ln>
              <a:effectLst/>
            </c:spPr>
            <c:txPr>
              <a:bodyPr wrap="square" lIns="38100" tIns="19050" rIns="38100" bIns="19050" anchor="ctr">
                <a:spAutoFit/>
              </a:bodyPr>
              <a:lstStyle/>
              <a:p>
                <a:pPr>
                  <a:defRPr sz="9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Sheet1!$B$4:$B$11</c:f>
              <c:strCache>
                <c:ptCount val="8"/>
                <c:pt idx="0">
                  <c:v>TV3 Life (n=430</c:v>
                </c:pt>
                <c:pt idx="1">
                  <c:v>360 TV (n=375)</c:v>
                </c:pt>
                <c:pt idx="2">
                  <c:v>TV4 (n=301)</c:v>
                </c:pt>
                <c:pt idx="3">
                  <c:v>TV 24 (n=497)</c:v>
                </c:pt>
                <c:pt idx="4">
                  <c:v>ReTV (n=437)</c:v>
                </c:pt>
                <c:pt idx="5">
                  <c:v>TV3 (n=637)</c:v>
                </c:pt>
                <c:pt idx="6">
                  <c:v>LTV7 (n=602)</c:v>
                </c:pt>
                <c:pt idx="7">
                  <c:v>LTV1 (n=695)</c:v>
                </c:pt>
              </c:strCache>
            </c:strRef>
          </c:cat>
          <c:val>
            <c:numRef>
              <c:f>Sheet1!$D$4:$D$11</c:f>
              <c:numCache>
                <c:formatCode>0%</c:formatCode>
                <c:ptCount val="8"/>
                <c:pt idx="0">
                  <c:v>0.3919442340997199</c:v>
                </c:pt>
                <c:pt idx="1">
                  <c:v>0.39897406050574813</c:v>
                </c:pt>
                <c:pt idx="2">
                  <c:v>0.39330554696789988</c:v>
                </c:pt>
                <c:pt idx="3">
                  <c:v>0.407011370637407</c:v>
                </c:pt>
                <c:pt idx="4">
                  <c:v>0.41631726944996211</c:v>
                </c:pt>
                <c:pt idx="5">
                  <c:v>0.37613396994492215</c:v>
                </c:pt>
                <c:pt idx="6">
                  <c:v>0.30952662833291944</c:v>
                </c:pt>
                <c:pt idx="7">
                  <c:v>0.29513262513880378</c:v>
                </c:pt>
              </c:numCache>
            </c:numRef>
          </c:val>
          <c:extLst>
            <c:ext xmlns:c16="http://schemas.microsoft.com/office/drawing/2014/chart" uri="{C3380CC4-5D6E-409C-BE32-E72D297353CC}">
              <c16:uniqueId val="{00000005-DCA4-4197-8542-A7296FE3E6AA}"/>
            </c:ext>
          </c:extLst>
        </c:ser>
        <c:ser>
          <c:idx val="2"/>
          <c:order val="2"/>
          <c:tx>
            <c:strRef>
              <c:f>Sheet1!$E$3</c:f>
              <c:strCache>
                <c:ptCount val="1"/>
                <c:pt idx="0">
                  <c:v>Kritisks vērtējums (1-5 punkti)</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Sheet1!$B$4:$B$11</c:f>
              <c:strCache>
                <c:ptCount val="8"/>
                <c:pt idx="0">
                  <c:v>TV3 Life (n=430</c:v>
                </c:pt>
                <c:pt idx="1">
                  <c:v>360 TV (n=375)</c:v>
                </c:pt>
                <c:pt idx="2">
                  <c:v>TV4 (n=301)</c:v>
                </c:pt>
                <c:pt idx="3">
                  <c:v>TV 24 (n=497)</c:v>
                </c:pt>
                <c:pt idx="4">
                  <c:v>ReTV (n=437)</c:v>
                </c:pt>
                <c:pt idx="5">
                  <c:v>TV3 (n=637)</c:v>
                </c:pt>
                <c:pt idx="6">
                  <c:v>LTV7 (n=602)</c:v>
                </c:pt>
                <c:pt idx="7">
                  <c:v>LTV1 (n=695)</c:v>
                </c:pt>
              </c:strCache>
            </c:strRef>
          </c:cat>
          <c:val>
            <c:numRef>
              <c:f>Sheet1!$E$4:$E$11</c:f>
              <c:numCache>
                <c:formatCode>0%</c:formatCode>
                <c:ptCount val="8"/>
                <c:pt idx="0">
                  <c:v>0.1021376270293741</c:v>
                </c:pt>
                <c:pt idx="1">
                  <c:v>9.7509627867023663E-2</c:v>
                </c:pt>
                <c:pt idx="2">
                  <c:v>8.5562899092896716E-2</c:v>
                </c:pt>
                <c:pt idx="3">
                  <c:v>6.1612778329966061E-2</c:v>
                </c:pt>
                <c:pt idx="4">
                  <c:v>5.9238649289969782E-2</c:v>
                </c:pt>
                <c:pt idx="5">
                  <c:v>6.9782446208465992E-2</c:v>
                </c:pt>
                <c:pt idx="6">
                  <c:v>5.9485122853994502E-2</c:v>
                </c:pt>
                <c:pt idx="7">
                  <c:v>5.3548776733959386E-2</c:v>
                </c:pt>
              </c:numCache>
            </c:numRef>
          </c:val>
          <c:extLst>
            <c:ext xmlns:c16="http://schemas.microsoft.com/office/drawing/2014/chart" uri="{C3380CC4-5D6E-409C-BE32-E72D297353CC}">
              <c16:uniqueId val="{00000006-DCA4-4197-8542-A7296FE3E6AA}"/>
            </c:ext>
          </c:extLst>
        </c:ser>
        <c:dLbls>
          <c:showLegendKey val="0"/>
          <c:showVal val="1"/>
          <c:showCatName val="0"/>
          <c:showSerName val="0"/>
          <c:showPercent val="0"/>
          <c:showBubbleSize val="0"/>
        </c:dLbls>
        <c:gapWidth val="44"/>
        <c:overlap val="100"/>
        <c:axId val="-1640715584"/>
        <c:axId val="-1640705248"/>
      </c:barChart>
      <c:catAx>
        <c:axId val="-1640715584"/>
        <c:scaling>
          <c:orientation val="minMax"/>
        </c:scaling>
        <c:delete val="0"/>
        <c:axPos val="l"/>
        <c:numFmt formatCode="General" sourceLinked="0"/>
        <c:majorTickMark val="out"/>
        <c:minorTickMark val="none"/>
        <c:tickLblPos val="nextTo"/>
        <c:txPr>
          <a:bodyPr/>
          <a:lstStyle/>
          <a:p>
            <a:pPr>
              <a:defRPr sz="1100" b="1"/>
            </a:pPr>
            <a:endParaRPr lang="en-US"/>
          </a:p>
        </c:txPr>
        <c:crossAx val="-1640705248"/>
        <c:crosses val="autoZero"/>
        <c:auto val="1"/>
        <c:lblAlgn val="ctr"/>
        <c:lblOffset val="100"/>
        <c:noMultiLvlLbl val="0"/>
      </c:catAx>
      <c:valAx>
        <c:axId val="-1640705248"/>
        <c:scaling>
          <c:orientation val="minMax"/>
        </c:scaling>
        <c:delete val="1"/>
        <c:axPos val="b"/>
        <c:numFmt formatCode="0%" sourceLinked="1"/>
        <c:majorTickMark val="out"/>
        <c:minorTickMark val="none"/>
        <c:tickLblPos val="nextTo"/>
        <c:crossAx val="-1640715584"/>
        <c:crosses val="autoZero"/>
        <c:crossBetween val="between"/>
      </c:valAx>
    </c:plotArea>
    <c:legend>
      <c:legendPos val="t"/>
      <c:layout>
        <c:manualLayout>
          <c:xMode val="edge"/>
          <c:yMode val="edge"/>
          <c:x val="3.4159849266302923E-2"/>
          <c:y val="0.85934489450164975"/>
          <c:w val="0.96584015073369711"/>
          <c:h val="0.13383498026563603"/>
        </c:manualLayout>
      </c:layout>
      <c:overlay val="0"/>
      <c:txPr>
        <a:bodyPr/>
        <a:lstStyle/>
        <a:p>
          <a:pPr>
            <a:defRPr lang="en-US" sz="11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230010617920415E-2"/>
          <c:y val="1.8065104931233117E-2"/>
          <c:w val="0.92443856997821228"/>
          <c:h val="0.96349201508544013"/>
        </c:manualLayout>
      </c:layout>
      <c:barChart>
        <c:barDir val="bar"/>
        <c:grouping val="clustered"/>
        <c:varyColors val="0"/>
        <c:ser>
          <c:idx val="0"/>
          <c:order val="0"/>
          <c:tx>
            <c:strRef>
              <c:f>Sheet1!$B$1</c:f>
              <c:strCache>
                <c:ptCount val="1"/>
                <c:pt idx="0">
                  <c:v>Vidējais*</c:v>
                </c:pt>
              </c:strCache>
            </c:strRef>
          </c:tx>
          <c:spPr>
            <a:solidFill>
              <a:srgbClr val="990033"/>
            </a:solidFill>
            <a:ln w="25310">
              <a:noFill/>
            </a:ln>
          </c:spPr>
          <c:invertIfNegative val="0"/>
          <c:dPt>
            <c:idx val="0"/>
            <c:invertIfNegative val="0"/>
            <c:bubble3D val="0"/>
            <c:extLst>
              <c:ext xmlns:c16="http://schemas.microsoft.com/office/drawing/2014/chart" uri="{C3380CC4-5D6E-409C-BE32-E72D297353CC}">
                <c16:uniqueId val="{00000000-8895-4447-B7A2-3BF8952828D2}"/>
              </c:ext>
            </c:extLst>
          </c:dPt>
          <c:dPt>
            <c:idx val="1"/>
            <c:invertIfNegative val="0"/>
            <c:bubble3D val="0"/>
            <c:extLst>
              <c:ext xmlns:c16="http://schemas.microsoft.com/office/drawing/2014/chart" uri="{C3380CC4-5D6E-409C-BE32-E72D297353CC}">
                <c16:uniqueId val="{00000001-8895-4447-B7A2-3BF8952828D2}"/>
              </c:ext>
            </c:extLst>
          </c:dPt>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TV3 Life</c:v>
                </c:pt>
                <c:pt idx="1">
                  <c:v>360 TV</c:v>
                </c:pt>
                <c:pt idx="2">
                  <c:v>TV4</c:v>
                </c:pt>
                <c:pt idx="3">
                  <c:v>TV 24</c:v>
                </c:pt>
                <c:pt idx="4">
                  <c:v>ReTV </c:v>
                </c:pt>
                <c:pt idx="5">
                  <c:v>TV3</c:v>
                </c:pt>
                <c:pt idx="6">
                  <c:v>LTV7</c:v>
                </c:pt>
                <c:pt idx="7">
                  <c:v>LTV1</c:v>
                </c:pt>
              </c:strCache>
            </c:strRef>
          </c:cat>
          <c:val>
            <c:numRef>
              <c:f>Sheet1!$B$2:$B$9</c:f>
              <c:numCache>
                <c:formatCode>0.0</c:formatCode>
                <c:ptCount val="8"/>
                <c:pt idx="0">
                  <c:v>8.248614046236769</c:v>
                </c:pt>
                <c:pt idx="1">
                  <c:v>8.2552126071147018</c:v>
                </c:pt>
                <c:pt idx="2">
                  <c:v>8.2692854725873808</c:v>
                </c:pt>
                <c:pt idx="3">
                  <c:v>8.392564364643551</c:v>
                </c:pt>
                <c:pt idx="4">
                  <c:v>8.4079787944236557</c:v>
                </c:pt>
                <c:pt idx="5">
                  <c:v>8.4723970531219859</c:v>
                </c:pt>
                <c:pt idx="6">
                  <c:v>8.602681363290408</c:v>
                </c:pt>
                <c:pt idx="7">
                  <c:v>8.7236708769807958</c:v>
                </c:pt>
              </c:numCache>
            </c:numRef>
          </c:val>
          <c:extLst>
            <c:ext xmlns:c16="http://schemas.microsoft.com/office/drawing/2014/chart" uri="{C3380CC4-5D6E-409C-BE32-E72D297353CC}">
              <c16:uniqueId val="{00000002-8895-4447-B7A2-3BF8952828D2}"/>
            </c:ext>
          </c:extLst>
        </c:ser>
        <c:dLbls>
          <c:showLegendKey val="0"/>
          <c:showVal val="1"/>
          <c:showCatName val="1"/>
          <c:showSerName val="0"/>
          <c:showPercent val="0"/>
          <c:showBubbleSize val="0"/>
        </c:dLbls>
        <c:gapWidth val="50"/>
        <c:axId val="441604376"/>
        <c:axId val="441604768"/>
      </c:barChart>
      <c:catAx>
        <c:axId val="441604376"/>
        <c:scaling>
          <c:orientation val="minMax"/>
        </c:scaling>
        <c:delete val="1"/>
        <c:axPos val="l"/>
        <c:majorGridlines>
          <c:spPr>
            <a:ln w="6350">
              <a:solidFill>
                <a:schemeClr val="bg1">
                  <a:lumMod val="85000"/>
                </a:schemeClr>
              </a:solidFill>
              <a:prstDash val="sysDash"/>
            </a:ln>
          </c:spPr>
        </c:majorGridlines>
        <c:numFmt formatCode="@" sourceLinked="0"/>
        <c:majorTickMark val="out"/>
        <c:minorTickMark val="none"/>
        <c:tickLblPos val="nextTo"/>
        <c:crossAx val="441604768"/>
        <c:crosses val="autoZero"/>
        <c:auto val="1"/>
        <c:lblAlgn val="ctr"/>
        <c:lblOffset val="100"/>
        <c:tickMarkSkip val="1"/>
        <c:noMultiLvlLbl val="0"/>
      </c:catAx>
      <c:valAx>
        <c:axId val="441604768"/>
        <c:scaling>
          <c:orientation val="minMax"/>
          <c:max val="10"/>
          <c:min val="1"/>
        </c:scaling>
        <c:delete val="1"/>
        <c:axPos val="b"/>
        <c:numFmt formatCode="0.0" sourceLinked="1"/>
        <c:majorTickMark val="out"/>
        <c:minorTickMark val="none"/>
        <c:tickLblPos val="nextTo"/>
        <c:crossAx val="441604376"/>
        <c:crosses val="autoZero"/>
        <c:crossBetween val="between"/>
        <c:majorUnit val="3"/>
      </c:valAx>
      <c:spPr>
        <a:noFill/>
        <a:ln w="25310">
          <a:noFill/>
        </a:ln>
      </c:spPr>
    </c:plotArea>
    <c:plotVisOnly val="1"/>
    <c:dispBlanksAs val="gap"/>
    <c:showDLblsOverMax val="0"/>
  </c:chart>
  <c:spPr>
    <a:noFill/>
    <a:ln>
      <a:noFill/>
    </a:ln>
  </c:spPr>
  <c:txPr>
    <a:bodyPr/>
    <a:lstStyle/>
    <a:p>
      <a:pPr>
        <a:defRPr sz="700" b="0" i="0" u="none" strike="noStrike" baseline="0">
          <a:solidFill>
            <a:schemeClr val="tx1"/>
          </a:solidFill>
          <a:latin typeface="+mj-lt"/>
          <a:ea typeface="Arial"/>
          <a:cs typeface="Arial"/>
        </a:defRPr>
      </a:pPr>
      <a:endParaRPr lang="en-US"/>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635026890794727"/>
          <c:y val="5.4421564248590168E-2"/>
          <c:w val="0.89309463354147511"/>
          <c:h val="0.80575330431421455"/>
        </c:manualLayout>
      </c:layout>
      <c:barChart>
        <c:barDir val="bar"/>
        <c:grouping val="percentStacked"/>
        <c:varyColors val="0"/>
        <c:ser>
          <c:idx val="0"/>
          <c:order val="0"/>
          <c:tx>
            <c:strRef>
              <c:f>Sheet1!$C$3</c:f>
              <c:strCache>
                <c:ptCount val="1"/>
                <c:pt idx="0">
                  <c:v>Pozitīvs vērtējums (9-10 punkti)</c:v>
                </c:pt>
              </c:strCache>
            </c:strRef>
          </c:tx>
          <c:spPr>
            <a:solidFill>
              <a:schemeClr val="accent3"/>
            </a:solidFill>
          </c:spPr>
          <c:invertIfNegative val="0"/>
          <c:dPt>
            <c:idx val="0"/>
            <c:invertIfNegative val="0"/>
            <c:bubble3D val="0"/>
            <c:extLst>
              <c:ext xmlns:c16="http://schemas.microsoft.com/office/drawing/2014/chart" uri="{C3380CC4-5D6E-409C-BE32-E72D297353CC}">
                <c16:uniqueId val="{00000000-A871-42B1-B3B7-C96267061669}"/>
              </c:ext>
            </c:extLst>
          </c:dPt>
          <c:dPt>
            <c:idx val="3"/>
            <c:invertIfNegative val="0"/>
            <c:bubble3D val="0"/>
            <c:extLst>
              <c:ext xmlns:c16="http://schemas.microsoft.com/office/drawing/2014/chart" uri="{C3380CC4-5D6E-409C-BE32-E72D297353CC}">
                <c16:uniqueId val="{00000001-A871-42B1-B3B7-C96267061669}"/>
              </c:ext>
            </c:extLst>
          </c:dPt>
          <c:dLbls>
            <c:spPr>
              <a:noFill/>
              <a:ln>
                <a:noFill/>
              </a:ln>
              <a:effectLst/>
            </c:spPr>
            <c:txPr>
              <a:bodyPr/>
              <a:lstStyle/>
              <a:p>
                <a:pPr>
                  <a:defRPr lang="en-US" sz="9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Sheet1!$B$4:$B$11</c:f>
              <c:strCache>
                <c:ptCount val="8"/>
                <c:pt idx="0">
                  <c:v>TV3 Life</c:v>
                </c:pt>
                <c:pt idx="1">
                  <c:v>360 TV</c:v>
                </c:pt>
                <c:pt idx="2">
                  <c:v>TV4</c:v>
                </c:pt>
                <c:pt idx="3">
                  <c:v>TV 24</c:v>
                </c:pt>
                <c:pt idx="4">
                  <c:v>ReTV </c:v>
                </c:pt>
                <c:pt idx="5">
                  <c:v>TV3</c:v>
                </c:pt>
                <c:pt idx="6">
                  <c:v>LTV7</c:v>
                </c:pt>
                <c:pt idx="7">
                  <c:v>LTV1</c:v>
                </c:pt>
              </c:strCache>
            </c:strRef>
          </c:cat>
          <c:val>
            <c:numRef>
              <c:f>Sheet1!$C$4:$C$11</c:f>
              <c:numCache>
                <c:formatCode>0%</c:formatCode>
                <c:ptCount val="8"/>
                <c:pt idx="0">
                  <c:v>0.28485873809610041</c:v>
                </c:pt>
                <c:pt idx="1">
                  <c:v>0.2512655086750003</c:v>
                </c:pt>
                <c:pt idx="2">
                  <c:v>0.20787835658735709</c:v>
                </c:pt>
                <c:pt idx="3">
                  <c:v>0.32202936855124531</c:v>
                </c:pt>
                <c:pt idx="4">
                  <c:v>0.29387714273593418</c:v>
                </c:pt>
                <c:pt idx="5">
                  <c:v>0.43272445066168475</c:v>
                </c:pt>
                <c:pt idx="6">
                  <c:v>0.48637434778364663</c:v>
                </c:pt>
                <c:pt idx="7">
                  <c:v>0.58034063581557804</c:v>
                </c:pt>
              </c:numCache>
            </c:numRef>
          </c:val>
          <c:extLst>
            <c:ext xmlns:c16="http://schemas.microsoft.com/office/drawing/2014/chart" uri="{C3380CC4-5D6E-409C-BE32-E72D297353CC}">
              <c16:uniqueId val="{00000002-A871-42B1-B3B7-C96267061669}"/>
            </c:ext>
          </c:extLst>
        </c:ser>
        <c:ser>
          <c:idx val="1"/>
          <c:order val="1"/>
          <c:tx>
            <c:strRef>
              <c:f>Sheet1!$D$3</c:f>
              <c:strCache>
                <c:ptCount val="1"/>
                <c:pt idx="0">
                  <c:v>Apmierinoši (6-8 punkti)</c:v>
                </c:pt>
              </c:strCache>
            </c:strRef>
          </c:tx>
          <c:spPr>
            <a:solidFill>
              <a:schemeClr val="accent1"/>
            </a:solidFill>
          </c:spPr>
          <c:invertIfNegative val="0"/>
          <c:dPt>
            <c:idx val="0"/>
            <c:invertIfNegative val="0"/>
            <c:bubble3D val="0"/>
            <c:extLst>
              <c:ext xmlns:c16="http://schemas.microsoft.com/office/drawing/2014/chart" uri="{C3380CC4-5D6E-409C-BE32-E72D297353CC}">
                <c16:uniqueId val="{00000003-A871-42B1-B3B7-C96267061669}"/>
              </c:ext>
            </c:extLst>
          </c:dPt>
          <c:dPt>
            <c:idx val="3"/>
            <c:invertIfNegative val="0"/>
            <c:bubble3D val="0"/>
            <c:extLst>
              <c:ext xmlns:c16="http://schemas.microsoft.com/office/drawing/2014/chart" uri="{C3380CC4-5D6E-409C-BE32-E72D297353CC}">
                <c16:uniqueId val="{00000004-A871-42B1-B3B7-C96267061669}"/>
              </c:ext>
            </c:extLst>
          </c:dPt>
          <c:dLbls>
            <c:spPr>
              <a:noFill/>
              <a:ln>
                <a:noFill/>
              </a:ln>
              <a:effectLst/>
            </c:spPr>
            <c:txPr>
              <a:bodyPr wrap="square" lIns="38100" tIns="19050" rIns="38100" bIns="19050" anchor="ctr">
                <a:spAutoFit/>
              </a:bodyPr>
              <a:lstStyle/>
              <a:p>
                <a:pPr>
                  <a:defRPr sz="9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Sheet1!$B$4:$B$11</c:f>
              <c:strCache>
                <c:ptCount val="8"/>
                <c:pt idx="0">
                  <c:v>TV3 Life</c:v>
                </c:pt>
                <c:pt idx="1">
                  <c:v>360 TV</c:v>
                </c:pt>
                <c:pt idx="2">
                  <c:v>TV4</c:v>
                </c:pt>
                <c:pt idx="3">
                  <c:v>TV 24</c:v>
                </c:pt>
                <c:pt idx="4">
                  <c:v>ReTV </c:v>
                </c:pt>
                <c:pt idx="5">
                  <c:v>TV3</c:v>
                </c:pt>
                <c:pt idx="6">
                  <c:v>LTV7</c:v>
                </c:pt>
                <c:pt idx="7">
                  <c:v>LTV1</c:v>
                </c:pt>
              </c:strCache>
            </c:strRef>
          </c:cat>
          <c:val>
            <c:numRef>
              <c:f>Sheet1!$D$4:$D$11</c:f>
              <c:numCache>
                <c:formatCode>0%</c:formatCode>
                <c:ptCount val="8"/>
                <c:pt idx="0">
                  <c:v>0.22068538633317925</c:v>
                </c:pt>
                <c:pt idx="1">
                  <c:v>0.19909666866030923</c:v>
                </c:pt>
                <c:pt idx="2">
                  <c:v>0.1568888126661333</c:v>
                </c:pt>
                <c:pt idx="3">
                  <c:v>0.24666084170899472</c:v>
                </c:pt>
                <c:pt idx="4">
                  <c:v>0.2332872731133187</c:v>
                </c:pt>
                <c:pt idx="5">
                  <c:v>0.29375056447200831</c:v>
                </c:pt>
                <c:pt idx="6">
                  <c:v>0.23858734653185401</c:v>
                </c:pt>
                <c:pt idx="7">
                  <c:v>0.26297031255587622</c:v>
                </c:pt>
              </c:numCache>
            </c:numRef>
          </c:val>
          <c:extLst>
            <c:ext xmlns:c16="http://schemas.microsoft.com/office/drawing/2014/chart" uri="{C3380CC4-5D6E-409C-BE32-E72D297353CC}">
              <c16:uniqueId val="{00000005-A871-42B1-B3B7-C96267061669}"/>
            </c:ext>
          </c:extLst>
        </c:ser>
        <c:ser>
          <c:idx val="2"/>
          <c:order val="2"/>
          <c:tx>
            <c:strRef>
              <c:f>Sheet1!$E$3</c:f>
              <c:strCache>
                <c:ptCount val="1"/>
                <c:pt idx="0">
                  <c:v>Kritisks vērtējums (1-5 punkti)</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Sheet1!$B$4:$B$11</c:f>
              <c:strCache>
                <c:ptCount val="8"/>
                <c:pt idx="0">
                  <c:v>TV3 Life</c:v>
                </c:pt>
                <c:pt idx="1">
                  <c:v>360 TV</c:v>
                </c:pt>
                <c:pt idx="2">
                  <c:v>TV4</c:v>
                </c:pt>
                <c:pt idx="3">
                  <c:v>TV 24</c:v>
                </c:pt>
                <c:pt idx="4">
                  <c:v>ReTV </c:v>
                </c:pt>
                <c:pt idx="5">
                  <c:v>TV3</c:v>
                </c:pt>
                <c:pt idx="6">
                  <c:v>LTV7</c:v>
                </c:pt>
                <c:pt idx="7">
                  <c:v>LTV1</c:v>
                </c:pt>
              </c:strCache>
            </c:strRef>
          </c:cat>
          <c:val>
            <c:numRef>
              <c:f>Sheet1!$E$4:$E$11</c:f>
              <c:numCache>
                <c:formatCode>0%</c:formatCode>
                <c:ptCount val="8"/>
                <c:pt idx="0">
                  <c:v>5.7508899784954638E-2</c:v>
                </c:pt>
                <c:pt idx="1">
                  <c:v>4.8659409200742174E-2</c:v>
                </c:pt>
                <c:pt idx="2">
                  <c:v>3.4130872931859117E-2</c:v>
                </c:pt>
                <c:pt idx="3">
                  <c:v>3.733915280818545E-2</c:v>
                </c:pt>
                <c:pt idx="4">
                  <c:v>3.3194930813299571E-2</c:v>
                </c:pt>
                <c:pt idx="5">
                  <c:v>5.449822297883937E-2</c:v>
                </c:pt>
                <c:pt idx="6">
                  <c:v>4.5851943971007517E-2</c:v>
                </c:pt>
                <c:pt idx="7">
                  <c:v>4.771325619487627E-2</c:v>
                </c:pt>
              </c:numCache>
            </c:numRef>
          </c:val>
          <c:extLst>
            <c:ext xmlns:c16="http://schemas.microsoft.com/office/drawing/2014/chart" uri="{C3380CC4-5D6E-409C-BE32-E72D297353CC}">
              <c16:uniqueId val="{00000006-A871-42B1-B3B7-C96267061669}"/>
            </c:ext>
          </c:extLst>
        </c:ser>
        <c:ser>
          <c:idx val="3"/>
          <c:order val="3"/>
          <c:tx>
            <c:strRef>
              <c:f>Sheet1!$F$3</c:f>
              <c:strCache>
                <c:ptCount val="1"/>
                <c:pt idx="0">
                  <c:v>Nezina\ NA</c:v>
                </c:pt>
              </c:strCache>
            </c:strRef>
          </c:tx>
          <c:spPr>
            <a:solidFill>
              <a:schemeClr val="bg1">
                <a:lumMod val="65000"/>
              </a:schemeClr>
            </a:solidFill>
          </c:spPr>
          <c:invertIfNegative val="0"/>
          <c:dLbls>
            <c:spPr>
              <a:noFill/>
              <a:ln>
                <a:noFill/>
              </a:ln>
              <a:effectLst/>
            </c:spPr>
            <c:txPr>
              <a:bodyPr wrap="square" lIns="38100" tIns="19050" rIns="38100" bIns="19050" anchor="ctr">
                <a:spAutoFit/>
              </a:bodyPr>
              <a:lstStyle/>
              <a:p>
                <a:pPr>
                  <a:defRPr sz="8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Sheet1!$B$4:$B$11</c:f>
              <c:strCache>
                <c:ptCount val="8"/>
                <c:pt idx="0">
                  <c:v>TV3 Life</c:v>
                </c:pt>
                <c:pt idx="1">
                  <c:v>360 TV</c:v>
                </c:pt>
                <c:pt idx="2">
                  <c:v>TV4</c:v>
                </c:pt>
                <c:pt idx="3">
                  <c:v>TV 24</c:v>
                </c:pt>
                <c:pt idx="4">
                  <c:v>ReTV </c:v>
                </c:pt>
                <c:pt idx="5">
                  <c:v>TV3</c:v>
                </c:pt>
                <c:pt idx="6">
                  <c:v>LTV7</c:v>
                </c:pt>
                <c:pt idx="7">
                  <c:v>LTV1</c:v>
                </c:pt>
              </c:strCache>
            </c:strRef>
          </c:cat>
          <c:val>
            <c:numRef>
              <c:f>Sheet1!$F$4:$F$11</c:f>
              <c:numCache>
                <c:formatCode>0%</c:formatCode>
                <c:ptCount val="8"/>
                <c:pt idx="0">
                  <c:v>0.12598248759519601</c:v>
                </c:pt>
                <c:pt idx="1">
                  <c:v>0.11371508563606113</c:v>
                </c:pt>
                <c:pt idx="2">
                  <c:v>0.12468014096741228</c:v>
                </c:pt>
                <c:pt idx="3">
                  <c:v>0.11077941028071202</c:v>
                </c:pt>
                <c:pt idx="4">
                  <c:v>0.12061625063668371</c:v>
                </c:pt>
                <c:pt idx="5">
                  <c:v>7.9956091581005001E-2</c:v>
                </c:pt>
                <c:pt idx="6">
                  <c:v>7.9889831162756594E-2</c:v>
                </c:pt>
                <c:pt idx="7">
                  <c:v>5.4500931612918954E-2</c:v>
                </c:pt>
              </c:numCache>
            </c:numRef>
          </c:val>
          <c:extLst>
            <c:ext xmlns:c16="http://schemas.microsoft.com/office/drawing/2014/chart" uri="{C3380CC4-5D6E-409C-BE32-E72D297353CC}">
              <c16:uniqueId val="{00000007-A871-42B1-B3B7-C96267061669}"/>
            </c:ext>
          </c:extLst>
        </c:ser>
        <c:ser>
          <c:idx val="4"/>
          <c:order val="4"/>
          <c:tx>
            <c:strRef>
              <c:f>Sheet1!$G$3</c:f>
              <c:strCache>
                <c:ptCount val="1"/>
                <c:pt idx="0">
                  <c:v>Neizmanto</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Sheet1!$B$4:$B$11</c:f>
              <c:strCache>
                <c:ptCount val="8"/>
                <c:pt idx="0">
                  <c:v>TV3 Life</c:v>
                </c:pt>
                <c:pt idx="1">
                  <c:v>360 TV</c:v>
                </c:pt>
                <c:pt idx="2">
                  <c:v>TV4</c:v>
                </c:pt>
                <c:pt idx="3">
                  <c:v>TV 24</c:v>
                </c:pt>
                <c:pt idx="4">
                  <c:v>ReTV </c:v>
                </c:pt>
                <c:pt idx="5">
                  <c:v>TV3</c:v>
                </c:pt>
                <c:pt idx="6">
                  <c:v>LTV7</c:v>
                </c:pt>
                <c:pt idx="7">
                  <c:v>LTV1</c:v>
                </c:pt>
              </c:strCache>
            </c:strRef>
          </c:cat>
          <c:val>
            <c:numRef>
              <c:f>Sheet1!$G$4:$G$11</c:f>
              <c:numCache>
                <c:formatCode>0%</c:formatCode>
                <c:ptCount val="8"/>
                <c:pt idx="0">
                  <c:v>0.31096448819056738</c:v>
                </c:pt>
                <c:pt idx="1">
                  <c:v>0.38726332782788492</c:v>
                </c:pt>
                <c:pt idx="2">
                  <c:v>0.47642181684723611</c:v>
                </c:pt>
                <c:pt idx="3">
                  <c:v>0.28319122665086016</c:v>
                </c:pt>
                <c:pt idx="4">
                  <c:v>0.31902440270076154</c:v>
                </c:pt>
                <c:pt idx="5">
                  <c:v>0.13907067030646048</c:v>
                </c:pt>
                <c:pt idx="6">
                  <c:v>0.14929653055073297</c:v>
                </c:pt>
                <c:pt idx="7">
                  <c:v>5.4474863820748037E-2</c:v>
                </c:pt>
              </c:numCache>
            </c:numRef>
          </c:val>
          <c:extLst>
            <c:ext xmlns:c16="http://schemas.microsoft.com/office/drawing/2014/chart" uri="{C3380CC4-5D6E-409C-BE32-E72D297353CC}">
              <c16:uniqueId val="{00000008-A871-42B1-B3B7-C96267061669}"/>
            </c:ext>
          </c:extLst>
        </c:ser>
        <c:dLbls>
          <c:showLegendKey val="0"/>
          <c:showVal val="1"/>
          <c:showCatName val="0"/>
          <c:showSerName val="0"/>
          <c:showPercent val="0"/>
          <c:showBubbleSize val="0"/>
        </c:dLbls>
        <c:gapWidth val="44"/>
        <c:overlap val="100"/>
        <c:axId val="-1640715584"/>
        <c:axId val="-1640705248"/>
      </c:barChart>
      <c:catAx>
        <c:axId val="-1640715584"/>
        <c:scaling>
          <c:orientation val="minMax"/>
        </c:scaling>
        <c:delete val="0"/>
        <c:axPos val="l"/>
        <c:numFmt formatCode="General" sourceLinked="0"/>
        <c:majorTickMark val="out"/>
        <c:minorTickMark val="none"/>
        <c:tickLblPos val="nextTo"/>
        <c:txPr>
          <a:bodyPr/>
          <a:lstStyle/>
          <a:p>
            <a:pPr>
              <a:defRPr sz="1100" b="1"/>
            </a:pPr>
            <a:endParaRPr lang="en-US"/>
          </a:p>
        </c:txPr>
        <c:crossAx val="-1640705248"/>
        <c:crosses val="autoZero"/>
        <c:auto val="1"/>
        <c:lblAlgn val="ctr"/>
        <c:lblOffset val="100"/>
        <c:noMultiLvlLbl val="0"/>
      </c:catAx>
      <c:valAx>
        <c:axId val="-1640705248"/>
        <c:scaling>
          <c:orientation val="minMax"/>
        </c:scaling>
        <c:delete val="1"/>
        <c:axPos val="b"/>
        <c:numFmt formatCode="0%" sourceLinked="1"/>
        <c:majorTickMark val="out"/>
        <c:minorTickMark val="none"/>
        <c:tickLblPos val="nextTo"/>
        <c:crossAx val="-1640715584"/>
        <c:crosses val="autoZero"/>
        <c:crossBetween val="between"/>
      </c:valAx>
    </c:plotArea>
    <c:legend>
      <c:legendPos val="t"/>
      <c:layout>
        <c:manualLayout>
          <c:xMode val="edge"/>
          <c:yMode val="edge"/>
          <c:x val="0.14517935938178742"/>
          <c:y val="0.85934489450164975"/>
          <c:w val="0.85482064061821261"/>
          <c:h val="0.13383498026563603"/>
        </c:manualLayout>
      </c:layout>
      <c:overlay val="0"/>
      <c:txPr>
        <a:bodyPr/>
        <a:lstStyle/>
        <a:p>
          <a:pPr>
            <a:defRPr lang="en-US" sz="105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230010617920415E-2"/>
          <c:y val="1.8065104931233117E-2"/>
          <c:w val="0.92443856997821228"/>
          <c:h val="0.96349201508544013"/>
        </c:manualLayout>
      </c:layout>
      <c:barChart>
        <c:barDir val="bar"/>
        <c:grouping val="clustered"/>
        <c:varyColors val="0"/>
        <c:ser>
          <c:idx val="0"/>
          <c:order val="0"/>
          <c:tx>
            <c:strRef>
              <c:f>Sheet1!$B$1</c:f>
              <c:strCache>
                <c:ptCount val="1"/>
                <c:pt idx="0">
                  <c:v>Vidējais*</c:v>
                </c:pt>
              </c:strCache>
            </c:strRef>
          </c:tx>
          <c:spPr>
            <a:solidFill>
              <a:srgbClr val="990033"/>
            </a:solidFill>
            <a:ln w="25310">
              <a:noFill/>
            </a:ln>
          </c:spPr>
          <c:invertIfNegative val="0"/>
          <c:dPt>
            <c:idx val="0"/>
            <c:invertIfNegative val="0"/>
            <c:bubble3D val="0"/>
            <c:extLst>
              <c:ext xmlns:c16="http://schemas.microsoft.com/office/drawing/2014/chart" uri="{C3380CC4-5D6E-409C-BE32-E72D297353CC}">
                <c16:uniqueId val="{00000000-E7B5-4E08-B56E-1442D8E4B99F}"/>
              </c:ext>
            </c:extLst>
          </c:dPt>
          <c:dPt>
            <c:idx val="1"/>
            <c:invertIfNegative val="0"/>
            <c:bubble3D val="0"/>
            <c:extLst>
              <c:ext xmlns:c16="http://schemas.microsoft.com/office/drawing/2014/chart" uri="{C3380CC4-5D6E-409C-BE32-E72D297353CC}">
                <c16:uniqueId val="{00000001-E7B5-4E08-B56E-1442D8E4B99F}"/>
              </c:ext>
            </c:extLst>
          </c:dPt>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TV3 Life</c:v>
                </c:pt>
                <c:pt idx="1">
                  <c:v>360 TV</c:v>
                </c:pt>
                <c:pt idx="2">
                  <c:v>TV4</c:v>
                </c:pt>
                <c:pt idx="3">
                  <c:v>TV 24</c:v>
                </c:pt>
                <c:pt idx="4">
                  <c:v>ReTV </c:v>
                </c:pt>
                <c:pt idx="5">
                  <c:v>TV3</c:v>
                </c:pt>
                <c:pt idx="6">
                  <c:v>LTV7</c:v>
                </c:pt>
                <c:pt idx="7">
                  <c:v>LTV1</c:v>
                </c:pt>
              </c:strCache>
            </c:strRef>
          </c:cat>
          <c:val>
            <c:numRef>
              <c:f>Sheet1!$B$2:$B$9</c:f>
              <c:numCache>
                <c:formatCode>0.0</c:formatCode>
                <c:ptCount val="8"/>
                <c:pt idx="0">
                  <c:v>8.248614046236769</c:v>
                </c:pt>
                <c:pt idx="1">
                  <c:v>8.2552126071147018</c:v>
                </c:pt>
                <c:pt idx="2">
                  <c:v>8.2692854725873808</c:v>
                </c:pt>
                <c:pt idx="3">
                  <c:v>8.392564364643551</c:v>
                </c:pt>
                <c:pt idx="4">
                  <c:v>8.4079787944236557</c:v>
                </c:pt>
                <c:pt idx="5">
                  <c:v>8.4723970531219859</c:v>
                </c:pt>
                <c:pt idx="6">
                  <c:v>8.602681363290408</c:v>
                </c:pt>
                <c:pt idx="7">
                  <c:v>8.7236708769807958</c:v>
                </c:pt>
              </c:numCache>
            </c:numRef>
          </c:val>
          <c:extLst>
            <c:ext xmlns:c16="http://schemas.microsoft.com/office/drawing/2014/chart" uri="{C3380CC4-5D6E-409C-BE32-E72D297353CC}">
              <c16:uniqueId val="{00000002-E7B5-4E08-B56E-1442D8E4B99F}"/>
            </c:ext>
          </c:extLst>
        </c:ser>
        <c:dLbls>
          <c:showLegendKey val="0"/>
          <c:showVal val="1"/>
          <c:showCatName val="1"/>
          <c:showSerName val="0"/>
          <c:showPercent val="0"/>
          <c:showBubbleSize val="0"/>
        </c:dLbls>
        <c:gapWidth val="50"/>
        <c:axId val="441604376"/>
        <c:axId val="441604768"/>
      </c:barChart>
      <c:catAx>
        <c:axId val="441604376"/>
        <c:scaling>
          <c:orientation val="minMax"/>
        </c:scaling>
        <c:delete val="1"/>
        <c:axPos val="l"/>
        <c:majorGridlines>
          <c:spPr>
            <a:ln w="6350">
              <a:solidFill>
                <a:schemeClr val="bg1">
                  <a:lumMod val="85000"/>
                </a:schemeClr>
              </a:solidFill>
              <a:prstDash val="sysDash"/>
            </a:ln>
          </c:spPr>
        </c:majorGridlines>
        <c:numFmt formatCode="@" sourceLinked="0"/>
        <c:majorTickMark val="out"/>
        <c:minorTickMark val="none"/>
        <c:tickLblPos val="nextTo"/>
        <c:crossAx val="441604768"/>
        <c:crosses val="autoZero"/>
        <c:auto val="1"/>
        <c:lblAlgn val="ctr"/>
        <c:lblOffset val="100"/>
        <c:tickMarkSkip val="1"/>
        <c:noMultiLvlLbl val="0"/>
      </c:catAx>
      <c:valAx>
        <c:axId val="441604768"/>
        <c:scaling>
          <c:orientation val="minMax"/>
          <c:max val="10"/>
          <c:min val="1"/>
        </c:scaling>
        <c:delete val="1"/>
        <c:axPos val="b"/>
        <c:numFmt formatCode="0.0" sourceLinked="1"/>
        <c:majorTickMark val="out"/>
        <c:minorTickMark val="none"/>
        <c:tickLblPos val="nextTo"/>
        <c:crossAx val="441604376"/>
        <c:crosses val="autoZero"/>
        <c:crossBetween val="between"/>
        <c:majorUnit val="3"/>
      </c:valAx>
      <c:spPr>
        <a:noFill/>
        <a:ln w="25310">
          <a:noFill/>
        </a:ln>
      </c:spPr>
    </c:plotArea>
    <c:plotVisOnly val="1"/>
    <c:dispBlanksAs val="gap"/>
    <c:showDLblsOverMax val="0"/>
  </c:chart>
  <c:spPr>
    <a:noFill/>
    <a:ln>
      <a:noFill/>
    </a:ln>
  </c:spPr>
  <c:txPr>
    <a:bodyPr/>
    <a:lstStyle/>
    <a:p>
      <a:pPr>
        <a:defRPr sz="700" b="0" i="0" u="none" strike="noStrike" baseline="0">
          <a:solidFill>
            <a:schemeClr val="tx1"/>
          </a:solidFill>
          <a:latin typeface="+mj-lt"/>
          <a:ea typeface="Arial"/>
          <a:cs typeface="Arial"/>
        </a:defRPr>
      </a:pPr>
      <a:endParaRPr lang="en-US"/>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230010617920415E-2"/>
          <c:y val="1.8065104931233117E-2"/>
          <c:w val="0.92443856997821228"/>
          <c:h val="0.96349201508544013"/>
        </c:manualLayout>
      </c:layout>
      <c:barChart>
        <c:barDir val="bar"/>
        <c:grouping val="clustered"/>
        <c:varyColors val="0"/>
        <c:ser>
          <c:idx val="0"/>
          <c:order val="0"/>
          <c:tx>
            <c:strRef>
              <c:f>Sheet1!$B$1</c:f>
              <c:strCache>
                <c:ptCount val="1"/>
                <c:pt idx="0">
                  <c:v>Vidējais*</c:v>
                </c:pt>
              </c:strCache>
            </c:strRef>
          </c:tx>
          <c:spPr>
            <a:solidFill>
              <a:srgbClr val="990033"/>
            </a:solidFill>
            <a:ln w="25310">
              <a:noFill/>
            </a:ln>
          </c:spPr>
          <c:invertIfNegative val="0"/>
          <c:dPt>
            <c:idx val="0"/>
            <c:invertIfNegative val="0"/>
            <c:bubble3D val="0"/>
            <c:extLst>
              <c:ext xmlns:c16="http://schemas.microsoft.com/office/drawing/2014/chart" uri="{C3380CC4-5D6E-409C-BE32-E72D297353CC}">
                <c16:uniqueId val="{00000000-12CB-45AD-83B3-E16283C5961B}"/>
              </c:ext>
            </c:extLst>
          </c:dPt>
          <c:dPt>
            <c:idx val="1"/>
            <c:invertIfNegative val="0"/>
            <c:bubble3D val="0"/>
            <c:extLst>
              <c:ext xmlns:c16="http://schemas.microsoft.com/office/drawing/2014/chart" uri="{C3380CC4-5D6E-409C-BE32-E72D297353CC}">
                <c16:uniqueId val="{00000001-12CB-45AD-83B3-E16283C5961B}"/>
              </c:ext>
            </c:extLst>
          </c:dPt>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TV3 Life</c:v>
                </c:pt>
                <c:pt idx="1">
                  <c:v>360 TV</c:v>
                </c:pt>
                <c:pt idx="2">
                  <c:v>TV4</c:v>
                </c:pt>
                <c:pt idx="3">
                  <c:v>TV 24</c:v>
                </c:pt>
                <c:pt idx="4">
                  <c:v>ReTV </c:v>
                </c:pt>
                <c:pt idx="5">
                  <c:v>TV3</c:v>
                </c:pt>
                <c:pt idx="6">
                  <c:v>LTV7</c:v>
                </c:pt>
                <c:pt idx="7">
                  <c:v>LTV1</c:v>
                </c:pt>
              </c:strCache>
            </c:strRef>
          </c:cat>
          <c:val>
            <c:numRef>
              <c:f>Sheet1!$B$2:$B$9</c:f>
              <c:numCache>
                <c:formatCode>0.0</c:formatCode>
                <c:ptCount val="8"/>
                <c:pt idx="0">
                  <c:v>8.248614046236769</c:v>
                </c:pt>
                <c:pt idx="1">
                  <c:v>8.2552126071147018</c:v>
                </c:pt>
                <c:pt idx="2">
                  <c:v>8.2692854725873808</c:v>
                </c:pt>
                <c:pt idx="3">
                  <c:v>8.392564364643551</c:v>
                </c:pt>
                <c:pt idx="4">
                  <c:v>8.4079787944236557</c:v>
                </c:pt>
                <c:pt idx="5">
                  <c:v>8.4723970531219859</c:v>
                </c:pt>
                <c:pt idx="6">
                  <c:v>8.602681363290408</c:v>
                </c:pt>
                <c:pt idx="7">
                  <c:v>8.7236708769807958</c:v>
                </c:pt>
              </c:numCache>
            </c:numRef>
          </c:val>
          <c:extLst>
            <c:ext xmlns:c16="http://schemas.microsoft.com/office/drawing/2014/chart" uri="{C3380CC4-5D6E-409C-BE32-E72D297353CC}">
              <c16:uniqueId val="{00000002-12CB-45AD-83B3-E16283C5961B}"/>
            </c:ext>
          </c:extLst>
        </c:ser>
        <c:dLbls>
          <c:showLegendKey val="0"/>
          <c:showVal val="1"/>
          <c:showCatName val="1"/>
          <c:showSerName val="0"/>
          <c:showPercent val="0"/>
          <c:showBubbleSize val="0"/>
        </c:dLbls>
        <c:gapWidth val="50"/>
        <c:axId val="441604376"/>
        <c:axId val="441604768"/>
      </c:barChart>
      <c:catAx>
        <c:axId val="441604376"/>
        <c:scaling>
          <c:orientation val="minMax"/>
        </c:scaling>
        <c:delete val="1"/>
        <c:axPos val="l"/>
        <c:majorGridlines>
          <c:spPr>
            <a:ln w="6350">
              <a:solidFill>
                <a:schemeClr val="bg1">
                  <a:lumMod val="85000"/>
                </a:schemeClr>
              </a:solidFill>
              <a:prstDash val="sysDash"/>
            </a:ln>
          </c:spPr>
        </c:majorGridlines>
        <c:numFmt formatCode="@" sourceLinked="0"/>
        <c:majorTickMark val="out"/>
        <c:minorTickMark val="none"/>
        <c:tickLblPos val="nextTo"/>
        <c:crossAx val="441604768"/>
        <c:crosses val="autoZero"/>
        <c:auto val="1"/>
        <c:lblAlgn val="ctr"/>
        <c:lblOffset val="100"/>
        <c:tickMarkSkip val="1"/>
        <c:noMultiLvlLbl val="0"/>
      </c:catAx>
      <c:valAx>
        <c:axId val="441604768"/>
        <c:scaling>
          <c:orientation val="minMax"/>
          <c:max val="10"/>
          <c:min val="1"/>
        </c:scaling>
        <c:delete val="1"/>
        <c:axPos val="b"/>
        <c:numFmt formatCode="0.0" sourceLinked="1"/>
        <c:majorTickMark val="out"/>
        <c:minorTickMark val="none"/>
        <c:tickLblPos val="nextTo"/>
        <c:crossAx val="441604376"/>
        <c:crosses val="autoZero"/>
        <c:crossBetween val="between"/>
        <c:majorUnit val="3"/>
      </c:valAx>
      <c:spPr>
        <a:noFill/>
        <a:ln w="25310">
          <a:noFill/>
        </a:ln>
      </c:spPr>
    </c:plotArea>
    <c:plotVisOnly val="1"/>
    <c:dispBlanksAs val="gap"/>
    <c:showDLblsOverMax val="0"/>
  </c:chart>
  <c:spPr>
    <a:noFill/>
    <a:ln>
      <a:noFill/>
    </a:ln>
  </c:spPr>
  <c:txPr>
    <a:bodyPr/>
    <a:lstStyle/>
    <a:p>
      <a:pPr>
        <a:defRPr sz="700" b="0" i="0" u="none" strike="noStrike" baseline="0">
          <a:solidFill>
            <a:schemeClr val="tx1"/>
          </a:solidFill>
          <a:latin typeface="+mj-lt"/>
          <a:ea typeface="Arial"/>
          <a:cs typeface="Arial"/>
        </a:defRPr>
      </a:pPr>
      <a:endParaRPr lang="en-US"/>
    </a:p>
  </c:tx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635026890794727"/>
          <c:y val="5.4421564248590168E-2"/>
          <c:w val="0.89309463354147511"/>
          <c:h val="0.80888202814225496"/>
        </c:manualLayout>
      </c:layout>
      <c:barChart>
        <c:barDir val="bar"/>
        <c:grouping val="percentStacked"/>
        <c:varyColors val="0"/>
        <c:ser>
          <c:idx val="0"/>
          <c:order val="0"/>
          <c:tx>
            <c:strRef>
              <c:f>Sheet1!$C$3</c:f>
              <c:strCache>
                <c:ptCount val="1"/>
                <c:pt idx="0">
                  <c:v>Pozitīvs vērtējums (9-10 punkti)</c:v>
                </c:pt>
              </c:strCache>
            </c:strRef>
          </c:tx>
          <c:spPr>
            <a:solidFill>
              <a:schemeClr val="accent3"/>
            </a:solidFill>
          </c:spPr>
          <c:invertIfNegative val="0"/>
          <c:dPt>
            <c:idx val="0"/>
            <c:invertIfNegative val="0"/>
            <c:bubble3D val="0"/>
            <c:extLst>
              <c:ext xmlns:c16="http://schemas.microsoft.com/office/drawing/2014/chart" uri="{C3380CC4-5D6E-409C-BE32-E72D297353CC}">
                <c16:uniqueId val="{00000000-39E6-416A-9FD5-D27A3ED1FD49}"/>
              </c:ext>
            </c:extLst>
          </c:dPt>
          <c:dPt>
            <c:idx val="3"/>
            <c:invertIfNegative val="0"/>
            <c:bubble3D val="0"/>
            <c:extLst>
              <c:ext xmlns:c16="http://schemas.microsoft.com/office/drawing/2014/chart" uri="{C3380CC4-5D6E-409C-BE32-E72D297353CC}">
                <c16:uniqueId val="{00000001-39E6-416A-9FD5-D27A3ED1FD49}"/>
              </c:ext>
            </c:extLst>
          </c:dPt>
          <c:dLbls>
            <c:spPr>
              <a:noFill/>
              <a:ln>
                <a:noFill/>
              </a:ln>
              <a:effectLst/>
            </c:spPr>
            <c:txPr>
              <a:bodyPr/>
              <a:lstStyle/>
              <a:p>
                <a:pPr>
                  <a:defRPr lang="en-US" sz="9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Sheet1!$B$4:$B$11</c:f>
              <c:strCache>
                <c:ptCount val="8"/>
                <c:pt idx="0">
                  <c:v>360 TV (n=375)</c:v>
                </c:pt>
                <c:pt idx="1">
                  <c:v>TV3 Life (n=430</c:v>
                </c:pt>
                <c:pt idx="2">
                  <c:v>TV4 (n=301)</c:v>
                </c:pt>
                <c:pt idx="3">
                  <c:v>TV3 (n=637)</c:v>
                </c:pt>
                <c:pt idx="4">
                  <c:v>ReTV (n=437)</c:v>
                </c:pt>
                <c:pt idx="5">
                  <c:v>TV 24 (n=497)</c:v>
                </c:pt>
                <c:pt idx="6">
                  <c:v>LTV7 (n=602)</c:v>
                </c:pt>
                <c:pt idx="7">
                  <c:v>LTV1 (n=695)</c:v>
                </c:pt>
              </c:strCache>
            </c:strRef>
          </c:cat>
          <c:val>
            <c:numRef>
              <c:f>Sheet1!$C$4:$C$11</c:f>
              <c:numCache>
                <c:formatCode>0%</c:formatCode>
                <c:ptCount val="8"/>
                <c:pt idx="0">
                  <c:v>0.46863229920529237</c:v>
                </c:pt>
                <c:pt idx="1">
                  <c:v>0.46989572595816309</c:v>
                </c:pt>
                <c:pt idx="2">
                  <c:v>0.48924983897739838</c:v>
                </c:pt>
                <c:pt idx="3">
                  <c:v>0.49245114567285764</c:v>
                </c:pt>
                <c:pt idx="4">
                  <c:v>0.50619099354379571</c:v>
                </c:pt>
                <c:pt idx="5">
                  <c:v>0.5104791923223303</c:v>
                </c:pt>
                <c:pt idx="6">
                  <c:v>0.55620765689931329</c:v>
                </c:pt>
                <c:pt idx="7">
                  <c:v>0.57712950202448665</c:v>
                </c:pt>
              </c:numCache>
            </c:numRef>
          </c:val>
          <c:extLst>
            <c:ext xmlns:c16="http://schemas.microsoft.com/office/drawing/2014/chart" uri="{C3380CC4-5D6E-409C-BE32-E72D297353CC}">
              <c16:uniqueId val="{00000002-39E6-416A-9FD5-D27A3ED1FD49}"/>
            </c:ext>
          </c:extLst>
        </c:ser>
        <c:ser>
          <c:idx val="1"/>
          <c:order val="1"/>
          <c:tx>
            <c:strRef>
              <c:f>Sheet1!$D$3</c:f>
              <c:strCache>
                <c:ptCount val="1"/>
                <c:pt idx="0">
                  <c:v>Apmierinoši (6-8 punkti)</c:v>
                </c:pt>
              </c:strCache>
            </c:strRef>
          </c:tx>
          <c:spPr>
            <a:solidFill>
              <a:schemeClr val="accent1"/>
            </a:solidFill>
          </c:spPr>
          <c:invertIfNegative val="0"/>
          <c:dPt>
            <c:idx val="0"/>
            <c:invertIfNegative val="0"/>
            <c:bubble3D val="0"/>
            <c:extLst>
              <c:ext xmlns:c16="http://schemas.microsoft.com/office/drawing/2014/chart" uri="{C3380CC4-5D6E-409C-BE32-E72D297353CC}">
                <c16:uniqueId val="{00000003-39E6-416A-9FD5-D27A3ED1FD49}"/>
              </c:ext>
            </c:extLst>
          </c:dPt>
          <c:dPt>
            <c:idx val="3"/>
            <c:invertIfNegative val="0"/>
            <c:bubble3D val="0"/>
            <c:extLst>
              <c:ext xmlns:c16="http://schemas.microsoft.com/office/drawing/2014/chart" uri="{C3380CC4-5D6E-409C-BE32-E72D297353CC}">
                <c16:uniqueId val="{00000004-39E6-416A-9FD5-D27A3ED1FD49}"/>
              </c:ext>
            </c:extLst>
          </c:dPt>
          <c:dLbls>
            <c:spPr>
              <a:noFill/>
              <a:ln>
                <a:noFill/>
              </a:ln>
              <a:effectLst/>
            </c:spPr>
            <c:txPr>
              <a:bodyPr wrap="square" lIns="38100" tIns="19050" rIns="38100" bIns="19050" anchor="ctr">
                <a:spAutoFit/>
              </a:bodyPr>
              <a:lstStyle/>
              <a:p>
                <a:pPr>
                  <a:defRPr sz="9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Sheet1!$B$4:$B$11</c:f>
              <c:strCache>
                <c:ptCount val="8"/>
                <c:pt idx="0">
                  <c:v>360 TV (n=375)</c:v>
                </c:pt>
                <c:pt idx="1">
                  <c:v>TV3 Life (n=430</c:v>
                </c:pt>
                <c:pt idx="2">
                  <c:v>TV4 (n=301)</c:v>
                </c:pt>
                <c:pt idx="3">
                  <c:v>TV3 (n=637)</c:v>
                </c:pt>
                <c:pt idx="4">
                  <c:v>ReTV (n=437)</c:v>
                </c:pt>
                <c:pt idx="5">
                  <c:v>TV 24 (n=497)</c:v>
                </c:pt>
                <c:pt idx="6">
                  <c:v>LTV7 (n=602)</c:v>
                </c:pt>
                <c:pt idx="7">
                  <c:v>LTV1 (n=695)</c:v>
                </c:pt>
              </c:strCache>
            </c:strRef>
          </c:cat>
          <c:val>
            <c:numRef>
              <c:f>Sheet1!$D$4:$D$11</c:f>
              <c:numCache>
                <c:formatCode>0%</c:formatCode>
                <c:ptCount val="8"/>
                <c:pt idx="0">
                  <c:v>0.43950963172165392</c:v>
                </c:pt>
                <c:pt idx="1">
                  <c:v>0.43447578430273759</c:v>
                </c:pt>
                <c:pt idx="2">
                  <c:v>0.41607830989163563</c:v>
                </c:pt>
                <c:pt idx="3">
                  <c:v>0.43491265833066983</c:v>
                </c:pt>
                <c:pt idx="4">
                  <c:v>0.42169735935118746</c:v>
                </c:pt>
                <c:pt idx="5">
                  <c:v>0.41727013638426103</c:v>
                </c:pt>
                <c:pt idx="6">
                  <c:v>0.3777336986596338</c:v>
                </c:pt>
                <c:pt idx="7">
                  <c:v>0.35893349582922529</c:v>
                </c:pt>
              </c:numCache>
            </c:numRef>
          </c:val>
          <c:extLst>
            <c:ext xmlns:c16="http://schemas.microsoft.com/office/drawing/2014/chart" uri="{C3380CC4-5D6E-409C-BE32-E72D297353CC}">
              <c16:uniqueId val="{00000005-39E6-416A-9FD5-D27A3ED1FD49}"/>
            </c:ext>
          </c:extLst>
        </c:ser>
        <c:ser>
          <c:idx val="2"/>
          <c:order val="2"/>
          <c:tx>
            <c:strRef>
              <c:f>Sheet1!$E$3</c:f>
              <c:strCache>
                <c:ptCount val="1"/>
                <c:pt idx="0">
                  <c:v>Kritisks vērtējums (1-5 punkti)</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Sheet1!$B$4:$B$11</c:f>
              <c:strCache>
                <c:ptCount val="8"/>
                <c:pt idx="0">
                  <c:v>360 TV (n=375)</c:v>
                </c:pt>
                <c:pt idx="1">
                  <c:v>TV3 Life (n=430</c:v>
                </c:pt>
                <c:pt idx="2">
                  <c:v>TV4 (n=301)</c:v>
                </c:pt>
                <c:pt idx="3">
                  <c:v>TV3 (n=637)</c:v>
                </c:pt>
                <c:pt idx="4">
                  <c:v>ReTV (n=437)</c:v>
                </c:pt>
                <c:pt idx="5">
                  <c:v>TV 24 (n=497)</c:v>
                </c:pt>
                <c:pt idx="6">
                  <c:v>LTV7 (n=602)</c:v>
                </c:pt>
                <c:pt idx="7">
                  <c:v>LTV1 (n=695)</c:v>
                </c:pt>
              </c:strCache>
            </c:strRef>
          </c:cat>
          <c:val>
            <c:numRef>
              <c:f>Sheet1!$E$4:$E$11</c:f>
              <c:numCache>
                <c:formatCode>0%</c:formatCode>
                <c:ptCount val="8"/>
                <c:pt idx="0">
                  <c:v>9.185806907305287E-2</c:v>
                </c:pt>
                <c:pt idx="1">
                  <c:v>9.5628489739098502E-2</c:v>
                </c:pt>
                <c:pt idx="2">
                  <c:v>9.4671851130966614E-2</c:v>
                </c:pt>
                <c:pt idx="3">
                  <c:v>7.2636195996470587E-2</c:v>
                </c:pt>
                <c:pt idx="4">
                  <c:v>7.2111647105015886E-2</c:v>
                </c:pt>
                <c:pt idx="5">
                  <c:v>7.2250671293408106E-2</c:v>
                </c:pt>
                <c:pt idx="6">
                  <c:v>6.6058644441050779E-2</c:v>
                </c:pt>
                <c:pt idx="7">
                  <c:v>6.3937002146286281E-2</c:v>
                </c:pt>
              </c:numCache>
            </c:numRef>
          </c:val>
          <c:extLst>
            <c:ext xmlns:c16="http://schemas.microsoft.com/office/drawing/2014/chart" uri="{C3380CC4-5D6E-409C-BE32-E72D297353CC}">
              <c16:uniqueId val="{00000006-39E6-416A-9FD5-D27A3ED1FD49}"/>
            </c:ext>
          </c:extLst>
        </c:ser>
        <c:dLbls>
          <c:showLegendKey val="0"/>
          <c:showVal val="1"/>
          <c:showCatName val="0"/>
          <c:showSerName val="0"/>
          <c:showPercent val="0"/>
          <c:showBubbleSize val="0"/>
        </c:dLbls>
        <c:gapWidth val="44"/>
        <c:overlap val="100"/>
        <c:axId val="-1640715584"/>
        <c:axId val="-1640705248"/>
      </c:barChart>
      <c:catAx>
        <c:axId val="-1640715584"/>
        <c:scaling>
          <c:orientation val="minMax"/>
        </c:scaling>
        <c:delete val="0"/>
        <c:axPos val="l"/>
        <c:numFmt formatCode="General" sourceLinked="0"/>
        <c:majorTickMark val="out"/>
        <c:minorTickMark val="none"/>
        <c:tickLblPos val="nextTo"/>
        <c:txPr>
          <a:bodyPr/>
          <a:lstStyle/>
          <a:p>
            <a:pPr>
              <a:defRPr sz="1100" b="1"/>
            </a:pPr>
            <a:endParaRPr lang="en-US"/>
          </a:p>
        </c:txPr>
        <c:crossAx val="-1640705248"/>
        <c:crosses val="autoZero"/>
        <c:auto val="1"/>
        <c:lblAlgn val="ctr"/>
        <c:lblOffset val="100"/>
        <c:noMultiLvlLbl val="0"/>
      </c:catAx>
      <c:valAx>
        <c:axId val="-1640705248"/>
        <c:scaling>
          <c:orientation val="minMax"/>
        </c:scaling>
        <c:delete val="1"/>
        <c:axPos val="b"/>
        <c:numFmt formatCode="0%" sourceLinked="1"/>
        <c:majorTickMark val="out"/>
        <c:minorTickMark val="none"/>
        <c:tickLblPos val="nextTo"/>
        <c:crossAx val="-1640715584"/>
        <c:crosses val="autoZero"/>
        <c:crossBetween val="between"/>
      </c:valAx>
    </c:plotArea>
    <c:legend>
      <c:legendPos val="t"/>
      <c:layout>
        <c:manualLayout>
          <c:xMode val="edge"/>
          <c:yMode val="edge"/>
          <c:x val="3.4159849266302923E-2"/>
          <c:y val="0.85934489450164975"/>
          <c:w val="0.96584015073369711"/>
          <c:h val="0.13383498026563603"/>
        </c:manualLayout>
      </c:layout>
      <c:overlay val="0"/>
      <c:txPr>
        <a:bodyPr/>
        <a:lstStyle/>
        <a:p>
          <a:pPr>
            <a:defRPr lang="en-US" sz="11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714951523946185"/>
          <c:y val="5.4421564248590168E-2"/>
          <c:w val="0.72229538720996067"/>
          <c:h val="0.79192218003974602"/>
        </c:manualLayout>
      </c:layout>
      <c:barChart>
        <c:barDir val="bar"/>
        <c:grouping val="percentStacked"/>
        <c:varyColors val="0"/>
        <c:ser>
          <c:idx val="0"/>
          <c:order val="0"/>
          <c:tx>
            <c:strRef>
              <c:f>Sheet1!$C$3</c:f>
              <c:strCache>
                <c:ptCount val="1"/>
                <c:pt idx="0">
                  <c:v>Pozitīvs vērtējums (9-10 punkti)</c:v>
                </c:pt>
              </c:strCache>
            </c:strRef>
          </c:tx>
          <c:spPr>
            <a:solidFill>
              <a:schemeClr val="accent3"/>
            </a:solidFill>
          </c:spPr>
          <c:invertIfNegative val="0"/>
          <c:dPt>
            <c:idx val="0"/>
            <c:invertIfNegative val="0"/>
            <c:bubble3D val="0"/>
            <c:extLst>
              <c:ext xmlns:c16="http://schemas.microsoft.com/office/drawing/2014/chart" uri="{C3380CC4-5D6E-409C-BE32-E72D297353CC}">
                <c16:uniqueId val="{00000000-38FF-47B2-AAE9-4F96EF5DF880}"/>
              </c:ext>
            </c:extLst>
          </c:dPt>
          <c:dPt>
            <c:idx val="3"/>
            <c:invertIfNegative val="0"/>
            <c:bubble3D val="0"/>
            <c:extLst>
              <c:ext xmlns:c16="http://schemas.microsoft.com/office/drawing/2014/chart" uri="{C3380CC4-5D6E-409C-BE32-E72D297353CC}">
                <c16:uniqueId val="{00000001-38FF-47B2-AAE9-4F96EF5DF880}"/>
              </c:ext>
            </c:extLst>
          </c:dPt>
          <c:dLbls>
            <c:spPr>
              <a:noFill/>
              <a:ln>
                <a:noFill/>
              </a:ln>
              <a:effectLst/>
            </c:spPr>
            <c:txPr>
              <a:bodyPr/>
              <a:lstStyle/>
              <a:p>
                <a:pPr>
                  <a:defRPr lang="en-US" sz="9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Sheet1!$B$4:$B$12</c:f>
              <c:strCache>
                <c:ptCount val="9"/>
                <c:pt idx="0">
                  <c:v>Latvijas Radio 5 – Pieci.lv </c:v>
                </c:pt>
                <c:pt idx="1">
                  <c:v>Latvijas Radio 6</c:v>
                </c:pt>
                <c:pt idx="2">
                  <c:v>Radio TEV</c:v>
                </c:pt>
                <c:pt idx="3">
                  <c:v>Radio SWH</c:v>
                </c:pt>
                <c:pt idx="4">
                  <c:v>Star FM</c:v>
                </c:pt>
                <c:pt idx="5">
                  <c:v>Radio Skonto</c:v>
                </c:pt>
                <c:pt idx="6">
                  <c:v>Latvijas Radio 3 - Klasika</c:v>
                </c:pt>
                <c:pt idx="7">
                  <c:v>Latvijas Radio 2</c:v>
                </c:pt>
                <c:pt idx="8">
                  <c:v>Latvijas Radio 1</c:v>
                </c:pt>
              </c:strCache>
            </c:strRef>
          </c:cat>
          <c:val>
            <c:numRef>
              <c:f>Sheet1!$C$4:$C$12</c:f>
              <c:numCache>
                <c:formatCode>0%</c:formatCode>
                <c:ptCount val="9"/>
                <c:pt idx="0">
                  <c:v>0.19293099851076118</c:v>
                </c:pt>
                <c:pt idx="1">
                  <c:v>0.1229000734284792</c:v>
                </c:pt>
                <c:pt idx="2">
                  <c:v>0.19611378649489747</c:v>
                </c:pt>
                <c:pt idx="3">
                  <c:v>0.32369370178362711</c:v>
                </c:pt>
                <c:pt idx="4">
                  <c:v>0.27919952295566675</c:v>
                </c:pt>
                <c:pt idx="5">
                  <c:v>0.35245460605569146</c:v>
                </c:pt>
                <c:pt idx="6">
                  <c:v>0.25303102927955934</c:v>
                </c:pt>
                <c:pt idx="7">
                  <c:v>0.44025151730435186</c:v>
                </c:pt>
                <c:pt idx="8">
                  <c:v>0.48610523125129218</c:v>
                </c:pt>
              </c:numCache>
            </c:numRef>
          </c:val>
          <c:extLst>
            <c:ext xmlns:c16="http://schemas.microsoft.com/office/drawing/2014/chart" uri="{C3380CC4-5D6E-409C-BE32-E72D297353CC}">
              <c16:uniqueId val="{00000002-38FF-47B2-AAE9-4F96EF5DF880}"/>
            </c:ext>
          </c:extLst>
        </c:ser>
        <c:ser>
          <c:idx val="1"/>
          <c:order val="1"/>
          <c:tx>
            <c:strRef>
              <c:f>Sheet1!$D$3</c:f>
              <c:strCache>
                <c:ptCount val="1"/>
                <c:pt idx="0">
                  <c:v>Apmierinoši (6-8 punkti)</c:v>
                </c:pt>
              </c:strCache>
            </c:strRef>
          </c:tx>
          <c:spPr>
            <a:solidFill>
              <a:schemeClr val="accent1"/>
            </a:solidFill>
          </c:spPr>
          <c:invertIfNegative val="0"/>
          <c:dPt>
            <c:idx val="0"/>
            <c:invertIfNegative val="0"/>
            <c:bubble3D val="0"/>
            <c:extLst>
              <c:ext xmlns:c16="http://schemas.microsoft.com/office/drawing/2014/chart" uri="{C3380CC4-5D6E-409C-BE32-E72D297353CC}">
                <c16:uniqueId val="{00000003-38FF-47B2-AAE9-4F96EF5DF880}"/>
              </c:ext>
            </c:extLst>
          </c:dPt>
          <c:dPt>
            <c:idx val="3"/>
            <c:invertIfNegative val="0"/>
            <c:bubble3D val="0"/>
            <c:extLst>
              <c:ext xmlns:c16="http://schemas.microsoft.com/office/drawing/2014/chart" uri="{C3380CC4-5D6E-409C-BE32-E72D297353CC}">
                <c16:uniqueId val="{00000004-38FF-47B2-AAE9-4F96EF5DF880}"/>
              </c:ext>
            </c:extLst>
          </c:dPt>
          <c:dLbls>
            <c:spPr>
              <a:noFill/>
              <a:ln>
                <a:noFill/>
              </a:ln>
              <a:effectLst/>
            </c:spPr>
            <c:txPr>
              <a:bodyPr wrap="square" lIns="38100" tIns="19050" rIns="38100" bIns="19050" anchor="ctr">
                <a:spAutoFit/>
              </a:bodyPr>
              <a:lstStyle/>
              <a:p>
                <a:pPr>
                  <a:defRPr sz="9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Sheet1!$B$4:$B$12</c:f>
              <c:strCache>
                <c:ptCount val="9"/>
                <c:pt idx="0">
                  <c:v>Latvijas Radio 5 – Pieci.lv </c:v>
                </c:pt>
                <c:pt idx="1">
                  <c:v>Latvijas Radio 6</c:v>
                </c:pt>
                <c:pt idx="2">
                  <c:v>Radio TEV</c:v>
                </c:pt>
                <c:pt idx="3">
                  <c:v>Radio SWH</c:v>
                </c:pt>
                <c:pt idx="4">
                  <c:v>Star FM</c:v>
                </c:pt>
                <c:pt idx="5">
                  <c:v>Radio Skonto</c:v>
                </c:pt>
                <c:pt idx="6">
                  <c:v>Latvijas Radio 3 - Klasika</c:v>
                </c:pt>
                <c:pt idx="7">
                  <c:v>Latvijas Radio 2</c:v>
                </c:pt>
                <c:pt idx="8">
                  <c:v>Latvijas Radio 1</c:v>
                </c:pt>
              </c:strCache>
            </c:strRef>
          </c:cat>
          <c:val>
            <c:numRef>
              <c:f>Sheet1!$D$4:$D$12</c:f>
              <c:numCache>
                <c:formatCode>0%</c:formatCode>
                <c:ptCount val="9"/>
                <c:pt idx="0">
                  <c:v>0.14445776359160539</c:v>
                </c:pt>
                <c:pt idx="1">
                  <c:v>0.10386719206171563</c:v>
                </c:pt>
                <c:pt idx="2">
                  <c:v>0.13673653970184077</c:v>
                </c:pt>
                <c:pt idx="3">
                  <c:v>0.23119283040354277</c:v>
                </c:pt>
                <c:pt idx="4">
                  <c:v>0.17328855796026371</c:v>
                </c:pt>
                <c:pt idx="5">
                  <c:v>0.2306718094866107</c:v>
                </c:pt>
                <c:pt idx="6">
                  <c:v>0.10247627397821477</c:v>
                </c:pt>
                <c:pt idx="7">
                  <c:v>0.19444557177982263</c:v>
                </c:pt>
                <c:pt idx="8">
                  <c:v>0.17555565315026134</c:v>
                </c:pt>
              </c:numCache>
            </c:numRef>
          </c:val>
          <c:extLst>
            <c:ext xmlns:c16="http://schemas.microsoft.com/office/drawing/2014/chart" uri="{C3380CC4-5D6E-409C-BE32-E72D297353CC}">
              <c16:uniqueId val="{00000005-38FF-47B2-AAE9-4F96EF5DF880}"/>
            </c:ext>
          </c:extLst>
        </c:ser>
        <c:ser>
          <c:idx val="2"/>
          <c:order val="2"/>
          <c:tx>
            <c:strRef>
              <c:f>Sheet1!$E$3</c:f>
              <c:strCache>
                <c:ptCount val="1"/>
                <c:pt idx="0">
                  <c:v>Kritisks vērtējums (1-5 punkti)</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Sheet1!$B$4:$B$12</c:f>
              <c:strCache>
                <c:ptCount val="9"/>
                <c:pt idx="0">
                  <c:v>Latvijas Radio 5 – Pieci.lv </c:v>
                </c:pt>
                <c:pt idx="1">
                  <c:v>Latvijas Radio 6</c:v>
                </c:pt>
                <c:pt idx="2">
                  <c:v>Radio TEV</c:v>
                </c:pt>
                <c:pt idx="3">
                  <c:v>Radio SWH</c:v>
                </c:pt>
                <c:pt idx="4">
                  <c:v>Star FM</c:v>
                </c:pt>
                <c:pt idx="5">
                  <c:v>Radio Skonto</c:v>
                </c:pt>
                <c:pt idx="6">
                  <c:v>Latvijas Radio 3 - Klasika</c:v>
                </c:pt>
                <c:pt idx="7">
                  <c:v>Latvijas Radio 2</c:v>
                </c:pt>
                <c:pt idx="8">
                  <c:v>Latvijas Radio 1</c:v>
                </c:pt>
              </c:strCache>
            </c:strRef>
          </c:cat>
          <c:val>
            <c:numRef>
              <c:f>Sheet1!$E$4:$E$12</c:f>
              <c:numCache>
                <c:formatCode>0%</c:formatCode>
                <c:ptCount val="9"/>
                <c:pt idx="0">
                  <c:v>4.3564587975832639E-2</c:v>
                </c:pt>
                <c:pt idx="1">
                  <c:v>2.0084013077895969E-2</c:v>
                </c:pt>
                <c:pt idx="2">
                  <c:v>2.423697199206536E-2</c:v>
                </c:pt>
                <c:pt idx="3">
                  <c:v>3.0566011192476223E-2</c:v>
                </c:pt>
                <c:pt idx="4">
                  <c:v>3.2878559712939848E-2</c:v>
                </c:pt>
                <c:pt idx="5">
                  <c:v>2.4060299257598373E-2</c:v>
                </c:pt>
                <c:pt idx="6">
                  <c:v>1.4306843671532156E-2</c:v>
                </c:pt>
                <c:pt idx="7">
                  <c:v>1.7421557575900304E-2</c:v>
                </c:pt>
                <c:pt idx="8">
                  <c:v>3.1309654045508749E-2</c:v>
                </c:pt>
              </c:numCache>
            </c:numRef>
          </c:val>
          <c:extLst>
            <c:ext xmlns:c16="http://schemas.microsoft.com/office/drawing/2014/chart" uri="{C3380CC4-5D6E-409C-BE32-E72D297353CC}">
              <c16:uniqueId val="{00000006-38FF-47B2-AAE9-4F96EF5DF880}"/>
            </c:ext>
          </c:extLst>
        </c:ser>
        <c:ser>
          <c:idx val="3"/>
          <c:order val="3"/>
          <c:tx>
            <c:strRef>
              <c:f>Sheet1!$F$3</c:f>
              <c:strCache>
                <c:ptCount val="1"/>
                <c:pt idx="0">
                  <c:v>Nezina\ NA</c:v>
                </c:pt>
              </c:strCache>
            </c:strRef>
          </c:tx>
          <c:spPr>
            <a:solidFill>
              <a:schemeClr val="bg1">
                <a:lumMod val="65000"/>
              </a:schemeClr>
            </a:solidFill>
          </c:spPr>
          <c:invertIfNegative val="0"/>
          <c:dLbls>
            <c:spPr>
              <a:noFill/>
              <a:ln>
                <a:noFill/>
              </a:ln>
              <a:effectLst/>
            </c:spPr>
            <c:txPr>
              <a:bodyPr wrap="square" lIns="38100" tIns="19050" rIns="38100" bIns="19050" anchor="ctr">
                <a:spAutoFit/>
              </a:bodyPr>
              <a:lstStyle/>
              <a:p>
                <a:pPr>
                  <a:defRPr sz="8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Sheet1!$B$4:$B$12</c:f>
              <c:strCache>
                <c:ptCount val="9"/>
                <c:pt idx="0">
                  <c:v>Latvijas Radio 5 – Pieci.lv </c:v>
                </c:pt>
                <c:pt idx="1">
                  <c:v>Latvijas Radio 6</c:v>
                </c:pt>
                <c:pt idx="2">
                  <c:v>Radio TEV</c:v>
                </c:pt>
                <c:pt idx="3">
                  <c:v>Radio SWH</c:v>
                </c:pt>
                <c:pt idx="4">
                  <c:v>Star FM</c:v>
                </c:pt>
                <c:pt idx="5">
                  <c:v>Radio Skonto</c:v>
                </c:pt>
                <c:pt idx="6">
                  <c:v>Latvijas Radio 3 - Klasika</c:v>
                </c:pt>
                <c:pt idx="7">
                  <c:v>Latvijas Radio 2</c:v>
                </c:pt>
                <c:pt idx="8">
                  <c:v>Latvijas Radio 1</c:v>
                </c:pt>
              </c:strCache>
            </c:strRef>
          </c:cat>
          <c:val>
            <c:numRef>
              <c:f>Sheet1!$F$4:$F$12</c:f>
              <c:numCache>
                <c:formatCode>0%</c:formatCode>
                <c:ptCount val="9"/>
                <c:pt idx="0">
                  <c:v>0.10500384395255734</c:v>
                </c:pt>
                <c:pt idx="1">
                  <c:v>0.11632124209364675</c:v>
                </c:pt>
                <c:pt idx="2">
                  <c:v>0.10645032054896417</c:v>
                </c:pt>
                <c:pt idx="3">
                  <c:v>6.6472559725246419E-2</c:v>
                </c:pt>
                <c:pt idx="4">
                  <c:v>8.7573391540196624E-2</c:v>
                </c:pt>
                <c:pt idx="5">
                  <c:v>6.7621268395315251E-2</c:v>
                </c:pt>
                <c:pt idx="6">
                  <c:v>9.926424938548882E-2</c:v>
                </c:pt>
                <c:pt idx="7">
                  <c:v>6.4319723307099286E-2</c:v>
                </c:pt>
                <c:pt idx="8">
                  <c:v>4.6924370417484693E-2</c:v>
                </c:pt>
              </c:numCache>
            </c:numRef>
          </c:val>
          <c:extLst>
            <c:ext xmlns:c16="http://schemas.microsoft.com/office/drawing/2014/chart" uri="{C3380CC4-5D6E-409C-BE32-E72D297353CC}">
              <c16:uniqueId val="{00000007-38FF-47B2-AAE9-4F96EF5DF880}"/>
            </c:ext>
          </c:extLst>
        </c:ser>
        <c:ser>
          <c:idx val="4"/>
          <c:order val="4"/>
          <c:tx>
            <c:strRef>
              <c:f>Sheet1!$G$3</c:f>
              <c:strCache>
                <c:ptCount val="1"/>
                <c:pt idx="0">
                  <c:v>Neizmanto</c:v>
                </c:pt>
              </c:strCache>
            </c:strRef>
          </c:tx>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Sheet1!$B$4:$B$12</c:f>
              <c:strCache>
                <c:ptCount val="9"/>
                <c:pt idx="0">
                  <c:v>Latvijas Radio 5 – Pieci.lv </c:v>
                </c:pt>
                <c:pt idx="1">
                  <c:v>Latvijas Radio 6</c:v>
                </c:pt>
                <c:pt idx="2">
                  <c:v>Radio TEV</c:v>
                </c:pt>
                <c:pt idx="3">
                  <c:v>Radio SWH</c:v>
                </c:pt>
                <c:pt idx="4">
                  <c:v>Star FM</c:v>
                </c:pt>
                <c:pt idx="5">
                  <c:v>Radio Skonto</c:v>
                </c:pt>
                <c:pt idx="6">
                  <c:v>Latvijas Radio 3 - Klasika</c:v>
                </c:pt>
                <c:pt idx="7">
                  <c:v>Latvijas Radio 2</c:v>
                </c:pt>
                <c:pt idx="8">
                  <c:v>Latvijas Radio 1</c:v>
                </c:pt>
              </c:strCache>
            </c:strRef>
          </c:cat>
          <c:val>
            <c:numRef>
              <c:f>Sheet1!$G$4:$G$12</c:f>
              <c:numCache>
                <c:formatCode>0%</c:formatCode>
                <c:ptCount val="9"/>
                <c:pt idx="0">
                  <c:v>0.51404280596924246</c:v>
                </c:pt>
                <c:pt idx="1">
                  <c:v>0.636827479338262</c:v>
                </c:pt>
                <c:pt idx="2">
                  <c:v>0.53646238126223122</c:v>
                </c:pt>
                <c:pt idx="3">
                  <c:v>0.34807489689510585</c:v>
                </c:pt>
                <c:pt idx="4">
                  <c:v>0.42705996783093186</c:v>
                </c:pt>
                <c:pt idx="5">
                  <c:v>0.32519201680478255</c:v>
                </c:pt>
                <c:pt idx="6">
                  <c:v>0.53092160368520414</c:v>
                </c:pt>
                <c:pt idx="7">
                  <c:v>0.28356163003282459</c:v>
                </c:pt>
                <c:pt idx="8">
                  <c:v>0.26010509113545188</c:v>
                </c:pt>
              </c:numCache>
            </c:numRef>
          </c:val>
          <c:extLst>
            <c:ext xmlns:c16="http://schemas.microsoft.com/office/drawing/2014/chart" uri="{C3380CC4-5D6E-409C-BE32-E72D297353CC}">
              <c16:uniqueId val="{00000008-38FF-47B2-AAE9-4F96EF5DF880}"/>
            </c:ext>
          </c:extLst>
        </c:ser>
        <c:dLbls>
          <c:showLegendKey val="0"/>
          <c:showVal val="1"/>
          <c:showCatName val="0"/>
          <c:showSerName val="0"/>
          <c:showPercent val="0"/>
          <c:showBubbleSize val="0"/>
        </c:dLbls>
        <c:gapWidth val="44"/>
        <c:overlap val="100"/>
        <c:axId val="-1640715584"/>
        <c:axId val="-1640705248"/>
      </c:barChart>
      <c:catAx>
        <c:axId val="-1640715584"/>
        <c:scaling>
          <c:orientation val="minMax"/>
        </c:scaling>
        <c:delete val="0"/>
        <c:axPos val="l"/>
        <c:numFmt formatCode="General" sourceLinked="0"/>
        <c:majorTickMark val="out"/>
        <c:minorTickMark val="none"/>
        <c:tickLblPos val="nextTo"/>
        <c:txPr>
          <a:bodyPr/>
          <a:lstStyle/>
          <a:p>
            <a:pPr>
              <a:defRPr sz="1100" b="1"/>
            </a:pPr>
            <a:endParaRPr lang="en-US"/>
          </a:p>
        </c:txPr>
        <c:crossAx val="-1640705248"/>
        <c:crosses val="autoZero"/>
        <c:auto val="1"/>
        <c:lblAlgn val="ctr"/>
        <c:lblOffset val="100"/>
        <c:noMultiLvlLbl val="0"/>
      </c:catAx>
      <c:valAx>
        <c:axId val="-1640705248"/>
        <c:scaling>
          <c:orientation val="minMax"/>
        </c:scaling>
        <c:delete val="1"/>
        <c:axPos val="b"/>
        <c:numFmt formatCode="0%" sourceLinked="1"/>
        <c:majorTickMark val="out"/>
        <c:minorTickMark val="none"/>
        <c:tickLblPos val="nextTo"/>
        <c:crossAx val="-1640715584"/>
        <c:crosses val="autoZero"/>
        <c:crossBetween val="between"/>
      </c:valAx>
    </c:plotArea>
    <c:legend>
      <c:legendPos val="t"/>
      <c:layout>
        <c:manualLayout>
          <c:xMode val="edge"/>
          <c:yMode val="edge"/>
          <c:x val="0.2769671164380153"/>
          <c:y val="0.864286062309917"/>
          <c:w val="0.7230328835619847"/>
          <c:h val="0.12464972709018041"/>
        </c:manualLayout>
      </c:layout>
      <c:overlay val="0"/>
      <c:txPr>
        <a:bodyPr/>
        <a:lstStyle/>
        <a:p>
          <a:pPr>
            <a:defRPr lang="en-US" sz="105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1.2431830955554763E-2"/>
          <c:y val="0"/>
          <c:w val="0.95774167427522949"/>
          <c:h val="0.84511309822652214"/>
        </c:manualLayout>
      </c:layout>
      <c:barChart>
        <c:barDir val="bar"/>
        <c:grouping val="percentStacked"/>
        <c:varyColors val="0"/>
        <c:ser>
          <c:idx val="0"/>
          <c:order val="0"/>
          <c:tx>
            <c:strRef>
              <c:f>Sheet1!$B$1</c:f>
              <c:strCache>
                <c:ptCount val="1"/>
                <c:pt idx="0">
                  <c:v>Svarīgi + drīzāk svarīgi</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Sheet1!$A$2:$A$4</c:f>
              <c:strCache>
                <c:ptCount val="3"/>
                <c:pt idx="0">
                  <c:v>Izklaides saturā, skatoties, piemēram, filmas, seriālus</c:v>
                </c:pt>
                <c:pt idx="1">
                  <c:v>Kultūras un izglītojošā saturā</c:v>
                </c:pt>
                <c:pt idx="2">
                  <c:v>Ziņu un informatīvi analītiskajā saturā</c:v>
                </c:pt>
              </c:strCache>
            </c:strRef>
          </c:cat>
          <c:val>
            <c:numRef>
              <c:f>Sheet1!$B$2:$B$4</c:f>
              <c:numCache>
                <c:formatCode>0%</c:formatCode>
                <c:ptCount val="3"/>
                <c:pt idx="0">
                  <c:v>0.76137126409403288</c:v>
                </c:pt>
                <c:pt idx="1">
                  <c:v>0.87602818379140179</c:v>
                </c:pt>
                <c:pt idx="2">
                  <c:v>0.91276509404605088</c:v>
                </c:pt>
              </c:numCache>
            </c:numRef>
          </c:val>
          <c:extLst>
            <c:ext xmlns:c16="http://schemas.microsoft.com/office/drawing/2014/chart" uri="{C3380CC4-5D6E-409C-BE32-E72D297353CC}">
              <c16:uniqueId val="{00000000-AF2B-4CC5-95FC-D189C8C0A2EF}"/>
            </c:ext>
          </c:extLst>
        </c:ser>
        <c:ser>
          <c:idx val="1"/>
          <c:order val="1"/>
          <c:tx>
            <c:strRef>
              <c:f>Sheet1!$C$1</c:f>
              <c:strCache>
                <c:ptCount val="1"/>
                <c:pt idx="0">
                  <c:v>Nesvarīgi + drīzāk nesvarīgi</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Sheet1!$A$2:$A$4</c:f>
              <c:strCache>
                <c:ptCount val="3"/>
                <c:pt idx="0">
                  <c:v>Izklaides saturā, skatoties, piemēram, filmas, seriālus</c:v>
                </c:pt>
                <c:pt idx="1">
                  <c:v>Kultūras un izglītojošā saturā</c:v>
                </c:pt>
                <c:pt idx="2">
                  <c:v>Ziņu un informatīvi analītiskajā saturā</c:v>
                </c:pt>
              </c:strCache>
            </c:strRef>
          </c:cat>
          <c:val>
            <c:numRef>
              <c:f>Sheet1!$C$2:$C$4</c:f>
              <c:numCache>
                <c:formatCode>0%</c:formatCode>
                <c:ptCount val="3"/>
                <c:pt idx="0">
                  <c:v>0.22272346955523703</c:v>
                </c:pt>
                <c:pt idx="1">
                  <c:v>0.11442314548052415</c:v>
                </c:pt>
                <c:pt idx="2">
                  <c:v>8.007145695746315E-2</c:v>
                </c:pt>
              </c:numCache>
            </c:numRef>
          </c:val>
          <c:extLst>
            <c:ext xmlns:c16="http://schemas.microsoft.com/office/drawing/2014/chart" uri="{C3380CC4-5D6E-409C-BE32-E72D297353CC}">
              <c16:uniqueId val="{00000001-AF2B-4CC5-95FC-D189C8C0A2EF}"/>
            </c:ext>
          </c:extLst>
        </c:ser>
        <c:ser>
          <c:idx val="2"/>
          <c:order val="2"/>
          <c:tx>
            <c:strRef>
              <c:f>Sheet1!$D$1</c:f>
              <c:strCache>
                <c:ptCount val="1"/>
                <c:pt idx="0">
                  <c:v>Nezina\ NA</c:v>
                </c:pt>
              </c:strCache>
            </c:strRef>
          </c:tx>
          <c:spPr>
            <a:solidFill>
              <a:sysClr val="window" lastClr="FFFFFF">
                <a:lumMod val="65000"/>
              </a:sysClr>
            </a:solidFill>
          </c:spPr>
          <c:invertIfNegative val="0"/>
          <c:dLbls>
            <c:dLbl>
              <c:idx val="1"/>
              <c:layout>
                <c:manualLayout>
                  <c:x val="0"/>
                  <c:y val="3.055813715670963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F2B-4CC5-95FC-D189C8C0A2EF}"/>
                </c:ext>
              </c:extLst>
            </c:dLbl>
            <c:dLbl>
              <c:idx val="2"/>
              <c:layout>
                <c:manualLayout>
                  <c:x val="-1.3066529210894811E-2"/>
                  <c:y val="2.06792678128010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F2B-4CC5-95FC-D189C8C0A2EF}"/>
                </c:ext>
              </c:extLst>
            </c:dLbl>
            <c:spPr>
              <a:noFill/>
              <a:ln>
                <a:noFill/>
              </a:ln>
              <a:effectLst/>
            </c:spPr>
            <c:txPr>
              <a:bodyPr wrap="square" lIns="38100" tIns="19050" rIns="38100" bIns="19050" anchor="ctr">
                <a:spAutoFit/>
              </a:bodyPr>
              <a:lstStyle/>
              <a:p>
                <a:pPr>
                  <a:defRPr sz="8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Sheet1!$A$2:$A$4</c:f>
              <c:strCache>
                <c:ptCount val="3"/>
                <c:pt idx="0">
                  <c:v>Izklaides saturā, skatoties, piemēram, filmas, seriālus</c:v>
                </c:pt>
                <c:pt idx="1">
                  <c:v>Kultūras un izglītojošā saturā</c:v>
                </c:pt>
                <c:pt idx="2">
                  <c:v>Ziņu un informatīvi analītiskajā saturā</c:v>
                </c:pt>
              </c:strCache>
            </c:strRef>
          </c:cat>
          <c:val>
            <c:numRef>
              <c:f>Sheet1!$D$2:$D$4</c:f>
              <c:numCache>
                <c:formatCode>0%</c:formatCode>
                <c:ptCount val="3"/>
                <c:pt idx="0">
                  <c:v>1.5905266350727868E-2</c:v>
                </c:pt>
                <c:pt idx="1">
                  <c:v>9.5486707280728021E-3</c:v>
                </c:pt>
                <c:pt idx="2">
                  <c:v>7.1634489964850804E-3</c:v>
                </c:pt>
              </c:numCache>
            </c:numRef>
          </c:val>
          <c:extLst>
            <c:ext xmlns:c16="http://schemas.microsoft.com/office/drawing/2014/chart" uri="{C3380CC4-5D6E-409C-BE32-E72D297353CC}">
              <c16:uniqueId val="{00000002-AF2B-4CC5-95FC-D189C8C0A2EF}"/>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1"/>
        <c:axPos val="l"/>
        <c:numFmt formatCode="General" sourceLinked="1"/>
        <c:majorTickMark val="out"/>
        <c:minorTickMark val="none"/>
        <c:tickLblPos val="nextTo"/>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
          <c:y val="0.82358413503941819"/>
          <c:w val="0.99768712144361482"/>
          <c:h val="0.17641586496058184"/>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230010617920415E-2"/>
          <c:y val="1.8065104931233117E-2"/>
          <c:w val="0.92443856997821228"/>
          <c:h val="0.96210538414094304"/>
        </c:manualLayout>
      </c:layout>
      <c:barChart>
        <c:barDir val="bar"/>
        <c:grouping val="clustered"/>
        <c:varyColors val="0"/>
        <c:ser>
          <c:idx val="0"/>
          <c:order val="0"/>
          <c:tx>
            <c:strRef>
              <c:f>Sheet1!$B$1</c:f>
              <c:strCache>
                <c:ptCount val="1"/>
                <c:pt idx="0">
                  <c:v>Vidējais*</c:v>
                </c:pt>
              </c:strCache>
            </c:strRef>
          </c:tx>
          <c:spPr>
            <a:solidFill>
              <a:srgbClr val="990033"/>
            </a:solidFill>
            <a:ln w="25310">
              <a:noFill/>
            </a:ln>
          </c:spPr>
          <c:invertIfNegative val="0"/>
          <c:dPt>
            <c:idx val="0"/>
            <c:invertIfNegative val="0"/>
            <c:bubble3D val="0"/>
            <c:extLst>
              <c:ext xmlns:c16="http://schemas.microsoft.com/office/drawing/2014/chart" uri="{C3380CC4-5D6E-409C-BE32-E72D297353CC}">
                <c16:uniqueId val="{00000000-2978-4C9D-BA36-40A582203678}"/>
              </c:ext>
            </c:extLst>
          </c:dPt>
          <c:dPt>
            <c:idx val="1"/>
            <c:invertIfNegative val="0"/>
            <c:bubble3D val="0"/>
            <c:extLst>
              <c:ext xmlns:c16="http://schemas.microsoft.com/office/drawing/2014/chart" uri="{C3380CC4-5D6E-409C-BE32-E72D297353CC}">
                <c16:uniqueId val="{00000001-2978-4C9D-BA36-40A582203678}"/>
              </c:ext>
            </c:extLst>
          </c:dPt>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Latvijas Radio 5 – Pieci.lv </c:v>
                </c:pt>
                <c:pt idx="1">
                  <c:v>Latvijas Radio 6</c:v>
                </c:pt>
                <c:pt idx="2">
                  <c:v>Radio TEV</c:v>
                </c:pt>
                <c:pt idx="3">
                  <c:v>Radio SWH</c:v>
                </c:pt>
                <c:pt idx="4">
                  <c:v>Star FM</c:v>
                </c:pt>
                <c:pt idx="5">
                  <c:v>Radio Skonto</c:v>
                </c:pt>
                <c:pt idx="6">
                  <c:v>Latvijas Radio 3 - Klasika</c:v>
                </c:pt>
                <c:pt idx="7">
                  <c:v>Latvijas Radio 2</c:v>
                </c:pt>
                <c:pt idx="8">
                  <c:v>Latvijas Radio 1</c:v>
                </c:pt>
              </c:strCache>
            </c:strRef>
          </c:cat>
          <c:val>
            <c:numRef>
              <c:f>Sheet1!$B$2:$B$10</c:f>
              <c:numCache>
                <c:formatCode>0.0</c:formatCode>
                <c:ptCount val="9"/>
                <c:pt idx="0">
                  <c:v>8.084478366048419</c:v>
                </c:pt>
                <c:pt idx="1">
                  <c:v>8.2063794191226815</c:v>
                </c:pt>
                <c:pt idx="2">
                  <c:v>8.4471285328882253</c:v>
                </c:pt>
                <c:pt idx="3">
                  <c:v>8.4645908352919186</c:v>
                </c:pt>
                <c:pt idx="4">
                  <c:v>8.5306273011507816</c:v>
                </c:pt>
                <c:pt idx="5">
                  <c:v>8.6125832500972948</c:v>
                </c:pt>
                <c:pt idx="6">
                  <c:v>8.8324864937663872</c:v>
                </c:pt>
                <c:pt idx="7">
                  <c:v>8.8567054375568901</c:v>
                </c:pt>
                <c:pt idx="8">
                  <c:v>8.8736709035860848</c:v>
                </c:pt>
              </c:numCache>
            </c:numRef>
          </c:val>
          <c:extLst>
            <c:ext xmlns:c16="http://schemas.microsoft.com/office/drawing/2014/chart" uri="{C3380CC4-5D6E-409C-BE32-E72D297353CC}">
              <c16:uniqueId val="{00000002-2978-4C9D-BA36-40A582203678}"/>
            </c:ext>
          </c:extLst>
        </c:ser>
        <c:dLbls>
          <c:showLegendKey val="0"/>
          <c:showVal val="1"/>
          <c:showCatName val="1"/>
          <c:showSerName val="0"/>
          <c:showPercent val="0"/>
          <c:showBubbleSize val="0"/>
        </c:dLbls>
        <c:gapWidth val="50"/>
        <c:axId val="441604376"/>
        <c:axId val="441604768"/>
      </c:barChart>
      <c:catAx>
        <c:axId val="441604376"/>
        <c:scaling>
          <c:orientation val="minMax"/>
        </c:scaling>
        <c:delete val="1"/>
        <c:axPos val="l"/>
        <c:majorGridlines>
          <c:spPr>
            <a:ln w="6350">
              <a:solidFill>
                <a:schemeClr val="bg1">
                  <a:lumMod val="85000"/>
                </a:schemeClr>
              </a:solidFill>
              <a:prstDash val="sysDash"/>
            </a:ln>
          </c:spPr>
        </c:majorGridlines>
        <c:numFmt formatCode="@" sourceLinked="0"/>
        <c:majorTickMark val="out"/>
        <c:minorTickMark val="none"/>
        <c:tickLblPos val="nextTo"/>
        <c:crossAx val="441604768"/>
        <c:crosses val="autoZero"/>
        <c:auto val="1"/>
        <c:lblAlgn val="ctr"/>
        <c:lblOffset val="100"/>
        <c:tickMarkSkip val="1"/>
        <c:noMultiLvlLbl val="0"/>
      </c:catAx>
      <c:valAx>
        <c:axId val="441604768"/>
        <c:scaling>
          <c:orientation val="minMax"/>
          <c:max val="10"/>
          <c:min val="1"/>
        </c:scaling>
        <c:delete val="1"/>
        <c:axPos val="b"/>
        <c:numFmt formatCode="0.0" sourceLinked="1"/>
        <c:majorTickMark val="out"/>
        <c:minorTickMark val="none"/>
        <c:tickLblPos val="nextTo"/>
        <c:crossAx val="441604376"/>
        <c:crosses val="autoZero"/>
        <c:crossBetween val="between"/>
        <c:majorUnit val="3"/>
      </c:valAx>
      <c:spPr>
        <a:noFill/>
        <a:ln w="25310">
          <a:noFill/>
        </a:ln>
      </c:spPr>
    </c:plotArea>
    <c:plotVisOnly val="1"/>
    <c:dispBlanksAs val="gap"/>
    <c:showDLblsOverMax val="0"/>
  </c:chart>
  <c:spPr>
    <a:noFill/>
    <a:ln>
      <a:noFill/>
    </a:ln>
  </c:spPr>
  <c:txPr>
    <a:bodyPr/>
    <a:lstStyle/>
    <a:p>
      <a:pPr>
        <a:defRPr sz="700" b="0" i="0" u="none" strike="noStrike" baseline="0">
          <a:solidFill>
            <a:schemeClr val="tx1"/>
          </a:solidFill>
          <a:latin typeface="+mj-lt"/>
          <a:ea typeface="Arial"/>
          <a:cs typeface="Arial"/>
        </a:defRPr>
      </a:pPr>
      <a:endParaRPr lang="en-US"/>
    </a:p>
  </c:txPr>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714951523946185"/>
          <c:y val="5.4421564248590168E-2"/>
          <c:w val="0.72229538720996067"/>
          <c:h val="0.79192218003974602"/>
        </c:manualLayout>
      </c:layout>
      <c:barChart>
        <c:barDir val="bar"/>
        <c:grouping val="percentStacked"/>
        <c:varyColors val="0"/>
        <c:ser>
          <c:idx val="0"/>
          <c:order val="0"/>
          <c:tx>
            <c:strRef>
              <c:f>Sheet1!$C$3</c:f>
              <c:strCache>
                <c:ptCount val="1"/>
                <c:pt idx="0">
                  <c:v>Pozitīvs vērtējums (9-10 punkti)</c:v>
                </c:pt>
              </c:strCache>
            </c:strRef>
          </c:tx>
          <c:spPr>
            <a:solidFill>
              <a:schemeClr val="accent3"/>
            </a:solidFill>
          </c:spPr>
          <c:invertIfNegative val="0"/>
          <c:dPt>
            <c:idx val="0"/>
            <c:invertIfNegative val="0"/>
            <c:bubble3D val="0"/>
            <c:extLst>
              <c:ext xmlns:c16="http://schemas.microsoft.com/office/drawing/2014/chart" uri="{C3380CC4-5D6E-409C-BE32-E72D297353CC}">
                <c16:uniqueId val="{00000000-7CB4-4AFB-9059-69F4E33557DF}"/>
              </c:ext>
            </c:extLst>
          </c:dPt>
          <c:dPt>
            <c:idx val="3"/>
            <c:invertIfNegative val="0"/>
            <c:bubble3D val="0"/>
            <c:extLst>
              <c:ext xmlns:c16="http://schemas.microsoft.com/office/drawing/2014/chart" uri="{C3380CC4-5D6E-409C-BE32-E72D297353CC}">
                <c16:uniqueId val="{00000001-7CB4-4AFB-9059-69F4E33557DF}"/>
              </c:ext>
            </c:extLst>
          </c:dPt>
          <c:dLbls>
            <c:spPr>
              <a:noFill/>
              <a:ln>
                <a:noFill/>
              </a:ln>
              <a:effectLst/>
            </c:spPr>
            <c:txPr>
              <a:bodyPr/>
              <a:lstStyle/>
              <a:p>
                <a:pPr>
                  <a:defRPr lang="en-US" sz="9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Sheet1!$B$4:$B$12</c:f>
              <c:strCache>
                <c:ptCount val="9"/>
                <c:pt idx="0">
                  <c:v>Latvijas Radio 5 – Pieci.lv (n=260)</c:v>
                </c:pt>
                <c:pt idx="1">
                  <c:v>Latvijas Radio 6 (n=173)</c:v>
                </c:pt>
                <c:pt idx="2">
                  <c:v>Radio TEV (n=248)</c:v>
                </c:pt>
                <c:pt idx="3">
                  <c:v>Radio SWH (n=404)</c:v>
                </c:pt>
                <c:pt idx="4">
                  <c:v>Star FM (n=337)</c:v>
                </c:pt>
                <c:pt idx="5">
                  <c:v>Radio Skonto (n=426)</c:v>
                </c:pt>
                <c:pt idx="6">
                  <c:v>Latvijas Radio 3 - Klasika (n=263)</c:v>
                </c:pt>
                <c:pt idx="7">
                  <c:v>Latvijas Radio 2 (n=451)</c:v>
                </c:pt>
                <c:pt idx="8">
                  <c:v>Latvijas Radio 1 (n=487)</c:v>
                </c:pt>
              </c:strCache>
            </c:strRef>
          </c:cat>
          <c:val>
            <c:numRef>
              <c:f>Sheet1!$C$4:$C$12</c:f>
              <c:numCache>
                <c:formatCode>0%</c:formatCode>
                <c:ptCount val="9"/>
                <c:pt idx="0">
                  <c:v>0.50644258272346943</c:v>
                </c:pt>
                <c:pt idx="1">
                  <c:v>0.49787092107193109</c:v>
                </c:pt>
                <c:pt idx="2">
                  <c:v>0.54920403915124894</c:v>
                </c:pt>
                <c:pt idx="3">
                  <c:v>0.55289485961584117</c:v>
                </c:pt>
                <c:pt idx="4">
                  <c:v>0.57523426536673117</c:v>
                </c:pt>
                <c:pt idx="5">
                  <c:v>0.58047153777375238</c:v>
                </c:pt>
                <c:pt idx="6">
                  <c:v>0.68421132988167932</c:v>
                </c:pt>
                <c:pt idx="7">
                  <c:v>0.67510953652248218</c:v>
                </c:pt>
                <c:pt idx="8">
                  <c:v>0.70148037222570392</c:v>
                </c:pt>
              </c:numCache>
            </c:numRef>
          </c:val>
          <c:extLst>
            <c:ext xmlns:c16="http://schemas.microsoft.com/office/drawing/2014/chart" uri="{C3380CC4-5D6E-409C-BE32-E72D297353CC}">
              <c16:uniqueId val="{00000002-7CB4-4AFB-9059-69F4E33557DF}"/>
            </c:ext>
          </c:extLst>
        </c:ser>
        <c:ser>
          <c:idx val="1"/>
          <c:order val="1"/>
          <c:tx>
            <c:strRef>
              <c:f>Sheet1!$D$3</c:f>
              <c:strCache>
                <c:ptCount val="1"/>
                <c:pt idx="0">
                  <c:v>Apmierinoši (6-8 punkti)</c:v>
                </c:pt>
              </c:strCache>
            </c:strRef>
          </c:tx>
          <c:spPr>
            <a:solidFill>
              <a:schemeClr val="accent1"/>
            </a:solidFill>
          </c:spPr>
          <c:invertIfNegative val="0"/>
          <c:dPt>
            <c:idx val="0"/>
            <c:invertIfNegative val="0"/>
            <c:bubble3D val="0"/>
            <c:extLst>
              <c:ext xmlns:c16="http://schemas.microsoft.com/office/drawing/2014/chart" uri="{C3380CC4-5D6E-409C-BE32-E72D297353CC}">
                <c16:uniqueId val="{00000003-7CB4-4AFB-9059-69F4E33557DF}"/>
              </c:ext>
            </c:extLst>
          </c:dPt>
          <c:dPt>
            <c:idx val="3"/>
            <c:invertIfNegative val="0"/>
            <c:bubble3D val="0"/>
            <c:extLst>
              <c:ext xmlns:c16="http://schemas.microsoft.com/office/drawing/2014/chart" uri="{C3380CC4-5D6E-409C-BE32-E72D297353CC}">
                <c16:uniqueId val="{00000004-7CB4-4AFB-9059-69F4E33557DF}"/>
              </c:ext>
            </c:extLst>
          </c:dPt>
          <c:dLbls>
            <c:spPr>
              <a:noFill/>
              <a:ln>
                <a:noFill/>
              </a:ln>
              <a:effectLst/>
            </c:spPr>
            <c:txPr>
              <a:bodyPr wrap="square" lIns="38100" tIns="19050" rIns="38100" bIns="19050" anchor="ctr">
                <a:spAutoFit/>
              </a:bodyPr>
              <a:lstStyle/>
              <a:p>
                <a:pPr>
                  <a:defRPr sz="9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Sheet1!$B$4:$B$12</c:f>
              <c:strCache>
                <c:ptCount val="9"/>
                <c:pt idx="0">
                  <c:v>Latvijas Radio 5 – Pieci.lv (n=260)</c:v>
                </c:pt>
                <c:pt idx="1">
                  <c:v>Latvijas Radio 6 (n=173)</c:v>
                </c:pt>
                <c:pt idx="2">
                  <c:v>Radio TEV (n=248)</c:v>
                </c:pt>
                <c:pt idx="3">
                  <c:v>Radio SWH (n=404)</c:v>
                </c:pt>
                <c:pt idx="4">
                  <c:v>Star FM (n=337)</c:v>
                </c:pt>
                <c:pt idx="5">
                  <c:v>Radio Skonto (n=426)</c:v>
                </c:pt>
                <c:pt idx="6">
                  <c:v>Latvijas Radio 3 - Klasika (n=263)</c:v>
                </c:pt>
                <c:pt idx="7">
                  <c:v>Latvijas Radio 2 (n=451)</c:v>
                </c:pt>
                <c:pt idx="8">
                  <c:v>Latvijas Radio 1 (n=487)</c:v>
                </c:pt>
              </c:strCache>
            </c:strRef>
          </c:cat>
          <c:val>
            <c:numRef>
              <c:f>Sheet1!$D$4:$D$12</c:f>
              <c:numCache>
                <c:formatCode>0%</c:formatCode>
                <c:ptCount val="9"/>
                <c:pt idx="0">
                  <c:v>0.37920066475843373</c:v>
                </c:pt>
                <c:pt idx="1">
                  <c:v>0.42076829686367256</c:v>
                </c:pt>
                <c:pt idx="2">
                  <c:v>0.38292188043480546</c:v>
                </c:pt>
                <c:pt idx="3">
                  <c:v>0.39489593651593696</c:v>
                </c:pt>
                <c:pt idx="4">
                  <c:v>0.3570260983238166</c:v>
                </c:pt>
                <c:pt idx="5">
                  <c:v>0.3799025964568884</c:v>
                </c:pt>
                <c:pt idx="6">
                  <c:v>0.277102092575718</c:v>
                </c:pt>
                <c:pt idx="7">
                  <c:v>0.29817514462391953</c:v>
                </c:pt>
                <c:pt idx="8">
                  <c:v>0.25333783099015861</c:v>
                </c:pt>
              </c:numCache>
            </c:numRef>
          </c:val>
          <c:extLst>
            <c:ext xmlns:c16="http://schemas.microsoft.com/office/drawing/2014/chart" uri="{C3380CC4-5D6E-409C-BE32-E72D297353CC}">
              <c16:uniqueId val="{00000005-7CB4-4AFB-9059-69F4E33557DF}"/>
            </c:ext>
          </c:extLst>
        </c:ser>
        <c:ser>
          <c:idx val="2"/>
          <c:order val="2"/>
          <c:tx>
            <c:strRef>
              <c:f>Sheet1!$E$3</c:f>
              <c:strCache>
                <c:ptCount val="1"/>
                <c:pt idx="0">
                  <c:v>Kritisks vērtējums (1-5 punkti)</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Sheet1!$B$4:$B$12</c:f>
              <c:strCache>
                <c:ptCount val="9"/>
                <c:pt idx="0">
                  <c:v>Latvijas Radio 5 – Pieci.lv (n=260)</c:v>
                </c:pt>
                <c:pt idx="1">
                  <c:v>Latvijas Radio 6 (n=173)</c:v>
                </c:pt>
                <c:pt idx="2">
                  <c:v>Radio TEV (n=248)</c:v>
                </c:pt>
                <c:pt idx="3">
                  <c:v>Radio SWH (n=404)</c:v>
                </c:pt>
                <c:pt idx="4">
                  <c:v>Star FM (n=337)</c:v>
                </c:pt>
                <c:pt idx="5">
                  <c:v>Radio Skonto (n=426)</c:v>
                </c:pt>
                <c:pt idx="6">
                  <c:v>Latvijas Radio 3 - Klasika (n=263)</c:v>
                </c:pt>
                <c:pt idx="7">
                  <c:v>Latvijas Radio 2 (n=451)</c:v>
                </c:pt>
                <c:pt idx="8">
                  <c:v>Latvijas Radio 1 (n=487)</c:v>
                </c:pt>
              </c:strCache>
            </c:strRef>
          </c:cat>
          <c:val>
            <c:numRef>
              <c:f>Sheet1!$E$4:$E$12</c:f>
              <c:numCache>
                <c:formatCode>0%</c:formatCode>
                <c:ptCount val="9"/>
                <c:pt idx="0">
                  <c:v>0.11435675251809715</c:v>
                </c:pt>
                <c:pt idx="1">
                  <c:v>8.1360782064396078E-2</c:v>
                </c:pt>
                <c:pt idx="2">
                  <c:v>6.7874080413945423E-2</c:v>
                </c:pt>
                <c:pt idx="3">
                  <c:v>5.2209203868220568E-2</c:v>
                </c:pt>
                <c:pt idx="4">
                  <c:v>6.7739636309451318E-2</c:v>
                </c:pt>
                <c:pt idx="5">
                  <c:v>3.9625865769358046E-2</c:v>
                </c:pt>
                <c:pt idx="6">
                  <c:v>3.8686577542602935E-2</c:v>
                </c:pt>
                <c:pt idx="7">
                  <c:v>2.6715318853597354E-2</c:v>
                </c:pt>
                <c:pt idx="8">
                  <c:v>4.518179678413637E-2</c:v>
                </c:pt>
              </c:numCache>
            </c:numRef>
          </c:val>
          <c:extLst>
            <c:ext xmlns:c16="http://schemas.microsoft.com/office/drawing/2014/chart" uri="{C3380CC4-5D6E-409C-BE32-E72D297353CC}">
              <c16:uniqueId val="{00000006-7CB4-4AFB-9059-69F4E33557DF}"/>
            </c:ext>
          </c:extLst>
        </c:ser>
        <c:dLbls>
          <c:showLegendKey val="0"/>
          <c:showVal val="1"/>
          <c:showCatName val="0"/>
          <c:showSerName val="0"/>
          <c:showPercent val="0"/>
          <c:showBubbleSize val="0"/>
        </c:dLbls>
        <c:gapWidth val="44"/>
        <c:overlap val="100"/>
        <c:axId val="-1640715584"/>
        <c:axId val="-1640705248"/>
      </c:barChart>
      <c:catAx>
        <c:axId val="-1640715584"/>
        <c:scaling>
          <c:orientation val="minMax"/>
        </c:scaling>
        <c:delete val="0"/>
        <c:axPos val="l"/>
        <c:numFmt formatCode="General" sourceLinked="0"/>
        <c:majorTickMark val="out"/>
        <c:minorTickMark val="none"/>
        <c:tickLblPos val="nextTo"/>
        <c:txPr>
          <a:bodyPr/>
          <a:lstStyle/>
          <a:p>
            <a:pPr>
              <a:defRPr sz="1100" b="1"/>
            </a:pPr>
            <a:endParaRPr lang="en-US"/>
          </a:p>
        </c:txPr>
        <c:crossAx val="-1640705248"/>
        <c:crosses val="autoZero"/>
        <c:auto val="1"/>
        <c:lblAlgn val="ctr"/>
        <c:lblOffset val="100"/>
        <c:noMultiLvlLbl val="0"/>
      </c:catAx>
      <c:valAx>
        <c:axId val="-1640705248"/>
        <c:scaling>
          <c:orientation val="minMax"/>
        </c:scaling>
        <c:delete val="1"/>
        <c:axPos val="b"/>
        <c:numFmt formatCode="0%" sourceLinked="1"/>
        <c:majorTickMark val="out"/>
        <c:minorTickMark val="none"/>
        <c:tickLblPos val="nextTo"/>
        <c:crossAx val="-1640715584"/>
        <c:crosses val="autoZero"/>
        <c:crossBetween val="between"/>
      </c:valAx>
    </c:plotArea>
    <c:legend>
      <c:legendPos val="t"/>
      <c:layout>
        <c:manualLayout>
          <c:xMode val="edge"/>
          <c:yMode val="edge"/>
          <c:x val="3.7848171573894904E-2"/>
          <c:y val="0.864286062309917"/>
          <c:w val="0.96215182842610514"/>
          <c:h val="0.12464972709018041"/>
        </c:manualLayout>
      </c:layout>
      <c:overlay val="0"/>
      <c:txPr>
        <a:bodyPr/>
        <a:lstStyle/>
        <a:p>
          <a:pPr>
            <a:defRPr lang="en-US" sz="11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230010617920415E-2"/>
          <c:y val="1.8065104931233117E-2"/>
          <c:w val="0.92443856997821228"/>
          <c:h val="0.96210538414094304"/>
        </c:manualLayout>
      </c:layout>
      <c:barChart>
        <c:barDir val="bar"/>
        <c:grouping val="clustered"/>
        <c:varyColors val="0"/>
        <c:ser>
          <c:idx val="0"/>
          <c:order val="0"/>
          <c:tx>
            <c:strRef>
              <c:f>Sheet1!$B$1</c:f>
              <c:strCache>
                <c:ptCount val="1"/>
                <c:pt idx="0">
                  <c:v>Vidējais*</c:v>
                </c:pt>
              </c:strCache>
            </c:strRef>
          </c:tx>
          <c:spPr>
            <a:solidFill>
              <a:srgbClr val="990033"/>
            </a:solidFill>
            <a:ln w="25310">
              <a:noFill/>
            </a:ln>
          </c:spPr>
          <c:invertIfNegative val="0"/>
          <c:dPt>
            <c:idx val="0"/>
            <c:invertIfNegative val="0"/>
            <c:bubble3D val="0"/>
            <c:extLst>
              <c:ext xmlns:c16="http://schemas.microsoft.com/office/drawing/2014/chart" uri="{C3380CC4-5D6E-409C-BE32-E72D297353CC}">
                <c16:uniqueId val="{00000000-6EBC-409B-AFC9-2701AA591FBC}"/>
              </c:ext>
            </c:extLst>
          </c:dPt>
          <c:dPt>
            <c:idx val="1"/>
            <c:invertIfNegative val="0"/>
            <c:bubble3D val="0"/>
            <c:extLst>
              <c:ext xmlns:c16="http://schemas.microsoft.com/office/drawing/2014/chart" uri="{C3380CC4-5D6E-409C-BE32-E72D297353CC}">
                <c16:uniqueId val="{00000001-6EBC-409B-AFC9-2701AA591FBC}"/>
              </c:ext>
            </c:extLst>
          </c:dPt>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Latvijas Radio 5 – Pieci.lv </c:v>
                </c:pt>
                <c:pt idx="1">
                  <c:v>Latvijas Radio 6</c:v>
                </c:pt>
                <c:pt idx="2">
                  <c:v>Radio TEV</c:v>
                </c:pt>
                <c:pt idx="3">
                  <c:v>Radio SWH</c:v>
                </c:pt>
                <c:pt idx="4">
                  <c:v>Star FM</c:v>
                </c:pt>
                <c:pt idx="5">
                  <c:v>Radio Skonto</c:v>
                </c:pt>
                <c:pt idx="6">
                  <c:v>Latvijas Radio 3 - Klasika</c:v>
                </c:pt>
                <c:pt idx="7">
                  <c:v>Latvijas Radio 2</c:v>
                </c:pt>
                <c:pt idx="8">
                  <c:v>Latvijas Radio 1</c:v>
                </c:pt>
              </c:strCache>
            </c:strRef>
          </c:cat>
          <c:val>
            <c:numRef>
              <c:f>Sheet1!$B$2:$B$10</c:f>
              <c:numCache>
                <c:formatCode>0.0</c:formatCode>
                <c:ptCount val="9"/>
                <c:pt idx="0">
                  <c:v>8.084478366048419</c:v>
                </c:pt>
                <c:pt idx="1">
                  <c:v>8.2063794191226815</c:v>
                </c:pt>
                <c:pt idx="2">
                  <c:v>8.4471285328882253</c:v>
                </c:pt>
                <c:pt idx="3">
                  <c:v>8.4645908352919186</c:v>
                </c:pt>
                <c:pt idx="4">
                  <c:v>8.5306273011507816</c:v>
                </c:pt>
                <c:pt idx="5">
                  <c:v>8.6125832500972948</c:v>
                </c:pt>
                <c:pt idx="6">
                  <c:v>8.8324864937663872</c:v>
                </c:pt>
                <c:pt idx="7">
                  <c:v>8.8567054375568901</c:v>
                </c:pt>
                <c:pt idx="8">
                  <c:v>8.8736709035860848</c:v>
                </c:pt>
              </c:numCache>
            </c:numRef>
          </c:val>
          <c:extLst>
            <c:ext xmlns:c16="http://schemas.microsoft.com/office/drawing/2014/chart" uri="{C3380CC4-5D6E-409C-BE32-E72D297353CC}">
              <c16:uniqueId val="{00000002-6EBC-409B-AFC9-2701AA591FBC}"/>
            </c:ext>
          </c:extLst>
        </c:ser>
        <c:dLbls>
          <c:showLegendKey val="0"/>
          <c:showVal val="1"/>
          <c:showCatName val="1"/>
          <c:showSerName val="0"/>
          <c:showPercent val="0"/>
          <c:showBubbleSize val="0"/>
        </c:dLbls>
        <c:gapWidth val="50"/>
        <c:axId val="441604376"/>
        <c:axId val="441604768"/>
      </c:barChart>
      <c:catAx>
        <c:axId val="441604376"/>
        <c:scaling>
          <c:orientation val="minMax"/>
        </c:scaling>
        <c:delete val="1"/>
        <c:axPos val="l"/>
        <c:majorGridlines>
          <c:spPr>
            <a:ln w="6350">
              <a:solidFill>
                <a:schemeClr val="bg1">
                  <a:lumMod val="85000"/>
                </a:schemeClr>
              </a:solidFill>
              <a:prstDash val="sysDash"/>
            </a:ln>
          </c:spPr>
        </c:majorGridlines>
        <c:numFmt formatCode="@" sourceLinked="0"/>
        <c:majorTickMark val="out"/>
        <c:minorTickMark val="none"/>
        <c:tickLblPos val="nextTo"/>
        <c:crossAx val="441604768"/>
        <c:crosses val="autoZero"/>
        <c:auto val="1"/>
        <c:lblAlgn val="ctr"/>
        <c:lblOffset val="100"/>
        <c:tickMarkSkip val="1"/>
        <c:noMultiLvlLbl val="0"/>
      </c:catAx>
      <c:valAx>
        <c:axId val="441604768"/>
        <c:scaling>
          <c:orientation val="minMax"/>
          <c:max val="10"/>
          <c:min val="1"/>
        </c:scaling>
        <c:delete val="1"/>
        <c:axPos val="b"/>
        <c:numFmt formatCode="0.0" sourceLinked="1"/>
        <c:majorTickMark val="out"/>
        <c:minorTickMark val="none"/>
        <c:tickLblPos val="nextTo"/>
        <c:crossAx val="441604376"/>
        <c:crosses val="autoZero"/>
        <c:crossBetween val="between"/>
        <c:majorUnit val="3"/>
      </c:valAx>
      <c:spPr>
        <a:noFill/>
        <a:ln w="25310">
          <a:noFill/>
        </a:ln>
      </c:spPr>
    </c:plotArea>
    <c:plotVisOnly val="1"/>
    <c:dispBlanksAs val="gap"/>
    <c:showDLblsOverMax val="0"/>
  </c:chart>
  <c:spPr>
    <a:noFill/>
    <a:ln>
      <a:noFill/>
    </a:ln>
  </c:spPr>
  <c:txPr>
    <a:bodyPr/>
    <a:lstStyle/>
    <a:p>
      <a:pPr>
        <a:defRPr sz="700" b="0" i="0" u="none" strike="noStrike" baseline="0">
          <a:solidFill>
            <a:schemeClr val="tx1"/>
          </a:solidFill>
          <a:latin typeface="+mj-lt"/>
          <a:ea typeface="Arial"/>
          <a:cs typeface="Arial"/>
        </a:defRPr>
      </a:pPr>
      <a:endParaRPr lang="en-US"/>
    </a:p>
  </c:txPr>
  <c:externalData r:id="rId1">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714951523946185"/>
          <c:y val="5.4421564248590168E-2"/>
          <c:w val="0.72229538720996067"/>
          <c:h val="0.79192218003974602"/>
        </c:manualLayout>
      </c:layout>
      <c:barChart>
        <c:barDir val="bar"/>
        <c:grouping val="percentStacked"/>
        <c:varyColors val="0"/>
        <c:ser>
          <c:idx val="0"/>
          <c:order val="0"/>
          <c:tx>
            <c:strRef>
              <c:f>Sheet1!$C$3</c:f>
              <c:strCache>
                <c:ptCount val="1"/>
                <c:pt idx="0">
                  <c:v>Pozitīvs vērtējums (9-10 punkti)</c:v>
                </c:pt>
              </c:strCache>
            </c:strRef>
          </c:tx>
          <c:spPr>
            <a:solidFill>
              <a:schemeClr val="accent3"/>
            </a:solidFill>
          </c:spPr>
          <c:invertIfNegative val="0"/>
          <c:dPt>
            <c:idx val="0"/>
            <c:invertIfNegative val="0"/>
            <c:bubble3D val="0"/>
            <c:extLst>
              <c:ext xmlns:c16="http://schemas.microsoft.com/office/drawing/2014/chart" uri="{C3380CC4-5D6E-409C-BE32-E72D297353CC}">
                <c16:uniqueId val="{00000000-9EBC-40C8-A736-5E7B33DF13EC}"/>
              </c:ext>
            </c:extLst>
          </c:dPt>
          <c:dPt>
            <c:idx val="3"/>
            <c:invertIfNegative val="0"/>
            <c:bubble3D val="0"/>
            <c:extLst>
              <c:ext xmlns:c16="http://schemas.microsoft.com/office/drawing/2014/chart" uri="{C3380CC4-5D6E-409C-BE32-E72D297353CC}">
                <c16:uniqueId val="{00000001-9EBC-40C8-A736-5E7B33DF13EC}"/>
              </c:ext>
            </c:extLst>
          </c:dPt>
          <c:dLbls>
            <c:spPr>
              <a:noFill/>
              <a:ln>
                <a:noFill/>
              </a:ln>
              <a:effectLst/>
            </c:spPr>
            <c:txPr>
              <a:bodyPr/>
              <a:lstStyle/>
              <a:p>
                <a:pPr>
                  <a:defRPr lang="en-US" sz="9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Sheet1!$B$4:$B$12</c:f>
              <c:strCache>
                <c:ptCount val="9"/>
                <c:pt idx="0">
                  <c:v>Latvijas Radio 5 – Pieci.lv </c:v>
                </c:pt>
                <c:pt idx="1">
                  <c:v>Latvijas Radio 6</c:v>
                </c:pt>
                <c:pt idx="2">
                  <c:v>Radio TEV</c:v>
                </c:pt>
                <c:pt idx="3">
                  <c:v>Star FM</c:v>
                </c:pt>
                <c:pt idx="4">
                  <c:v>Radio SWH</c:v>
                </c:pt>
                <c:pt idx="5">
                  <c:v>Radio Skonto</c:v>
                </c:pt>
                <c:pt idx="6">
                  <c:v>Latvijas Radio 2</c:v>
                </c:pt>
                <c:pt idx="7">
                  <c:v>Latvijas Radio 3 - Klasika</c:v>
                </c:pt>
                <c:pt idx="8">
                  <c:v>Latvijas Radio 1</c:v>
                </c:pt>
              </c:strCache>
            </c:strRef>
          </c:cat>
          <c:val>
            <c:numRef>
              <c:f>Sheet1!$C$4:$C$12</c:f>
              <c:numCache>
                <c:formatCode>0%</c:formatCode>
                <c:ptCount val="9"/>
                <c:pt idx="0">
                  <c:v>0.19493987759994644</c:v>
                </c:pt>
                <c:pt idx="1">
                  <c:v>0.12462853793926398</c:v>
                </c:pt>
                <c:pt idx="2">
                  <c:v>0.182323156924866</c:v>
                </c:pt>
                <c:pt idx="3">
                  <c:v>0.26151620435091849</c:v>
                </c:pt>
                <c:pt idx="4">
                  <c:v>0.30890719555849439</c:v>
                </c:pt>
                <c:pt idx="5">
                  <c:v>0.3325905080188496</c:v>
                </c:pt>
                <c:pt idx="6">
                  <c:v>0.42842821637976047</c:v>
                </c:pt>
                <c:pt idx="7">
                  <c:v>0.25560001891616491</c:v>
                </c:pt>
                <c:pt idx="8">
                  <c:v>0.48278718372577401</c:v>
                </c:pt>
              </c:numCache>
            </c:numRef>
          </c:val>
          <c:extLst>
            <c:ext xmlns:c16="http://schemas.microsoft.com/office/drawing/2014/chart" uri="{C3380CC4-5D6E-409C-BE32-E72D297353CC}">
              <c16:uniqueId val="{00000002-9EBC-40C8-A736-5E7B33DF13EC}"/>
            </c:ext>
          </c:extLst>
        </c:ser>
        <c:ser>
          <c:idx val="1"/>
          <c:order val="1"/>
          <c:tx>
            <c:strRef>
              <c:f>Sheet1!$D$3</c:f>
              <c:strCache>
                <c:ptCount val="1"/>
                <c:pt idx="0">
                  <c:v>Apmierinoši (6-8 punkti)</c:v>
                </c:pt>
              </c:strCache>
            </c:strRef>
          </c:tx>
          <c:spPr>
            <a:solidFill>
              <a:schemeClr val="accent1"/>
            </a:solidFill>
          </c:spPr>
          <c:invertIfNegative val="0"/>
          <c:dPt>
            <c:idx val="0"/>
            <c:invertIfNegative val="0"/>
            <c:bubble3D val="0"/>
            <c:extLst>
              <c:ext xmlns:c16="http://schemas.microsoft.com/office/drawing/2014/chart" uri="{C3380CC4-5D6E-409C-BE32-E72D297353CC}">
                <c16:uniqueId val="{00000003-9EBC-40C8-A736-5E7B33DF13EC}"/>
              </c:ext>
            </c:extLst>
          </c:dPt>
          <c:dPt>
            <c:idx val="3"/>
            <c:invertIfNegative val="0"/>
            <c:bubble3D val="0"/>
            <c:extLst>
              <c:ext xmlns:c16="http://schemas.microsoft.com/office/drawing/2014/chart" uri="{C3380CC4-5D6E-409C-BE32-E72D297353CC}">
                <c16:uniqueId val="{00000004-9EBC-40C8-A736-5E7B33DF13EC}"/>
              </c:ext>
            </c:extLst>
          </c:dPt>
          <c:dLbls>
            <c:spPr>
              <a:noFill/>
              <a:ln>
                <a:noFill/>
              </a:ln>
              <a:effectLst/>
            </c:spPr>
            <c:txPr>
              <a:bodyPr wrap="square" lIns="38100" tIns="19050" rIns="38100" bIns="19050" anchor="ctr">
                <a:spAutoFit/>
              </a:bodyPr>
              <a:lstStyle/>
              <a:p>
                <a:pPr>
                  <a:defRPr sz="9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Sheet1!$B$4:$B$12</c:f>
              <c:strCache>
                <c:ptCount val="9"/>
                <c:pt idx="0">
                  <c:v>Latvijas Radio 5 – Pieci.lv </c:v>
                </c:pt>
                <c:pt idx="1">
                  <c:v>Latvijas Radio 6</c:v>
                </c:pt>
                <c:pt idx="2">
                  <c:v>Radio TEV</c:v>
                </c:pt>
                <c:pt idx="3">
                  <c:v>Star FM</c:v>
                </c:pt>
                <c:pt idx="4">
                  <c:v>Radio SWH</c:v>
                </c:pt>
                <c:pt idx="5">
                  <c:v>Radio Skonto</c:v>
                </c:pt>
                <c:pt idx="6">
                  <c:v>Latvijas Radio 2</c:v>
                </c:pt>
                <c:pt idx="7">
                  <c:v>Latvijas Radio 3 - Klasika</c:v>
                </c:pt>
                <c:pt idx="8">
                  <c:v>Latvijas Radio 1</c:v>
                </c:pt>
              </c:strCache>
            </c:strRef>
          </c:cat>
          <c:val>
            <c:numRef>
              <c:f>Sheet1!$D$4:$D$12</c:f>
              <c:numCache>
                <c:formatCode>0%</c:formatCode>
                <c:ptCount val="9"/>
                <c:pt idx="0">
                  <c:v>0.13413508236757976</c:v>
                </c:pt>
                <c:pt idx="1">
                  <c:v>9.1775639299609385E-2</c:v>
                </c:pt>
                <c:pt idx="2">
                  <c:v>0.12710023224447733</c:v>
                </c:pt>
                <c:pt idx="3">
                  <c:v>0.17229538657254129</c:v>
                </c:pt>
                <c:pt idx="4">
                  <c:v>0.21449894321079668</c:v>
                </c:pt>
                <c:pt idx="5">
                  <c:v>0.20226162518340909</c:v>
                </c:pt>
                <c:pt idx="6">
                  <c:v>0.18631664437465795</c:v>
                </c:pt>
                <c:pt idx="7">
                  <c:v>9.9459083098212331E-2</c:v>
                </c:pt>
                <c:pt idx="8">
                  <c:v>0.17890532575573281</c:v>
                </c:pt>
              </c:numCache>
            </c:numRef>
          </c:val>
          <c:extLst>
            <c:ext xmlns:c16="http://schemas.microsoft.com/office/drawing/2014/chart" uri="{C3380CC4-5D6E-409C-BE32-E72D297353CC}">
              <c16:uniqueId val="{00000005-9EBC-40C8-A736-5E7B33DF13EC}"/>
            </c:ext>
          </c:extLst>
        </c:ser>
        <c:ser>
          <c:idx val="2"/>
          <c:order val="2"/>
          <c:tx>
            <c:strRef>
              <c:f>Sheet1!$E$3</c:f>
              <c:strCache>
                <c:ptCount val="1"/>
                <c:pt idx="0">
                  <c:v>Kritisks vērtējums (1-5 punkti)</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Sheet1!$B$4:$B$12</c:f>
              <c:strCache>
                <c:ptCount val="9"/>
                <c:pt idx="0">
                  <c:v>Latvijas Radio 5 – Pieci.lv </c:v>
                </c:pt>
                <c:pt idx="1">
                  <c:v>Latvijas Radio 6</c:v>
                </c:pt>
                <c:pt idx="2">
                  <c:v>Radio TEV</c:v>
                </c:pt>
                <c:pt idx="3">
                  <c:v>Star FM</c:v>
                </c:pt>
                <c:pt idx="4">
                  <c:v>Radio SWH</c:v>
                </c:pt>
                <c:pt idx="5">
                  <c:v>Radio Skonto</c:v>
                </c:pt>
                <c:pt idx="6">
                  <c:v>Latvijas Radio 2</c:v>
                </c:pt>
                <c:pt idx="7">
                  <c:v>Latvijas Radio 3 - Klasika</c:v>
                </c:pt>
                <c:pt idx="8">
                  <c:v>Latvijas Radio 1</c:v>
                </c:pt>
              </c:strCache>
            </c:strRef>
          </c:cat>
          <c:val>
            <c:numRef>
              <c:f>Sheet1!$E$4:$E$12</c:f>
              <c:numCache>
                <c:formatCode>0%</c:formatCode>
                <c:ptCount val="9"/>
                <c:pt idx="0">
                  <c:v>3.7492333524218227E-2</c:v>
                </c:pt>
                <c:pt idx="1">
                  <c:v>2.0177164532996603E-2</c:v>
                </c:pt>
                <c:pt idx="2">
                  <c:v>2.1604356510381131E-2</c:v>
                </c:pt>
                <c:pt idx="3">
                  <c:v>2.6440014066374667E-2</c:v>
                </c:pt>
                <c:pt idx="4">
                  <c:v>2.3376044196769166E-2</c:v>
                </c:pt>
                <c:pt idx="5">
                  <c:v>2.5974817853029551E-2</c:v>
                </c:pt>
                <c:pt idx="6">
                  <c:v>1.9180092109971694E-2</c:v>
                </c:pt>
                <c:pt idx="7">
                  <c:v>1.4188115578089973E-2</c:v>
                </c:pt>
                <c:pt idx="8">
                  <c:v>2.117638416607337E-2</c:v>
                </c:pt>
              </c:numCache>
            </c:numRef>
          </c:val>
          <c:extLst>
            <c:ext xmlns:c16="http://schemas.microsoft.com/office/drawing/2014/chart" uri="{C3380CC4-5D6E-409C-BE32-E72D297353CC}">
              <c16:uniqueId val="{00000006-9EBC-40C8-A736-5E7B33DF13EC}"/>
            </c:ext>
          </c:extLst>
        </c:ser>
        <c:ser>
          <c:idx val="3"/>
          <c:order val="3"/>
          <c:tx>
            <c:strRef>
              <c:f>Sheet1!$F$3</c:f>
              <c:strCache>
                <c:ptCount val="1"/>
                <c:pt idx="0">
                  <c:v>Nezina\ NA</c:v>
                </c:pt>
              </c:strCache>
            </c:strRef>
          </c:tx>
          <c:spPr>
            <a:solidFill>
              <a:schemeClr val="bg1">
                <a:lumMod val="65000"/>
              </a:schemeClr>
            </a:solidFill>
          </c:spPr>
          <c:invertIfNegative val="0"/>
          <c:dLbls>
            <c:spPr>
              <a:noFill/>
              <a:ln>
                <a:noFill/>
              </a:ln>
              <a:effectLst/>
            </c:spPr>
            <c:txPr>
              <a:bodyPr wrap="square" lIns="38100" tIns="19050" rIns="38100" bIns="19050" anchor="ctr">
                <a:spAutoFit/>
              </a:bodyPr>
              <a:lstStyle/>
              <a:p>
                <a:pPr>
                  <a:defRPr sz="8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Sheet1!$B$4:$B$12</c:f>
              <c:strCache>
                <c:ptCount val="9"/>
                <c:pt idx="0">
                  <c:v>Latvijas Radio 5 – Pieci.lv </c:v>
                </c:pt>
                <c:pt idx="1">
                  <c:v>Latvijas Radio 6</c:v>
                </c:pt>
                <c:pt idx="2">
                  <c:v>Radio TEV</c:v>
                </c:pt>
                <c:pt idx="3">
                  <c:v>Star FM</c:v>
                </c:pt>
                <c:pt idx="4">
                  <c:v>Radio SWH</c:v>
                </c:pt>
                <c:pt idx="5">
                  <c:v>Radio Skonto</c:v>
                </c:pt>
                <c:pt idx="6">
                  <c:v>Latvijas Radio 2</c:v>
                </c:pt>
                <c:pt idx="7">
                  <c:v>Latvijas Radio 3 - Klasika</c:v>
                </c:pt>
                <c:pt idx="8">
                  <c:v>Latvijas Radio 1</c:v>
                </c:pt>
              </c:strCache>
            </c:strRef>
          </c:cat>
          <c:val>
            <c:numRef>
              <c:f>Sheet1!$F$4:$F$12</c:f>
              <c:numCache>
                <c:formatCode>0%</c:formatCode>
                <c:ptCount val="9"/>
                <c:pt idx="0">
                  <c:v>0.11091804607024792</c:v>
                </c:pt>
                <c:pt idx="1">
                  <c:v>0.12042997586400456</c:v>
                </c:pt>
                <c:pt idx="2">
                  <c:v>0.11715582315847131</c:v>
                </c:pt>
                <c:pt idx="3">
                  <c:v>0.10513578577881036</c:v>
                </c:pt>
                <c:pt idx="4">
                  <c:v>9.1299555352926318E-2</c:v>
                </c:pt>
                <c:pt idx="5">
                  <c:v>9.3993657516181606E-2</c:v>
                </c:pt>
                <c:pt idx="6">
                  <c:v>7.3249825460158929E-2</c:v>
                </c:pt>
                <c:pt idx="7">
                  <c:v>0.10224844199874643</c:v>
                </c:pt>
                <c:pt idx="8">
                  <c:v>5.6644076851458489E-2</c:v>
                </c:pt>
              </c:numCache>
            </c:numRef>
          </c:val>
          <c:extLst>
            <c:ext xmlns:c16="http://schemas.microsoft.com/office/drawing/2014/chart" uri="{C3380CC4-5D6E-409C-BE32-E72D297353CC}">
              <c16:uniqueId val="{00000007-9EBC-40C8-A736-5E7B33DF13EC}"/>
            </c:ext>
          </c:extLst>
        </c:ser>
        <c:ser>
          <c:idx val="4"/>
          <c:order val="4"/>
          <c:tx>
            <c:strRef>
              <c:f>Sheet1!$G$3</c:f>
              <c:strCache>
                <c:ptCount val="1"/>
                <c:pt idx="0">
                  <c:v>Neizmanto</c:v>
                </c:pt>
              </c:strCache>
            </c:strRef>
          </c:tx>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Sheet1!$B$4:$B$12</c:f>
              <c:strCache>
                <c:ptCount val="9"/>
                <c:pt idx="0">
                  <c:v>Latvijas Radio 5 – Pieci.lv </c:v>
                </c:pt>
                <c:pt idx="1">
                  <c:v>Latvijas Radio 6</c:v>
                </c:pt>
                <c:pt idx="2">
                  <c:v>Radio TEV</c:v>
                </c:pt>
                <c:pt idx="3">
                  <c:v>Star FM</c:v>
                </c:pt>
                <c:pt idx="4">
                  <c:v>Radio SWH</c:v>
                </c:pt>
                <c:pt idx="5">
                  <c:v>Radio Skonto</c:v>
                </c:pt>
                <c:pt idx="6">
                  <c:v>Latvijas Radio 2</c:v>
                </c:pt>
                <c:pt idx="7">
                  <c:v>Latvijas Radio 3 - Klasika</c:v>
                </c:pt>
                <c:pt idx="8">
                  <c:v>Latvijas Radio 1</c:v>
                </c:pt>
              </c:strCache>
            </c:strRef>
          </c:cat>
          <c:val>
            <c:numRef>
              <c:f>Sheet1!$G$4:$G$12</c:f>
              <c:numCache>
                <c:formatCode>0%</c:formatCode>
                <c:ptCount val="9"/>
                <c:pt idx="0">
                  <c:v>0.52251466043800676</c:v>
                </c:pt>
                <c:pt idx="1">
                  <c:v>0.64298868236412487</c:v>
                </c:pt>
                <c:pt idx="2">
                  <c:v>0.55181643116180323</c:v>
                </c:pt>
                <c:pt idx="3">
                  <c:v>0.43461260923135392</c:v>
                </c:pt>
                <c:pt idx="4">
                  <c:v>0.36191826168101199</c:v>
                </c:pt>
                <c:pt idx="5">
                  <c:v>0.34517939142852833</c:v>
                </c:pt>
                <c:pt idx="6">
                  <c:v>0.29282522167544955</c:v>
                </c:pt>
                <c:pt idx="7">
                  <c:v>0.52850434040878558</c:v>
                </c:pt>
                <c:pt idx="8">
                  <c:v>0.2604870295009602</c:v>
                </c:pt>
              </c:numCache>
            </c:numRef>
          </c:val>
          <c:extLst>
            <c:ext xmlns:c16="http://schemas.microsoft.com/office/drawing/2014/chart" uri="{C3380CC4-5D6E-409C-BE32-E72D297353CC}">
              <c16:uniqueId val="{00000008-9EBC-40C8-A736-5E7B33DF13EC}"/>
            </c:ext>
          </c:extLst>
        </c:ser>
        <c:dLbls>
          <c:showLegendKey val="0"/>
          <c:showVal val="1"/>
          <c:showCatName val="0"/>
          <c:showSerName val="0"/>
          <c:showPercent val="0"/>
          <c:showBubbleSize val="0"/>
        </c:dLbls>
        <c:gapWidth val="44"/>
        <c:overlap val="100"/>
        <c:axId val="-1640715584"/>
        <c:axId val="-1640705248"/>
      </c:barChart>
      <c:catAx>
        <c:axId val="-1640715584"/>
        <c:scaling>
          <c:orientation val="minMax"/>
        </c:scaling>
        <c:delete val="0"/>
        <c:axPos val="l"/>
        <c:numFmt formatCode="General" sourceLinked="0"/>
        <c:majorTickMark val="out"/>
        <c:minorTickMark val="none"/>
        <c:tickLblPos val="nextTo"/>
        <c:txPr>
          <a:bodyPr/>
          <a:lstStyle/>
          <a:p>
            <a:pPr>
              <a:defRPr sz="1100" b="1"/>
            </a:pPr>
            <a:endParaRPr lang="en-US"/>
          </a:p>
        </c:txPr>
        <c:crossAx val="-1640705248"/>
        <c:crosses val="autoZero"/>
        <c:auto val="1"/>
        <c:lblAlgn val="ctr"/>
        <c:lblOffset val="100"/>
        <c:noMultiLvlLbl val="0"/>
      </c:catAx>
      <c:valAx>
        <c:axId val="-1640705248"/>
        <c:scaling>
          <c:orientation val="minMax"/>
        </c:scaling>
        <c:delete val="1"/>
        <c:axPos val="b"/>
        <c:numFmt formatCode="0%" sourceLinked="1"/>
        <c:majorTickMark val="out"/>
        <c:minorTickMark val="none"/>
        <c:tickLblPos val="nextTo"/>
        <c:crossAx val="-1640715584"/>
        <c:crosses val="autoZero"/>
        <c:crossBetween val="between"/>
      </c:valAx>
    </c:plotArea>
    <c:legend>
      <c:legendPos val="t"/>
      <c:layout>
        <c:manualLayout>
          <c:xMode val="edge"/>
          <c:yMode val="edge"/>
          <c:x val="0.2769671164380153"/>
          <c:y val="0.864286062309917"/>
          <c:w val="0.7230328835619847"/>
          <c:h val="0.12464972709018041"/>
        </c:manualLayout>
      </c:layout>
      <c:overlay val="0"/>
      <c:txPr>
        <a:bodyPr/>
        <a:lstStyle/>
        <a:p>
          <a:pPr>
            <a:defRPr lang="en-US" sz="105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230010617920415E-2"/>
          <c:y val="1.8065104931233117E-2"/>
          <c:w val="0.92443856997821228"/>
          <c:h val="0.96210538414094304"/>
        </c:manualLayout>
      </c:layout>
      <c:barChart>
        <c:barDir val="bar"/>
        <c:grouping val="clustered"/>
        <c:varyColors val="0"/>
        <c:ser>
          <c:idx val="0"/>
          <c:order val="0"/>
          <c:tx>
            <c:strRef>
              <c:f>Sheet1!$B$1</c:f>
              <c:strCache>
                <c:ptCount val="1"/>
                <c:pt idx="0">
                  <c:v>Vidējais*</c:v>
                </c:pt>
              </c:strCache>
            </c:strRef>
          </c:tx>
          <c:spPr>
            <a:solidFill>
              <a:srgbClr val="990033"/>
            </a:solidFill>
            <a:ln w="25310">
              <a:noFill/>
            </a:ln>
          </c:spPr>
          <c:invertIfNegative val="0"/>
          <c:dPt>
            <c:idx val="0"/>
            <c:invertIfNegative val="0"/>
            <c:bubble3D val="0"/>
            <c:extLst>
              <c:ext xmlns:c16="http://schemas.microsoft.com/office/drawing/2014/chart" uri="{C3380CC4-5D6E-409C-BE32-E72D297353CC}">
                <c16:uniqueId val="{00000000-BC52-4D96-B1CE-B82CE17F76BA}"/>
              </c:ext>
            </c:extLst>
          </c:dPt>
          <c:dPt>
            <c:idx val="1"/>
            <c:invertIfNegative val="0"/>
            <c:bubble3D val="0"/>
            <c:extLst>
              <c:ext xmlns:c16="http://schemas.microsoft.com/office/drawing/2014/chart" uri="{C3380CC4-5D6E-409C-BE32-E72D297353CC}">
                <c16:uniqueId val="{00000001-BC52-4D96-B1CE-B82CE17F76BA}"/>
              </c:ext>
            </c:extLst>
          </c:dPt>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Latvijas Radio 5 – Pieci.lv </c:v>
                </c:pt>
                <c:pt idx="1">
                  <c:v>Latvijas Radio 6</c:v>
                </c:pt>
                <c:pt idx="2">
                  <c:v>Radio TEV</c:v>
                </c:pt>
                <c:pt idx="3">
                  <c:v>Star FM</c:v>
                </c:pt>
                <c:pt idx="4">
                  <c:v>Radio SWH</c:v>
                </c:pt>
                <c:pt idx="5">
                  <c:v>Radio Skonto</c:v>
                </c:pt>
                <c:pt idx="6">
                  <c:v>Latvijas Radio 2</c:v>
                </c:pt>
                <c:pt idx="7">
                  <c:v>Latvijas Radio 3 - Klasika</c:v>
                </c:pt>
                <c:pt idx="8">
                  <c:v>Latvijas Radio 1</c:v>
                </c:pt>
              </c:strCache>
            </c:strRef>
          </c:cat>
          <c:val>
            <c:numRef>
              <c:f>Sheet1!$B$2:$B$10</c:f>
              <c:numCache>
                <c:formatCode>0.0</c:formatCode>
                <c:ptCount val="9"/>
                <c:pt idx="0">
                  <c:v>8.2024235629735571</c:v>
                </c:pt>
                <c:pt idx="1">
                  <c:v>8.2433036376527298</c:v>
                </c:pt>
                <c:pt idx="2">
                  <c:v>8.4560511560598872</c:v>
                </c:pt>
                <c:pt idx="3">
                  <c:v>8.5209427030195588</c:v>
                </c:pt>
                <c:pt idx="4">
                  <c:v>8.5467671169826716</c:v>
                </c:pt>
                <c:pt idx="5">
                  <c:v>8.6333876408914563</c:v>
                </c:pt>
                <c:pt idx="6">
                  <c:v>8.8289150209798546</c:v>
                </c:pt>
                <c:pt idx="7">
                  <c:v>8.8501396793266238</c:v>
                </c:pt>
                <c:pt idx="8">
                  <c:v>8.9095246339122198</c:v>
                </c:pt>
              </c:numCache>
            </c:numRef>
          </c:val>
          <c:extLst>
            <c:ext xmlns:c16="http://schemas.microsoft.com/office/drawing/2014/chart" uri="{C3380CC4-5D6E-409C-BE32-E72D297353CC}">
              <c16:uniqueId val="{00000002-BC52-4D96-B1CE-B82CE17F76BA}"/>
            </c:ext>
          </c:extLst>
        </c:ser>
        <c:dLbls>
          <c:showLegendKey val="0"/>
          <c:showVal val="1"/>
          <c:showCatName val="1"/>
          <c:showSerName val="0"/>
          <c:showPercent val="0"/>
          <c:showBubbleSize val="0"/>
        </c:dLbls>
        <c:gapWidth val="50"/>
        <c:axId val="441604376"/>
        <c:axId val="441604768"/>
      </c:barChart>
      <c:catAx>
        <c:axId val="441604376"/>
        <c:scaling>
          <c:orientation val="minMax"/>
        </c:scaling>
        <c:delete val="1"/>
        <c:axPos val="l"/>
        <c:majorGridlines>
          <c:spPr>
            <a:ln w="6350">
              <a:solidFill>
                <a:schemeClr val="bg1">
                  <a:lumMod val="85000"/>
                </a:schemeClr>
              </a:solidFill>
              <a:prstDash val="sysDash"/>
            </a:ln>
          </c:spPr>
        </c:majorGridlines>
        <c:numFmt formatCode="@" sourceLinked="0"/>
        <c:majorTickMark val="out"/>
        <c:minorTickMark val="none"/>
        <c:tickLblPos val="nextTo"/>
        <c:crossAx val="441604768"/>
        <c:crosses val="autoZero"/>
        <c:auto val="1"/>
        <c:lblAlgn val="ctr"/>
        <c:lblOffset val="100"/>
        <c:tickMarkSkip val="1"/>
        <c:noMultiLvlLbl val="0"/>
      </c:catAx>
      <c:valAx>
        <c:axId val="441604768"/>
        <c:scaling>
          <c:orientation val="minMax"/>
          <c:max val="10"/>
          <c:min val="1"/>
        </c:scaling>
        <c:delete val="1"/>
        <c:axPos val="b"/>
        <c:numFmt formatCode="0.0" sourceLinked="1"/>
        <c:majorTickMark val="out"/>
        <c:minorTickMark val="none"/>
        <c:tickLblPos val="nextTo"/>
        <c:crossAx val="441604376"/>
        <c:crosses val="autoZero"/>
        <c:crossBetween val="between"/>
        <c:majorUnit val="3"/>
      </c:valAx>
      <c:spPr>
        <a:noFill/>
        <a:ln w="25310">
          <a:noFill/>
        </a:ln>
      </c:spPr>
    </c:plotArea>
    <c:plotVisOnly val="1"/>
    <c:dispBlanksAs val="gap"/>
    <c:showDLblsOverMax val="0"/>
  </c:chart>
  <c:spPr>
    <a:noFill/>
    <a:ln>
      <a:noFill/>
    </a:ln>
  </c:spPr>
  <c:txPr>
    <a:bodyPr/>
    <a:lstStyle/>
    <a:p>
      <a:pPr>
        <a:defRPr sz="700" b="0" i="0" u="none" strike="noStrike" baseline="0">
          <a:solidFill>
            <a:schemeClr val="tx1"/>
          </a:solidFill>
          <a:latin typeface="+mj-lt"/>
          <a:ea typeface="Arial"/>
          <a:cs typeface="Arial"/>
        </a:defRPr>
      </a:pPr>
      <a:endParaRPr lang="en-US"/>
    </a:p>
  </c:txPr>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230010617920415E-2"/>
          <c:y val="1.8065104931233117E-2"/>
          <c:w val="0.92443856997821228"/>
          <c:h val="0.96210538414094304"/>
        </c:manualLayout>
      </c:layout>
      <c:barChart>
        <c:barDir val="bar"/>
        <c:grouping val="clustered"/>
        <c:varyColors val="0"/>
        <c:ser>
          <c:idx val="0"/>
          <c:order val="0"/>
          <c:tx>
            <c:strRef>
              <c:f>Sheet1!$B$1</c:f>
              <c:strCache>
                <c:ptCount val="1"/>
                <c:pt idx="0">
                  <c:v>Vidējais*</c:v>
                </c:pt>
              </c:strCache>
            </c:strRef>
          </c:tx>
          <c:spPr>
            <a:solidFill>
              <a:srgbClr val="990033"/>
            </a:solidFill>
            <a:ln w="25310">
              <a:noFill/>
            </a:ln>
          </c:spPr>
          <c:invertIfNegative val="0"/>
          <c:dPt>
            <c:idx val="0"/>
            <c:invertIfNegative val="0"/>
            <c:bubble3D val="0"/>
            <c:extLst>
              <c:ext xmlns:c16="http://schemas.microsoft.com/office/drawing/2014/chart" uri="{C3380CC4-5D6E-409C-BE32-E72D297353CC}">
                <c16:uniqueId val="{00000000-92A0-4E17-B48D-F161399B8B78}"/>
              </c:ext>
            </c:extLst>
          </c:dPt>
          <c:dPt>
            <c:idx val="1"/>
            <c:invertIfNegative val="0"/>
            <c:bubble3D val="0"/>
            <c:extLst>
              <c:ext xmlns:c16="http://schemas.microsoft.com/office/drawing/2014/chart" uri="{C3380CC4-5D6E-409C-BE32-E72D297353CC}">
                <c16:uniqueId val="{00000001-92A0-4E17-B48D-F161399B8B78}"/>
              </c:ext>
            </c:extLst>
          </c:dPt>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Latvijas Radio 5 – Pieci.lv </c:v>
                </c:pt>
                <c:pt idx="1">
                  <c:v>Latvijas Radio 6</c:v>
                </c:pt>
                <c:pt idx="2">
                  <c:v>Radio TEV</c:v>
                </c:pt>
                <c:pt idx="3">
                  <c:v>Star FM</c:v>
                </c:pt>
                <c:pt idx="4">
                  <c:v>Radio SWH</c:v>
                </c:pt>
                <c:pt idx="5">
                  <c:v>Radio Skonto</c:v>
                </c:pt>
                <c:pt idx="6">
                  <c:v>Latvijas Radio 2</c:v>
                </c:pt>
                <c:pt idx="7">
                  <c:v>Latvijas Radio 3 - Klasika</c:v>
                </c:pt>
                <c:pt idx="8">
                  <c:v>Latvijas Radio 1</c:v>
                </c:pt>
              </c:strCache>
            </c:strRef>
          </c:cat>
          <c:val>
            <c:numRef>
              <c:f>Sheet1!$B$2:$B$10</c:f>
              <c:numCache>
                <c:formatCode>0.0</c:formatCode>
                <c:ptCount val="9"/>
                <c:pt idx="0">
                  <c:v>8.2024235629735571</c:v>
                </c:pt>
                <c:pt idx="1">
                  <c:v>8.2433036376527298</c:v>
                </c:pt>
                <c:pt idx="2">
                  <c:v>8.4560511560598872</c:v>
                </c:pt>
                <c:pt idx="3">
                  <c:v>8.5209427030195588</c:v>
                </c:pt>
                <c:pt idx="4">
                  <c:v>8.5467671169826716</c:v>
                </c:pt>
                <c:pt idx="5">
                  <c:v>8.6333876408914563</c:v>
                </c:pt>
                <c:pt idx="6">
                  <c:v>8.8289150209798546</c:v>
                </c:pt>
                <c:pt idx="7">
                  <c:v>8.8501396793266238</c:v>
                </c:pt>
                <c:pt idx="8">
                  <c:v>8.9095246339122198</c:v>
                </c:pt>
              </c:numCache>
            </c:numRef>
          </c:val>
          <c:extLst>
            <c:ext xmlns:c16="http://schemas.microsoft.com/office/drawing/2014/chart" uri="{C3380CC4-5D6E-409C-BE32-E72D297353CC}">
              <c16:uniqueId val="{00000002-92A0-4E17-B48D-F161399B8B78}"/>
            </c:ext>
          </c:extLst>
        </c:ser>
        <c:dLbls>
          <c:showLegendKey val="0"/>
          <c:showVal val="1"/>
          <c:showCatName val="1"/>
          <c:showSerName val="0"/>
          <c:showPercent val="0"/>
          <c:showBubbleSize val="0"/>
        </c:dLbls>
        <c:gapWidth val="50"/>
        <c:axId val="441604376"/>
        <c:axId val="441604768"/>
      </c:barChart>
      <c:catAx>
        <c:axId val="441604376"/>
        <c:scaling>
          <c:orientation val="minMax"/>
        </c:scaling>
        <c:delete val="1"/>
        <c:axPos val="l"/>
        <c:majorGridlines>
          <c:spPr>
            <a:ln w="6350">
              <a:solidFill>
                <a:schemeClr val="bg1">
                  <a:lumMod val="85000"/>
                </a:schemeClr>
              </a:solidFill>
              <a:prstDash val="sysDash"/>
            </a:ln>
          </c:spPr>
        </c:majorGridlines>
        <c:numFmt formatCode="@" sourceLinked="0"/>
        <c:majorTickMark val="out"/>
        <c:minorTickMark val="none"/>
        <c:tickLblPos val="nextTo"/>
        <c:crossAx val="441604768"/>
        <c:crosses val="autoZero"/>
        <c:auto val="1"/>
        <c:lblAlgn val="ctr"/>
        <c:lblOffset val="100"/>
        <c:tickMarkSkip val="1"/>
        <c:noMultiLvlLbl val="0"/>
      </c:catAx>
      <c:valAx>
        <c:axId val="441604768"/>
        <c:scaling>
          <c:orientation val="minMax"/>
          <c:max val="10"/>
          <c:min val="1"/>
        </c:scaling>
        <c:delete val="1"/>
        <c:axPos val="b"/>
        <c:numFmt formatCode="0.0" sourceLinked="1"/>
        <c:majorTickMark val="out"/>
        <c:minorTickMark val="none"/>
        <c:tickLblPos val="nextTo"/>
        <c:crossAx val="441604376"/>
        <c:crosses val="autoZero"/>
        <c:crossBetween val="between"/>
        <c:majorUnit val="3"/>
      </c:valAx>
      <c:spPr>
        <a:noFill/>
        <a:ln w="25310">
          <a:noFill/>
        </a:ln>
      </c:spPr>
    </c:plotArea>
    <c:plotVisOnly val="1"/>
    <c:dispBlanksAs val="gap"/>
    <c:showDLblsOverMax val="0"/>
  </c:chart>
  <c:spPr>
    <a:noFill/>
    <a:ln>
      <a:noFill/>
    </a:ln>
  </c:spPr>
  <c:txPr>
    <a:bodyPr/>
    <a:lstStyle/>
    <a:p>
      <a:pPr>
        <a:defRPr sz="700" b="0" i="0" u="none" strike="noStrike" baseline="0">
          <a:solidFill>
            <a:schemeClr val="tx1"/>
          </a:solidFill>
          <a:latin typeface="+mj-lt"/>
          <a:ea typeface="Arial"/>
          <a:cs typeface="Arial"/>
        </a:defRPr>
      </a:pPr>
      <a:endParaRPr lang="en-US"/>
    </a:p>
  </c:txPr>
  <c:externalData r:id="rId1">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714951523946185"/>
          <c:y val="5.4421564248590168E-2"/>
          <c:w val="0.72229538720996067"/>
          <c:h val="0.79192218003974602"/>
        </c:manualLayout>
      </c:layout>
      <c:barChart>
        <c:barDir val="bar"/>
        <c:grouping val="percentStacked"/>
        <c:varyColors val="0"/>
        <c:ser>
          <c:idx val="0"/>
          <c:order val="0"/>
          <c:tx>
            <c:strRef>
              <c:f>Sheet1!$C$3</c:f>
              <c:strCache>
                <c:ptCount val="1"/>
                <c:pt idx="0">
                  <c:v>Pozitīvs vērtējums (9-10 punkti)</c:v>
                </c:pt>
              </c:strCache>
            </c:strRef>
          </c:tx>
          <c:spPr>
            <a:solidFill>
              <a:schemeClr val="accent3"/>
            </a:solidFill>
          </c:spPr>
          <c:invertIfNegative val="0"/>
          <c:dPt>
            <c:idx val="0"/>
            <c:invertIfNegative val="0"/>
            <c:bubble3D val="0"/>
            <c:extLst>
              <c:ext xmlns:c16="http://schemas.microsoft.com/office/drawing/2014/chart" uri="{C3380CC4-5D6E-409C-BE32-E72D297353CC}">
                <c16:uniqueId val="{00000000-9D97-4587-A80C-BD700F062362}"/>
              </c:ext>
            </c:extLst>
          </c:dPt>
          <c:dPt>
            <c:idx val="3"/>
            <c:invertIfNegative val="0"/>
            <c:bubble3D val="0"/>
            <c:extLst>
              <c:ext xmlns:c16="http://schemas.microsoft.com/office/drawing/2014/chart" uri="{C3380CC4-5D6E-409C-BE32-E72D297353CC}">
                <c16:uniqueId val="{00000001-9D97-4587-A80C-BD700F062362}"/>
              </c:ext>
            </c:extLst>
          </c:dPt>
          <c:dLbls>
            <c:spPr>
              <a:noFill/>
              <a:ln>
                <a:noFill/>
              </a:ln>
              <a:effectLst/>
            </c:spPr>
            <c:txPr>
              <a:bodyPr/>
              <a:lstStyle/>
              <a:p>
                <a:pPr>
                  <a:defRPr lang="en-US" sz="9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Sheet1!$B$4:$B$12</c:f>
              <c:strCache>
                <c:ptCount val="9"/>
                <c:pt idx="0">
                  <c:v>Latvijas Radio 5 – Pieci.lv (n=260)</c:v>
                </c:pt>
                <c:pt idx="1">
                  <c:v>Latvijas Radio 6 (n=173)</c:v>
                </c:pt>
                <c:pt idx="2">
                  <c:v>Radio TEV (n=248)</c:v>
                </c:pt>
                <c:pt idx="3">
                  <c:v>Star FM (n=337)</c:v>
                </c:pt>
                <c:pt idx="4">
                  <c:v>Radio SWH (n=404)</c:v>
                </c:pt>
                <c:pt idx="5">
                  <c:v>Radio Skonto (n=426)</c:v>
                </c:pt>
                <c:pt idx="6">
                  <c:v>Latvijas Radio 2 (n=451)</c:v>
                </c:pt>
                <c:pt idx="7">
                  <c:v>Latvijas Radio 3 - Klasika (n=263)</c:v>
                </c:pt>
                <c:pt idx="8">
                  <c:v>Latvijas Radio 1 (n=487)</c:v>
                </c:pt>
              </c:strCache>
            </c:strRef>
          </c:cat>
          <c:val>
            <c:numRef>
              <c:f>Sheet1!$C$4:$C$12</c:f>
              <c:numCache>
                <c:formatCode>0%</c:formatCode>
                <c:ptCount val="9"/>
                <c:pt idx="0">
                  <c:v>0.53179833842523849</c:v>
                </c:pt>
                <c:pt idx="1">
                  <c:v>0.52678937825722738</c:v>
                </c:pt>
                <c:pt idx="2">
                  <c:v>0.55077907910857438</c:v>
                </c:pt>
                <c:pt idx="3">
                  <c:v>0.56820269938373058</c:v>
                </c:pt>
                <c:pt idx="4">
                  <c:v>0.56495475745534418</c:v>
                </c:pt>
                <c:pt idx="5">
                  <c:v>0.59303588636927218</c:v>
                </c:pt>
                <c:pt idx="6">
                  <c:v>0.67583428360708497</c:v>
                </c:pt>
                <c:pt idx="7">
                  <c:v>0.69221921449457469</c:v>
                </c:pt>
                <c:pt idx="8">
                  <c:v>0.70699835388157806</c:v>
                </c:pt>
              </c:numCache>
            </c:numRef>
          </c:val>
          <c:extLst>
            <c:ext xmlns:c16="http://schemas.microsoft.com/office/drawing/2014/chart" uri="{C3380CC4-5D6E-409C-BE32-E72D297353CC}">
              <c16:uniqueId val="{00000002-9D97-4587-A80C-BD700F062362}"/>
            </c:ext>
          </c:extLst>
        </c:ser>
        <c:ser>
          <c:idx val="1"/>
          <c:order val="1"/>
          <c:tx>
            <c:strRef>
              <c:f>Sheet1!$D$3</c:f>
              <c:strCache>
                <c:ptCount val="1"/>
                <c:pt idx="0">
                  <c:v>Apmierinoši (6-8 punkti)</c:v>
                </c:pt>
              </c:strCache>
            </c:strRef>
          </c:tx>
          <c:spPr>
            <a:solidFill>
              <a:schemeClr val="accent1"/>
            </a:solidFill>
          </c:spPr>
          <c:invertIfNegative val="0"/>
          <c:dPt>
            <c:idx val="0"/>
            <c:invertIfNegative val="0"/>
            <c:bubble3D val="0"/>
            <c:extLst>
              <c:ext xmlns:c16="http://schemas.microsoft.com/office/drawing/2014/chart" uri="{C3380CC4-5D6E-409C-BE32-E72D297353CC}">
                <c16:uniqueId val="{00000003-9D97-4587-A80C-BD700F062362}"/>
              </c:ext>
            </c:extLst>
          </c:dPt>
          <c:dPt>
            <c:idx val="3"/>
            <c:invertIfNegative val="0"/>
            <c:bubble3D val="0"/>
            <c:extLst>
              <c:ext xmlns:c16="http://schemas.microsoft.com/office/drawing/2014/chart" uri="{C3380CC4-5D6E-409C-BE32-E72D297353CC}">
                <c16:uniqueId val="{00000004-9D97-4587-A80C-BD700F062362}"/>
              </c:ext>
            </c:extLst>
          </c:dPt>
          <c:dLbls>
            <c:spPr>
              <a:noFill/>
              <a:ln>
                <a:noFill/>
              </a:ln>
              <a:effectLst/>
            </c:spPr>
            <c:txPr>
              <a:bodyPr wrap="square" lIns="38100" tIns="19050" rIns="38100" bIns="19050" anchor="ctr">
                <a:spAutoFit/>
              </a:bodyPr>
              <a:lstStyle/>
              <a:p>
                <a:pPr>
                  <a:defRPr sz="9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Sheet1!$B$4:$B$12</c:f>
              <c:strCache>
                <c:ptCount val="9"/>
                <c:pt idx="0">
                  <c:v>Latvijas Radio 5 – Pieci.lv (n=260)</c:v>
                </c:pt>
                <c:pt idx="1">
                  <c:v>Latvijas Radio 6 (n=173)</c:v>
                </c:pt>
                <c:pt idx="2">
                  <c:v>Radio TEV (n=248)</c:v>
                </c:pt>
                <c:pt idx="3">
                  <c:v>Star FM (n=337)</c:v>
                </c:pt>
                <c:pt idx="4">
                  <c:v>Radio SWH (n=404)</c:v>
                </c:pt>
                <c:pt idx="5">
                  <c:v>Radio Skonto (n=426)</c:v>
                </c:pt>
                <c:pt idx="6">
                  <c:v>Latvijas Radio 2 (n=451)</c:v>
                </c:pt>
                <c:pt idx="7">
                  <c:v>Latvijas Radio 3 - Klasika (n=263)</c:v>
                </c:pt>
                <c:pt idx="8">
                  <c:v>Latvijas Radio 1 (n=487)</c:v>
                </c:pt>
              </c:strCache>
            </c:strRef>
          </c:cat>
          <c:val>
            <c:numRef>
              <c:f>Sheet1!$D$4:$D$12</c:f>
              <c:numCache>
                <c:formatCode>0%</c:formatCode>
                <c:ptCount val="9"/>
                <c:pt idx="0">
                  <c:v>0.36592212330203622</c:v>
                </c:pt>
                <c:pt idx="1">
                  <c:v>0.38792424885351506</c:v>
                </c:pt>
                <c:pt idx="2">
                  <c:v>0.38395643236337407</c:v>
                </c:pt>
                <c:pt idx="3">
                  <c:v>0.37435043073091889</c:v>
                </c:pt>
                <c:pt idx="4">
                  <c:v>0.39229322003001493</c:v>
                </c:pt>
                <c:pt idx="5">
                  <c:v>0.36064890391380144</c:v>
                </c:pt>
                <c:pt idx="6">
                  <c:v>0.29390962373824536</c:v>
                </c:pt>
                <c:pt idx="7">
                  <c:v>0.26935635086622078</c:v>
                </c:pt>
                <c:pt idx="8">
                  <c:v>0.26199073851512023</c:v>
                </c:pt>
              </c:numCache>
            </c:numRef>
          </c:val>
          <c:extLst>
            <c:ext xmlns:c16="http://schemas.microsoft.com/office/drawing/2014/chart" uri="{C3380CC4-5D6E-409C-BE32-E72D297353CC}">
              <c16:uniqueId val="{00000005-9D97-4587-A80C-BD700F062362}"/>
            </c:ext>
          </c:extLst>
        </c:ser>
        <c:ser>
          <c:idx val="2"/>
          <c:order val="2"/>
          <c:tx>
            <c:strRef>
              <c:f>Sheet1!$E$3</c:f>
              <c:strCache>
                <c:ptCount val="1"/>
                <c:pt idx="0">
                  <c:v>Kritisks vērtējums (1-5 punkti)</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Sheet1!$B$4:$B$12</c:f>
              <c:strCache>
                <c:ptCount val="9"/>
                <c:pt idx="0">
                  <c:v>Latvijas Radio 5 – Pieci.lv (n=260)</c:v>
                </c:pt>
                <c:pt idx="1">
                  <c:v>Latvijas Radio 6 (n=173)</c:v>
                </c:pt>
                <c:pt idx="2">
                  <c:v>Radio TEV (n=248)</c:v>
                </c:pt>
                <c:pt idx="3">
                  <c:v>Star FM (n=337)</c:v>
                </c:pt>
                <c:pt idx="4">
                  <c:v>Radio SWH (n=404)</c:v>
                </c:pt>
                <c:pt idx="5">
                  <c:v>Radio Skonto (n=426)</c:v>
                </c:pt>
                <c:pt idx="6">
                  <c:v>Latvijas Radio 2 (n=451)</c:v>
                </c:pt>
                <c:pt idx="7">
                  <c:v>Latvijas Radio 3 - Klasika (n=263)</c:v>
                </c:pt>
                <c:pt idx="8">
                  <c:v>Latvijas Radio 1 (n=487)</c:v>
                </c:pt>
              </c:strCache>
            </c:strRef>
          </c:cat>
          <c:val>
            <c:numRef>
              <c:f>Sheet1!$E$4:$E$12</c:f>
              <c:numCache>
                <c:formatCode>0%</c:formatCode>
                <c:ptCount val="9"/>
                <c:pt idx="0">
                  <c:v>0.10227953827272541</c:v>
                </c:pt>
                <c:pt idx="1">
                  <c:v>8.5286372889257611E-2</c:v>
                </c:pt>
                <c:pt idx="2">
                  <c:v>6.5264488528051501E-2</c:v>
                </c:pt>
                <c:pt idx="3">
                  <c:v>5.7446869885350305E-2</c:v>
                </c:pt>
                <c:pt idx="4">
                  <c:v>4.2752022514640275E-2</c:v>
                </c:pt>
                <c:pt idx="5">
                  <c:v>4.631520971692539E-2</c:v>
                </c:pt>
                <c:pt idx="6">
                  <c:v>3.0256092654669019E-2</c:v>
                </c:pt>
                <c:pt idx="7">
                  <c:v>3.8424434639204766E-2</c:v>
                </c:pt>
                <c:pt idx="8">
                  <c:v>3.1010907603300809E-2</c:v>
                </c:pt>
              </c:numCache>
            </c:numRef>
          </c:val>
          <c:extLst>
            <c:ext xmlns:c16="http://schemas.microsoft.com/office/drawing/2014/chart" uri="{C3380CC4-5D6E-409C-BE32-E72D297353CC}">
              <c16:uniqueId val="{00000006-9D97-4587-A80C-BD700F062362}"/>
            </c:ext>
          </c:extLst>
        </c:ser>
        <c:dLbls>
          <c:showLegendKey val="0"/>
          <c:showVal val="1"/>
          <c:showCatName val="0"/>
          <c:showSerName val="0"/>
          <c:showPercent val="0"/>
          <c:showBubbleSize val="0"/>
        </c:dLbls>
        <c:gapWidth val="44"/>
        <c:overlap val="100"/>
        <c:axId val="-1640715584"/>
        <c:axId val="-1640705248"/>
      </c:barChart>
      <c:catAx>
        <c:axId val="-1640715584"/>
        <c:scaling>
          <c:orientation val="minMax"/>
        </c:scaling>
        <c:delete val="0"/>
        <c:axPos val="l"/>
        <c:numFmt formatCode="General" sourceLinked="0"/>
        <c:majorTickMark val="out"/>
        <c:minorTickMark val="none"/>
        <c:tickLblPos val="nextTo"/>
        <c:txPr>
          <a:bodyPr/>
          <a:lstStyle/>
          <a:p>
            <a:pPr>
              <a:defRPr sz="1100" b="1"/>
            </a:pPr>
            <a:endParaRPr lang="en-US"/>
          </a:p>
        </c:txPr>
        <c:crossAx val="-1640705248"/>
        <c:crosses val="autoZero"/>
        <c:auto val="1"/>
        <c:lblAlgn val="ctr"/>
        <c:lblOffset val="100"/>
        <c:noMultiLvlLbl val="0"/>
      </c:catAx>
      <c:valAx>
        <c:axId val="-1640705248"/>
        <c:scaling>
          <c:orientation val="minMax"/>
        </c:scaling>
        <c:delete val="1"/>
        <c:axPos val="b"/>
        <c:numFmt formatCode="0%" sourceLinked="1"/>
        <c:majorTickMark val="out"/>
        <c:minorTickMark val="none"/>
        <c:tickLblPos val="nextTo"/>
        <c:crossAx val="-1640715584"/>
        <c:crosses val="autoZero"/>
        <c:crossBetween val="between"/>
      </c:valAx>
    </c:plotArea>
    <c:legend>
      <c:legendPos val="t"/>
      <c:layout>
        <c:manualLayout>
          <c:xMode val="edge"/>
          <c:yMode val="edge"/>
          <c:x val="3.7848171573894904E-2"/>
          <c:y val="0.864286062309917"/>
          <c:w val="0.96215182842610514"/>
          <c:h val="0.12464972709018041"/>
        </c:manualLayout>
      </c:layout>
      <c:overlay val="0"/>
      <c:txPr>
        <a:bodyPr/>
        <a:lstStyle/>
        <a:p>
          <a:pPr>
            <a:defRPr lang="en-US" sz="11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714951523946185"/>
          <c:y val="5.4421564248590168E-2"/>
          <c:w val="0.72229538720996067"/>
          <c:h val="0.79192218003974602"/>
        </c:manualLayout>
      </c:layout>
      <c:barChart>
        <c:barDir val="bar"/>
        <c:grouping val="percentStacked"/>
        <c:varyColors val="0"/>
        <c:ser>
          <c:idx val="0"/>
          <c:order val="0"/>
          <c:tx>
            <c:strRef>
              <c:f>Sheet1!$C$3</c:f>
              <c:strCache>
                <c:ptCount val="1"/>
                <c:pt idx="0">
                  <c:v>Pozitīvs vērtējums (9-10 punkti)</c:v>
                </c:pt>
              </c:strCache>
            </c:strRef>
          </c:tx>
          <c:spPr>
            <a:solidFill>
              <a:schemeClr val="accent3"/>
            </a:solidFill>
          </c:spPr>
          <c:invertIfNegative val="0"/>
          <c:dPt>
            <c:idx val="0"/>
            <c:invertIfNegative val="0"/>
            <c:bubble3D val="0"/>
            <c:extLst>
              <c:ext xmlns:c16="http://schemas.microsoft.com/office/drawing/2014/chart" uri="{C3380CC4-5D6E-409C-BE32-E72D297353CC}">
                <c16:uniqueId val="{00000000-F2A7-4489-AE0B-8E0487A7CBAC}"/>
              </c:ext>
            </c:extLst>
          </c:dPt>
          <c:dPt>
            <c:idx val="3"/>
            <c:invertIfNegative val="0"/>
            <c:bubble3D val="0"/>
            <c:extLst>
              <c:ext xmlns:c16="http://schemas.microsoft.com/office/drawing/2014/chart" uri="{C3380CC4-5D6E-409C-BE32-E72D297353CC}">
                <c16:uniqueId val="{00000001-F2A7-4489-AE0B-8E0487A7CBAC}"/>
              </c:ext>
            </c:extLst>
          </c:dPt>
          <c:dLbls>
            <c:spPr>
              <a:noFill/>
              <a:ln>
                <a:noFill/>
              </a:ln>
              <a:effectLst/>
            </c:spPr>
            <c:txPr>
              <a:bodyPr/>
              <a:lstStyle/>
              <a:p>
                <a:pPr>
                  <a:defRPr lang="en-US" sz="9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Sheet1!$B$4:$B$13</c:f>
              <c:strCache>
                <c:ptCount val="10"/>
                <c:pt idx="0">
                  <c:v> Eiropas Hitu Radio</c:v>
                </c:pt>
                <c:pt idx="1">
                  <c:v>Latvijas Radio 5 – Pieci.lv </c:v>
                </c:pt>
                <c:pt idx="2">
                  <c:v>Latvijas Radio 6</c:v>
                </c:pt>
                <c:pt idx="3">
                  <c:v>Radio TEV</c:v>
                </c:pt>
                <c:pt idx="4">
                  <c:v>Radio SWH</c:v>
                </c:pt>
                <c:pt idx="5">
                  <c:v>Star FM</c:v>
                </c:pt>
                <c:pt idx="6">
                  <c:v>Radio Skonto</c:v>
                </c:pt>
                <c:pt idx="7">
                  <c:v>Latvijas Radio 3 - Klasika</c:v>
                </c:pt>
                <c:pt idx="8">
                  <c:v>Latvijas Radio 2</c:v>
                </c:pt>
                <c:pt idx="9">
                  <c:v>Latvijas Radio 1</c:v>
                </c:pt>
              </c:strCache>
            </c:strRef>
          </c:cat>
          <c:val>
            <c:numRef>
              <c:f>Sheet1!$C$4:$C$13</c:f>
              <c:numCache>
                <c:formatCode>0%</c:formatCode>
                <c:ptCount val="10"/>
                <c:pt idx="0">
                  <c:v>0.18216423062069745</c:v>
                </c:pt>
                <c:pt idx="1">
                  <c:v>0.19472911175966268</c:v>
                </c:pt>
                <c:pt idx="2">
                  <c:v>0.12344479022897256</c:v>
                </c:pt>
                <c:pt idx="3">
                  <c:v>0.19031754932252201</c:v>
                </c:pt>
                <c:pt idx="4">
                  <c:v>0.28964011373426768</c:v>
                </c:pt>
                <c:pt idx="5">
                  <c:v>0.28084841758284429</c:v>
                </c:pt>
                <c:pt idx="6">
                  <c:v>0.33666679473830491</c:v>
                </c:pt>
                <c:pt idx="7">
                  <c:v>0.2512136569125199</c:v>
                </c:pt>
                <c:pt idx="8">
                  <c:v>0.42171432501194239</c:v>
                </c:pt>
                <c:pt idx="9">
                  <c:v>0.45547133391431627</c:v>
                </c:pt>
              </c:numCache>
            </c:numRef>
          </c:val>
          <c:extLst>
            <c:ext xmlns:c16="http://schemas.microsoft.com/office/drawing/2014/chart" uri="{C3380CC4-5D6E-409C-BE32-E72D297353CC}">
              <c16:uniqueId val="{00000002-F2A7-4489-AE0B-8E0487A7CBAC}"/>
            </c:ext>
          </c:extLst>
        </c:ser>
        <c:ser>
          <c:idx val="1"/>
          <c:order val="1"/>
          <c:tx>
            <c:strRef>
              <c:f>Sheet1!$D$3</c:f>
              <c:strCache>
                <c:ptCount val="1"/>
                <c:pt idx="0">
                  <c:v>Apmierinoši (6-8 punkti)</c:v>
                </c:pt>
              </c:strCache>
            </c:strRef>
          </c:tx>
          <c:spPr>
            <a:solidFill>
              <a:schemeClr val="accent1"/>
            </a:solidFill>
          </c:spPr>
          <c:invertIfNegative val="0"/>
          <c:dPt>
            <c:idx val="0"/>
            <c:invertIfNegative val="0"/>
            <c:bubble3D val="0"/>
            <c:extLst>
              <c:ext xmlns:c16="http://schemas.microsoft.com/office/drawing/2014/chart" uri="{C3380CC4-5D6E-409C-BE32-E72D297353CC}">
                <c16:uniqueId val="{00000003-F2A7-4489-AE0B-8E0487A7CBAC}"/>
              </c:ext>
            </c:extLst>
          </c:dPt>
          <c:dPt>
            <c:idx val="3"/>
            <c:invertIfNegative val="0"/>
            <c:bubble3D val="0"/>
            <c:extLst>
              <c:ext xmlns:c16="http://schemas.microsoft.com/office/drawing/2014/chart" uri="{C3380CC4-5D6E-409C-BE32-E72D297353CC}">
                <c16:uniqueId val="{00000004-F2A7-4489-AE0B-8E0487A7CBAC}"/>
              </c:ext>
            </c:extLst>
          </c:dPt>
          <c:dLbls>
            <c:spPr>
              <a:noFill/>
              <a:ln>
                <a:noFill/>
              </a:ln>
              <a:effectLst/>
            </c:spPr>
            <c:txPr>
              <a:bodyPr wrap="square" lIns="38100" tIns="19050" rIns="38100" bIns="19050" anchor="ctr">
                <a:spAutoFit/>
              </a:bodyPr>
              <a:lstStyle/>
              <a:p>
                <a:pPr>
                  <a:defRPr sz="9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Sheet1!$B$4:$B$13</c:f>
              <c:strCache>
                <c:ptCount val="10"/>
                <c:pt idx="0">
                  <c:v> Eiropas Hitu Radio</c:v>
                </c:pt>
                <c:pt idx="1">
                  <c:v>Latvijas Radio 5 – Pieci.lv </c:v>
                </c:pt>
                <c:pt idx="2">
                  <c:v>Latvijas Radio 6</c:v>
                </c:pt>
                <c:pt idx="3">
                  <c:v>Radio TEV</c:v>
                </c:pt>
                <c:pt idx="4">
                  <c:v>Radio SWH</c:v>
                </c:pt>
                <c:pt idx="5">
                  <c:v>Star FM</c:v>
                </c:pt>
                <c:pt idx="6">
                  <c:v>Radio Skonto</c:v>
                </c:pt>
                <c:pt idx="7">
                  <c:v>Latvijas Radio 3 - Klasika</c:v>
                </c:pt>
                <c:pt idx="8">
                  <c:v>Latvijas Radio 2</c:v>
                </c:pt>
                <c:pt idx="9">
                  <c:v>Latvijas Radio 1</c:v>
                </c:pt>
              </c:strCache>
            </c:strRef>
          </c:cat>
          <c:val>
            <c:numRef>
              <c:f>Sheet1!$D$4:$D$13</c:f>
              <c:numCache>
                <c:formatCode>0%</c:formatCode>
                <c:ptCount val="10"/>
                <c:pt idx="0">
                  <c:v>0.144540231101417</c:v>
                </c:pt>
                <c:pt idx="1">
                  <c:v>0.13486400047495406</c:v>
                </c:pt>
                <c:pt idx="2">
                  <c:v>0.10031699899736647</c:v>
                </c:pt>
                <c:pt idx="3">
                  <c:v>0.13422323844784814</c:v>
                </c:pt>
                <c:pt idx="4">
                  <c:v>0.22166652527847705</c:v>
                </c:pt>
                <c:pt idx="5">
                  <c:v>0.17701005990802796</c:v>
                </c:pt>
                <c:pt idx="6">
                  <c:v>0.22913830845367741</c:v>
                </c:pt>
                <c:pt idx="7">
                  <c:v>0.10756226648324441</c:v>
                </c:pt>
                <c:pt idx="8">
                  <c:v>0.18806925816477291</c:v>
                </c:pt>
                <c:pt idx="9">
                  <c:v>0.18145047351212654</c:v>
                </c:pt>
              </c:numCache>
            </c:numRef>
          </c:val>
          <c:extLst>
            <c:ext xmlns:c16="http://schemas.microsoft.com/office/drawing/2014/chart" uri="{C3380CC4-5D6E-409C-BE32-E72D297353CC}">
              <c16:uniqueId val="{00000005-F2A7-4489-AE0B-8E0487A7CBAC}"/>
            </c:ext>
          </c:extLst>
        </c:ser>
        <c:ser>
          <c:idx val="2"/>
          <c:order val="2"/>
          <c:tx>
            <c:strRef>
              <c:f>Sheet1!$E$3</c:f>
              <c:strCache>
                <c:ptCount val="1"/>
                <c:pt idx="0">
                  <c:v>Kritisks vērtējums (1-5 punkti)</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Sheet1!$B$4:$B$13</c:f>
              <c:strCache>
                <c:ptCount val="10"/>
                <c:pt idx="0">
                  <c:v> Eiropas Hitu Radio</c:v>
                </c:pt>
                <c:pt idx="1">
                  <c:v>Latvijas Radio 5 – Pieci.lv </c:v>
                </c:pt>
                <c:pt idx="2">
                  <c:v>Latvijas Radio 6</c:v>
                </c:pt>
                <c:pt idx="3">
                  <c:v>Radio TEV</c:v>
                </c:pt>
                <c:pt idx="4">
                  <c:v>Radio SWH</c:v>
                </c:pt>
                <c:pt idx="5">
                  <c:v>Star FM</c:v>
                </c:pt>
                <c:pt idx="6">
                  <c:v>Radio Skonto</c:v>
                </c:pt>
                <c:pt idx="7">
                  <c:v>Latvijas Radio 3 - Klasika</c:v>
                </c:pt>
                <c:pt idx="8">
                  <c:v>Latvijas Radio 2</c:v>
                </c:pt>
                <c:pt idx="9">
                  <c:v>Latvijas Radio 1</c:v>
                </c:pt>
              </c:strCache>
            </c:strRef>
          </c:cat>
          <c:val>
            <c:numRef>
              <c:f>Sheet1!$E$4:$E$13</c:f>
              <c:numCache>
                <c:formatCode>0%</c:formatCode>
                <c:ptCount val="10"/>
                <c:pt idx="0">
                  <c:v>4.1079578973075667E-2</c:v>
                </c:pt>
                <c:pt idx="1">
                  <c:v>3.7639544024201374E-2</c:v>
                </c:pt>
                <c:pt idx="2">
                  <c:v>1.9351744814749876E-2</c:v>
                </c:pt>
                <c:pt idx="3">
                  <c:v>2.2415599167707231E-2</c:v>
                </c:pt>
                <c:pt idx="4">
                  <c:v>2.8170340676106641E-2</c:v>
                </c:pt>
                <c:pt idx="5">
                  <c:v>3.3831659014753046E-2</c:v>
                </c:pt>
                <c:pt idx="6">
                  <c:v>3.0231541696608404E-2</c:v>
                </c:pt>
                <c:pt idx="7">
                  <c:v>1.7780395990279047E-2</c:v>
                </c:pt>
                <c:pt idx="8">
                  <c:v>2.120653525228669E-2</c:v>
                </c:pt>
                <c:pt idx="9">
                  <c:v>2.4883588854497513E-2</c:v>
                </c:pt>
              </c:numCache>
            </c:numRef>
          </c:val>
          <c:extLst>
            <c:ext xmlns:c16="http://schemas.microsoft.com/office/drawing/2014/chart" uri="{C3380CC4-5D6E-409C-BE32-E72D297353CC}">
              <c16:uniqueId val="{00000006-F2A7-4489-AE0B-8E0487A7CBAC}"/>
            </c:ext>
          </c:extLst>
        </c:ser>
        <c:ser>
          <c:idx val="3"/>
          <c:order val="3"/>
          <c:tx>
            <c:strRef>
              <c:f>Sheet1!$F$3</c:f>
              <c:strCache>
                <c:ptCount val="1"/>
                <c:pt idx="0">
                  <c:v>Nezina\ NA</c:v>
                </c:pt>
              </c:strCache>
            </c:strRef>
          </c:tx>
          <c:spPr>
            <a:solidFill>
              <a:schemeClr val="bg1">
                <a:lumMod val="65000"/>
              </a:schemeClr>
            </a:solidFill>
          </c:spPr>
          <c:invertIfNegative val="0"/>
          <c:dLbls>
            <c:spPr>
              <a:noFill/>
              <a:ln>
                <a:noFill/>
              </a:ln>
              <a:effectLst/>
            </c:spPr>
            <c:txPr>
              <a:bodyPr wrap="square" lIns="38100" tIns="19050" rIns="38100" bIns="19050" anchor="ctr">
                <a:spAutoFit/>
              </a:bodyPr>
              <a:lstStyle/>
              <a:p>
                <a:pPr>
                  <a:defRPr sz="8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Sheet1!$B$4:$B$13</c:f>
              <c:strCache>
                <c:ptCount val="10"/>
                <c:pt idx="0">
                  <c:v> Eiropas Hitu Radio</c:v>
                </c:pt>
                <c:pt idx="1">
                  <c:v>Latvijas Radio 5 – Pieci.lv </c:v>
                </c:pt>
                <c:pt idx="2">
                  <c:v>Latvijas Radio 6</c:v>
                </c:pt>
                <c:pt idx="3">
                  <c:v>Radio TEV</c:v>
                </c:pt>
                <c:pt idx="4">
                  <c:v>Radio SWH</c:v>
                </c:pt>
                <c:pt idx="5">
                  <c:v>Star FM</c:v>
                </c:pt>
                <c:pt idx="6">
                  <c:v>Radio Skonto</c:v>
                </c:pt>
                <c:pt idx="7">
                  <c:v>Latvijas Radio 3 - Klasika</c:v>
                </c:pt>
                <c:pt idx="8">
                  <c:v>Latvijas Radio 2</c:v>
                </c:pt>
                <c:pt idx="9">
                  <c:v>Latvijas Radio 1</c:v>
                </c:pt>
              </c:strCache>
            </c:strRef>
          </c:cat>
          <c:val>
            <c:numRef>
              <c:f>Sheet1!$F$4:$F$13</c:f>
              <c:numCache>
                <c:formatCode>0%</c:formatCode>
                <c:ptCount val="10"/>
                <c:pt idx="0">
                  <c:v>0.11908007655468518</c:v>
                </c:pt>
                <c:pt idx="1">
                  <c:v>0.10590105820140894</c:v>
                </c:pt>
                <c:pt idx="2">
                  <c:v>0.11624562247503652</c:v>
                </c:pt>
                <c:pt idx="3">
                  <c:v>0.10813821223009633</c:v>
                </c:pt>
                <c:pt idx="4">
                  <c:v>8.7440452718599918E-2</c:v>
                </c:pt>
                <c:pt idx="5">
                  <c:v>9.3887402435423942E-2</c:v>
                </c:pt>
                <c:pt idx="6">
                  <c:v>7.2857026116173021E-2</c:v>
                </c:pt>
                <c:pt idx="7">
                  <c:v>8.8920801498550833E-2</c:v>
                </c:pt>
                <c:pt idx="8">
                  <c:v>6.4404233716629566E-2</c:v>
                </c:pt>
                <c:pt idx="9">
                  <c:v>5.6882480886972384E-2</c:v>
                </c:pt>
              </c:numCache>
            </c:numRef>
          </c:val>
          <c:extLst>
            <c:ext xmlns:c16="http://schemas.microsoft.com/office/drawing/2014/chart" uri="{C3380CC4-5D6E-409C-BE32-E72D297353CC}">
              <c16:uniqueId val="{00000007-F2A7-4489-AE0B-8E0487A7CBAC}"/>
            </c:ext>
          </c:extLst>
        </c:ser>
        <c:ser>
          <c:idx val="4"/>
          <c:order val="4"/>
          <c:tx>
            <c:strRef>
              <c:f>Sheet1!$G$3</c:f>
              <c:strCache>
                <c:ptCount val="1"/>
                <c:pt idx="0">
                  <c:v>Neizmanto</c:v>
                </c:pt>
              </c:strCache>
            </c:strRef>
          </c:tx>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Sheet1!$B$4:$B$13</c:f>
              <c:strCache>
                <c:ptCount val="10"/>
                <c:pt idx="0">
                  <c:v> Eiropas Hitu Radio</c:v>
                </c:pt>
                <c:pt idx="1">
                  <c:v>Latvijas Radio 5 – Pieci.lv </c:v>
                </c:pt>
                <c:pt idx="2">
                  <c:v>Latvijas Radio 6</c:v>
                </c:pt>
                <c:pt idx="3">
                  <c:v>Radio TEV</c:v>
                </c:pt>
                <c:pt idx="4">
                  <c:v>Radio SWH</c:v>
                </c:pt>
                <c:pt idx="5">
                  <c:v>Star FM</c:v>
                </c:pt>
                <c:pt idx="6">
                  <c:v>Radio Skonto</c:v>
                </c:pt>
                <c:pt idx="7">
                  <c:v>Latvijas Radio 3 - Klasika</c:v>
                </c:pt>
                <c:pt idx="8">
                  <c:v>Latvijas Radio 2</c:v>
                </c:pt>
                <c:pt idx="9">
                  <c:v>Latvijas Radio 1</c:v>
                </c:pt>
              </c:strCache>
            </c:strRef>
          </c:cat>
          <c:val>
            <c:numRef>
              <c:f>Sheet1!$G$4:$G$13</c:f>
              <c:numCache>
                <c:formatCode>0%</c:formatCode>
                <c:ptCount val="10"/>
                <c:pt idx="0">
                  <c:v>0.51313588275012367</c:v>
                </c:pt>
                <c:pt idx="1">
                  <c:v>0.52686628553977188</c:v>
                </c:pt>
                <c:pt idx="2">
                  <c:v>0.64064084348387385</c:v>
                </c:pt>
                <c:pt idx="3">
                  <c:v>0.54490540083182526</c:v>
                </c:pt>
                <c:pt idx="4">
                  <c:v>0.37308256759254704</c:v>
                </c:pt>
                <c:pt idx="5">
                  <c:v>0.41442246105894959</c:v>
                </c:pt>
                <c:pt idx="6">
                  <c:v>0.33110632899523451</c:v>
                </c:pt>
                <c:pt idx="7">
                  <c:v>0.53452287911540497</c:v>
                </c:pt>
                <c:pt idx="8">
                  <c:v>0.30460564785436689</c:v>
                </c:pt>
                <c:pt idx="9">
                  <c:v>0.28131212283208601</c:v>
                </c:pt>
              </c:numCache>
            </c:numRef>
          </c:val>
          <c:extLst>
            <c:ext xmlns:c16="http://schemas.microsoft.com/office/drawing/2014/chart" uri="{C3380CC4-5D6E-409C-BE32-E72D297353CC}">
              <c16:uniqueId val="{00000008-F2A7-4489-AE0B-8E0487A7CBAC}"/>
            </c:ext>
          </c:extLst>
        </c:ser>
        <c:dLbls>
          <c:showLegendKey val="0"/>
          <c:showVal val="1"/>
          <c:showCatName val="0"/>
          <c:showSerName val="0"/>
          <c:showPercent val="0"/>
          <c:showBubbleSize val="0"/>
        </c:dLbls>
        <c:gapWidth val="44"/>
        <c:overlap val="100"/>
        <c:axId val="-1640715584"/>
        <c:axId val="-1640705248"/>
      </c:barChart>
      <c:catAx>
        <c:axId val="-1640715584"/>
        <c:scaling>
          <c:orientation val="minMax"/>
        </c:scaling>
        <c:delete val="0"/>
        <c:axPos val="l"/>
        <c:numFmt formatCode="General" sourceLinked="0"/>
        <c:majorTickMark val="out"/>
        <c:minorTickMark val="none"/>
        <c:tickLblPos val="nextTo"/>
        <c:txPr>
          <a:bodyPr/>
          <a:lstStyle/>
          <a:p>
            <a:pPr>
              <a:defRPr sz="1100" b="1"/>
            </a:pPr>
            <a:endParaRPr lang="en-US"/>
          </a:p>
        </c:txPr>
        <c:crossAx val="-1640705248"/>
        <c:crosses val="autoZero"/>
        <c:auto val="1"/>
        <c:lblAlgn val="ctr"/>
        <c:lblOffset val="100"/>
        <c:noMultiLvlLbl val="0"/>
      </c:catAx>
      <c:valAx>
        <c:axId val="-1640705248"/>
        <c:scaling>
          <c:orientation val="minMax"/>
        </c:scaling>
        <c:delete val="1"/>
        <c:axPos val="b"/>
        <c:numFmt formatCode="0%" sourceLinked="1"/>
        <c:majorTickMark val="out"/>
        <c:minorTickMark val="none"/>
        <c:tickLblPos val="nextTo"/>
        <c:crossAx val="-1640715584"/>
        <c:crosses val="autoZero"/>
        <c:crossBetween val="between"/>
      </c:valAx>
    </c:plotArea>
    <c:legend>
      <c:legendPos val="t"/>
      <c:layout>
        <c:manualLayout>
          <c:xMode val="edge"/>
          <c:yMode val="edge"/>
          <c:x val="0.2769671164380153"/>
          <c:y val="0.864286062309917"/>
          <c:w val="0.7230328835619847"/>
          <c:h val="0.12464972709018041"/>
        </c:manualLayout>
      </c:layout>
      <c:overlay val="0"/>
      <c:txPr>
        <a:bodyPr/>
        <a:lstStyle/>
        <a:p>
          <a:pPr>
            <a:defRPr lang="en-US" sz="105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230010617920415E-2"/>
          <c:y val="1.8065104931233117E-2"/>
          <c:w val="0.92443856997821228"/>
          <c:h val="0.96210538414094304"/>
        </c:manualLayout>
      </c:layout>
      <c:barChart>
        <c:barDir val="bar"/>
        <c:grouping val="clustered"/>
        <c:varyColors val="0"/>
        <c:ser>
          <c:idx val="0"/>
          <c:order val="0"/>
          <c:tx>
            <c:strRef>
              <c:f>Sheet1!$B$1</c:f>
              <c:strCache>
                <c:ptCount val="1"/>
                <c:pt idx="0">
                  <c:v>Vidējais*</c:v>
                </c:pt>
              </c:strCache>
            </c:strRef>
          </c:tx>
          <c:spPr>
            <a:solidFill>
              <a:srgbClr val="990033"/>
            </a:solidFill>
            <a:ln w="25310">
              <a:noFill/>
            </a:ln>
          </c:spPr>
          <c:invertIfNegative val="0"/>
          <c:dPt>
            <c:idx val="0"/>
            <c:invertIfNegative val="0"/>
            <c:bubble3D val="0"/>
            <c:extLst>
              <c:ext xmlns:c16="http://schemas.microsoft.com/office/drawing/2014/chart" uri="{C3380CC4-5D6E-409C-BE32-E72D297353CC}">
                <c16:uniqueId val="{00000000-47D8-4421-AE97-CA60CC983BF3}"/>
              </c:ext>
            </c:extLst>
          </c:dPt>
          <c:dPt>
            <c:idx val="1"/>
            <c:invertIfNegative val="0"/>
            <c:bubble3D val="0"/>
            <c:extLst>
              <c:ext xmlns:c16="http://schemas.microsoft.com/office/drawing/2014/chart" uri="{C3380CC4-5D6E-409C-BE32-E72D297353CC}">
                <c16:uniqueId val="{00000001-47D8-4421-AE97-CA60CC983BF3}"/>
              </c:ext>
            </c:extLst>
          </c:dPt>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 Eiropas Hitu Radio</c:v>
                </c:pt>
                <c:pt idx="1">
                  <c:v>Latvijas Radio 5 – Pieci.lv </c:v>
                </c:pt>
                <c:pt idx="2">
                  <c:v>Latvijas Radio 6</c:v>
                </c:pt>
                <c:pt idx="3">
                  <c:v>Radio TEV</c:v>
                </c:pt>
                <c:pt idx="4">
                  <c:v>Radio SWH</c:v>
                </c:pt>
                <c:pt idx="5">
                  <c:v>Star FM</c:v>
                </c:pt>
                <c:pt idx="6">
                  <c:v>Radio Skonto</c:v>
                </c:pt>
                <c:pt idx="7">
                  <c:v>Latvijas Radio 3 - Klasika</c:v>
                </c:pt>
                <c:pt idx="8">
                  <c:v>Latvijas Radio 2</c:v>
                </c:pt>
                <c:pt idx="9">
                  <c:v>Latvijas Radio 1</c:v>
                </c:pt>
              </c:strCache>
            </c:strRef>
          </c:cat>
          <c:val>
            <c:numRef>
              <c:f>Sheet1!$B$2:$B$11</c:f>
              <c:numCache>
                <c:formatCode>0.0</c:formatCode>
                <c:ptCount val="10"/>
                <c:pt idx="0">
                  <c:v>8.1001198932550569</c:v>
                </c:pt>
                <c:pt idx="1">
                  <c:v>8.1488652957726195</c:v>
                </c:pt>
                <c:pt idx="2">
                  <c:v>8.1954385281371565</c:v>
                </c:pt>
                <c:pt idx="3">
                  <c:v>8.364446980466596</c:v>
                </c:pt>
                <c:pt idx="4">
                  <c:v>8.4367875301650024</c:v>
                </c:pt>
                <c:pt idx="5">
                  <c:v>8.4512690356028166</c:v>
                </c:pt>
                <c:pt idx="6">
                  <c:v>8.5124218746927252</c:v>
                </c:pt>
                <c:pt idx="7">
                  <c:v>8.7526060460551918</c:v>
                </c:pt>
                <c:pt idx="8">
                  <c:v>8.7906229040533272</c:v>
                </c:pt>
                <c:pt idx="9">
                  <c:v>8.8203748163656375</c:v>
                </c:pt>
              </c:numCache>
            </c:numRef>
          </c:val>
          <c:extLst>
            <c:ext xmlns:c16="http://schemas.microsoft.com/office/drawing/2014/chart" uri="{C3380CC4-5D6E-409C-BE32-E72D297353CC}">
              <c16:uniqueId val="{00000002-47D8-4421-AE97-CA60CC983BF3}"/>
            </c:ext>
          </c:extLst>
        </c:ser>
        <c:dLbls>
          <c:showLegendKey val="0"/>
          <c:showVal val="1"/>
          <c:showCatName val="1"/>
          <c:showSerName val="0"/>
          <c:showPercent val="0"/>
          <c:showBubbleSize val="0"/>
        </c:dLbls>
        <c:gapWidth val="50"/>
        <c:axId val="441604376"/>
        <c:axId val="441604768"/>
      </c:barChart>
      <c:catAx>
        <c:axId val="441604376"/>
        <c:scaling>
          <c:orientation val="minMax"/>
        </c:scaling>
        <c:delete val="1"/>
        <c:axPos val="l"/>
        <c:majorGridlines>
          <c:spPr>
            <a:ln w="6350">
              <a:solidFill>
                <a:schemeClr val="bg1">
                  <a:lumMod val="85000"/>
                </a:schemeClr>
              </a:solidFill>
              <a:prstDash val="sysDash"/>
            </a:ln>
          </c:spPr>
        </c:majorGridlines>
        <c:numFmt formatCode="@" sourceLinked="0"/>
        <c:majorTickMark val="out"/>
        <c:minorTickMark val="none"/>
        <c:tickLblPos val="nextTo"/>
        <c:crossAx val="441604768"/>
        <c:crosses val="autoZero"/>
        <c:auto val="1"/>
        <c:lblAlgn val="ctr"/>
        <c:lblOffset val="100"/>
        <c:tickMarkSkip val="1"/>
        <c:noMultiLvlLbl val="0"/>
      </c:catAx>
      <c:valAx>
        <c:axId val="441604768"/>
        <c:scaling>
          <c:orientation val="minMax"/>
          <c:max val="10"/>
          <c:min val="1"/>
        </c:scaling>
        <c:delete val="1"/>
        <c:axPos val="b"/>
        <c:numFmt formatCode="0.0" sourceLinked="1"/>
        <c:majorTickMark val="out"/>
        <c:minorTickMark val="none"/>
        <c:tickLblPos val="nextTo"/>
        <c:crossAx val="441604376"/>
        <c:crosses val="autoZero"/>
        <c:crossBetween val="between"/>
        <c:majorUnit val="3"/>
      </c:valAx>
      <c:spPr>
        <a:noFill/>
        <a:ln w="25310">
          <a:noFill/>
        </a:ln>
      </c:spPr>
    </c:plotArea>
    <c:plotVisOnly val="1"/>
    <c:dispBlanksAs val="gap"/>
    <c:showDLblsOverMax val="0"/>
  </c:chart>
  <c:spPr>
    <a:noFill/>
    <a:ln>
      <a:noFill/>
    </a:ln>
  </c:spPr>
  <c:txPr>
    <a:bodyPr/>
    <a:lstStyle/>
    <a:p>
      <a:pPr>
        <a:defRPr sz="700" b="0" i="0" u="none" strike="noStrike" baseline="0">
          <a:solidFill>
            <a:schemeClr val="tx1"/>
          </a:solidFill>
          <a:latin typeface="+mj-lt"/>
          <a:ea typeface="Arial"/>
          <a:cs typeface="Arial"/>
        </a:defRPr>
      </a:pPr>
      <a:endParaRPr lang="en-US"/>
    </a:p>
  </c:txPr>
  <c:externalData r:id="rId1">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97391949303556"/>
          <c:y val="5.4421564248590168E-2"/>
          <c:w val="0.64970570751906687"/>
          <c:h val="0.79192218003974602"/>
        </c:manualLayout>
      </c:layout>
      <c:barChart>
        <c:barDir val="bar"/>
        <c:grouping val="percentStacked"/>
        <c:varyColors val="0"/>
        <c:ser>
          <c:idx val="0"/>
          <c:order val="0"/>
          <c:tx>
            <c:strRef>
              <c:f>Sheet1!$C$3</c:f>
              <c:strCache>
                <c:ptCount val="1"/>
                <c:pt idx="0">
                  <c:v>Pozitīvs vērtējums (9-10 punkti)</c:v>
                </c:pt>
              </c:strCache>
            </c:strRef>
          </c:tx>
          <c:spPr>
            <a:solidFill>
              <a:schemeClr val="accent3"/>
            </a:solidFill>
          </c:spPr>
          <c:invertIfNegative val="0"/>
          <c:dPt>
            <c:idx val="0"/>
            <c:invertIfNegative val="0"/>
            <c:bubble3D val="0"/>
            <c:extLst>
              <c:ext xmlns:c16="http://schemas.microsoft.com/office/drawing/2014/chart" uri="{C3380CC4-5D6E-409C-BE32-E72D297353CC}">
                <c16:uniqueId val="{00000000-7937-4687-9A5B-8C5FAE500F06}"/>
              </c:ext>
            </c:extLst>
          </c:dPt>
          <c:dPt>
            <c:idx val="3"/>
            <c:invertIfNegative val="0"/>
            <c:bubble3D val="0"/>
            <c:extLst>
              <c:ext xmlns:c16="http://schemas.microsoft.com/office/drawing/2014/chart" uri="{C3380CC4-5D6E-409C-BE32-E72D297353CC}">
                <c16:uniqueId val="{00000001-7937-4687-9A5B-8C5FAE500F06}"/>
              </c:ext>
            </c:extLst>
          </c:dPt>
          <c:dLbls>
            <c:spPr>
              <a:noFill/>
              <a:ln>
                <a:noFill/>
              </a:ln>
              <a:effectLst/>
            </c:spPr>
            <c:txPr>
              <a:bodyPr/>
              <a:lstStyle/>
              <a:p>
                <a:pPr>
                  <a:defRPr lang="en-US" sz="9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Sheet1!$B$4:$B$13</c:f>
              <c:strCache>
                <c:ptCount val="10"/>
                <c:pt idx="0">
                  <c:v> Eiropas Hitu Radio (n=248)</c:v>
                </c:pt>
                <c:pt idx="1">
                  <c:v>Latvijas Radio 5 – Pieci.lv (n=260)</c:v>
                </c:pt>
                <c:pt idx="2">
                  <c:v>Latvijas Radio 6 (n=173)</c:v>
                </c:pt>
                <c:pt idx="3">
                  <c:v>Radio TEV (n=248)</c:v>
                </c:pt>
                <c:pt idx="4">
                  <c:v>Radio SWH (n=404)</c:v>
                </c:pt>
                <c:pt idx="5">
                  <c:v>Star FM (n=337)</c:v>
                </c:pt>
                <c:pt idx="6">
                  <c:v>Radio Skonto (n=426)</c:v>
                </c:pt>
                <c:pt idx="7">
                  <c:v>Latvijas Radio 3 - Klasika (n=263)</c:v>
                </c:pt>
                <c:pt idx="8">
                  <c:v>Latvijas Radio 2 (n=451)</c:v>
                </c:pt>
                <c:pt idx="9">
                  <c:v>Latvijas Radio 1 (n=487)</c:v>
                </c:pt>
              </c:strCache>
            </c:strRef>
          </c:cat>
          <c:val>
            <c:numRef>
              <c:f>Sheet1!$C$4:$C$13</c:f>
              <c:numCache>
                <c:formatCode>0%</c:formatCode>
                <c:ptCount val="10"/>
                <c:pt idx="0">
                  <c:v>0.49530216231342805</c:v>
                </c:pt>
                <c:pt idx="1">
                  <c:v>0.53026088078185951</c:v>
                </c:pt>
                <c:pt idx="2">
                  <c:v>0.50776601440917335</c:v>
                </c:pt>
                <c:pt idx="3">
                  <c:v>0.5485345031463239</c:v>
                </c:pt>
                <c:pt idx="4">
                  <c:v>0.53689058966208392</c:v>
                </c:pt>
                <c:pt idx="5">
                  <c:v>0.57118985460801708</c:v>
                </c:pt>
                <c:pt idx="6">
                  <c:v>0.56484244320453336</c:v>
                </c:pt>
                <c:pt idx="7">
                  <c:v>0.66713435409107347</c:v>
                </c:pt>
                <c:pt idx="8">
                  <c:v>0.66833744728348343</c:v>
                </c:pt>
                <c:pt idx="9">
                  <c:v>0.68822547605968087</c:v>
                </c:pt>
              </c:numCache>
            </c:numRef>
          </c:val>
          <c:extLst>
            <c:ext xmlns:c16="http://schemas.microsoft.com/office/drawing/2014/chart" uri="{C3380CC4-5D6E-409C-BE32-E72D297353CC}">
              <c16:uniqueId val="{00000002-7937-4687-9A5B-8C5FAE500F06}"/>
            </c:ext>
          </c:extLst>
        </c:ser>
        <c:ser>
          <c:idx val="1"/>
          <c:order val="1"/>
          <c:tx>
            <c:strRef>
              <c:f>Sheet1!$D$3</c:f>
              <c:strCache>
                <c:ptCount val="1"/>
                <c:pt idx="0">
                  <c:v>Apmierinoši (6-8 punkti)</c:v>
                </c:pt>
              </c:strCache>
            </c:strRef>
          </c:tx>
          <c:spPr>
            <a:solidFill>
              <a:schemeClr val="accent1"/>
            </a:solidFill>
          </c:spPr>
          <c:invertIfNegative val="0"/>
          <c:dPt>
            <c:idx val="0"/>
            <c:invertIfNegative val="0"/>
            <c:bubble3D val="0"/>
            <c:extLst>
              <c:ext xmlns:c16="http://schemas.microsoft.com/office/drawing/2014/chart" uri="{C3380CC4-5D6E-409C-BE32-E72D297353CC}">
                <c16:uniqueId val="{00000003-7937-4687-9A5B-8C5FAE500F06}"/>
              </c:ext>
            </c:extLst>
          </c:dPt>
          <c:dPt>
            <c:idx val="3"/>
            <c:invertIfNegative val="0"/>
            <c:bubble3D val="0"/>
            <c:extLst>
              <c:ext xmlns:c16="http://schemas.microsoft.com/office/drawing/2014/chart" uri="{C3380CC4-5D6E-409C-BE32-E72D297353CC}">
                <c16:uniqueId val="{00000004-7937-4687-9A5B-8C5FAE500F06}"/>
              </c:ext>
            </c:extLst>
          </c:dPt>
          <c:dLbls>
            <c:spPr>
              <a:noFill/>
              <a:ln>
                <a:noFill/>
              </a:ln>
              <a:effectLst/>
            </c:spPr>
            <c:txPr>
              <a:bodyPr wrap="square" lIns="38100" tIns="19050" rIns="38100" bIns="19050" anchor="ctr">
                <a:spAutoFit/>
              </a:bodyPr>
              <a:lstStyle/>
              <a:p>
                <a:pPr>
                  <a:defRPr sz="9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Sheet1!$B$4:$B$13</c:f>
              <c:strCache>
                <c:ptCount val="10"/>
                <c:pt idx="0">
                  <c:v> Eiropas Hitu Radio (n=248)</c:v>
                </c:pt>
                <c:pt idx="1">
                  <c:v>Latvijas Radio 5 – Pieci.lv (n=260)</c:v>
                </c:pt>
                <c:pt idx="2">
                  <c:v>Latvijas Radio 6 (n=173)</c:v>
                </c:pt>
                <c:pt idx="3">
                  <c:v>Radio TEV (n=248)</c:v>
                </c:pt>
                <c:pt idx="4">
                  <c:v>Radio SWH (n=404)</c:v>
                </c:pt>
                <c:pt idx="5">
                  <c:v>Star FM (n=337)</c:v>
                </c:pt>
                <c:pt idx="6">
                  <c:v>Radio Skonto (n=426)</c:v>
                </c:pt>
                <c:pt idx="7">
                  <c:v>Latvijas Radio 3 - Klasika (n=263)</c:v>
                </c:pt>
                <c:pt idx="8">
                  <c:v>Latvijas Radio 2 (n=451)</c:v>
                </c:pt>
                <c:pt idx="9">
                  <c:v>Latvijas Radio 1 (n=487)</c:v>
                </c:pt>
              </c:strCache>
            </c:strRef>
          </c:cat>
          <c:val>
            <c:numRef>
              <c:f>Sheet1!$D$4:$D$13</c:f>
              <c:numCache>
                <c:formatCode>0%</c:formatCode>
                <c:ptCount val="10"/>
                <c:pt idx="0">
                  <c:v>0.393002999336799</c:v>
                </c:pt>
                <c:pt idx="1">
                  <c:v>0.36724402957209962</c:v>
                </c:pt>
                <c:pt idx="2">
                  <c:v>0.41263436605060322</c:v>
                </c:pt>
                <c:pt idx="3">
                  <c:v>0.38685910823657343</c:v>
                </c:pt>
                <c:pt idx="4">
                  <c:v>0.41089153684801383</c:v>
                </c:pt>
                <c:pt idx="5">
                  <c:v>0.3600032759778633</c:v>
                </c:pt>
                <c:pt idx="6">
                  <c:v>0.38443661210881908</c:v>
                </c:pt>
                <c:pt idx="7">
                  <c:v>0.28564722179837376</c:v>
                </c:pt>
                <c:pt idx="8">
                  <c:v>0.29805420508488351</c:v>
                </c:pt>
                <c:pt idx="9">
                  <c:v>0.27417496824867171</c:v>
                </c:pt>
              </c:numCache>
            </c:numRef>
          </c:val>
          <c:extLst>
            <c:ext xmlns:c16="http://schemas.microsoft.com/office/drawing/2014/chart" uri="{C3380CC4-5D6E-409C-BE32-E72D297353CC}">
              <c16:uniqueId val="{00000005-7937-4687-9A5B-8C5FAE500F06}"/>
            </c:ext>
          </c:extLst>
        </c:ser>
        <c:ser>
          <c:idx val="2"/>
          <c:order val="2"/>
          <c:tx>
            <c:strRef>
              <c:f>Sheet1!$E$3</c:f>
              <c:strCache>
                <c:ptCount val="1"/>
                <c:pt idx="0">
                  <c:v>Kritisks vērtējums (1-5 punkti)</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Sheet1!$B$4:$B$13</c:f>
              <c:strCache>
                <c:ptCount val="10"/>
                <c:pt idx="0">
                  <c:v> Eiropas Hitu Radio (n=248)</c:v>
                </c:pt>
                <c:pt idx="1">
                  <c:v>Latvijas Radio 5 – Pieci.lv (n=260)</c:v>
                </c:pt>
                <c:pt idx="2">
                  <c:v>Latvijas Radio 6 (n=173)</c:v>
                </c:pt>
                <c:pt idx="3">
                  <c:v>Radio TEV (n=248)</c:v>
                </c:pt>
                <c:pt idx="4">
                  <c:v>Radio SWH (n=404)</c:v>
                </c:pt>
                <c:pt idx="5">
                  <c:v>Star FM (n=337)</c:v>
                </c:pt>
                <c:pt idx="6">
                  <c:v>Radio Skonto (n=426)</c:v>
                </c:pt>
                <c:pt idx="7">
                  <c:v>Latvijas Radio 3 - Klasika (n=263)</c:v>
                </c:pt>
                <c:pt idx="8">
                  <c:v>Latvijas Radio 2 (n=451)</c:v>
                </c:pt>
                <c:pt idx="9">
                  <c:v>Latvijas Radio 1 (n=487)</c:v>
                </c:pt>
              </c:strCache>
            </c:strRef>
          </c:cat>
          <c:val>
            <c:numRef>
              <c:f>Sheet1!$E$4:$E$13</c:f>
              <c:numCache>
                <c:formatCode>0%</c:formatCode>
                <c:ptCount val="10"/>
                <c:pt idx="0">
                  <c:v>0.11169483834977322</c:v>
                </c:pt>
                <c:pt idx="1">
                  <c:v>0.10249508964604118</c:v>
                </c:pt>
                <c:pt idx="2">
                  <c:v>7.9599619540223585E-2</c:v>
                </c:pt>
                <c:pt idx="3">
                  <c:v>6.460638861710255E-2</c:v>
                </c:pt>
                <c:pt idx="4">
                  <c:v>5.2217873489901534E-2</c:v>
                </c:pt>
                <c:pt idx="5">
                  <c:v>6.8806869414119287E-2</c:v>
                </c:pt>
                <c:pt idx="6">
                  <c:v>5.0720944686646161E-2</c:v>
                </c:pt>
                <c:pt idx="7">
                  <c:v>4.7218424110553013E-2</c:v>
                </c:pt>
                <c:pt idx="8">
                  <c:v>3.3608347631632202E-2</c:v>
                </c:pt>
                <c:pt idx="9">
                  <c:v>3.7599555691646649E-2</c:v>
                </c:pt>
              </c:numCache>
            </c:numRef>
          </c:val>
          <c:extLst>
            <c:ext xmlns:c16="http://schemas.microsoft.com/office/drawing/2014/chart" uri="{C3380CC4-5D6E-409C-BE32-E72D297353CC}">
              <c16:uniqueId val="{00000006-7937-4687-9A5B-8C5FAE500F06}"/>
            </c:ext>
          </c:extLst>
        </c:ser>
        <c:dLbls>
          <c:showLegendKey val="0"/>
          <c:showVal val="1"/>
          <c:showCatName val="0"/>
          <c:showSerName val="0"/>
          <c:showPercent val="0"/>
          <c:showBubbleSize val="0"/>
        </c:dLbls>
        <c:gapWidth val="44"/>
        <c:overlap val="100"/>
        <c:axId val="-1640715584"/>
        <c:axId val="-1640705248"/>
      </c:barChart>
      <c:catAx>
        <c:axId val="-1640715584"/>
        <c:scaling>
          <c:orientation val="minMax"/>
        </c:scaling>
        <c:delete val="0"/>
        <c:axPos val="l"/>
        <c:numFmt formatCode="General" sourceLinked="0"/>
        <c:majorTickMark val="out"/>
        <c:minorTickMark val="none"/>
        <c:tickLblPos val="nextTo"/>
        <c:txPr>
          <a:bodyPr/>
          <a:lstStyle/>
          <a:p>
            <a:pPr>
              <a:defRPr sz="1100" b="1"/>
            </a:pPr>
            <a:endParaRPr lang="en-US"/>
          </a:p>
        </c:txPr>
        <c:crossAx val="-1640705248"/>
        <c:crosses val="autoZero"/>
        <c:auto val="1"/>
        <c:lblAlgn val="ctr"/>
        <c:lblOffset val="100"/>
        <c:noMultiLvlLbl val="0"/>
      </c:catAx>
      <c:valAx>
        <c:axId val="-1640705248"/>
        <c:scaling>
          <c:orientation val="minMax"/>
        </c:scaling>
        <c:delete val="1"/>
        <c:axPos val="b"/>
        <c:numFmt formatCode="0%" sourceLinked="1"/>
        <c:majorTickMark val="out"/>
        <c:minorTickMark val="none"/>
        <c:tickLblPos val="nextTo"/>
        <c:crossAx val="-1640715584"/>
        <c:crosses val="autoZero"/>
        <c:crossBetween val="between"/>
      </c:valAx>
    </c:plotArea>
    <c:legend>
      <c:legendPos val="t"/>
      <c:layout>
        <c:manualLayout>
          <c:xMode val="edge"/>
          <c:yMode val="edge"/>
          <c:x val="5.9198077365334195E-2"/>
          <c:y val="0.864286062309917"/>
          <c:w val="0.94080192263466567"/>
          <c:h val="0.12464972709018041"/>
        </c:manualLayout>
      </c:layout>
      <c:overlay val="0"/>
      <c:txPr>
        <a:bodyPr/>
        <a:lstStyle/>
        <a:p>
          <a:pPr>
            <a:defRPr lang="en-US" sz="11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Sheet1!$C$3</c:f>
              <c:strCache>
                <c:ptCount val="1"/>
                <c:pt idx="0">
                  <c:v>Svarīgi + drīzāk svarīgi</c:v>
                </c:pt>
              </c:strCache>
            </c:strRef>
          </c:tx>
          <c:spPr>
            <a:solidFill>
              <a:srgbClr val="9BBB59"/>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Sheet1!$C$4:$C$27</c:f>
              <c:numCache>
                <c:formatCode>0%</c:formatCode>
                <c:ptCount val="24"/>
                <c:pt idx="0">
                  <c:v>0.76750309850922316</c:v>
                </c:pt>
                <c:pt idx="1">
                  <c:v>0.75144344450446665</c:v>
                </c:pt>
                <c:pt idx="2">
                  <c:v>0.76591312153925728</c:v>
                </c:pt>
                <c:pt idx="4">
                  <c:v>0.60191804801226223</c:v>
                </c:pt>
                <c:pt idx="5">
                  <c:v>0.79776136861802693</c:v>
                </c:pt>
                <c:pt idx="7">
                  <c:v>0.77272700952966933</c:v>
                </c:pt>
                <c:pt idx="8">
                  <c:v>0.75683334948931813</c:v>
                </c:pt>
                <c:pt idx="10">
                  <c:v>0.7487377618213471</c:v>
                </c:pt>
                <c:pt idx="11">
                  <c:v>0.77012222068749114</c:v>
                </c:pt>
                <c:pt idx="13">
                  <c:v>0.72582566302169194</c:v>
                </c:pt>
                <c:pt idx="14">
                  <c:v>0.79718684571890885</c:v>
                </c:pt>
                <c:pt idx="15">
                  <c:v>0.77819278759392974</c:v>
                </c:pt>
                <c:pt idx="16">
                  <c:v>0.77198219868359363</c:v>
                </c:pt>
                <c:pt idx="17">
                  <c:v>0.76406742233737912</c:v>
                </c:pt>
                <c:pt idx="18">
                  <c:v>0.67510911071696567</c:v>
                </c:pt>
                <c:pt idx="20">
                  <c:v>0.70263435039488231</c:v>
                </c:pt>
                <c:pt idx="21">
                  <c:v>0.81639122204758008</c:v>
                </c:pt>
                <c:pt idx="23">
                  <c:v>0.76137126409403288</c:v>
                </c:pt>
              </c:numCache>
            </c:numRef>
          </c:val>
          <c:extLst>
            <c:ext xmlns:c16="http://schemas.microsoft.com/office/drawing/2014/chart" uri="{C3380CC4-5D6E-409C-BE32-E72D297353CC}">
              <c16:uniqueId val="{00000000-BA6B-4E4C-AFF4-19F647662BB5}"/>
            </c:ext>
          </c:extLst>
        </c:ser>
        <c:ser>
          <c:idx val="1"/>
          <c:order val="1"/>
          <c:tx>
            <c:strRef>
              <c:f>Sheet1!$D$3</c:f>
              <c:strCache>
                <c:ptCount val="1"/>
                <c:pt idx="0">
                  <c:v>Nesvarīgi + drīzāk nesvarīgi</c:v>
                </c:pt>
              </c:strCache>
            </c:strRef>
          </c:tx>
          <c:spPr>
            <a:solidFill>
              <a:srgbClr val="F7964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Sheet1!$D$4:$D$27</c:f>
              <c:numCache>
                <c:formatCode>0%</c:formatCode>
                <c:ptCount val="24"/>
                <c:pt idx="0">
                  <c:v>0.22978292770028549</c:v>
                </c:pt>
                <c:pt idx="1">
                  <c:v>0.22226144180091442</c:v>
                </c:pt>
                <c:pt idx="2">
                  <c:v>0.2159988267001279</c:v>
                </c:pt>
                <c:pt idx="4">
                  <c:v>0.35678804486623844</c:v>
                </c:pt>
                <c:pt idx="5">
                  <c:v>0.19212751151554286</c:v>
                </c:pt>
                <c:pt idx="7">
                  <c:v>0.21982044107508261</c:v>
                </c:pt>
                <c:pt idx="8">
                  <c:v>0.22388356031393392</c:v>
                </c:pt>
                <c:pt idx="10">
                  <c:v>0.23134663732869443</c:v>
                </c:pt>
                <c:pt idx="11">
                  <c:v>0.21675038582478393</c:v>
                </c:pt>
                <c:pt idx="13">
                  <c:v>0.26597842953045642</c:v>
                </c:pt>
                <c:pt idx="14">
                  <c:v>0.17686064781407937</c:v>
                </c:pt>
                <c:pt idx="15">
                  <c:v>0.19607715397947248</c:v>
                </c:pt>
                <c:pt idx="16">
                  <c:v>0.20553865975631047</c:v>
                </c:pt>
                <c:pt idx="17">
                  <c:v>0.23593257766262085</c:v>
                </c:pt>
                <c:pt idx="18">
                  <c:v>0.32489088928303389</c:v>
                </c:pt>
                <c:pt idx="20">
                  <c:v>0.28053478383547337</c:v>
                </c:pt>
                <c:pt idx="21">
                  <c:v>0.16857053776808795</c:v>
                </c:pt>
                <c:pt idx="23">
                  <c:v>0.22272346955523703</c:v>
                </c:pt>
              </c:numCache>
            </c:numRef>
          </c:val>
          <c:extLst>
            <c:ext xmlns:c16="http://schemas.microsoft.com/office/drawing/2014/chart" uri="{C3380CC4-5D6E-409C-BE32-E72D297353CC}">
              <c16:uniqueId val="{00000001-BA6B-4E4C-AFF4-19F647662BB5}"/>
            </c:ext>
          </c:extLst>
        </c:ser>
        <c:ser>
          <c:idx val="2"/>
          <c:order val="2"/>
          <c:tx>
            <c:strRef>
              <c:f>Sheet1!$E$3</c:f>
              <c:strCache>
                <c:ptCount val="1"/>
                <c:pt idx="0">
                  <c:v>Nezina\ NA</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Sheet1!$E$4:$E$27</c:f>
              <c:numCache>
                <c:formatCode>0%</c:formatCode>
                <c:ptCount val="24"/>
                <c:pt idx="0">
                  <c:v>2.713973790489899E-3</c:v>
                </c:pt>
                <c:pt idx="1">
                  <c:v>2.6295113694618222E-2</c:v>
                </c:pt>
                <c:pt idx="2">
                  <c:v>1.8088051760616605E-2</c:v>
                </c:pt>
                <c:pt idx="4">
                  <c:v>4.1293907121499399E-2</c:v>
                </c:pt>
                <c:pt idx="5">
                  <c:v>1.0111119866428007E-2</c:v>
                </c:pt>
                <c:pt idx="7">
                  <c:v>7.4525493952496413E-3</c:v>
                </c:pt>
                <c:pt idx="8">
                  <c:v>1.9283090196744693E-2</c:v>
                </c:pt>
                <c:pt idx="10">
                  <c:v>1.9915600849957756E-2</c:v>
                </c:pt>
                <c:pt idx="11">
                  <c:v>1.3127393487722993E-2</c:v>
                </c:pt>
                <c:pt idx="13">
                  <c:v>8.1959074478521778E-3</c:v>
                </c:pt>
                <c:pt idx="14">
                  <c:v>2.5952506467011346E-2</c:v>
                </c:pt>
                <c:pt idx="15">
                  <c:v>2.5730058426596612E-2</c:v>
                </c:pt>
                <c:pt idx="16">
                  <c:v>2.2479141560097518E-2</c:v>
                </c:pt>
                <c:pt idx="17">
                  <c:v>0</c:v>
                </c:pt>
                <c:pt idx="18">
                  <c:v>0</c:v>
                </c:pt>
                <c:pt idx="20">
                  <c:v>1.6830865769643315E-2</c:v>
                </c:pt>
                <c:pt idx="21">
                  <c:v>1.5038240184331119E-2</c:v>
                </c:pt>
                <c:pt idx="23">
                  <c:v>1.5905266350727868E-2</c:v>
                </c:pt>
              </c:numCache>
            </c:numRef>
          </c:val>
          <c:extLst>
            <c:ext xmlns:c16="http://schemas.microsoft.com/office/drawing/2014/chart" uri="{C3380CC4-5D6E-409C-BE32-E72D297353CC}">
              <c16:uniqueId val="{00000002-BA6B-4E4C-AFF4-19F647662BB5}"/>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en-US"/>
          </a:p>
        </c:txPr>
        <c:crossAx val="-1719217280"/>
        <c:crosses val="autoZero"/>
        <c:auto val="1"/>
        <c:lblAlgn val="ctr"/>
        <c:lblOffset val="100"/>
        <c:noMultiLvlLbl val="0"/>
      </c:catAx>
      <c:valAx>
        <c:axId val="-1719217280"/>
        <c:scaling>
          <c:orientation val="minMax"/>
        </c:scaling>
        <c:delete val="1"/>
        <c:axPos val="b"/>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21961099158769276"/>
          <c:y val="2.3597491191768767E-3"/>
          <c:w val="0.78038900841230729"/>
          <c:h val="4.1885770007160504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230010617920415E-2"/>
          <c:y val="1.8065104931233117E-2"/>
          <c:w val="0.92443856997821228"/>
          <c:h val="0.96210538414094304"/>
        </c:manualLayout>
      </c:layout>
      <c:barChart>
        <c:barDir val="bar"/>
        <c:grouping val="clustered"/>
        <c:varyColors val="0"/>
        <c:ser>
          <c:idx val="0"/>
          <c:order val="0"/>
          <c:tx>
            <c:strRef>
              <c:f>Sheet1!$B$1</c:f>
              <c:strCache>
                <c:ptCount val="1"/>
                <c:pt idx="0">
                  <c:v>Vidējais*</c:v>
                </c:pt>
              </c:strCache>
            </c:strRef>
          </c:tx>
          <c:spPr>
            <a:solidFill>
              <a:srgbClr val="990033"/>
            </a:solidFill>
            <a:ln w="25310">
              <a:noFill/>
            </a:ln>
          </c:spPr>
          <c:invertIfNegative val="0"/>
          <c:dPt>
            <c:idx val="0"/>
            <c:invertIfNegative val="0"/>
            <c:bubble3D val="0"/>
            <c:extLst>
              <c:ext xmlns:c16="http://schemas.microsoft.com/office/drawing/2014/chart" uri="{C3380CC4-5D6E-409C-BE32-E72D297353CC}">
                <c16:uniqueId val="{00000000-CC5C-4C27-9551-D882F3BFD9C7}"/>
              </c:ext>
            </c:extLst>
          </c:dPt>
          <c:dPt>
            <c:idx val="1"/>
            <c:invertIfNegative val="0"/>
            <c:bubble3D val="0"/>
            <c:extLst>
              <c:ext xmlns:c16="http://schemas.microsoft.com/office/drawing/2014/chart" uri="{C3380CC4-5D6E-409C-BE32-E72D297353CC}">
                <c16:uniqueId val="{00000001-CC5C-4C27-9551-D882F3BFD9C7}"/>
              </c:ext>
            </c:extLst>
          </c:dPt>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 Eiropas Hitu Radio</c:v>
                </c:pt>
                <c:pt idx="1">
                  <c:v>Latvijas Radio 5 – Pieci.lv </c:v>
                </c:pt>
                <c:pt idx="2">
                  <c:v>Latvijas Radio 6</c:v>
                </c:pt>
                <c:pt idx="3">
                  <c:v>Radio TEV</c:v>
                </c:pt>
                <c:pt idx="4">
                  <c:v>Radio SWH</c:v>
                </c:pt>
                <c:pt idx="5">
                  <c:v>Star FM</c:v>
                </c:pt>
                <c:pt idx="6">
                  <c:v>Radio Skonto</c:v>
                </c:pt>
                <c:pt idx="7">
                  <c:v>Latvijas Radio 3 - Klasika</c:v>
                </c:pt>
                <c:pt idx="8">
                  <c:v>Latvijas Radio 2</c:v>
                </c:pt>
                <c:pt idx="9">
                  <c:v>Latvijas Radio 1</c:v>
                </c:pt>
              </c:strCache>
            </c:strRef>
          </c:cat>
          <c:val>
            <c:numRef>
              <c:f>Sheet1!$B$2:$B$11</c:f>
              <c:numCache>
                <c:formatCode>0.0</c:formatCode>
                <c:ptCount val="10"/>
                <c:pt idx="0">
                  <c:v>8.1001198932550569</c:v>
                </c:pt>
                <c:pt idx="1">
                  <c:v>8.1488652957726195</c:v>
                </c:pt>
                <c:pt idx="2">
                  <c:v>8.1954385281371565</c:v>
                </c:pt>
                <c:pt idx="3">
                  <c:v>8.364446980466596</c:v>
                </c:pt>
                <c:pt idx="4">
                  <c:v>8.4367875301650024</c:v>
                </c:pt>
                <c:pt idx="5">
                  <c:v>8.4512690356028166</c:v>
                </c:pt>
                <c:pt idx="6">
                  <c:v>8.5124218746927252</c:v>
                </c:pt>
                <c:pt idx="7">
                  <c:v>8.7526060460551918</c:v>
                </c:pt>
                <c:pt idx="8">
                  <c:v>8.7906229040533272</c:v>
                </c:pt>
                <c:pt idx="9">
                  <c:v>8.8203748163656375</c:v>
                </c:pt>
              </c:numCache>
            </c:numRef>
          </c:val>
          <c:extLst>
            <c:ext xmlns:c16="http://schemas.microsoft.com/office/drawing/2014/chart" uri="{C3380CC4-5D6E-409C-BE32-E72D297353CC}">
              <c16:uniqueId val="{00000002-CC5C-4C27-9551-D882F3BFD9C7}"/>
            </c:ext>
          </c:extLst>
        </c:ser>
        <c:dLbls>
          <c:showLegendKey val="0"/>
          <c:showVal val="1"/>
          <c:showCatName val="1"/>
          <c:showSerName val="0"/>
          <c:showPercent val="0"/>
          <c:showBubbleSize val="0"/>
        </c:dLbls>
        <c:gapWidth val="50"/>
        <c:axId val="441604376"/>
        <c:axId val="441604768"/>
      </c:barChart>
      <c:catAx>
        <c:axId val="441604376"/>
        <c:scaling>
          <c:orientation val="minMax"/>
        </c:scaling>
        <c:delete val="1"/>
        <c:axPos val="l"/>
        <c:majorGridlines>
          <c:spPr>
            <a:ln w="6350">
              <a:solidFill>
                <a:schemeClr val="bg1">
                  <a:lumMod val="85000"/>
                </a:schemeClr>
              </a:solidFill>
              <a:prstDash val="sysDash"/>
            </a:ln>
          </c:spPr>
        </c:majorGridlines>
        <c:numFmt formatCode="@" sourceLinked="0"/>
        <c:majorTickMark val="out"/>
        <c:minorTickMark val="none"/>
        <c:tickLblPos val="nextTo"/>
        <c:crossAx val="441604768"/>
        <c:crosses val="autoZero"/>
        <c:auto val="1"/>
        <c:lblAlgn val="ctr"/>
        <c:lblOffset val="100"/>
        <c:tickMarkSkip val="1"/>
        <c:noMultiLvlLbl val="0"/>
      </c:catAx>
      <c:valAx>
        <c:axId val="441604768"/>
        <c:scaling>
          <c:orientation val="minMax"/>
          <c:max val="10"/>
          <c:min val="1"/>
        </c:scaling>
        <c:delete val="1"/>
        <c:axPos val="b"/>
        <c:numFmt formatCode="0.0" sourceLinked="1"/>
        <c:majorTickMark val="out"/>
        <c:minorTickMark val="none"/>
        <c:tickLblPos val="nextTo"/>
        <c:crossAx val="441604376"/>
        <c:crosses val="autoZero"/>
        <c:crossBetween val="between"/>
        <c:majorUnit val="3"/>
      </c:valAx>
      <c:spPr>
        <a:noFill/>
        <a:ln w="25310">
          <a:noFill/>
        </a:ln>
      </c:spPr>
    </c:plotArea>
    <c:plotVisOnly val="1"/>
    <c:dispBlanksAs val="gap"/>
    <c:showDLblsOverMax val="0"/>
  </c:chart>
  <c:spPr>
    <a:noFill/>
    <a:ln>
      <a:noFill/>
    </a:ln>
  </c:spPr>
  <c:txPr>
    <a:bodyPr/>
    <a:lstStyle/>
    <a:p>
      <a:pPr>
        <a:defRPr sz="700" b="0" i="0" u="none" strike="noStrike" baseline="0">
          <a:solidFill>
            <a:schemeClr val="tx1"/>
          </a:solidFill>
          <a:latin typeface="+mj-lt"/>
          <a:ea typeface="Arial"/>
          <a:cs typeface="Arial"/>
        </a:defRPr>
      </a:pPr>
      <a:endParaRPr lang="en-US"/>
    </a:p>
  </c:txPr>
  <c:externalData r:id="rId1">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714951523946185"/>
          <c:y val="5.4421564248590168E-2"/>
          <c:w val="0.72229538720996067"/>
          <c:h val="0.79192218003974602"/>
        </c:manualLayout>
      </c:layout>
      <c:barChart>
        <c:barDir val="bar"/>
        <c:grouping val="percentStacked"/>
        <c:varyColors val="0"/>
        <c:ser>
          <c:idx val="0"/>
          <c:order val="0"/>
          <c:tx>
            <c:strRef>
              <c:f>Sheet1!$C$3</c:f>
              <c:strCache>
                <c:ptCount val="1"/>
                <c:pt idx="0">
                  <c:v>Pozitīvs vērtējums (9-10 punkti)</c:v>
                </c:pt>
              </c:strCache>
            </c:strRef>
          </c:tx>
          <c:spPr>
            <a:solidFill>
              <a:schemeClr val="accent3"/>
            </a:solidFill>
          </c:spPr>
          <c:invertIfNegative val="0"/>
          <c:dPt>
            <c:idx val="0"/>
            <c:invertIfNegative val="0"/>
            <c:bubble3D val="0"/>
            <c:extLst>
              <c:ext xmlns:c16="http://schemas.microsoft.com/office/drawing/2014/chart" uri="{C3380CC4-5D6E-409C-BE32-E72D297353CC}">
                <c16:uniqueId val="{00000000-483B-4413-A0BE-5D12BFA1EE9F}"/>
              </c:ext>
            </c:extLst>
          </c:dPt>
          <c:dPt>
            <c:idx val="3"/>
            <c:invertIfNegative val="0"/>
            <c:bubble3D val="0"/>
            <c:extLst>
              <c:ext xmlns:c16="http://schemas.microsoft.com/office/drawing/2014/chart" uri="{C3380CC4-5D6E-409C-BE32-E72D297353CC}">
                <c16:uniqueId val="{00000001-483B-4413-A0BE-5D12BFA1EE9F}"/>
              </c:ext>
            </c:extLst>
          </c:dPt>
          <c:dLbls>
            <c:spPr>
              <a:noFill/>
              <a:ln>
                <a:noFill/>
              </a:ln>
              <a:effectLst/>
            </c:spPr>
            <c:txPr>
              <a:bodyPr/>
              <a:lstStyle/>
              <a:p>
                <a:pPr>
                  <a:defRPr lang="en-US" sz="9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Sheet1!$B$4:$B$11</c:f>
              <c:strCache>
                <c:ptCount val="8"/>
                <c:pt idx="0">
                  <c:v>Jauns.tv</c:v>
                </c:pt>
                <c:pt idx="1">
                  <c:v>Apollo.lv</c:v>
                </c:pt>
                <c:pt idx="2">
                  <c:v>Tvnet.lv</c:v>
                </c:pt>
                <c:pt idx="3">
                  <c:v>Delfi.tv</c:v>
                </c:pt>
                <c:pt idx="4">
                  <c:v>LA.lv</c:v>
                </c:pt>
                <c:pt idx="5">
                  <c:v>Tv3Play</c:v>
                </c:pt>
                <c:pt idx="6">
                  <c:v> retv.lv</c:v>
                </c:pt>
                <c:pt idx="7">
                  <c:v>LSM.lv</c:v>
                </c:pt>
              </c:strCache>
            </c:strRef>
          </c:cat>
          <c:val>
            <c:numRef>
              <c:f>Sheet1!$C$4:$C$11</c:f>
              <c:numCache>
                <c:formatCode>0%</c:formatCode>
                <c:ptCount val="8"/>
                <c:pt idx="0">
                  <c:v>0.17490665916667775</c:v>
                </c:pt>
                <c:pt idx="1">
                  <c:v>0.20062834932806328</c:v>
                </c:pt>
                <c:pt idx="2">
                  <c:v>0.23089858644673697</c:v>
                </c:pt>
                <c:pt idx="3">
                  <c:v>0.26799086682497786</c:v>
                </c:pt>
                <c:pt idx="4">
                  <c:v>0.19133435634117263</c:v>
                </c:pt>
                <c:pt idx="5">
                  <c:v>0.14843928589025812</c:v>
                </c:pt>
                <c:pt idx="6">
                  <c:v>0.15434237177947896</c:v>
                </c:pt>
                <c:pt idx="7">
                  <c:v>0.36025404717379172</c:v>
                </c:pt>
              </c:numCache>
            </c:numRef>
          </c:val>
          <c:extLst>
            <c:ext xmlns:c16="http://schemas.microsoft.com/office/drawing/2014/chart" uri="{C3380CC4-5D6E-409C-BE32-E72D297353CC}">
              <c16:uniqueId val="{00000002-483B-4413-A0BE-5D12BFA1EE9F}"/>
            </c:ext>
          </c:extLst>
        </c:ser>
        <c:ser>
          <c:idx val="1"/>
          <c:order val="1"/>
          <c:tx>
            <c:strRef>
              <c:f>Sheet1!$D$3</c:f>
              <c:strCache>
                <c:ptCount val="1"/>
                <c:pt idx="0">
                  <c:v>Apmierinoši (6-8 punkti)</c:v>
                </c:pt>
              </c:strCache>
            </c:strRef>
          </c:tx>
          <c:spPr>
            <a:solidFill>
              <a:schemeClr val="accent1"/>
            </a:solidFill>
          </c:spPr>
          <c:invertIfNegative val="0"/>
          <c:dPt>
            <c:idx val="0"/>
            <c:invertIfNegative val="0"/>
            <c:bubble3D val="0"/>
            <c:extLst>
              <c:ext xmlns:c16="http://schemas.microsoft.com/office/drawing/2014/chart" uri="{C3380CC4-5D6E-409C-BE32-E72D297353CC}">
                <c16:uniqueId val="{00000003-483B-4413-A0BE-5D12BFA1EE9F}"/>
              </c:ext>
            </c:extLst>
          </c:dPt>
          <c:dPt>
            <c:idx val="3"/>
            <c:invertIfNegative val="0"/>
            <c:bubble3D val="0"/>
            <c:extLst>
              <c:ext xmlns:c16="http://schemas.microsoft.com/office/drawing/2014/chart" uri="{C3380CC4-5D6E-409C-BE32-E72D297353CC}">
                <c16:uniqueId val="{00000004-483B-4413-A0BE-5D12BFA1EE9F}"/>
              </c:ext>
            </c:extLst>
          </c:dPt>
          <c:dLbls>
            <c:spPr>
              <a:noFill/>
              <a:ln>
                <a:noFill/>
              </a:ln>
              <a:effectLst/>
            </c:spPr>
            <c:txPr>
              <a:bodyPr wrap="square" lIns="38100" tIns="19050" rIns="38100" bIns="19050" anchor="ctr">
                <a:spAutoFit/>
              </a:bodyPr>
              <a:lstStyle/>
              <a:p>
                <a:pPr>
                  <a:defRPr sz="9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Sheet1!$B$4:$B$11</c:f>
              <c:strCache>
                <c:ptCount val="8"/>
                <c:pt idx="0">
                  <c:v>Jauns.tv</c:v>
                </c:pt>
                <c:pt idx="1">
                  <c:v>Apollo.lv</c:v>
                </c:pt>
                <c:pt idx="2">
                  <c:v>Tvnet.lv</c:v>
                </c:pt>
                <c:pt idx="3">
                  <c:v>Delfi.tv</c:v>
                </c:pt>
                <c:pt idx="4">
                  <c:v>LA.lv</c:v>
                </c:pt>
                <c:pt idx="5">
                  <c:v>Tv3Play</c:v>
                </c:pt>
                <c:pt idx="6">
                  <c:v> retv.lv</c:v>
                </c:pt>
                <c:pt idx="7">
                  <c:v>LSM.lv</c:v>
                </c:pt>
              </c:strCache>
            </c:strRef>
          </c:cat>
          <c:val>
            <c:numRef>
              <c:f>Sheet1!$D$4:$D$11</c:f>
              <c:numCache>
                <c:formatCode>0%</c:formatCode>
                <c:ptCount val="8"/>
                <c:pt idx="0">
                  <c:v>0.26240642782182555</c:v>
                </c:pt>
                <c:pt idx="1">
                  <c:v>0.29171667976264176</c:v>
                </c:pt>
                <c:pt idx="2">
                  <c:v>0.35357098393254233</c:v>
                </c:pt>
                <c:pt idx="3">
                  <c:v>0.38375144083015872</c:v>
                </c:pt>
                <c:pt idx="4">
                  <c:v>0.24815119940791219</c:v>
                </c:pt>
                <c:pt idx="5">
                  <c:v>0.21198591898437374</c:v>
                </c:pt>
                <c:pt idx="6">
                  <c:v>0.16987045313341198</c:v>
                </c:pt>
                <c:pt idx="7">
                  <c:v>0.28276439912252549</c:v>
                </c:pt>
              </c:numCache>
            </c:numRef>
          </c:val>
          <c:extLst>
            <c:ext xmlns:c16="http://schemas.microsoft.com/office/drawing/2014/chart" uri="{C3380CC4-5D6E-409C-BE32-E72D297353CC}">
              <c16:uniqueId val="{00000005-483B-4413-A0BE-5D12BFA1EE9F}"/>
            </c:ext>
          </c:extLst>
        </c:ser>
        <c:ser>
          <c:idx val="2"/>
          <c:order val="2"/>
          <c:tx>
            <c:strRef>
              <c:f>Sheet1!$E$3</c:f>
              <c:strCache>
                <c:ptCount val="1"/>
                <c:pt idx="0">
                  <c:v>Kritisks vērtējums (1-5 punkti)</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Sheet1!$B$4:$B$11</c:f>
              <c:strCache>
                <c:ptCount val="8"/>
                <c:pt idx="0">
                  <c:v>Jauns.tv</c:v>
                </c:pt>
                <c:pt idx="1">
                  <c:v>Apollo.lv</c:v>
                </c:pt>
                <c:pt idx="2">
                  <c:v>Tvnet.lv</c:v>
                </c:pt>
                <c:pt idx="3">
                  <c:v>Delfi.tv</c:v>
                </c:pt>
                <c:pt idx="4">
                  <c:v>LA.lv</c:v>
                </c:pt>
                <c:pt idx="5">
                  <c:v>Tv3Play</c:v>
                </c:pt>
                <c:pt idx="6">
                  <c:v> retv.lv</c:v>
                </c:pt>
                <c:pt idx="7">
                  <c:v>LSM.lv</c:v>
                </c:pt>
              </c:strCache>
            </c:strRef>
          </c:cat>
          <c:val>
            <c:numRef>
              <c:f>Sheet1!$E$4:$E$11</c:f>
              <c:numCache>
                <c:formatCode>0%</c:formatCode>
                <c:ptCount val="8"/>
                <c:pt idx="0">
                  <c:v>0.10611771276147569</c:v>
                </c:pt>
                <c:pt idx="1">
                  <c:v>0.10975778347645142</c:v>
                </c:pt>
                <c:pt idx="2">
                  <c:v>0.11245648413460371</c:v>
                </c:pt>
                <c:pt idx="3">
                  <c:v>0.1210654957875458</c:v>
                </c:pt>
                <c:pt idx="4">
                  <c:v>6.7908409134974632E-2</c:v>
                </c:pt>
                <c:pt idx="5">
                  <c:v>5.0530420500973026E-2</c:v>
                </c:pt>
                <c:pt idx="6">
                  <c:v>3.4644264095494981E-2</c:v>
                </c:pt>
                <c:pt idx="7">
                  <c:v>5.330477252039259E-2</c:v>
                </c:pt>
              </c:numCache>
            </c:numRef>
          </c:val>
          <c:extLst>
            <c:ext xmlns:c16="http://schemas.microsoft.com/office/drawing/2014/chart" uri="{C3380CC4-5D6E-409C-BE32-E72D297353CC}">
              <c16:uniqueId val="{00000006-483B-4413-A0BE-5D12BFA1EE9F}"/>
            </c:ext>
          </c:extLst>
        </c:ser>
        <c:ser>
          <c:idx val="3"/>
          <c:order val="3"/>
          <c:tx>
            <c:strRef>
              <c:f>Sheet1!$F$3</c:f>
              <c:strCache>
                <c:ptCount val="1"/>
                <c:pt idx="0">
                  <c:v>Nezina\ NA</c:v>
                </c:pt>
              </c:strCache>
            </c:strRef>
          </c:tx>
          <c:spPr>
            <a:solidFill>
              <a:schemeClr val="bg1">
                <a:lumMod val="65000"/>
              </a:schemeClr>
            </a:solidFill>
          </c:spPr>
          <c:invertIfNegative val="0"/>
          <c:dLbls>
            <c:spPr>
              <a:noFill/>
              <a:ln>
                <a:noFill/>
              </a:ln>
              <a:effectLst/>
            </c:spPr>
            <c:txPr>
              <a:bodyPr wrap="square" lIns="38100" tIns="19050" rIns="38100" bIns="19050" anchor="ctr">
                <a:spAutoFit/>
              </a:bodyPr>
              <a:lstStyle/>
              <a:p>
                <a:pPr>
                  <a:defRPr sz="8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Sheet1!$B$4:$B$11</c:f>
              <c:strCache>
                <c:ptCount val="8"/>
                <c:pt idx="0">
                  <c:v>Jauns.tv</c:v>
                </c:pt>
                <c:pt idx="1">
                  <c:v>Apollo.lv</c:v>
                </c:pt>
                <c:pt idx="2">
                  <c:v>Tvnet.lv</c:v>
                </c:pt>
                <c:pt idx="3">
                  <c:v>Delfi.tv</c:v>
                </c:pt>
                <c:pt idx="4">
                  <c:v>LA.lv</c:v>
                </c:pt>
                <c:pt idx="5">
                  <c:v>Tv3Play</c:v>
                </c:pt>
                <c:pt idx="6">
                  <c:v> retv.lv</c:v>
                </c:pt>
                <c:pt idx="7">
                  <c:v>LSM.lv</c:v>
                </c:pt>
              </c:strCache>
            </c:strRef>
          </c:cat>
          <c:val>
            <c:numRef>
              <c:f>Sheet1!$F$4:$F$11</c:f>
              <c:numCache>
                <c:formatCode>0%</c:formatCode>
                <c:ptCount val="8"/>
                <c:pt idx="0">
                  <c:v>9.3000783316026639E-2</c:v>
                </c:pt>
                <c:pt idx="1">
                  <c:v>8.5293911904346362E-2</c:v>
                </c:pt>
                <c:pt idx="2">
                  <c:v>7.1812730682264653E-2</c:v>
                </c:pt>
                <c:pt idx="3">
                  <c:v>6.6882092408242541E-2</c:v>
                </c:pt>
                <c:pt idx="4">
                  <c:v>9.575034876069731E-2</c:v>
                </c:pt>
                <c:pt idx="5">
                  <c:v>0.10463846465507705</c:v>
                </c:pt>
                <c:pt idx="6">
                  <c:v>0.11255315461180385</c:v>
                </c:pt>
                <c:pt idx="7">
                  <c:v>6.9973240654575927E-2</c:v>
                </c:pt>
              </c:numCache>
            </c:numRef>
          </c:val>
          <c:extLst>
            <c:ext xmlns:c16="http://schemas.microsoft.com/office/drawing/2014/chart" uri="{C3380CC4-5D6E-409C-BE32-E72D297353CC}">
              <c16:uniqueId val="{00000007-483B-4413-A0BE-5D12BFA1EE9F}"/>
            </c:ext>
          </c:extLst>
        </c:ser>
        <c:ser>
          <c:idx val="4"/>
          <c:order val="4"/>
          <c:tx>
            <c:strRef>
              <c:f>Sheet1!$G$3</c:f>
              <c:strCache>
                <c:ptCount val="1"/>
                <c:pt idx="0">
                  <c:v>Neizmanto</c:v>
                </c:pt>
              </c:strCache>
            </c:strRef>
          </c:tx>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Sheet1!$B$4:$B$11</c:f>
              <c:strCache>
                <c:ptCount val="8"/>
                <c:pt idx="0">
                  <c:v>Jauns.tv</c:v>
                </c:pt>
                <c:pt idx="1">
                  <c:v>Apollo.lv</c:v>
                </c:pt>
                <c:pt idx="2">
                  <c:v>Tvnet.lv</c:v>
                </c:pt>
                <c:pt idx="3">
                  <c:v>Delfi.tv</c:v>
                </c:pt>
                <c:pt idx="4">
                  <c:v>LA.lv</c:v>
                </c:pt>
                <c:pt idx="5">
                  <c:v>Tv3Play</c:v>
                </c:pt>
                <c:pt idx="6">
                  <c:v> retv.lv</c:v>
                </c:pt>
                <c:pt idx="7">
                  <c:v>LSM.lv</c:v>
                </c:pt>
              </c:strCache>
            </c:strRef>
          </c:cat>
          <c:val>
            <c:numRef>
              <c:f>Sheet1!$G$4:$G$11</c:f>
              <c:numCache>
                <c:formatCode>0%</c:formatCode>
                <c:ptCount val="8"/>
                <c:pt idx="0">
                  <c:v>0.36356841693399267</c:v>
                </c:pt>
                <c:pt idx="1">
                  <c:v>0.31260327552849548</c:v>
                </c:pt>
                <c:pt idx="2">
                  <c:v>0.23126121480385031</c:v>
                </c:pt>
                <c:pt idx="3">
                  <c:v>0.16031010414907315</c:v>
                </c:pt>
                <c:pt idx="4">
                  <c:v>0.39685568635524171</c:v>
                </c:pt>
                <c:pt idx="5">
                  <c:v>0.48440590996931659</c:v>
                </c:pt>
                <c:pt idx="6">
                  <c:v>0.52858975637980865</c:v>
                </c:pt>
                <c:pt idx="7">
                  <c:v>0.23370354052871217</c:v>
                </c:pt>
              </c:numCache>
            </c:numRef>
          </c:val>
          <c:extLst>
            <c:ext xmlns:c16="http://schemas.microsoft.com/office/drawing/2014/chart" uri="{C3380CC4-5D6E-409C-BE32-E72D297353CC}">
              <c16:uniqueId val="{00000008-483B-4413-A0BE-5D12BFA1EE9F}"/>
            </c:ext>
          </c:extLst>
        </c:ser>
        <c:dLbls>
          <c:showLegendKey val="0"/>
          <c:showVal val="1"/>
          <c:showCatName val="0"/>
          <c:showSerName val="0"/>
          <c:showPercent val="0"/>
          <c:showBubbleSize val="0"/>
        </c:dLbls>
        <c:gapWidth val="44"/>
        <c:overlap val="100"/>
        <c:axId val="-1640715584"/>
        <c:axId val="-1640705248"/>
      </c:barChart>
      <c:catAx>
        <c:axId val="-1640715584"/>
        <c:scaling>
          <c:orientation val="minMax"/>
        </c:scaling>
        <c:delete val="0"/>
        <c:axPos val="l"/>
        <c:numFmt formatCode="General" sourceLinked="0"/>
        <c:majorTickMark val="out"/>
        <c:minorTickMark val="none"/>
        <c:tickLblPos val="nextTo"/>
        <c:txPr>
          <a:bodyPr/>
          <a:lstStyle/>
          <a:p>
            <a:pPr>
              <a:defRPr sz="1100" b="1"/>
            </a:pPr>
            <a:endParaRPr lang="en-US"/>
          </a:p>
        </c:txPr>
        <c:crossAx val="-1640705248"/>
        <c:crosses val="autoZero"/>
        <c:auto val="1"/>
        <c:lblAlgn val="ctr"/>
        <c:lblOffset val="100"/>
        <c:noMultiLvlLbl val="0"/>
      </c:catAx>
      <c:valAx>
        <c:axId val="-1640705248"/>
        <c:scaling>
          <c:orientation val="minMax"/>
        </c:scaling>
        <c:delete val="1"/>
        <c:axPos val="b"/>
        <c:numFmt formatCode="0%" sourceLinked="1"/>
        <c:majorTickMark val="out"/>
        <c:minorTickMark val="none"/>
        <c:tickLblPos val="nextTo"/>
        <c:crossAx val="-1640715584"/>
        <c:crosses val="autoZero"/>
        <c:crossBetween val="between"/>
      </c:valAx>
    </c:plotArea>
    <c:legend>
      <c:legendPos val="t"/>
      <c:layout>
        <c:manualLayout>
          <c:xMode val="edge"/>
          <c:yMode val="edge"/>
          <c:x val="0.2769671164380153"/>
          <c:y val="0.864286062309917"/>
          <c:w val="0.7230328835619847"/>
          <c:h val="0.12464972709018041"/>
        </c:manualLayout>
      </c:layout>
      <c:overlay val="0"/>
      <c:txPr>
        <a:bodyPr/>
        <a:lstStyle/>
        <a:p>
          <a:pPr>
            <a:defRPr lang="en-US" sz="105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230010617920415E-2"/>
          <c:y val="1.8065104931233117E-2"/>
          <c:w val="0.92443856997821228"/>
          <c:h val="0.96210538414094304"/>
        </c:manualLayout>
      </c:layout>
      <c:barChart>
        <c:barDir val="bar"/>
        <c:grouping val="clustered"/>
        <c:varyColors val="0"/>
        <c:ser>
          <c:idx val="0"/>
          <c:order val="0"/>
          <c:tx>
            <c:strRef>
              <c:f>Sheet1!$B$1</c:f>
              <c:strCache>
                <c:ptCount val="1"/>
                <c:pt idx="0">
                  <c:v>Vidējais*</c:v>
                </c:pt>
              </c:strCache>
            </c:strRef>
          </c:tx>
          <c:spPr>
            <a:solidFill>
              <a:srgbClr val="990033"/>
            </a:solidFill>
            <a:ln w="25310">
              <a:noFill/>
            </a:ln>
          </c:spPr>
          <c:invertIfNegative val="0"/>
          <c:dPt>
            <c:idx val="0"/>
            <c:invertIfNegative val="0"/>
            <c:bubble3D val="0"/>
            <c:extLst>
              <c:ext xmlns:c16="http://schemas.microsoft.com/office/drawing/2014/chart" uri="{C3380CC4-5D6E-409C-BE32-E72D297353CC}">
                <c16:uniqueId val="{00000000-BF21-4088-82F7-0AF1C594E9FD}"/>
              </c:ext>
            </c:extLst>
          </c:dPt>
          <c:dPt>
            <c:idx val="1"/>
            <c:invertIfNegative val="0"/>
            <c:bubble3D val="0"/>
            <c:extLst>
              <c:ext xmlns:c16="http://schemas.microsoft.com/office/drawing/2014/chart" uri="{C3380CC4-5D6E-409C-BE32-E72D297353CC}">
                <c16:uniqueId val="{00000001-BF21-4088-82F7-0AF1C594E9FD}"/>
              </c:ext>
            </c:extLst>
          </c:dPt>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Jauns.tv</c:v>
                </c:pt>
                <c:pt idx="1">
                  <c:v>Apollo.lv</c:v>
                </c:pt>
                <c:pt idx="2">
                  <c:v>Tvnet.lv</c:v>
                </c:pt>
                <c:pt idx="3">
                  <c:v>Delfi.tv</c:v>
                </c:pt>
                <c:pt idx="4">
                  <c:v>LA.lv</c:v>
                </c:pt>
                <c:pt idx="5">
                  <c:v>Tv3Play</c:v>
                </c:pt>
                <c:pt idx="6">
                  <c:v> retv.lv</c:v>
                </c:pt>
                <c:pt idx="7">
                  <c:v>LSM.lv</c:v>
                </c:pt>
              </c:strCache>
            </c:strRef>
          </c:cat>
          <c:val>
            <c:numRef>
              <c:f>Sheet1!$B$2:$B$9</c:f>
              <c:numCache>
                <c:formatCode>0.0</c:formatCode>
                <c:ptCount val="8"/>
                <c:pt idx="0">
                  <c:v>7.2734281910096241</c:v>
                </c:pt>
                <c:pt idx="1">
                  <c:v>7.4178140948911002</c:v>
                </c:pt>
                <c:pt idx="2">
                  <c:v>7.4840858990614381</c:v>
                </c:pt>
                <c:pt idx="3">
                  <c:v>7.5896257114088996</c:v>
                </c:pt>
                <c:pt idx="4">
                  <c:v>7.7012287928360825</c:v>
                </c:pt>
                <c:pt idx="5">
                  <c:v>7.7511850263237392</c:v>
                </c:pt>
                <c:pt idx="6">
                  <c:v>7.9500737317103338</c:v>
                </c:pt>
                <c:pt idx="7">
                  <c:v>8.2758578863758476</c:v>
                </c:pt>
              </c:numCache>
            </c:numRef>
          </c:val>
          <c:extLst>
            <c:ext xmlns:c16="http://schemas.microsoft.com/office/drawing/2014/chart" uri="{C3380CC4-5D6E-409C-BE32-E72D297353CC}">
              <c16:uniqueId val="{00000002-BF21-4088-82F7-0AF1C594E9FD}"/>
            </c:ext>
          </c:extLst>
        </c:ser>
        <c:dLbls>
          <c:showLegendKey val="0"/>
          <c:showVal val="1"/>
          <c:showCatName val="1"/>
          <c:showSerName val="0"/>
          <c:showPercent val="0"/>
          <c:showBubbleSize val="0"/>
        </c:dLbls>
        <c:gapWidth val="50"/>
        <c:axId val="441604376"/>
        <c:axId val="441604768"/>
      </c:barChart>
      <c:catAx>
        <c:axId val="441604376"/>
        <c:scaling>
          <c:orientation val="minMax"/>
        </c:scaling>
        <c:delete val="1"/>
        <c:axPos val="l"/>
        <c:majorGridlines>
          <c:spPr>
            <a:ln w="6350">
              <a:solidFill>
                <a:schemeClr val="bg1">
                  <a:lumMod val="85000"/>
                </a:schemeClr>
              </a:solidFill>
              <a:prstDash val="sysDash"/>
            </a:ln>
          </c:spPr>
        </c:majorGridlines>
        <c:numFmt formatCode="@" sourceLinked="0"/>
        <c:majorTickMark val="out"/>
        <c:minorTickMark val="none"/>
        <c:tickLblPos val="nextTo"/>
        <c:crossAx val="441604768"/>
        <c:crosses val="autoZero"/>
        <c:auto val="1"/>
        <c:lblAlgn val="ctr"/>
        <c:lblOffset val="100"/>
        <c:tickMarkSkip val="1"/>
        <c:noMultiLvlLbl val="0"/>
      </c:catAx>
      <c:valAx>
        <c:axId val="441604768"/>
        <c:scaling>
          <c:orientation val="minMax"/>
          <c:max val="10"/>
          <c:min val="1"/>
        </c:scaling>
        <c:delete val="1"/>
        <c:axPos val="b"/>
        <c:numFmt formatCode="0.0" sourceLinked="1"/>
        <c:majorTickMark val="out"/>
        <c:minorTickMark val="none"/>
        <c:tickLblPos val="nextTo"/>
        <c:crossAx val="441604376"/>
        <c:crosses val="autoZero"/>
        <c:crossBetween val="between"/>
        <c:majorUnit val="3"/>
      </c:valAx>
      <c:spPr>
        <a:noFill/>
        <a:ln w="25310">
          <a:noFill/>
        </a:ln>
      </c:spPr>
    </c:plotArea>
    <c:plotVisOnly val="1"/>
    <c:dispBlanksAs val="gap"/>
    <c:showDLblsOverMax val="0"/>
  </c:chart>
  <c:spPr>
    <a:noFill/>
    <a:ln>
      <a:noFill/>
    </a:ln>
  </c:spPr>
  <c:txPr>
    <a:bodyPr/>
    <a:lstStyle/>
    <a:p>
      <a:pPr>
        <a:defRPr sz="700" b="0" i="0" u="none" strike="noStrike" baseline="0">
          <a:solidFill>
            <a:schemeClr val="tx1"/>
          </a:solidFill>
          <a:latin typeface="+mj-lt"/>
          <a:ea typeface="Arial"/>
          <a:cs typeface="Arial"/>
        </a:defRPr>
      </a:pPr>
      <a:endParaRPr lang="en-US"/>
    </a:p>
  </c:txPr>
  <c:externalData r:id="rId1">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545505222825776"/>
          <c:y val="5.4421564248590168E-2"/>
          <c:w val="0.84398985022116491"/>
          <c:h val="0.79192218003974602"/>
        </c:manualLayout>
      </c:layout>
      <c:barChart>
        <c:barDir val="bar"/>
        <c:grouping val="percentStacked"/>
        <c:varyColors val="0"/>
        <c:ser>
          <c:idx val="0"/>
          <c:order val="0"/>
          <c:tx>
            <c:strRef>
              <c:f>Sheet1!$C$3</c:f>
              <c:strCache>
                <c:ptCount val="1"/>
                <c:pt idx="0">
                  <c:v>Pozitīvs vērtējums (9-10 punkti)</c:v>
                </c:pt>
              </c:strCache>
            </c:strRef>
          </c:tx>
          <c:spPr>
            <a:solidFill>
              <a:schemeClr val="accent3"/>
            </a:solidFill>
          </c:spPr>
          <c:invertIfNegative val="0"/>
          <c:dPt>
            <c:idx val="0"/>
            <c:invertIfNegative val="0"/>
            <c:bubble3D val="0"/>
            <c:extLst>
              <c:ext xmlns:c16="http://schemas.microsoft.com/office/drawing/2014/chart" uri="{C3380CC4-5D6E-409C-BE32-E72D297353CC}">
                <c16:uniqueId val="{00000000-FA62-4B75-BB39-E3413C31C79D}"/>
              </c:ext>
            </c:extLst>
          </c:dPt>
          <c:dPt>
            <c:idx val="3"/>
            <c:invertIfNegative val="0"/>
            <c:bubble3D val="0"/>
            <c:extLst>
              <c:ext xmlns:c16="http://schemas.microsoft.com/office/drawing/2014/chart" uri="{C3380CC4-5D6E-409C-BE32-E72D297353CC}">
                <c16:uniqueId val="{00000001-FA62-4B75-BB39-E3413C31C79D}"/>
              </c:ext>
            </c:extLst>
          </c:dPt>
          <c:dLbls>
            <c:spPr>
              <a:noFill/>
              <a:ln>
                <a:noFill/>
              </a:ln>
              <a:effectLst/>
            </c:spPr>
            <c:txPr>
              <a:bodyPr/>
              <a:lstStyle/>
              <a:p>
                <a:pPr>
                  <a:defRPr lang="en-US" sz="9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Sheet1!$B$4:$B$11</c:f>
              <c:strCache>
                <c:ptCount val="8"/>
                <c:pt idx="0">
                  <c:v>Jauns.tv (n=530)</c:v>
                </c:pt>
                <c:pt idx="1">
                  <c:v>Apollo.lv (n=586)</c:v>
                </c:pt>
                <c:pt idx="2">
                  <c:v>Tvnet.lv (n=677)</c:v>
                </c:pt>
                <c:pt idx="3">
                  <c:v>Delfi.tv (n=747)</c:v>
                </c:pt>
                <c:pt idx="4">
                  <c:v>LA.lv (n=490)</c:v>
                </c:pt>
                <c:pt idx="5">
                  <c:v>Tv3Play (n=384)</c:v>
                </c:pt>
                <c:pt idx="6">
                  <c:v> retv.lv (n=334)</c:v>
                </c:pt>
                <c:pt idx="7">
                  <c:v>LSM.lv (n=672)</c:v>
                </c:pt>
              </c:strCache>
            </c:strRef>
          </c:cat>
          <c:val>
            <c:numRef>
              <c:f>Sheet1!$C$4:$C$11</c:f>
              <c:numCache>
                <c:formatCode>0%</c:formatCode>
                <c:ptCount val="8"/>
                <c:pt idx="0">
                  <c:v>0.32185636008696666</c:v>
                </c:pt>
                <c:pt idx="1">
                  <c:v>0.33321277552691297</c:v>
                </c:pt>
                <c:pt idx="2">
                  <c:v>0.33131002199048476</c:v>
                </c:pt>
                <c:pt idx="3">
                  <c:v>0.34677557036968154</c:v>
                </c:pt>
                <c:pt idx="4">
                  <c:v>0.3770922982595839</c:v>
                </c:pt>
                <c:pt idx="5">
                  <c:v>0.36120514411887578</c:v>
                </c:pt>
                <c:pt idx="6">
                  <c:v>0.43009425341426755</c:v>
                </c:pt>
                <c:pt idx="7">
                  <c:v>0.51736612745153754</c:v>
                </c:pt>
              </c:numCache>
            </c:numRef>
          </c:val>
          <c:extLst>
            <c:ext xmlns:c16="http://schemas.microsoft.com/office/drawing/2014/chart" uri="{C3380CC4-5D6E-409C-BE32-E72D297353CC}">
              <c16:uniqueId val="{00000002-FA62-4B75-BB39-E3413C31C79D}"/>
            </c:ext>
          </c:extLst>
        </c:ser>
        <c:ser>
          <c:idx val="1"/>
          <c:order val="1"/>
          <c:tx>
            <c:strRef>
              <c:f>Sheet1!$D$3</c:f>
              <c:strCache>
                <c:ptCount val="1"/>
                <c:pt idx="0">
                  <c:v>Apmierinoši (6-8 punkti)</c:v>
                </c:pt>
              </c:strCache>
            </c:strRef>
          </c:tx>
          <c:spPr>
            <a:solidFill>
              <a:schemeClr val="accent1"/>
            </a:solidFill>
          </c:spPr>
          <c:invertIfNegative val="0"/>
          <c:dPt>
            <c:idx val="0"/>
            <c:invertIfNegative val="0"/>
            <c:bubble3D val="0"/>
            <c:extLst>
              <c:ext xmlns:c16="http://schemas.microsoft.com/office/drawing/2014/chart" uri="{C3380CC4-5D6E-409C-BE32-E72D297353CC}">
                <c16:uniqueId val="{00000003-FA62-4B75-BB39-E3413C31C79D}"/>
              </c:ext>
            </c:extLst>
          </c:dPt>
          <c:dPt>
            <c:idx val="3"/>
            <c:invertIfNegative val="0"/>
            <c:bubble3D val="0"/>
            <c:extLst>
              <c:ext xmlns:c16="http://schemas.microsoft.com/office/drawing/2014/chart" uri="{C3380CC4-5D6E-409C-BE32-E72D297353CC}">
                <c16:uniqueId val="{00000004-FA62-4B75-BB39-E3413C31C79D}"/>
              </c:ext>
            </c:extLst>
          </c:dPt>
          <c:dLbls>
            <c:spPr>
              <a:noFill/>
              <a:ln>
                <a:noFill/>
              </a:ln>
              <a:effectLst/>
            </c:spPr>
            <c:txPr>
              <a:bodyPr wrap="square" lIns="38100" tIns="19050" rIns="38100" bIns="19050" anchor="ctr">
                <a:spAutoFit/>
              </a:bodyPr>
              <a:lstStyle/>
              <a:p>
                <a:pPr>
                  <a:defRPr sz="9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Sheet1!$B$4:$B$11</c:f>
              <c:strCache>
                <c:ptCount val="8"/>
                <c:pt idx="0">
                  <c:v>Jauns.tv (n=530)</c:v>
                </c:pt>
                <c:pt idx="1">
                  <c:v>Apollo.lv (n=586)</c:v>
                </c:pt>
                <c:pt idx="2">
                  <c:v>Tvnet.lv (n=677)</c:v>
                </c:pt>
                <c:pt idx="3">
                  <c:v>Delfi.tv (n=747)</c:v>
                </c:pt>
                <c:pt idx="4">
                  <c:v>LA.lv (n=490)</c:v>
                </c:pt>
                <c:pt idx="5">
                  <c:v>Tv3Play (n=384)</c:v>
                </c:pt>
                <c:pt idx="6">
                  <c:v> retv.lv (n=334)</c:v>
                </c:pt>
                <c:pt idx="7">
                  <c:v>LSM.lv (n=672)</c:v>
                </c:pt>
              </c:strCache>
            </c:strRef>
          </c:cat>
          <c:val>
            <c:numRef>
              <c:f>Sheet1!$D$4:$D$11</c:f>
              <c:numCache>
                <c:formatCode>0%</c:formatCode>
                <c:ptCount val="8"/>
                <c:pt idx="0">
                  <c:v>0.48286999548526299</c:v>
                </c:pt>
                <c:pt idx="1">
                  <c:v>0.48449645753831116</c:v>
                </c:pt>
                <c:pt idx="2">
                  <c:v>0.50732926634399234</c:v>
                </c:pt>
                <c:pt idx="3">
                  <c:v>0.49656776124753454</c:v>
                </c:pt>
                <c:pt idx="4">
                  <c:v>0.48907006504228934</c:v>
                </c:pt>
                <c:pt idx="5">
                  <c:v>0.51583651833606836</c:v>
                </c:pt>
                <c:pt idx="6">
                  <c:v>0.47336518724712273</c:v>
                </c:pt>
                <c:pt idx="7">
                  <c:v>0.40608210595510191</c:v>
                </c:pt>
              </c:numCache>
            </c:numRef>
          </c:val>
          <c:extLst>
            <c:ext xmlns:c16="http://schemas.microsoft.com/office/drawing/2014/chart" uri="{C3380CC4-5D6E-409C-BE32-E72D297353CC}">
              <c16:uniqueId val="{00000005-FA62-4B75-BB39-E3413C31C79D}"/>
            </c:ext>
          </c:extLst>
        </c:ser>
        <c:ser>
          <c:idx val="2"/>
          <c:order val="2"/>
          <c:tx>
            <c:strRef>
              <c:f>Sheet1!$E$3</c:f>
              <c:strCache>
                <c:ptCount val="1"/>
                <c:pt idx="0">
                  <c:v>Kritisks vērtējums (1-5 punkti)</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Sheet1!$B$4:$B$11</c:f>
              <c:strCache>
                <c:ptCount val="8"/>
                <c:pt idx="0">
                  <c:v>Jauns.tv (n=530)</c:v>
                </c:pt>
                <c:pt idx="1">
                  <c:v>Apollo.lv (n=586)</c:v>
                </c:pt>
                <c:pt idx="2">
                  <c:v>Tvnet.lv (n=677)</c:v>
                </c:pt>
                <c:pt idx="3">
                  <c:v>Delfi.tv (n=747)</c:v>
                </c:pt>
                <c:pt idx="4">
                  <c:v>LA.lv (n=490)</c:v>
                </c:pt>
                <c:pt idx="5">
                  <c:v>Tv3Play (n=384)</c:v>
                </c:pt>
                <c:pt idx="6">
                  <c:v> retv.lv (n=334)</c:v>
                </c:pt>
                <c:pt idx="7">
                  <c:v>LSM.lv (n=672)</c:v>
                </c:pt>
              </c:strCache>
            </c:strRef>
          </c:cat>
          <c:val>
            <c:numRef>
              <c:f>Sheet1!$E$4:$E$11</c:f>
              <c:numCache>
                <c:formatCode>0%</c:formatCode>
                <c:ptCount val="8"/>
                <c:pt idx="0">
                  <c:v>0.19527364442776901</c:v>
                </c:pt>
                <c:pt idx="1">
                  <c:v>0.18229076693477356</c:v>
                </c:pt>
                <c:pt idx="2">
                  <c:v>0.16136071166552041</c:v>
                </c:pt>
                <c:pt idx="3">
                  <c:v>0.15665666838278058</c:v>
                </c:pt>
                <c:pt idx="4">
                  <c:v>0.13383763669812632</c:v>
                </c:pt>
                <c:pt idx="5">
                  <c:v>0.12295833754505554</c:v>
                </c:pt>
                <c:pt idx="6">
                  <c:v>9.6540559338610152E-2</c:v>
                </c:pt>
                <c:pt idx="7">
                  <c:v>7.6551766593357912E-2</c:v>
                </c:pt>
              </c:numCache>
            </c:numRef>
          </c:val>
          <c:extLst>
            <c:ext xmlns:c16="http://schemas.microsoft.com/office/drawing/2014/chart" uri="{C3380CC4-5D6E-409C-BE32-E72D297353CC}">
              <c16:uniqueId val="{00000006-FA62-4B75-BB39-E3413C31C79D}"/>
            </c:ext>
          </c:extLst>
        </c:ser>
        <c:dLbls>
          <c:showLegendKey val="0"/>
          <c:showVal val="1"/>
          <c:showCatName val="0"/>
          <c:showSerName val="0"/>
          <c:showPercent val="0"/>
          <c:showBubbleSize val="0"/>
        </c:dLbls>
        <c:gapWidth val="44"/>
        <c:overlap val="100"/>
        <c:axId val="-1640715584"/>
        <c:axId val="-1640705248"/>
      </c:barChart>
      <c:catAx>
        <c:axId val="-1640715584"/>
        <c:scaling>
          <c:orientation val="minMax"/>
        </c:scaling>
        <c:delete val="0"/>
        <c:axPos val="l"/>
        <c:numFmt formatCode="General" sourceLinked="0"/>
        <c:majorTickMark val="out"/>
        <c:minorTickMark val="none"/>
        <c:tickLblPos val="nextTo"/>
        <c:txPr>
          <a:bodyPr/>
          <a:lstStyle/>
          <a:p>
            <a:pPr>
              <a:defRPr sz="1100" b="1"/>
            </a:pPr>
            <a:endParaRPr lang="en-US"/>
          </a:p>
        </c:txPr>
        <c:crossAx val="-1640705248"/>
        <c:crosses val="autoZero"/>
        <c:auto val="1"/>
        <c:lblAlgn val="ctr"/>
        <c:lblOffset val="100"/>
        <c:noMultiLvlLbl val="0"/>
      </c:catAx>
      <c:valAx>
        <c:axId val="-1640705248"/>
        <c:scaling>
          <c:orientation val="minMax"/>
        </c:scaling>
        <c:delete val="1"/>
        <c:axPos val="b"/>
        <c:numFmt formatCode="0%" sourceLinked="1"/>
        <c:majorTickMark val="out"/>
        <c:minorTickMark val="none"/>
        <c:tickLblPos val="nextTo"/>
        <c:crossAx val="-1640715584"/>
        <c:crosses val="autoZero"/>
        <c:crossBetween val="between"/>
      </c:valAx>
    </c:plotArea>
    <c:legend>
      <c:legendPos val="t"/>
      <c:layout>
        <c:manualLayout>
          <c:xMode val="edge"/>
          <c:yMode val="edge"/>
          <c:x val="3.7848171573894876E-2"/>
          <c:y val="0.864286062309917"/>
          <c:w val="0.96215182842610514"/>
          <c:h val="0.12464972709018041"/>
        </c:manualLayout>
      </c:layout>
      <c:overlay val="0"/>
      <c:txPr>
        <a:bodyPr/>
        <a:lstStyle/>
        <a:p>
          <a:pPr>
            <a:defRPr lang="en-US" sz="11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230010617920415E-2"/>
          <c:y val="1.8065104931233117E-2"/>
          <c:w val="0.92443856997821228"/>
          <c:h val="0.96210538414094304"/>
        </c:manualLayout>
      </c:layout>
      <c:barChart>
        <c:barDir val="bar"/>
        <c:grouping val="clustered"/>
        <c:varyColors val="0"/>
        <c:ser>
          <c:idx val="0"/>
          <c:order val="0"/>
          <c:tx>
            <c:strRef>
              <c:f>Sheet1!$B$1</c:f>
              <c:strCache>
                <c:ptCount val="1"/>
                <c:pt idx="0">
                  <c:v>Vidējais*</c:v>
                </c:pt>
              </c:strCache>
            </c:strRef>
          </c:tx>
          <c:spPr>
            <a:solidFill>
              <a:srgbClr val="990033"/>
            </a:solidFill>
            <a:ln w="25310">
              <a:noFill/>
            </a:ln>
          </c:spPr>
          <c:invertIfNegative val="0"/>
          <c:dPt>
            <c:idx val="0"/>
            <c:invertIfNegative val="0"/>
            <c:bubble3D val="0"/>
            <c:extLst>
              <c:ext xmlns:c16="http://schemas.microsoft.com/office/drawing/2014/chart" uri="{C3380CC4-5D6E-409C-BE32-E72D297353CC}">
                <c16:uniqueId val="{00000000-11F9-43C1-8BC9-CA6A539C0FA3}"/>
              </c:ext>
            </c:extLst>
          </c:dPt>
          <c:dPt>
            <c:idx val="1"/>
            <c:invertIfNegative val="0"/>
            <c:bubble3D val="0"/>
            <c:extLst>
              <c:ext xmlns:c16="http://schemas.microsoft.com/office/drawing/2014/chart" uri="{C3380CC4-5D6E-409C-BE32-E72D297353CC}">
                <c16:uniqueId val="{00000001-11F9-43C1-8BC9-CA6A539C0FA3}"/>
              </c:ext>
            </c:extLst>
          </c:dPt>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Jauns.tv</c:v>
                </c:pt>
                <c:pt idx="1">
                  <c:v>Apollo.lv</c:v>
                </c:pt>
                <c:pt idx="2">
                  <c:v>Tvnet.lv</c:v>
                </c:pt>
                <c:pt idx="3">
                  <c:v>Delfi.tv</c:v>
                </c:pt>
                <c:pt idx="4">
                  <c:v>LA.lv</c:v>
                </c:pt>
                <c:pt idx="5">
                  <c:v>Tv3Play</c:v>
                </c:pt>
                <c:pt idx="6">
                  <c:v> retv.lv</c:v>
                </c:pt>
                <c:pt idx="7">
                  <c:v>LSM.lv</c:v>
                </c:pt>
              </c:strCache>
            </c:strRef>
          </c:cat>
          <c:val>
            <c:numRef>
              <c:f>Sheet1!$B$2:$B$9</c:f>
              <c:numCache>
                <c:formatCode>0.0</c:formatCode>
                <c:ptCount val="8"/>
                <c:pt idx="0">
                  <c:v>7.2734281910096241</c:v>
                </c:pt>
                <c:pt idx="1">
                  <c:v>7.4178140948911002</c:v>
                </c:pt>
                <c:pt idx="2">
                  <c:v>7.4840858990614381</c:v>
                </c:pt>
                <c:pt idx="3">
                  <c:v>7.5896257114088996</c:v>
                </c:pt>
                <c:pt idx="4">
                  <c:v>7.7012287928360825</c:v>
                </c:pt>
                <c:pt idx="5">
                  <c:v>7.7511850263237392</c:v>
                </c:pt>
                <c:pt idx="6">
                  <c:v>7.9500737317103338</c:v>
                </c:pt>
                <c:pt idx="7">
                  <c:v>8.2758578863758476</c:v>
                </c:pt>
              </c:numCache>
            </c:numRef>
          </c:val>
          <c:extLst>
            <c:ext xmlns:c16="http://schemas.microsoft.com/office/drawing/2014/chart" uri="{C3380CC4-5D6E-409C-BE32-E72D297353CC}">
              <c16:uniqueId val="{00000002-11F9-43C1-8BC9-CA6A539C0FA3}"/>
            </c:ext>
          </c:extLst>
        </c:ser>
        <c:dLbls>
          <c:showLegendKey val="0"/>
          <c:showVal val="1"/>
          <c:showCatName val="1"/>
          <c:showSerName val="0"/>
          <c:showPercent val="0"/>
          <c:showBubbleSize val="0"/>
        </c:dLbls>
        <c:gapWidth val="50"/>
        <c:axId val="441604376"/>
        <c:axId val="441604768"/>
      </c:barChart>
      <c:catAx>
        <c:axId val="441604376"/>
        <c:scaling>
          <c:orientation val="minMax"/>
        </c:scaling>
        <c:delete val="1"/>
        <c:axPos val="l"/>
        <c:majorGridlines>
          <c:spPr>
            <a:ln w="6350">
              <a:solidFill>
                <a:schemeClr val="bg1">
                  <a:lumMod val="85000"/>
                </a:schemeClr>
              </a:solidFill>
              <a:prstDash val="sysDash"/>
            </a:ln>
          </c:spPr>
        </c:majorGridlines>
        <c:numFmt formatCode="@" sourceLinked="0"/>
        <c:majorTickMark val="out"/>
        <c:minorTickMark val="none"/>
        <c:tickLblPos val="nextTo"/>
        <c:crossAx val="441604768"/>
        <c:crosses val="autoZero"/>
        <c:auto val="1"/>
        <c:lblAlgn val="ctr"/>
        <c:lblOffset val="100"/>
        <c:tickMarkSkip val="1"/>
        <c:noMultiLvlLbl val="0"/>
      </c:catAx>
      <c:valAx>
        <c:axId val="441604768"/>
        <c:scaling>
          <c:orientation val="minMax"/>
          <c:max val="10"/>
          <c:min val="1"/>
        </c:scaling>
        <c:delete val="1"/>
        <c:axPos val="b"/>
        <c:numFmt formatCode="0.0" sourceLinked="1"/>
        <c:majorTickMark val="out"/>
        <c:minorTickMark val="none"/>
        <c:tickLblPos val="nextTo"/>
        <c:crossAx val="441604376"/>
        <c:crosses val="autoZero"/>
        <c:crossBetween val="between"/>
        <c:majorUnit val="3"/>
      </c:valAx>
      <c:spPr>
        <a:noFill/>
        <a:ln w="25310">
          <a:noFill/>
        </a:ln>
      </c:spPr>
    </c:plotArea>
    <c:plotVisOnly val="1"/>
    <c:dispBlanksAs val="gap"/>
    <c:showDLblsOverMax val="0"/>
  </c:chart>
  <c:spPr>
    <a:noFill/>
    <a:ln>
      <a:noFill/>
    </a:ln>
  </c:spPr>
  <c:txPr>
    <a:bodyPr/>
    <a:lstStyle/>
    <a:p>
      <a:pPr>
        <a:defRPr sz="700" b="0" i="0" u="none" strike="noStrike" baseline="0">
          <a:solidFill>
            <a:schemeClr val="tx1"/>
          </a:solidFill>
          <a:latin typeface="+mj-lt"/>
          <a:ea typeface="Arial"/>
          <a:cs typeface="Arial"/>
        </a:defRPr>
      </a:pPr>
      <a:endParaRPr lang="en-US"/>
    </a:p>
  </c:txPr>
  <c:externalData r:id="rId1">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279376368571323"/>
          <c:y val="1.2332591719031733E-3"/>
          <c:w val="0.66665112550669925"/>
          <c:h val="0.90773641193622934"/>
        </c:manualLayout>
      </c:layout>
      <c:barChart>
        <c:barDir val="bar"/>
        <c:grouping val="percentStacked"/>
        <c:varyColors val="0"/>
        <c:ser>
          <c:idx val="0"/>
          <c:order val="0"/>
          <c:tx>
            <c:strRef>
              <c:f>Sheet1!$C$3</c:f>
              <c:strCache>
                <c:ptCount val="1"/>
                <c:pt idx="0">
                  <c:v>Ļoti bieži</c:v>
                </c:pt>
              </c:strCache>
            </c:strRef>
          </c:tx>
          <c:spPr>
            <a:solidFill>
              <a:schemeClr val="accent6">
                <a:lumMod val="75000"/>
              </a:schemeClr>
            </a:solidFill>
          </c:spPr>
          <c:invertIfNegative val="0"/>
          <c:dPt>
            <c:idx val="0"/>
            <c:invertIfNegative val="0"/>
            <c:bubble3D val="0"/>
            <c:extLst>
              <c:ext xmlns:c16="http://schemas.microsoft.com/office/drawing/2014/chart" uri="{C3380CC4-5D6E-409C-BE32-E72D297353CC}">
                <c16:uniqueId val="{00000000-7C43-4B7D-80D9-E59B2D151608}"/>
              </c:ext>
            </c:extLst>
          </c:dPt>
          <c:dPt>
            <c:idx val="3"/>
            <c:invertIfNegative val="0"/>
            <c:bubble3D val="0"/>
            <c:extLst>
              <c:ext xmlns:c16="http://schemas.microsoft.com/office/drawing/2014/chart" uri="{C3380CC4-5D6E-409C-BE32-E72D297353CC}">
                <c16:uniqueId val="{00000001-7C43-4B7D-80D9-E59B2D151608}"/>
              </c:ext>
            </c:extLst>
          </c:dPt>
          <c:dLbls>
            <c:spPr>
              <a:noFill/>
              <a:ln>
                <a:noFill/>
              </a:ln>
              <a:effectLst/>
            </c:spPr>
            <c:txPr>
              <a:bodyPr/>
              <a:lstStyle/>
              <a:p>
                <a:pPr>
                  <a:defRPr lang="en-US" sz="9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Sheet1!$B$4:$B$15</c:f>
              <c:strCache>
                <c:ptCount val="12"/>
                <c:pt idx="0">
                  <c:v>pārāk lēna runa</c:v>
                </c:pt>
                <c:pt idx="1">
                  <c:v>pārāk ātra runa</c:v>
                </c:pt>
                <c:pt idx="2">
                  <c:v>slikta dikcija, neskaidra runa</c:v>
                </c:pt>
                <c:pt idx="3">
                  <c:v>Nabadzīga valoda</c:v>
                </c:pt>
                <c:pt idx="4">
                  <c:v>nepareizi lietoti termini</c:v>
                </c:pt>
                <c:pt idx="5">
                  <c:v>Nepareizi izrunāti vārdi</c:v>
                </c:pt>
                <c:pt idx="6">
                  <c:v>rusismi</c:v>
                </c:pt>
                <c:pt idx="7">
                  <c:v>sarežģīta valoda, pārāk daudz svešvārdu</c:v>
                </c:pt>
                <c:pt idx="8">
                  <c:v>Kļūdas subtitros</c:v>
                </c:pt>
                <c:pt idx="9">
                  <c:v>sarunvaloda un slengs</c:v>
                </c:pt>
                <c:pt idx="10">
                  <c:v>liekvārdība</c:v>
                </c:pt>
                <c:pt idx="11">
                  <c:v>anglismi</c:v>
                </c:pt>
              </c:strCache>
            </c:strRef>
          </c:cat>
          <c:val>
            <c:numRef>
              <c:f>Sheet1!$C$4:$C$15</c:f>
              <c:numCache>
                <c:formatCode>0%</c:formatCode>
                <c:ptCount val="12"/>
                <c:pt idx="0">
                  <c:v>1.7714471387707983E-2</c:v>
                </c:pt>
                <c:pt idx="1">
                  <c:v>3.6944065820025275E-2</c:v>
                </c:pt>
                <c:pt idx="2">
                  <c:v>3.6578959053327621E-2</c:v>
                </c:pt>
                <c:pt idx="3">
                  <c:v>3.3491273785607345E-2</c:v>
                </c:pt>
                <c:pt idx="4">
                  <c:v>3.7382528751925985E-2</c:v>
                </c:pt>
                <c:pt idx="5">
                  <c:v>4.4605648788720018E-2</c:v>
                </c:pt>
                <c:pt idx="6">
                  <c:v>4.6174948810485866E-2</c:v>
                </c:pt>
                <c:pt idx="7">
                  <c:v>9.0177551116628007E-2</c:v>
                </c:pt>
                <c:pt idx="8">
                  <c:v>8.508126073502939E-2</c:v>
                </c:pt>
                <c:pt idx="9">
                  <c:v>7.1702475956021611E-2</c:v>
                </c:pt>
                <c:pt idx="10">
                  <c:v>0.13304408983583763</c:v>
                </c:pt>
                <c:pt idx="11">
                  <c:v>0.15169777499607257</c:v>
                </c:pt>
              </c:numCache>
            </c:numRef>
          </c:val>
          <c:extLst>
            <c:ext xmlns:c16="http://schemas.microsoft.com/office/drawing/2014/chart" uri="{C3380CC4-5D6E-409C-BE32-E72D297353CC}">
              <c16:uniqueId val="{00000002-7C43-4B7D-80D9-E59B2D151608}"/>
            </c:ext>
          </c:extLst>
        </c:ser>
        <c:ser>
          <c:idx val="1"/>
          <c:order val="1"/>
          <c:tx>
            <c:strRef>
              <c:f>Sheet1!$D$3</c:f>
              <c:strCache>
                <c:ptCount val="1"/>
                <c:pt idx="0">
                  <c:v>Diezgan bieži</c:v>
                </c:pt>
              </c:strCache>
            </c:strRef>
          </c:tx>
          <c:spPr>
            <a:solidFill>
              <a:schemeClr val="accent6"/>
            </a:solidFill>
          </c:spPr>
          <c:invertIfNegative val="0"/>
          <c:dPt>
            <c:idx val="0"/>
            <c:invertIfNegative val="0"/>
            <c:bubble3D val="0"/>
            <c:extLst>
              <c:ext xmlns:c16="http://schemas.microsoft.com/office/drawing/2014/chart" uri="{C3380CC4-5D6E-409C-BE32-E72D297353CC}">
                <c16:uniqueId val="{00000003-7C43-4B7D-80D9-E59B2D151608}"/>
              </c:ext>
            </c:extLst>
          </c:dPt>
          <c:dPt>
            <c:idx val="3"/>
            <c:invertIfNegative val="0"/>
            <c:bubble3D val="0"/>
            <c:extLst>
              <c:ext xmlns:c16="http://schemas.microsoft.com/office/drawing/2014/chart" uri="{C3380CC4-5D6E-409C-BE32-E72D297353CC}">
                <c16:uniqueId val="{00000004-7C43-4B7D-80D9-E59B2D151608}"/>
              </c:ext>
            </c:extLst>
          </c:dPt>
          <c:dLbls>
            <c:spPr>
              <a:noFill/>
              <a:ln>
                <a:noFill/>
              </a:ln>
              <a:effectLst/>
            </c:spPr>
            <c:txPr>
              <a:bodyPr wrap="square" lIns="38100" tIns="19050" rIns="38100" bIns="19050" anchor="ctr">
                <a:spAutoFit/>
              </a:bodyPr>
              <a:lstStyle/>
              <a:p>
                <a:pPr>
                  <a:defRPr sz="9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Sheet1!$B$4:$B$15</c:f>
              <c:strCache>
                <c:ptCount val="12"/>
                <c:pt idx="0">
                  <c:v>pārāk lēna runa</c:v>
                </c:pt>
                <c:pt idx="1">
                  <c:v>pārāk ātra runa</c:v>
                </c:pt>
                <c:pt idx="2">
                  <c:v>slikta dikcija, neskaidra runa</c:v>
                </c:pt>
                <c:pt idx="3">
                  <c:v>Nabadzīga valoda</c:v>
                </c:pt>
                <c:pt idx="4">
                  <c:v>nepareizi lietoti termini</c:v>
                </c:pt>
                <c:pt idx="5">
                  <c:v>Nepareizi izrunāti vārdi</c:v>
                </c:pt>
                <c:pt idx="6">
                  <c:v>rusismi</c:v>
                </c:pt>
                <c:pt idx="7">
                  <c:v>sarežģīta valoda, pārāk daudz svešvārdu</c:v>
                </c:pt>
                <c:pt idx="8">
                  <c:v>Kļūdas subtitros</c:v>
                </c:pt>
                <c:pt idx="9">
                  <c:v>sarunvaloda un slengs</c:v>
                </c:pt>
                <c:pt idx="10">
                  <c:v>liekvārdība</c:v>
                </c:pt>
                <c:pt idx="11">
                  <c:v>anglismi</c:v>
                </c:pt>
              </c:strCache>
            </c:strRef>
          </c:cat>
          <c:val>
            <c:numRef>
              <c:f>Sheet1!$D$4:$D$15</c:f>
              <c:numCache>
                <c:formatCode>0%</c:formatCode>
                <c:ptCount val="12"/>
                <c:pt idx="0">
                  <c:v>4.9383586533643026E-2</c:v>
                </c:pt>
                <c:pt idx="1">
                  <c:v>9.7548436449226478E-2</c:v>
                </c:pt>
                <c:pt idx="2">
                  <c:v>0.11375375927887342</c:v>
                </c:pt>
                <c:pt idx="3">
                  <c:v>0.12454987474023813</c:v>
                </c:pt>
                <c:pt idx="4">
                  <c:v>0.12145364647079358</c:v>
                </c:pt>
                <c:pt idx="5">
                  <c:v>0.13348620707097042</c:v>
                </c:pt>
                <c:pt idx="6">
                  <c:v>0.13566400466005585</c:v>
                </c:pt>
                <c:pt idx="7">
                  <c:v>0.18576111002481077</c:v>
                </c:pt>
                <c:pt idx="8">
                  <c:v>0.20141987406544698</c:v>
                </c:pt>
                <c:pt idx="9">
                  <c:v>0.21702746452971197</c:v>
                </c:pt>
                <c:pt idx="10">
                  <c:v>0.21405865565433299</c:v>
                </c:pt>
                <c:pt idx="11">
                  <c:v>0.26635869368666326</c:v>
                </c:pt>
              </c:numCache>
            </c:numRef>
          </c:val>
          <c:extLst>
            <c:ext xmlns:c16="http://schemas.microsoft.com/office/drawing/2014/chart" uri="{C3380CC4-5D6E-409C-BE32-E72D297353CC}">
              <c16:uniqueId val="{00000005-7C43-4B7D-80D9-E59B2D151608}"/>
            </c:ext>
          </c:extLst>
        </c:ser>
        <c:ser>
          <c:idx val="2"/>
          <c:order val="2"/>
          <c:tx>
            <c:strRef>
              <c:f>Sheet1!$E$3</c:f>
              <c:strCache>
                <c:ptCount val="1"/>
                <c:pt idx="0">
                  <c:v>Reizēm</c:v>
                </c:pt>
              </c:strCache>
            </c:strRef>
          </c:tx>
          <c:spPr>
            <a:solidFill>
              <a:schemeClr val="accent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Sheet1!$B$4:$B$15</c:f>
              <c:strCache>
                <c:ptCount val="12"/>
                <c:pt idx="0">
                  <c:v>pārāk lēna runa</c:v>
                </c:pt>
                <c:pt idx="1">
                  <c:v>pārāk ātra runa</c:v>
                </c:pt>
                <c:pt idx="2">
                  <c:v>slikta dikcija, neskaidra runa</c:v>
                </c:pt>
                <c:pt idx="3">
                  <c:v>Nabadzīga valoda</c:v>
                </c:pt>
                <c:pt idx="4">
                  <c:v>nepareizi lietoti termini</c:v>
                </c:pt>
                <c:pt idx="5">
                  <c:v>Nepareizi izrunāti vārdi</c:v>
                </c:pt>
                <c:pt idx="6">
                  <c:v>rusismi</c:v>
                </c:pt>
                <c:pt idx="7">
                  <c:v>sarežģīta valoda, pārāk daudz svešvārdu</c:v>
                </c:pt>
                <c:pt idx="8">
                  <c:v>Kļūdas subtitros</c:v>
                </c:pt>
                <c:pt idx="9">
                  <c:v>sarunvaloda un slengs</c:v>
                </c:pt>
                <c:pt idx="10">
                  <c:v>liekvārdība</c:v>
                </c:pt>
                <c:pt idx="11">
                  <c:v>anglismi</c:v>
                </c:pt>
              </c:strCache>
            </c:strRef>
          </c:cat>
          <c:val>
            <c:numRef>
              <c:f>Sheet1!$E$4:$E$15</c:f>
              <c:numCache>
                <c:formatCode>0%</c:formatCode>
                <c:ptCount val="12"/>
                <c:pt idx="0">
                  <c:v>0.29903679320816851</c:v>
                </c:pt>
                <c:pt idx="1">
                  <c:v>0.33173940418766112</c:v>
                </c:pt>
                <c:pt idx="2">
                  <c:v>0.37001339433780162</c:v>
                </c:pt>
                <c:pt idx="3">
                  <c:v>0.32043287111254865</c:v>
                </c:pt>
                <c:pt idx="4">
                  <c:v>0.35928852230624098</c:v>
                </c:pt>
                <c:pt idx="5">
                  <c:v>0.41607336818998947</c:v>
                </c:pt>
                <c:pt idx="6">
                  <c:v>0.36368545013464948</c:v>
                </c:pt>
                <c:pt idx="7">
                  <c:v>0.34229527165104306</c:v>
                </c:pt>
                <c:pt idx="8">
                  <c:v>0.29507506049328303</c:v>
                </c:pt>
                <c:pt idx="9">
                  <c:v>0.363696722205123</c:v>
                </c:pt>
                <c:pt idx="10">
                  <c:v>0.303031787164872</c:v>
                </c:pt>
                <c:pt idx="11">
                  <c:v>0.32060942639517043</c:v>
                </c:pt>
              </c:numCache>
            </c:numRef>
          </c:val>
          <c:extLst>
            <c:ext xmlns:c16="http://schemas.microsoft.com/office/drawing/2014/chart" uri="{C3380CC4-5D6E-409C-BE32-E72D297353CC}">
              <c16:uniqueId val="{00000006-7C43-4B7D-80D9-E59B2D151608}"/>
            </c:ext>
          </c:extLst>
        </c:ser>
        <c:ser>
          <c:idx val="3"/>
          <c:order val="3"/>
          <c:tx>
            <c:strRef>
              <c:f>Sheet1!$F$3</c:f>
              <c:strCache>
                <c:ptCount val="1"/>
                <c:pt idx="0">
                  <c:v>Ļoti reti\ praktiski nekad</c:v>
                </c:pt>
              </c:strCache>
            </c:strRef>
          </c:tx>
          <c:spPr>
            <a:solidFill>
              <a:schemeClr val="accent3"/>
            </a:solidFill>
          </c:spPr>
          <c:invertIfNegative val="0"/>
          <c:dLbls>
            <c:spPr>
              <a:noFill/>
              <a:ln>
                <a:noFill/>
              </a:ln>
              <a:effectLst/>
            </c:spPr>
            <c:txPr>
              <a:bodyPr wrap="square" lIns="38100" tIns="19050" rIns="38100" bIns="19050" anchor="ctr">
                <a:spAutoFit/>
              </a:bodyPr>
              <a:lstStyle/>
              <a:p>
                <a:pPr>
                  <a:defRPr sz="9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Sheet1!$B$4:$B$15</c:f>
              <c:strCache>
                <c:ptCount val="12"/>
                <c:pt idx="0">
                  <c:v>pārāk lēna runa</c:v>
                </c:pt>
                <c:pt idx="1">
                  <c:v>pārāk ātra runa</c:v>
                </c:pt>
                <c:pt idx="2">
                  <c:v>slikta dikcija, neskaidra runa</c:v>
                </c:pt>
                <c:pt idx="3">
                  <c:v>Nabadzīga valoda</c:v>
                </c:pt>
                <c:pt idx="4">
                  <c:v>nepareizi lietoti termini</c:v>
                </c:pt>
                <c:pt idx="5">
                  <c:v>Nepareizi izrunāti vārdi</c:v>
                </c:pt>
                <c:pt idx="6">
                  <c:v>rusismi</c:v>
                </c:pt>
                <c:pt idx="7">
                  <c:v>sarežģīta valoda, pārāk daudz svešvārdu</c:v>
                </c:pt>
                <c:pt idx="8">
                  <c:v>Kļūdas subtitros</c:v>
                </c:pt>
                <c:pt idx="9">
                  <c:v>sarunvaloda un slengs</c:v>
                </c:pt>
                <c:pt idx="10">
                  <c:v>liekvārdība</c:v>
                </c:pt>
                <c:pt idx="11">
                  <c:v>anglismi</c:v>
                </c:pt>
              </c:strCache>
            </c:strRef>
          </c:cat>
          <c:val>
            <c:numRef>
              <c:f>Sheet1!$F$4:$F$15</c:f>
              <c:numCache>
                <c:formatCode>0%</c:formatCode>
                <c:ptCount val="12"/>
                <c:pt idx="0">
                  <c:v>0.42404807595500466</c:v>
                </c:pt>
                <c:pt idx="1">
                  <c:v>0.35950680459232104</c:v>
                </c:pt>
                <c:pt idx="2">
                  <c:v>0.32502056710785182</c:v>
                </c:pt>
                <c:pt idx="3">
                  <c:v>0.32601197345558219</c:v>
                </c:pt>
                <c:pt idx="4">
                  <c:v>0.2674484373276948</c:v>
                </c:pt>
                <c:pt idx="5">
                  <c:v>0.24500984507961435</c:v>
                </c:pt>
                <c:pt idx="6">
                  <c:v>0.25430689500889475</c:v>
                </c:pt>
                <c:pt idx="7">
                  <c:v>0.21825951701299015</c:v>
                </c:pt>
                <c:pt idx="8">
                  <c:v>0.17371187284380396</c:v>
                </c:pt>
                <c:pt idx="9">
                  <c:v>0.16543300681004403</c:v>
                </c:pt>
                <c:pt idx="10">
                  <c:v>0.17330133672200565</c:v>
                </c:pt>
                <c:pt idx="11">
                  <c:v>0.11695625461817886</c:v>
                </c:pt>
              </c:numCache>
            </c:numRef>
          </c:val>
          <c:extLst>
            <c:ext xmlns:c16="http://schemas.microsoft.com/office/drawing/2014/chart" uri="{C3380CC4-5D6E-409C-BE32-E72D297353CC}">
              <c16:uniqueId val="{00000007-7C43-4B7D-80D9-E59B2D151608}"/>
            </c:ext>
          </c:extLst>
        </c:ser>
        <c:ser>
          <c:idx val="4"/>
          <c:order val="4"/>
          <c:tx>
            <c:strRef>
              <c:f>Sheet1!$G$3</c:f>
              <c:strCache>
                <c:ptCount val="1"/>
                <c:pt idx="0">
                  <c:v>Neatceros\ NA</c:v>
                </c:pt>
              </c:strCache>
            </c:strRef>
          </c:tx>
          <c:spPr>
            <a:solidFill>
              <a:schemeClr val="bg1">
                <a:lumMod val="65000"/>
              </a:schemeClr>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Sheet1!$B$4:$B$15</c:f>
              <c:strCache>
                <c:ptCount val="12"/>
                <c:pt idx="0">
                  <c:v>pārāk lēna runa</c:v>
                </c:pt>
                <c:pt idx="1">
                  <c:v>pārāk ātra runa</c:v>
                </c:pt>
                <c:pt idx="2">
                  <c:v>slikta dikcija, neskaidra runa</c:v>
                </c:pt>
                <c:pt idx="3">
                  <c:v>Nabadzīga valoda</c:v>
                </c:pt>
                <c:pt idx="4">
                  <c:v>nepareizi lietoti termini</c:v>
                </c:pt>
                <c:pt idx="5">
                  <c:v>Nepareizi izrunāti vārdi</c:v>
                </c:pt>
                <c:pt idx="6">
                  <c:v>rusismi</c:v>
                </c:pt>
                <c:pt idx="7">
                  <c:v>sarežģīta valoda, pārāk daudz svešvārdu</c:v>
                </c:pt>
                <c:pt idx="8">
                  <c:v>Kļūdas subtitros</c:v>
                </c:pt>
                <c:pt idx="9">
                  <c:v>sarunvaloda un slengs</c:v>
                </c:pt>
                <c:pt idx="10">
                  <c:v>liekvārdība</c:v>
                </c:pt>
                <c:pt idx="11">
                  <c:v>anglismi</c:v>
                </c:pt>
              </c:strCache>
            </c:strRef>
          </c:cat>
          <c:val>
            <c:numRef>
              <c:f>Sheet1!$G$4:$G$15</c:f>
              <c:numCache>
                <c:formatCode>0%</c:formatCode>
                <c:ptCount val="12"/>
                <c:pt idx="0">
                  <c:v>0.20981707291547377</c:v>
                </c:pt>
                <c:pt idx="1">
                  <c:v>0.17426128895076395</c:v>
                </c:pt>
                <c:pt idx="2">
                  <c:v>0.15463332022214329</c:v>
                </c:pt>
                <c:pt idx="3">
                  <c:v>0.19551400690602133</c:v>
                </c:pt>
                <c:pt idx="4">
                  <c:v>0.21442686514334208</c:v>
                </c:pt>
                <c:pt idx="5">
                  <c:v>0.16082493087070346</c:v>
                </c:pt>
                <c:pt idx="6">
                  <c:v>0.20016870138591211</c:v>
                </c:pt>
                <c:pt idx="7">
                  <c:v>0.16350655019452542</c:v>
                </c:pt>
                <c:pt idx="8">
                  <c:v>0.24471193186243409</c:v>
                </c:pt>
                <c:pt idx="9">
                  <c:v>0.18214033049909678</c:v>
                </c:pt>
                <c:pt idx="10">
                  <c:v>0.17656413062294921</c:v>
                </c:pt>
                <c:pt idx="11">
                  <c:v>0.14437785030391265</c:v>
                </c:pt>
              </c:numCache>
            </c:numRef>
          </c:val>
          <c:extLst>
            <c:ext xmlns:c16="http://schemas.microsoft.com/office/drawing/2014/chart" uri="{C3380CC4-5D6E-409C-BE32-E72D297353CC}">
              <c16:uniqueId val="{00000008-7C43-4B7D-80D9-E59B2D151608}"/>
            </c:ext>
          </c:extLst>
        </c:ser>
        <c:dLbls>
          <c:showLegendKey val="0"/>
          <c:showVal val="1"/>
          <c:showCatName val="0"/>
          <c:showSerName val="0"/>
          <c:showPercent val="0"/>
          <c:showBubbleSize val="0"/>
        </c:dLbls>
        <c:gapWidth val="44"/>
        <c:overlap val="100"/>
        <c:axId val="-1640715584"/>
        <c:axId val="-1640705248"/>
      </c:barChart>
      <c:catAx>
        <c:axId val="-1640715584"/>
        <c:scaling>
          <c:orientation val="minMax"/>
        </c:scaling>
        <c:delete val="0"/>
        <c:axPos val="l"/>
        <c:numFmt formatCode="General" sourceLinked="0"/>
        <c:majorTickMark val="out"/>
        <c:minorTickMark val="none"/>
        <c:tickLblPos val="nextTo"/>
        <c:txPr>
          <a:bodyPr/>
          <a:lstStyle/>
          <a:p>
            <a:pPr>
              <a:defRPr sz="1100" b="1"/>
            </a:pPr>
            <a:endParaRPr lang="en-US"/>
          </a:p>
        </c:txPr>
        <c:crossAx val="-1640705248"/>
        <c:crosses val="autoZero"/>
        <c:auto val="1"/>
        <c:lblAlgn val="ctr"/>
        <c:lblOffset val="100"/>
        <c:noMultiLvlLbl val="0"/>
      </c:catAx>
      <c:valAx>
        <c:axId val="-1640705248"/>
        <c:scaling>
          <c:orientation val="minMax"/>
        </c:scaling>
        <c:delete val="1"/>
        <c:axPos val="b"/>
        <c:numFmt formatCode="0%" sourceLinked="1"/>
        <c:majorTickMark val="out"/>
        <c:minorTickMark val="none"/>
        <c:tickLblPos val="nextTo"/>
        <c:crossAx val="-1640715584"/>
        <c:crosses val="autoZero"/>
        <c:crossBetween val="between"/>
      </c:valAx>
    </c:plotArea>
    <c:legend>
      <c:legendPos val="t"/>
      <c:layout>
        <c:manualLayout>
          <c:xMode val="edge"/>
          <c:yMode val="edge"/>
          <c:x val="0.33170831079423629"/>
          <c:y val="0.92394155482357954"/>
          <c:w val="0.66829168920576376"/>
          <c:h val="5.5526239092287454E-2"/>
        </c:manualLayout>
      </c:layout>
      <c:overlay val="0"/>
      <c:txPr>
        <a:bodyPr/>
        <a:lstStyle/>
        <a:p>
          <a:pPr>
            <a:defRPr lang="en-US" sz="105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053637025704577"/>
          <c:y val="2.3921983668766546E-2"/>
          <c:w val="0.63946362974295423"/>
          <c:h val="0.95215644028970325"/>
        </c:manualLayout>
      </c:layout>
      <c:barChart>
        <c:barDir val="bar"/>
        <c:grouping val="clustered"/>
        <c:varyColors val="0"/>
        <c:ser>
          <c:idx val="0"/>
          <c:order val="0"/>
          <c:tx>
            <c:strRef>
              <c:f>Sheet1!$B$1</c:f>
              <c:strCache>
                <c:ptCount val="1"/>
                <c:pt idx="0">
                  <c:v>2022</c:v>
                </c:pt>
              </c:strCache>
            </c:strRef>
          </c:tx>
          <c:spPr>
            <a:solidFill>
              <a:schemeClr val="accent1">
                <a:lumMod val="60000"/>
                <a:lumOff val="40000"/>
              </a:schemeClr>
            </a:solidFill>
          </c:spPr>
          <c:invertIfNegative val="0"/>
          <c:dPt>
            <c:idx val="0"/>
            <c:invertIfNegative val="0"/>
            <c:bubble3D val="0"/>
            <c:extLst>
              <c:ext xmlns:c16="http://schemas.microsoft.com/office/drawing/2014/chart" uri="{C3380CC4-5D6E-409C-BE32-E72D297353CC}">
                <c16:uniqueId val="{00000000-2281-4BDC-B108-396A4821380C}"/>
              </c:ext>
            </c:extLst>
          </c:dPt>
          <c:dPt>
            <c:idx val="1"/>
            <c:invertIfNegative val="0"/>
            <c:bubble3D val="0"/>
            <c:extLst>
              <c:ext xmlns:c16="http://schemas.microsoft.com/office/drawing/2014/chart" uri="{C3380CC4-5D6E-409C-BE32-E72D297353CC}">
                <c16:uniqueId val="{00000001-2281-4BDC-B108-396A4821380C}"/>
              </c:ext>
            </c:extLst>
          </c:dPt>
          <c:dPt>
            <c:idx val="2"/>
            <c:invertIfNegative val="0"/>
            <c:bubble3D val="0"/>
            <c:extLst>
              <c:ext xmlns:c16="http://schemas.microsoft.com/office/drawing/2014/chart" uri="{C3380CC4-5D6E-409C-BE32-E72D297353CC}">
                <c16:uniqueId val="{00000002-2281-4BDC-B108-396A4821380C}"/>
              </c:ext>
            </c:extLst>
          </c:dPt>
          <c:dLbls>
            <c:spPr>
              <a:noFill/>
              <a:ln>
                <a:noFill/>
              </a:ln>
              <a:effectLst/>
            </c:spPr>
            <c:txPr>
              <a:bodyPr/>
              <a:lstStyle/>
              <a:p>
                <a:pPr>
                  <a:defRPr lang="en-US" sz="9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pārāk lēna runa</c:v>
                </c:pt>
                <c:pt idx="1">
                  <c:v>pārāk ātra runa</c:v>
                </c:pt>
                <c:pt idx="2">
                  <c:v>slikta dikcija, neskaidra runa</c:v>
                </c:pt>
                <c:pt idx="3">
                  <c:v>Nabadzīga valoda</c:v>
                </c:pt>
                <c:pt idx="4">
                  <c:v>nepareizi lietoti termini</c:v>
                </c:pt>
                <c:pt idx="5">
                  <c:v>Nepareizi izrunāti vārdi</c:v>
                </c:pt>
                <c:pt idx="6">
                  <c:v>rusismi</c:v>
                </c:pt>
                <c:pt idx="7">
                  <c:v>sarežģīta valoda, pārāk daudz svešvārdu</c:v>
                </c:pt>
                <c:pt idx="8">
                  <c:v>Kļūdas subtitros</c:v>
                </c:pt>
                <c:pt idx="9">
                  <c:v>sarunvaloda un slengs</c:v>
                </c:pt>
                <c:pt idx="10">
                  <c:v>liekvārdība</c:v>
                </c:pt>
                <c:pt idx="11">
                  <c:v>anglismi</c:v>
                </c:pt>
              </c:strCache>
            </c:strRef>
          </c:cat>
          <c:val>
            <c:numRef>
              <c:f>Sheet1!$B$2:$B$13</c:f>
              <c:numCache>
                <c:formatCode>0%</c:formatCode>
                <c:ptCount val="12"/>
                <c:pt idx="0">
                  <c:v>7.5387091390808916E-2</c:v>
                </c:pt>
                <c:pt idx="1">
                  <c:v>0.19293821314273124</c:v>
                </c:pt>
                <c:pt idx="2">
                  <c:v>0.1745942668016133</c:v>
                </c:pt>
                <c:pt idx="3">
                  <c:v>0.18267795116570407</c:v>
                </c:pt>
                <c:pt idx="4">
                  <c:v>0.18491384498745048</c:v>
                </c:pt>
                <c:pt idx="5">
                  <c:v>0.17109839930148746</c:v>
                </c:pt>
                <c:pt idx="6">
                  <c:v>0.20832704785815531</c:v>
                </c:pt>
                <c:pt idx="7">
                  <c:v>0.29261284289406925</c:v>
                </c:pt>
                <c:pt idx="8">
                  <c:v>0.30371295429979295</c:v>
                </c:pt>
                <c:pt idx="9">
                  <c:v>0.25584958985559525</c:v>
                </c:pt>
                <c:pt idx="10">
                  <c:v>0.3595296031334877</c:v>
                </c:pt>
                <c:pt idx="11">
                  <c:v>0.45789166119782831</c:v>
                </c:pt>
              </c:numCache>
            </c:numRef>
          </c:val>
          <c:extLst>
            <c:ext xmlns:c16="http://schemas.microsoft.com/office/drawing/2014/chart" uri="{C3380CC4-5D6E-409C-BE32-E72D297353CC}">
              <c16:uniqueId val="{00000003-2281-4BDC-B108-396A4821380C}"/>
            </c:ext>
          </c:extLst>
        </c:ser>
        <c:ser>
          <c:idx val="1"/>
          <c:order val="1"/>
          <c:tx>
            <c:strRef>
              <c:f>Sheet1!$C$1</c:f>
              <c:strCache>
                <c:ptCount val="1"/>
                <c:pt idx="0">
                  <c:v>2023</c:v>
                </c:pt>
              </c:strCache>
            </c:strRef>
          </c:tx>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pārāk lēna runa</c:v>
                </c:pt>
                <c:pt idx="1">
                  <c:v>pārāk ātra runa</c:v>
                </c:pt>
                <c:pt idx="2">
                  <c:v>slikta dikcija, neskaidra runa</c:v>
                </c:pt>
                <c:pt idx="3">
                  <c:v>Nabadzīga valoda</c:v>
                </c:pt>
                <c:pt idx="4">
                  <c:v>nepareizi lietoti termini</c:v>
                </c:pt>
                <c:pt idx="5">
                  <c:v>Nepareizi izrunāti vārdi</c:v>
                </c:pt>
                <c:pt idx="6">
                  <c:v>rusismi</c:v>
                </c:pt>
                <c:pt idx="7">
                  <c:v>sarežģīta valoda, pārāk daudz svešvārdu</c:v>
                </c:pt>
                <c:pt idx="8">
                  <c:v>Kļūdas subtitros</c:v>
                </c:pt>
                <c:pt idx="9">
                  <c:v>sarunvaloda un slengs</c:v>
                </c:pt>
                <c:pt idx="10">
                  <c:v>liekvārdība</c:v>
                </c:pt>
                <c:pt idx="11">
                  <c:v>anglismi</c:v>
                </c:pt>
              </c:strCache>
            </c:strRef>
          </c:cat>
          <c:val>
            <c:numRef>
              <c:f>Sheet1!$C$2:$C$13</c:f>
              <c:numCache>
                <c:formatCode>0%</c:formatCode>
                <c:ptCount val="12"/>
                <c:pt idx="0">
                  <c:v>6.7098057921351012E-2</c:v>
                </c:pt>
                <c:pt idx="1">
                  <c:v>0.13449250226925175</c:v>
                </c:pt>
                <c:pt idx="2">
                  <c:v>0.15033271833220105</c:v>
                </c:pt>
                <c:pt idx="3">
                  <c:v>0.15804114852584547</c:v>
                </c:pt>
                <c:pt idx="4">
                  <c:v>0.15883617522271956</c:v>
                </c:pt>
                <c:pt idx="5">
                  <c:v>0.17809185585969045</c:v>
                </c:pt>
                <c:pt idx="6">
                  <c:v>0.18183895347054171</c:v>
                </c:pt>
                <c:pt idx="7">
                  <c:v>0.27593866114143878</c:v>
                </c:pt>
                <c:pt idx="8">
                  <c:v>0.28650113480047634</c:v>
                </c:pt>
                <c:pt idx="9">
                  <c:v>0.28872994048573358</c:v>
                </c:pt>
                <c:pt idx="10">
                  <c:v>0.34710274549017062</c:v>
                </c:pt>
                <c:pt idx="11">
                  <c:v>0.41805646868273583</c:v>
                </c:pt>
              </c:numCache>
            </c:numRef>
          </c:val>
          <c:extLst>
            <c:ext xmlns:c16="http://schemas.microsoft.com/office/drawing/2014/chart" uri="{C3380CC4-5D6E-409C-BE32-E72D297353CC}">
              <c16:uniqueId val="{00000004-2281-4BDC-B108-396A4821380C}"/>
            </c:ext>
          </c:extLst>
        </c:ser>
        <c:dLbls>
          <c:showLegendKey val="0"/>
          <c:showVal val="0"/>
          <c:showCatName val="0"/>
          <c:showSerName val="0"/>
          <c:showPercent val="0"/>
          <c:showBubbleSize val="0"/>
        </c:dLbls>
        <c:gapWidth val="50"/>
        <c:axId val="-1640710144"/>
        <c:axId val="-1640716672"/>
      </c:barChart>
      <c:catAx>
        <c:axId val="-1640710144"/>
        <c:scaling>
          <c:orientation val="minMax"/>
        </c:scaling>
        <c:delete val="0"/>
        <c:axPos val="l"/>
        <c:numFmt formatCode="General" sourceLinked="0"/>
        <c:majorTickMark val="out"/>
        <c:minorTickMark val="none"/>
        <c:tickLblPos val="nextTo"/>
        <c:txPr>
          <a:bodyPr/>
          <a:lstStyle/>
          <a:p>
            <a:pPr>
              <a:defRPr lang="en-US" sz="1050" b="1" i="0"/>
            </a:pPr>
            <a:endParaRPr lang="en-US"/>
          </a:p>
        </c:txPr>
        <c:crossAx val="-1640716672"/>
        <c:crosses val="autoZero"/>
        <c:auto val="1"/>
        <c:lblAlgn val="ctr"/>
        <c:lblOffset val="100"/>
        <c:noMultiLvlLbl val="0"/>
      </c:catAx>
      <c:valAx>
        <c:axId val="-1640716672"/>
        <c:scaling>
          <c:orientation val="minMax"/>
          <c:max val="0.5"/>
          <c:min val="0"/>
        </c:scaling>
        <c:delete val="1"/>
        <c:axPos val="b"/>
        <c:numFmt formatCode="0%" sourceLinked="1"/>
        <c:majorTickMark val="out"/>
        <c:minorTickMark val="none"/>
        <c:tickLblPos val="nextTo"/>
        <c:crossAx val="-1640710144"/>
        <c:crosses val="autoZero"/>
        <c:crossBetween val="between"/>
        <c:majorUnit val="0.25"/>
      </c:valAx>
    </c:plotArea>
    <c:legend>
      <c:legendPos val="r"/>
      <c:layout>
        <c:manualLayout>
          <c:xMode val="edge"/>
          <c:yMode val="edge"/>
          <c:x val="0.8928833011255457"/>
          <c:y val="0.20968751561689539"/>
          <c:w val="7.3181991863389501E-2"/>
          <c:h val="0.11693632109570445"/>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005368540415428"/>
          <c:y val="5.4518270015682324E-2"/>
          <c:w val="0.83568792998994579"/>
          <c:h val="0.93465748669888982"/>
        </c:manualLayout>
      </c:layout>
      <c:barChart>
        <c:barDir val="bar"/>
        <c:grouping val="stacked"/>
        <c:varyColors val="0"/>
        <c:ser>
          <c:idx val="0"/>
          <c:order val="0"/>
          <c:tx>
            <c:strRef>
              <c:f>Sheet1!$B$2</c:f>
              <c:strCache>
                <c:ptCount val="1"/>
                <c:pt idx="0">
                  <c:v>anglismi</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Sheet1!$A$3:$A$26</c:f>
              <c:strCache>
                <c:ptCount val="24"/>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strCache>
            </c:strRef>
          </c:cat>
          <c:val>
            <c:numRef>
              <c:f>Sheet1!$B$3:$B$26</c:f>
              <c:numCache>
                <c:formatCode>0%</c:formatCode>
                <c:ptCount val="24"/>
                <c:pt idx="0">
                  <c:v>0.3828669867177138</c:v>
                </c:pt>
                <c:pt idx="1">
                  <c:v>0.37009828287285995</c:v>
                </c:pt>
                <c:pt idx="2">
                  <c:v>0.50635640750703026</c:v>
                </c:pt>
                <c:pt idx="4">
                  <c:v>0.32438241943051627</c:v>
                </c:pt>
                <c:pt idx="5">
                  <c:v>0.43943457899771315</c:v>
                </c:pt>
                <c:pt idx="7">
                  <c:v>0.40831564524358011</c:v>
                </c:pt>
                <c:pt idx="8">
                  <c:v>0.42194903788455873</c:v>
                </c:pt>
                <c:pt idx="10">
                  <c:v>0.33778652858830421</c:v>
                </c:pt>
                <c:pt idx="11">
                  <c:v>0.47365773793999444</c:v>
                </c:pt>
                <c:pt idx="13">
                  <c:v>0.40881325647700062</c:v>
                </c:pt>
                <c:pt idx="14">
                  <c:v>0.49313087065633832</c:v>
                </c:pt>
                <c:pt idx="15">
                  <c:v>0.43777296831326068</c:v>
                </c:pt>
                <c:pt idx="16">
                  <c:v>0.37520337524458897</c:v>
                </c:pt>
                <c:pt idx="17">
                  <c:v>0.37080143621300055</c:v>
                </c:pt>
                <c:pt idx="18">
                  <c:v>0.39592849898286187</c:v>
                </c:pt>
                <c:pt idx="20">
                  <c:v>0.41209852452580031</c:v>
                </c:pt>
                <c:pt idx="21">
                  <c:v>0.42363738562847875</c:v>
                </c:pt>
                <c:pt idx="23">
                  <c:v>0.41805646868273583</c:v>
                </c:pt>
              </c:numCache>
            </c:numRef>
          </c:val>
          <c:extLst>
            <c:ext xmlns:c16="http://schemas.microsoft.com/office/drawing/2014/chart" uri="{C3380CC4-5D6E-409C-BE32-E72D297353CC}">
              <c16:uniqueId val="{00000000-C153-4221-8520-EC769ACAAC75}"/>
            </c:ext>
          </c:extLst>
        </c:ser>
        <c:ser>
          <c:idx val="1"/>
          <c:order val="1"/>
          <c:tx>
            <c:strRef>
              <c:f>Sheet1!$C$2</c:f>
              <c:strCache>
                <c:ptCount val="1"/>
              </c:strCache>
            </c:strRef>
          </c:tx>
          <c:spPr>
            <a:noFill/>
          </c:spPr>
          <c:invertIfNegative val="0"/>
          <c:dLbls>
            <c:delete val="1"/>
          </c:dLbls>
          <c:cat>
            <c:strRef>
              <c:f>Sheet1!$A$3:$A$26</c:f>
              <c:strCache>
                <c:ptCount val="24"/>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strCache>
            </c:strRef>
          </c:cat>
          <c:val>
            <c:numRef>
              <c:f>Sheet1!$C$3:$C$26</c:f>
              <c:numCache>
                <c:formatCode>0%</c:formatCode>
                <c:ptCount val="24"/>
                <c:pt idx="0">
                  <c:v>0.3671330132822862</c:v>
                </c:pt>
                <c:pt idx="1">
                  <c:v>0.37990171712714005</c:v>
                </c:pt>
                <c:pt idx="2">
                  <c:v>0.24364359249296974</c:v>
                </c:pt>
                <c:pt idx="3">
                  <c:v>0.75</c:v>
                </c:pt>
                <c:pt idx="4">
                  <c:v>0.42561758056948373</c:v>
                </c:pt>
                <c:pt idx="5">
                  <c:v>0.31056542100228685</c:v>
                </c:pt>
                <c:pt idx="6">
                  <c:v>0.75</c:v>
                </c:pt>
                <c:pt idx="7">
                  <c:v>0.34168435475641989</c:v>
                </c:pt>
                <c:pt idx="8">
                  <c:v>0.32805096211544127</c:v>
                </c:pt>
                <c:pt idx="9">
                  <c:v>0.75</c:v>
                </c:pt>
                <c:pt idx="10">
                  <c:v>0.41221347141169579</c:v>
                </c:pt>
                <c:pt idx="11">
                  <c:v>0.27634226206000556</c:v>
                </c:pt>
                <c:pt idx="12">
                  <c:v>0.75</c:v>
                </c:pt>
                <c:pt idx="13">
                  <c:v>0.34118674352299938</c:v>
                </c:pt>
                <c:pt idx="14">
                  <c:v>0.25686912934366168</c:v>
                </c:pt>
                <c:pt idx="15">
                  <c:v>0.31222703168673932</c:v>
                </c:pt>
                <c:pt idx="16">
                  <c:v>0.37479662475541103</c:v>
                </c:pt>
                <c:pt idx="17">
                  <c:v>0.37919856378699945</c:v>
                </c:pt>
                <c:pt idx="18">
                  <c:v>0.35407150101713813</c:v>
                </c:pt>
                <c:pt idx="19">
                  <c:v>0.75</c:v>
                </c:pt>
                <c:pt idx="20">
                  <c:v>0.33790147547419969</c:v>
                </c:pt>
                <c:pt idx="21">
                  <c:v>0.32636261437152125</c:v>
                </c:pt>
                <c:pt idx="22">
                  <c:v>0.75</c:v>
                </c:pt>
                <c:pt idx="23">
                  <c:v>0.33194353131726417</c:v>
                </c:pt>
              </c:numCache>
            </c:numRef>
          </c:val>
          <c:extLst>
            <c:ext xmlns:c16="http://schemas.microsoft.com/office/drawing/2014/chart" uri="{C3380CC4-5D6E-409C-BE32-E72D297353CC}">
              <c16:uniqueId val="{00000001-C153-4221-8520-EC769ACAAC75}"/>
            </c:ext>
          </c:extLst>
        </c:ser>
        <c:ser>
          <c:idx val="2"/>
          <c:order val="2"/>
          <c:tx>
            <c:strRef>
              <c:f>Sheet1!$D$2</c:f>
              <c:strCache>
                <c:ptCount val="1"/>
                <c:pt idx="0">
                  <c:v>liekvārdība</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Sheet1!$A$3:$A$26</c:f>
              <c:strCache>
                <c:ptCount val="24"/>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strCache>
            </c:strRef>
          </c:cat>
          <c:val>
            <c:numRef>
              <c:f>Sheet1!$D$3:$D$26</c:f>
              <c:numCache>
                <c:formatCode>0%</c:formatCode>
                <c:ptCount val="24"/>
                <c:pt idx="0">
                  <c:v>0.30703923267494038</c:v>
                </c:pt>
                <c:pt idx="1">
                  <c:v>0.32170894545178874</c:v>
                </c:pt>
                <c:pt idx="2">
                  <c:v>0.41580044855866227</c:v>
                </c:pt>
                <c:pt idx="4">
                  <c:v>0.23670691619209133</c:v>
                </c:pt>
                <c:pt idx="5">
                  <c:v>0.37229706810019525</c:v>
                </c:pt>
                <c:pt idx="7">
                  <c:v>0.31735700261061744</c:v>
                </c:pt>
                <c:pt idx="8">
                  <c:v>0.35898956012566152</c:v>
                </c:pt>
                <c:pt idx="10">
                  <c:v>0.25154150381454954</c:v>
                </c:pt>
                <c:pt idx="11">
                  <c:v>0.41329597202943835</c:v>
                </c:pt>
                <c:pt idx="13">
                  <c:v>0.39786779141649881</c:v>
                </c:pt>
                <c:pt idx="14">
                  <c:v>0.37369062945883502</c:v>
                </c:pt>
                <c:pt idx="15">
                  <c:v>0.37064012472491042</c:v>
                </c:pt>
                <c:pt idx="16">
                  <c:v>0.30934902774031603</c:v>
                </c:pt>
                <c:pt idx="17">
                  <c:v>0.30507542714331765</c:v>
                </c:pt>
                <c:pt idx="18">
                  <c:v>0.29959847081254987</c:v>
                </c:pt>
                <c:pt idx="20">
                  <c:v>0.30535215086074163</c:v>
                </c:pt>
                <c:pt idx="21">
                  <c:v>0.38621130289263428</c:v>
                </c:pt>
                <c:pt idx="23">
                  <c:v>0.34710274549017062</c:v>
                </c:pt>
              </c:numCache>
            </c:numRef>
          </c:val>
          <c:extLst>
            <c:ext xmlns:c16="http://schemas.microsoft.com/office/drawing/2014/chart" uri="{C3380CC4-5D6E-409C-BE32-E72D297353CC}">
              <c16:uniqueId val="{00000002-C153-4221-8520-EC769ACAAC75}"/>
            </c:ext>
          </c:extLst>
        </c:ser>
        <c:ser>
          <c:idx val="3"/>
          <c:order val="3"/>
          <c:tx>
            <c:strRef>
              <c:f>Sheet1!$E$2</c:f>
              <c:strCache>
                <c:ptCount val="1"/>
              </c:strCache>
            </c:strRef>
          </c:tx>
          <c:spPr>
            <a:noFill/>
          </c:spPr>
          <c:invertIfNegative val="0"/>
          <c:dLbls>
            <c:delete val="1"/>
          </c:dLbls>
          <c:cat>
            <c:strRef>
              <c:f>Sheet1!$A$3:$A$26</c:f>
              <c:strCache>
                <c:ptCount val="24"/>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strCache>
            </c:strRef>
          </c:cat>
          <c:val>
            <c:numRef>
              <c:f>Sheet1!$E$3:$E$26</c:f>
              <c:numCache>
                <c:formatCode>0%</c:formatCode>
                <c:ptCount val="24"/>
                <c:pt idx="0">
                  <c:v>0.44296076732505962</c:v>
                </c:pt>
                <c:pt idx="1">
                  <c:v>0.42829105454821126</c:v>
                </c:pt>
                <c:pt idx="2">
                  <c:v>0.33419955144133773</c:v>
                </c:pt>
                <c:pt idx="3">
                  <c:v>0.75</c:v>
                </c:pt>
                <c:pt idx="4">
                  <c:v>0.51329308380790861</c:v>
                </c:pt>
                <c:pt idx="5">
                  <c:v>0.37770293189980475</c:v>
                </c:pt>
                <c:pt idx="6">
                  <c:v>0.75</c:v>
                </c:pt>
                <c:pt idx="7">
                  <c:v>0.43264299738938256</c:v>
                </c:pt>
                <c:pt idx="8">
                  <c:v>0.39101043987433848</c:v>
                </c:pt>
                <c:pt idx="9">
                  <c:v>0.75</c:v>
                </c:pt>
                <c:pt idx="10">
                  <c:v>0.49845849618545046</c:v>
                </c:pt>
                <c:pt idx="11">
                  <c:v>0.33670402797056165</c:v>
                </c:pt>
                <c:pt idx="12">
                  <c:v>0.75</c:v>
                </c:pt>
                <c:pt idx="13">
                  <c:v>0.35213220858350119</c:v>
                </c:pt>
                <c:pt idx="14">
                  <c:v>0.37630937054116498</c:v>
                </c:pt>
                <c:pt idx="15">
                  <c:v>0.37935987527508958</c:v>
                </c:pt>
                <c:pt idx="16">
                  <c:v>0.44065097225968397</c:v>
                </c:pt>
                <c:pt idx="17">
                  <c:v>0.44492457285668235</c:v>
                </c:pt>
                <c:pt idx="18">
                  <c:v>0.45040152918745013</c:v>
                </c:pt>
                <c:pt idx="19">
                  <c:v>0.75</c:v>
                </c:pt>
                <c:pt idx="20">
                  <c:v>0.44464784913925837</c:v>
                </c:pt>
                <c:pt idx="21">
                  <c:v>0.36378869710736572</c:v>
                </c:pt>
                <c:pt idx="22">
                  <c:v>0.75</c:v>
                </c:pt>
                <c:pt idx="23">
                  <c:v>0.40289725450982938</c:v>
                </c:pt>
              </c:numCache>
            </c:numRef>
          </c:val>
          <c:extLst>
            <c:ext xmlns:c16="http://schemas.microsoft.com/office/drawing/2014/chart" uri="{C3380CC4-5D6E-409C-BE32-E72D297353CC}">
              <c16:uniqueId val="{00000003-C153-4221-8520-EC769ACAAC75}"/>
            </c:ext>
          </c:extLst>
        </c:ser>
        <c:ser>
          <c:idx val="4"/>
          <c:order val="4"/>
          <c:tx>
            <c:strRef>
              <c:f>Sheet1!$F$2</c:f>
              <c:strCache>
                <c:ptCount val="1"/>
                <c:pt idx="0">
                  <c:v>sarunvaloda un slengs</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900" b="1"/>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Sheet1!$A$3:$A$26</c:f>
              <c:strCache>
                <c:ptCount val="24"/>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strCache>
            </c:strRef>
          </c:cat>
          <c:val>
            <c:numRef>
              <c:f>Sheet1!$F$3:$F$26</c:f>
              <c:numCache>
                <c:formatCode>0%</c:formatCode>
                <c:ptCount val="24"/>
                <c:pt idx="0">
                  <c:v>0.24443849371712165</c:v>
                </c:pt>
                <c:pt idx="1">
                  <c:v>0.23977002305422207</c:v>
                </c:pt>
                <c:pt idx="2">
                  <c:v>0.38744119339589306</c:v>
                </c:pt>
                <c:pt idx="4">
                  <c:v>0.2566079564747657</c:v>
                </c:pt>
                <c:pt idx="5">
                  <c:v>0.29606075753916805</c:v>
                </c:pt>
                <c:pt idx="7">
                  <c:v>0.27839408065645249</c:v>
                </c:pt>
                <c:pt idx="8">
                  <c:v>0.29286029454636592</c:v>
                </c:pt>
                <c:pt idx="10">
                  <c:v>0.22591225876080029</c:v>
                </c:pt>
                <c:pt idx="11">
                  <c:v>0.3322424039508346</c:v>
                </c:pt>
                <c:pt idx="13">
                  <c:v>0.25879250523032371</c:v>
                </c:pt>
                <c:pt idx="14">
                  <c:v>0.303258985320288</c:v>
                </c:pt>
                <c:pt idx="15">
                  <c:v>0.28394878126150558</c:v>
                </c:pt>
                <c:pt idx="16">
                  <c:v>0.26128426859758946</c:v>
                </c:pt>
                <c:pt idx="17">
                  <c:v>0.26566801939658818</c:v>
                </c:pt>
                <c:pt idx="18">
                  <c:v>0.42449642641676422</c:v>
                </c:pt>
                <c:pt idx="20">
                  <c:v>0.28497160295234331</c:v>
                </c:pt>
                <c:pt idx="21">
                  <c:v>0.29225044505499953</c:v>
                </c:pt>
                <c:pt idx="23">
                  <c:v>0.28872994048573358</c:v>
                </c:pt>
              </c:numCache>
            </c:numRef>
          </c:val>
          <c:extLst>
            <c:ext xmlns:c16="http://schemas.microsoft.com/office/drawing/2014/chart" uri="{C3380CC4-5D6E-409C-BE32-E72D297353CC}">
              <c16:uniqueId val="{00000004-C153-4221-8520-EC769ACAAC75}"/>
            </c:ext>
          </c:extLst>
        </c:ser>
        <c:ser>
          <c:idx val="5"/>
          <c:order val="5"/>
          <c:tx>
            <c:strRef>
              <c:f>Sheet1!$G$2</c:f>
              <c:strCache>
                <c:ptCount val="1"/>
              </c:strCache>
            </c:strRef>
          </c:tx>
          <c:spPr>
            <a:noFill/>
          </c:spPr>
          <c:invertIfNegative val="0"/>
          <c:dLbls>
            <c:delete val="1"/>
          </c:dLbls>
          <c:cat>
            <c:strRef>
              <c:f>Sheet1!$A$3:$A$26</c:f>
              <c:strCache>
                <c:ptCount val="24"/>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strCache>
            </c:strRef>
          </c:cat>
          <c:val>
            <c:numRef>
              <c:f>Sheet1!$G$3:$G$26</c:f>
              <c:numCache>
                <c:formatCode>0%</c:formatCode>
                <c:ptCount val="24"/>
                <c:pt idx="0">
                  <c:v>0.50556150628287833</c:v>
                </c:pt>
                <c:pt idx="1">
                  <c:v>0.51022997694577787</c:v>
                </c:pt>
                <c:pt idx="2">
                  <c:v>0.36255880660410694</c:v>
                </c:pt>
                <c:pt idx="3">
                  <c:v>0.75</c:v>
                </c:pt>
                <c:pt idx="4">
                  <c:v>0.4933920435252343</c:v>
                </c:pt>
                <c:pt idx="5">
                  <c:v>0.45393924246083195</c:v>
                </c:pt>
                <c:pt idx="6">
                  <c:v>0.75</c:v>
                </c:pt>
                <c:pt idx="7">
                  <c:v>0.47160591934354751</c:v>
                </c:pt>
                <c:pt idx="8">
                  <c:v>0.45713970545363408</c:v>
                </c:pt>
                <c:pt idx="9">
                  <c:v>0.75</c:v>
                </c:pt>
                <c:pt idx="10">
                  <c:v>0.52408774123919977</c:v>
                </c:pt>
                <c:pt idx="11">
                  <c:v>0.4177575960491654</c:v>
                </c:pt>
                <c:pt idx="12">
                  <c:v>0.75</c:v>
                </c:pt>
                <c:pt idx="13">
                  <c:v>0.49120749476967629</c:v>
                </c:pt>
                <c:pt idx="14">
                  <c:v>0.446741014679712</c:v>
                </c:pt>
                <c:pt idx="15">
                  <c:v>0.46605121873849442</c:v>
                </c:pt>
                <c:pt idx="16">
                  <c:v>0.48871573140241054</c:v>
                </c:pt>
                <c:pt idx="17">
                  <c:v>0.48433198060341182</c:v>
                </c:pt>
                <c:pt idx="18">
                  <c:v>0.32550357358323578</c:v>
                </c:pt>
                <c:pt idx="19">
                  <c:v>0.75</c:v>
                </c:pt>
                <c:pt idx="20">
                  <c:v>0.46502839704765669</c:v>
                </c:pt>
                <c:pt idx="21">
                  <c:v>0.45774955494500047</c:v>
                </c:pt>
                <c:pt idx="22">
                  <c:v>0.75</c:v>
                </c:pt>
                <c:pt idx="23">
                  <c:v>0.46127005951426642</c:v>
                </c:pt>
              </c:numCache>
            </c:numRef>
          </c:val>
          <c:extLst>
            <c:ext xmlns:c16="http://schemas.microsoft.com/office/drawing/2014/chart" uri="{C3380CC4-5D6E-409C-BE32-E72D297353CC}">
              <c16:uniqueId val="{00000005-C153-4221-8520-EC769ACAAC75}"/>
            </c:ext>
          </c:extLst>
        </c:ser>
        <c:ser>
          <c:idx val="6"/>
          <c:order val="6"/>
          <c:tx>
            <c:strRef>
              <c:f>Sheet1!$H$2</c:f>
              <c:strCache>
                <c:ptCount val="1"/>
                <c:pt idx="0">
                  <c:v>Kļūdas subtitros</c:v>
                </c:pt>
              </c:strCache>
            </c:strRef>
          </c:tx>
          <c:spPr>
            <a:solidFill>
              <a:srgbClr val="4BACC6"/>
            </a:solidFill>
          </c:spPr>
          <c:invertIfNegative val="0"/>
          <c:dLbls>
            <c:spPr>
              <a:noFill/>
              <a:ln>
                <a:noFill/>
              </a:ln>
              <a:effectLst/>
            </c:spPr>
            <c:txPr>
              <a:bodyPr wrap="square" lIns="38100" tIns="19050" rIns="38100" bIns="19050" anchor="ctr">
                <a:spAutoFit/>
              </a:bodyPr>
              <a:lstStyle/>
              <a:p>
                <a:pPr>
                  <a:defRPr sz="900" b="1"/>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Sheet1!$A$3:$A$26</c:f>
              <c:strCache>
                <c:ptCount val="24"/>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strCache>
            </c:strRef>
          </c:cat>
          <c:val>
            <c:numRef>
              <c:f>Sheet1!$H$3:$H$26</c:f>
              <c:numCache>
                <c:formatCode>0%</c:formatCode>
                <c:ptCount val="24"/>
                <c:pt idx="0">
                  <c:v>0.25791803902442773</c:v>
                </c:pt>
                <c:pt idx="1">
                  <c:v>0.26402159586777135</c:v>
                </c:pt>
                <c:pt idx="2">
                  <c:v>0.34026776516921142</c:v>
                </c:pt>
                <c:pt idx="4">
                  <c:v>0.19462966998327635</c:v>
                </c:pt>
                <c:pt idx="5">
                  <c:v>0.30746786278265692</c:v>
                </c:pt>
                <c:pt idx="7">
                  <c:v>0.28074516080935891</c:v>
                </c:pt>
                <c:pt idx="8">
                  <c:v>0.28880130246333047</c:v>
                </c:pt>
                <c:pt idx="10">
                  <c:v>0.24890147054513334</c:v>
                </c:pt>
                <c:pt idx="11">
                  <c:v>0.31254561737744663</c:v>
                </c:pt>
                <c:pt idx="13">
                  <c:v>0.2726070449430999</c:v>
                </c:pt>
                <c:pt idx="14">
                  <c:v>0.32507413404418911</c:v>
                </c:pt>
                <c:pt idx="15">
                  <c:v>0.27873795150183545</c:v>
                </c:pt>
                <c:pt idx="16">
                  <c:v>0.25138847661356312</c:v>
                </c:pt>
                <c:pt idx="17">
                  <c:v>0.28833746704221402</c:v>
                </c:pt>
                <c:pt idx="18">
                  <c:v>0.31131341931883155</c:v>
                </c:pt>
                <c:pt idx="20">
                  <c:v>0.28107051400369093</c:v>
                </c:pt>
                <c:pt idx="21">
                  <c:v>0.2915880981610513</c:v>
                </c:pt>
                <c:pt idx="23">
                  <c:v>0.28650113480047634</c:v>
                </c:pt>
              </c:numCache>
            </c:numRef>
          </c:val>
          <c:extLst>
            <c:ext xmlns:c16="http://schemas.microsoft.com/office/drawing/2014/chart" uri="{C3380CC4-5D6E-409C-BE32-E72D297353CC}">
              <c16:uniqueId val="{00000006-C153-4221-8520-EC769ACAAC75}"/>
            </c:ext>
          </c:extLst>
        </c:ser>
        <c:dLbls>
          <c:showLegendKey val="0"/>
          <c:showVal val="1"/>
          <c:showCatName val="1"/>
          <c:showSerName val="0"/>
          <c:showPercent val="0"/>
          <c:showBubbleSize val="0"/>
        </c:dLbls>
        <c:gapWidth val="40"/>
        <c:overlap val="100"/>
        <c:axId val="824934336"/>
        <c:axId val="824934728"/>
      </c:barChart>
      <c:catAx>
        <c:axId val="824934336"/>
        <c:scaling>
          <c:orientation val="minMax"/>
        </c:scaling>
        <c:delete val="0"/>
        <c:axPos val="l"/>
        <c:majorGridlines>
          <c:spPr>
            <a:ln w="3190">
              <a:solidFill>
                <a:srgbClr val="C0C0C0"/>
              </a:solidFill>
              <a:prstDash val="sysDash"/>
            </a:ln>
          </c:spPr>
        </c:majorGridlines>
        <c:numFmt formatCode="General" sourceLinked="1"/>
        <c:majorTickMark val="out"/>
        <c:minorTickMark val="none"/>
        <c:tickLblPos val="nextTo"/>
        <c:spPr>
          <a:ln w="12761">
            <a:noFill/>
            <a:prstDash val="solid"/>
          </a:ln>
        </c:spPr>
        <c:txPr>
          <a:bodyPr rot="0" vert="horz"/>
          <a:lstStyle/>
          <a:p>
            <a:pPr>
              <a:defRPr sz="1000"/>
            </a:pPr>
            <a:endParaRPr lang="en-US"/>
          </a:p>
        </c:txPr>
        <c:crossAx val="824934728"/>
        <c:crossesAt val="0"/>
        <c:auto val="1"/>
        <c:lblAlgn val="ctr"/>
        <c:lblOffset val="100"/>
        <c:tickLblSkip val="1"/>
        <c:tickMarkSkip val="1"/>
        <c:noMultiLvlLbl val="0"/>
      </c:catAx>
      <c:valAx>
        <c:axId val="824934728"/>
        <c:scaling>
          <c:orientation val="minMax"/>
          <c:max val="3"/>
          <c:min val="0"/>
        </c:scaling>
        <c:delete val="1"/>
        <c:axPos val="b"/>
        <c:numFmt formatCode="0%" sourceLinked="0"/>
        <c:majorTickMark val="out"/>
        <c:minorTickMark val="none"/>
        <c:tickLblPos val="nextTo"/>
        <c:crossAx val="824934336"/>
        <c:crosses val="autoZero"/>
        <c:crossBetween val="between"/>
        <c:majorUnit val="0.75000000000000011"/>
      </c:valAx>
      <c:spPr>
        <a:noFill/>
        <a:ln w="25522">
          <a:noFill/>
        </a:ln>
      </c:spPr>
    </c:plotArea>
    <c:legend>
      <c:legendPos val="r"/>
      <c:legendEntry>
        <c:idx val="1"/>
        <c:delete val="1"/>
      </c:legendEntry>
      <c:legendEntry>
        <c:idx val="3"/>
        <c:delete val="1"/>
      </c:legendEntry>
      <c:layout>
        <c:manualLayout>
          <c:xMode val="edge"/>
          <c:yMode val="edge"/>
          <c:x val="0.13273272645561815"/>
          <c:y val="0"/>
          <c:w val="0.84696697420411082"/>
          <c:h val="3.4020609782541941E-2"/>
        </c:manualLayout>
      </c:layout>
      <c:overlay val="0"/>
      <c:spPr>
        <a:noFill/>
        <a:ln w="25522">
          <a:noFill/>
        </a:ln>
      </c:spPr>
      <c:txPr>
        <a:bodyPr/>
        <a:lstStyle/>
        <a:p>
          <a:pPr>
            <a:defRPr sz="1000" b="1"/>
          </a:pPr>
          <a:endParaRPr lang="en-US"/>
        </a:p>
      </c:txPr>
    </c:legend>
    <c:plotVisOnly val="1"/>
    <c:dispBlanksAs val="gap"/>
    <c:showDLblsOverMax val="0"/>
  </c:chart>
  <c:spPr>
    <a:noFill/>
    <a:ln>
      <a:noFill/>
    </a:ln>
  </c:spPr>
  <c:txPr>
    <a:bodyPr/>
    <a:lstStyle/>
    <a:p>
      <a:pPr>
        <a:defRPr sz="1000" b="0" i="0" u="none" strike="noStrike" baseline="0">
          <a:solidFill>
            <a:schemeClr val="tx1"/>
          </a:solidFill>
          <a:latin typeface="+mn-lt"/>
          <a:ea typeface="Arial"/>
          <a:cs typeface="Arial"/>
        </a:defRPr>
      </a:pPr>
      <a:endParaRPr lang="en-US"/>
    </a:p>
  </c:txPr>
  <c:externalData r:id="rId2">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005368540415428"/>
          <c:y val="5.4518270015682324E-2"/>
          <c:w val="0.83568792998994579"/>
          <c:h val="0.93465748669888982"/>
        </c:manualLayout>
      </c:layout>
      <c:barChart>
        <c:barDir val="bar"/>
        <c:grouping val="stacked"/>
        <c:varyColors val="0"/>
        <c:ser>
          <c:idx val="0"/>
          <c:order val="0"/>
          <c:tx>
            <c:strRef>
              <c:f>Sheet1!$B$2</c:f>
              <c:strCache>
                <c:ptCount val="1"/>
                <c:pt idx="0">
                  <c:v>sarežģīta valoda, pārāk daudz svešvārdu</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800" b="1"/>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Sheet1!$A$3:$A$26</c:f>
              <c:strCache>
                <c:ptCount val="24"/>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strCache>
            </c:strRef>
          </c:cat>
          <c:val>
            <c:numRef>
              <c:f>Sheet1!$B$3:$B$26</c:f>
              <c:numCache>
                <c:formatCode>0%</c:formatCode>
                <c:ptCount val="24"/>
                <c:pt idx="0">
                  <c:v>0.26420343667095381</c:v>
                </c:pt>
                <c:pt idx="1">
                  <c:v>0.2957422375359896</c:v>
                </c:pt>
                <c:pt idx="2">
                  <c:v>0.26637061310852284</c:v>
                </c:pt>
                <c:pt idx="4">
                  <c:v>0.25737977922392213</c:v>
                </c:pt>
                <c:pt idx="5">
                  <c:v>0.2801741332719011</c:v>
                </c:pt>
                <c:pt idx="7">
                  <c:v>0.32457937855962105</c:v>
                </c:pt>
                <c:pt idx="8">
                  <c:v>0.25650115056964362</c:v>
                </c:pt>
                <c:pt idx="10">
                  <c:v>0.26732676377602455</c:v>
                </c:pt>
                <c:pt idx="11">
                  <c:v>0.281903938101494</c:v>
                </c:pt>
                <c:pt idx="13">
                  <c:v>0.371029390165318</c:v>
                </c:pt>
                <c:pt idx="14">
                  <c:v>0.40404423278416723</c:v>
                </c:pt>
                <c:pt idx="15">
                  <c:v>0.27270762684029565</c:v>
                </c:pt>
                <c:pt idx="16">
                  <c:v>0.20646982816135481</c:v>
                </c:pt>
                <c:pt idx="17">
                  <c:v>0.14981770146100751</c:v>
                </c:pt>
                <c:pt idx="18">
                  <c:v>0.1972018238221617</c:v>
                </c:pt>
                <c:pt idx="20">
                  <c:v>0.26117489408498579</c:v>
                </c:pt>
                <c:pt idx="21">
                  <c:v>0.28976815594333849</c:v>
                </c:pt>
                <c:pt idx="23">
                  <c:v>0.27593866114143878</c:v>
                </c:pt>
              </c:numCache>
            </c:numRef>
          </c:val>
          <c:extLst>
            <c:ext xmlns:c16="http://schemas.microsoft.com/office/drawing/2014/chart" uri="{C3380CC4-5D6E-409C-BE32-E72D297353CC}">
              <c16:uniqueId val="{00000000-5B91-423A-94F8-0E13C18D91F2}"/>
            </c:ext>
          </c:extLst>
        </c:ser>
        <c:ser>
          <c:idx val="1"/>
          <c:order val="1"/>
          <c:tx>
            <c:strRef>
              <c:f>Sheet1!$C$2</c:f>
              <c:strCache>
                <c:ptCount val="1"/>
              </c:strCache>
            </c:strRef>
          </c:tx>
          <c:spPr>
            <a:noFill/>
          </c:spPr>
          <c:invertIfNegative val="0"/>
          <c:dLbls>
            <c:delete val="1"/>
          </c:dLbls>
          <c:cat>
            <c:strRef>
              <c:f>Sheet1!$A$3:$A$26</c:f>
              <c:strCache>
                <c:ptCount val="24"/>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strCache>
            </c:strRef>
          </c:cat>
          <c:val>
            <c:numRef>
              <c:f>Sheet1!$C$3:$C$26</c:f>
              <c:numCache>
                <c:formatCode>0%</c:formatCode>
                <c:ptCount val="24"/>
                <c:pt idx="0">
                  <c:v>0.48579656332904619</c:v>
                </c:pt>
                <c:pt idx="1">
                  <c:v>0.4542577624640104</c:v>
                </c:pt>
                <c:pt idx="2">
                  <c:v>0.48362938689147716</c:v>
                </c:pt>
                <c:pt idx="3">
                  <c:v>0.75</c:v>
                </c:pt>
                <c:pt idx="4">
                  <c:v>0.49262022077607787</c:v>
                </c:pt>
                <c:pt idx="5">
                  <c:v>0.4698258667280989</c:v>
                </c:pt>
                <c:pt idx="6">
                  <c:v>0.75</c:v>
                </c:pt>
                <c:pt idx="7">
                  <c:v>0.42542062144037895</c:v>
                </c:pt>
                <c:pt idx="8">
                  <c:v>0.49349884943035638</c:v>
                </c:pt>
                <c:pt idx="9">
                  <c:v>0.75</c:v>
                </c:pt>
                <c:pt idx="10">
                  <c:v>0.48267323622397545</c:v>
                </c:pt>
                <c:pt idx="11">
                  <c:v>0.468096061898506</c:v>
                </c:pt>
                <c:pt idx="12">
                  <c:v>0.75</c:v>
                </c:pt>
                <c:pt idx="13">
                  <c:v>0.378970609834682</c:v>
                </c:pt>
                <c:pt idx="14">
                  <c:v>0.34595576721583277</c:v>
                </c:pt>
                <c:pt idx="15">
                  <c:v>0.47729237315970435</c:v>
                </c:pt>
                <c:pt idx="16">
                  <c:v>0.54353017183864516</c:v>
                </c:pt>
                <c:pt idx="17">
                  <c:v>0.60018229853899252</c:v>
                </c:pt>
                <c:pt idx="18">
                  <c:v>0.55279817617783833</c:v>
                </c:pt>
                <c:pt idx="19">
                  <c:v>0.75</c:v>
                </c:pt>
                <c:pt idx="20">
                  <c:v>0.48882510591501421</c:v>
                </c:pt>
                <c:pt idx="21">
                  <c:v>0.46023184405666151</c:v>
                </c:pt>
                <c:pt idx="22">
                  <c:v>0.75</c:v>
                </c:pt>
                <c:pt idx="23">
                  <c:v>0.47406133885856122</c:v>
                </c:pt>
              </c:numCache>
            </c:numRef>
          </c:val>
          <c:extLst>
            <c:ext xmlns:c16="http://schemas.microsoft.com/office/drawing/2014/chart" uri="{C3380CC4-5D6E-409C-BE32-E72D297353CC}">
              <c16:uniqueId val="{00000001-5B91-423A-94F8-0E13C18D91F2}"/>
            </c:ext>
          </c:extLst>
        </c:ser>
        <c:ser>
          <c:idx val="2"/>
          <c:order val="2"/>
          <c:tx>
            <c:strRef>
              <c:f>Sheet1!$D$2</c:f>
              <c:strCache>
                <c:ptCount val="1"/>
                <c:pt idx="0">
                  <c:v>rusismi</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800" b="1"/>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Sheet1!$A$3:$A$26</c:f>
              <c:strCache>
                <c:ptCount val="24"/>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strCache>
            </c:strRef>
          </c:cat>
          <c:val>
            <c:numRef>
              <c:f>Sheet1!$D$3:$D$26</c:f>
              <c:numCache>
                <c:formatCode>0%</c:formatCode>
                <c:ptCount val="24"/>
                <c:pt idx="0">
                  <c:v>0.17655969735805754</c:v>
                </c:pt>
                <c:pt idx="1">
                  <c:v>0.1247650718022861</c:v>
                </c:pt>
                <c:pt idx="2">
                  <c:v>0.24944884361863584</c:v>
                </c:pt>
                <c:pt idx="4">
                  <c:v>0.15411774548374801</c:v>
                </c:pt>
                <c:pt idx="5">
                  <c:v>0.1881654339327074</c:v>
                </c:pt>
                <c:pt idx="7">
                  <c:v>0.20168151434268994</c:v>
                </c:pt>
                <c:pt idx="8">
                  <c:v>0.17390958879016585</c:v>
                </c:pt>
                <c:pt idx="10">
                  <c:v>0.15337016929570652</c:v>
                </c:pt>
                <c:pt idx="11">
                  <c:v>0.20155867086997697</c:v>
                </c:pt>
                <c:pt idx="13">
                  <c:v>0.22048304947826944</c:v>
                </c:pt>
                <c:pt idx="14">
                  <c:v>0.19736003185382986</c:v>
                </c:pt>
                <c:pt idx="15">
                  <c:v>0.17355154891356742</c:v>
                </c:pt>
                <c:pt idx="16">
                  <c:v>0.16130402250838471</c:v>
                </c:pt>
                <c:pt idx="17">
                  <c:v>0.13878666278095161</c:v>
                </c:pt>
                <c:pt idx="18">
                  <c:v>0.22003849138048126</c:v>
                </c:pt>
                <c:pt idx="20">
                  <c:v>0.18685088509284431</c:v>
                </c:pt>
                <c:pt idx="21">
                  <c:v>0.17714418403581234</c:v>
                </c:pt>
                <c:pt idx="23">
                  <c:v>0.18183895347054171</c:v>
                </c:pt>
              </c:numCache>
            </c:numRef>
          </c:val>
          <c:extLst>
            <c:ext xmlns:c16="http://schemas.microsoft.com/office/drawing/2014/chart" uri="{C3380CC4-5D6E-409C-BE32-E72D297353CC}">
              <c16:uniqueId val="{00000002-5B91-423A-94F8-0E13C18D91F2}"/>
            </c:ext>
          </c:extLst>
        </c:ser>
        <c:ser>
          <c:idx val="3"/>
          <c:order val="3"/>
          <c:tx>
            <c:strRef>
              <c:f>Sheet1!$E$2</c:f>
              <c:strCache>
                <c:ptCount val="1"/>
              </c:strCache>
            </c:strRef>
          </c:tx>
          <c:spPr>
            <a:noFill/>
          </c:spPr>
          <c:invertIfNegative val="0"/>
          <c:dLbls>
            <c:delete val="1"/>
          </c:dLbls>
          <c:cat>
            <c:strRef>
              <c:f>Sheet1!$A$3:$A$26</c:f>
              <c:strCache>
                <c:ptCount val="24"/>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strCache>
            </c:strRef>
          </c:cat>
          <c:val>
            <c:numRef>
              <c:f>Sheet1!$E$3:$E$26</c:f>
              <c:numCache>
                <c:formatCode>0%</c:formatCode>
                <c:ptCount val="24"/>
                <c:pt idx="0">
                  <c:v>0.57344030264194246</c:v>
                </c:pt>
                <c:pt idx="1">
                  <c:v>0.62523492819771387</c:v>
                </c:pt>
                <c:pt idx="2">
                  <c:v>0.50055115638136416</c:v>
                </c:pt>
                <c:pt idx="3">
                  <c:v>0.75</c:v>
                </c:pt>
                <c:pt idx="4">
                  <c:v>0.59588225451625199</c:v>
                </c:pt>
                <c:pt idx="5">
                  <c:v>0.56183456606729254</c:v>
                </c:pt>
                <c:pt idx="6">
                  <c:v>0.75</c:v>
                </c:pt>
                <c:pt idx="7">
                  <c:v>0.54831848565731001</c:v>
                </c:pt>
                <c:pt idx="8">
                  <c:v>0.57609041120983417</c:v>
                </c:pt>
                <c:pt idx="9">
                  <c:v>0.75</c:v>
                </c:pt>
                <c:pt idx="10">
                  <c:v>0.59662983070429343</c:v>
                </c:pt>
                <c:pt idx="11">
                  <c:v>0.54844132913002297</c:v>
                </c:pt>
                <c:pt idx="12">
                  <c:v>0.75</c:v>
                </c:pt>
                <c:pt idx="13">
                  <c:v>0.52951695052173053</c:v>
                </c:pt>
                <c:pt idx="14">
                  <c:v>0.55263996814617011</c:v>
                </c:pt>
                <c:pt idx="15">
                  <c:v>0.57644845108643261</c:v>
                </c:pt>
                <c:pt idx="16">
                  <c:v>0.58869597749161529</c:v>
                </c:pt>
                <c:pt idx="17">
                  <c:v>0.61121333721904836</c:v>
                </c:pt>
                <c:pt idx="18">
                  <c:v>0.52996150861951874</c:v>
                </c:pt>
                <c:pt idx="19">
                  <c:v>0.75</c:v>
                </c:pt>
                <c:pt idx="20">
                  <c:v>0.56314911490715569</c:v>
                </c:pt>
                <c:pt idx="21">
                  <c:v>0.57285581596418766</c:v>
                </c:pt>
                <c:pt idx="22">
                  <c:v>0.75</c:v>
                </c:pt>
                <c:pt idx="23">
                  <c:v>0.56816104652945831</c:v>
                </c:pt>
              </c:numCache>
            </c:numRef>
          </c:val>
          <c:extLst>
            <c:ext xmlns:c16="http://schemas.microsoft.com/office/drawing/2014/chart" uri="{C3380CC4-5D6E-409C-BE32-E72D297353CC}">
              <c16:uniqueId val="{00000003-5B91-423A-94F8-0E13C18D91F2}"/>
            </c:ext>
          </c:extLst>
        </c:ser>
        <c:ser>
          <c:idx val="4"/>
          <c:order val="4"/>
          <c:tx>
            <c:strRef>
              <c:f>Sheet1!$F$2</c:f>
              <c:strCache>
                <c:ptCount val="1"/>
                <c:pt idx="0">
                  <c:v>Nepareizi izrunāti vārdi</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800" b="1"/>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Sheet1!$A$3:$A$26</c:f>
              <c:strCache>
                <c:ptCount val="24"/>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strCache>
            </c:strRef>
          </c:cat>
          <c:val>
            <c:numRef>
              <c:f>Sheet1!$F$3:$F$26</c:f>
              <c:numCache>
                <c:formatCode>0%</c:formatCode>
                <c:ptCount val="24"/>
                <c:pt idx="0">
                  <c:v>0.15684508584753853</c:v>
                </c:pt>
                <c:pt idx="1">
                  <c:v>0.15133984102723436</c:v>
                </c:pt>
                <c:pt idx="2">
                  <c:v>0.22900333956808558</c:v>
                </c:pt>
                <c:pt idx="4">
                  <c:v>0.13695697877113053</c:v>
                </c:pt>
                <c:pt idx="5">
                  <c:v>0.18747957793653275</c:v>
                </c:pt>
                <c:pt idx="7">
                  <c:v>0.1915368106073714</c:v>
                </c:pt>
                <c:pt idx="8">
                  <c:v>0.17271906401127779</c:v>
                </c:pt>
                <c:pt idx="10">
                  <c:v>0.15050494296781486</c:v>
                </c:pt>
                <c:pt idx="11">
                  <c:v>0.19720071989862259</c:v>
                </c:pt>
                <c:pt idx="13">
                  <c:v>0.18099553119947401</c:v>
                </c:pt>
                <c:pt idx="14">
                  <c:v>0.19410691620004122</c:v>
                </c:pt>
                <c:pt idx="15">
                  <c:v>0.2113818136449378</c:v>
                </c:pt>
                <c:pt idx="16">
                  <c:v>0.17084976086659287</c:v>
                </c:pt>
                <c:pt idx="17">
                  <c:v>0.13511565973010672</c:v>
                </c:pt>
                <c:pt idx="18">
                  <c:v>0.156955683649938</c:v>
                </c:pt>
                <c:pt idx="20">
                  <c:v>0.18153357398065653</c:v>
                </c:pt>
                <c:pt idx="21">
                  <c:v>0.1748679345744594</c:v>
                </c:pt>
                <c:pt idx="23">
                  <c:v>0.17809185585969045</c:v>
                </c:pt>
              </c:numCache>
            </c:numRef>
          </c:val>
          <c:extLst>
            <c:ext xmlns:c16="http://schemas.microsoft.com/office/drawing/2014/chart" uri="{C3380CC4-5D6E-409C-BE32-E72D297353CC}">
              <c16:uniqueId val="{00000004-5B91-423A-94F8-0E13C18D91F2}"/>
            </c:ext>
          </c:extLst>
        </c:ser>
        <c:ser>
          <c:idx val="5"/>
          <c:order val="5"/>
          <c:tx>
            <c:strRef>
              <c:f>Sheet1!$G$2</c:f>
              <c:strCache>
                <c:ptCount val="1"/>
              </c:strCache>
            </c:strRef>
          </c:tx>
          <c:spPr>
            <a:noFill/>
          </c:spPr>
          <c:invertIfNegative val="0"/>
          <c:dLbls>
            <c:delete val="1"/>
          </c:dLbls>
          <c:cat>
            <c:strRef>
              <c:f>Sheet1!$A$3:$A$26</c:f>
              <c:strCache>
                <c:ptCount val="24"/>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strCache>
            </c:strRef>
          </c:cat>
          <c:val>
            <c:numRef>
              <c:f>Sheet1!$G$3:$G$26</c:f>
              <c:numCache>
                <c:formatCode>0%</c:formatCode>
                <c:ptCount val="24"/>
                <c:pt idx="0">
                  <c:v>0.59315491415246147</c:v>
                </c:pt>
                <c:pt idx="1">
                  <c:v>0.59866015897276559</c:v>
                </c:pt>
                <c:pt idx="2">
                  <c:v>0.52099666043191439</c:v>
                </c:pt>
                <c:pt idx="3">
                  <c:v>0.75</c:v>
                </c:pt>
                <c:pt idx="4">
                  <c:v>0.61304302122886944</c:v>
                </c:pt>
                <c:pt idx="5">
                  <c:v>0.5625204220634672</c:v>
                </c:pt>
                <c:pt idx="6">
                  <c:v>0.75</c:v>
                </c:pt>
                <c:pt idx="7">
                  <c:v>0.55846318939262862</c:v>
                </c:pt>
                <c:pt idx="8">
                  <c:v>0.57728093598872221</c:v>
                </c:pt>
                <c:pt idx="9">
                  <c:v>0.75</c:v>
                </c:pt>
                <c:pt idx="10">
                  <c:v>0.59949505703218509</c:v>
                </c:pt>
                <c:pt idx="11">
                  <c:v>0.55279928010137747</c:v>
                </c:pt>
                <c:pt idx="12">
                  <c:v>0.75</c:v>
                </c:pt>
                <c:pt idx="13">
                  <c:v>0.56900446880052602</c:v>
                </c:pt>
                <c:pt idx="14">
                  <c:v>0.55589308379995872</c:v>
                </c:pt>
                <c:pt idx="15">
                  <c:v>0.5386181863550622</c:v>
                </c:pt>
                <c:pt idx="16">
                  <c:v>0.57915023913340713</c:v>
                </c:pt>
                <c:pt idx="17">
                  <c:v>0.61488434026989325</c:v>
                </c:pt>
                <c:pt idx="18">
                  <c:v>0.59304431635006205</c:v>
                </c:pt>
                <c:pt idx="19">
                  <c:v>0.75</c:v>
                </c:pt>
                <c:pt idx="20">
                  <c:v>0.5684664260193435</c:v>
                </c:pt>
                <c:pt idx="21">
                  <c:v>0.57513206542554063</c:v>
                </c:pt>
                <c:pt idx="22">
                  <c:v>0.75</c:v>
                </c:pt>
                <c:pt idx="23">
                  <c:v>0.57190814414030955</c:v>
                </c:pt>
              </c:numCache>
            </c:numRef>
          </c:val>
          <c:extLst>
            <c:ext xmlns:c16="http://schemas.microsoft.com/office/drawing/2014/chart" uri="{C3380CC4-5D6E-409C-BE32-E72D297353CC}">
              <c16:uniqueId val="{00000005-5B91-423A-94F8-0E13C18D91F2}"/>
            </c:ext>
          </c:extLst>
        </c:ser>
        <c:ser>
          <c:idx val="6"/>
          <c:order val="6"/>
          <c:tx>
            <c:strRef>
              <c:f>Sheet1!$H$2</c:f>
              <c:strCache>
                <c:ptCount val="1"/>
                <c:pt idx="0">
                  <c:v>nepareizi lietoti termini</c:v>
                </c:pt>
              </c:strCache>
            </c:strRef>
          </c:tx>
          <c:spPr>
            <a:solidFill>
              <a:srgbClr val="4BACC6"/>
            </a:solidFill>
          </c:spPr>
          <c:invertIfNegative val="0"/>
          <c:dLbls>
            <c:spPr>
              <a:noFill/>
              <a:ln>
                <a:noFill/>
              </a:ln>
              <a:effectLst/>
            </c:spPr>
            <c:txPr>
              <a:bodyPr wrap="square" lIns="38100" tIns="19050" rIns="38100" bIns="19050" anchor="ctr">
                <a:spAutoFit/>
              </a:bodyPr>
              <a:lstStyle/>
              <a:p>
                <a:pPr>
                  <a:defRPr sz="800" b="1"/>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Sheet1!$A$3:$A$26</c:f>
              <c:strCache>
                <c:ptCount val="24"/>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strCache>
            </c:strRef>
          </c:cat>
          <c:val>
            <c:numRef>
              <c:f>Sheet1!$H$3:$H$26</c:f>
              <c:numCache>
                <c:formatCode>0%</c:formatCode>
                <c:ptCount val="24"/>
                <c:pt idx="0">
                  <c:v>0.12700201495763536</c:v>
                </c:pt>
                <c:pt idx="1">
                  <c:v>0.11647298544785942</c:v>
                </c:pt>
                <c:pt idx="2">
                  <c:v>0.23760263974991294</c:v>
                </c:pt>
                <c:pt idx="4">
                  <c:v>0.17305653870173887</c:v>
                </c:pt>
                <c:pt idx="5">
                  <c:v>0.15559083137775562</c:v>
                </c:pt>
                <c:pt idx="7">
                  <c:v>0.15412242224423928</c:v>
                </c:pt>
                <c:pt idx="8">
                  <c:v>0.1607198568009397</c:v>
                </c:pt>
                <c:pt idx="10">
                  <c:v>0.10806902174933064</c:v>
                </c:pt>
                <c:pt idx="11">
                  <c:v>0.194001495719754</c:v>
                </c:pt>
                <c:pt idx="13">
                  <c:v>0.16153165564393776</c:v>
                </c:pt>
                <c:pt idx="14">
                  <c:v>0.20845935287480094</c:v>
                </c:pt>
                <c:pt idx="15">
                  <c:v>0.20449338939159645</c:v>
                </c:pt>
                <c:pt idx="16">
                  <c:v>0.13129506798760782</c:v>
                </c:pt>
                <c:pt idx="17">
                  <c:v>0.10500551204003809</c:v>
                </c:pt>
                <c:pt idx="18">
                  <c:v>9.5129235801571121E-2</c:v>
                </c:pt>
                <c:pt idx="20">
                  <c:v>0.16226396358542081</c:v>
                </c:pt>
                <c:pt idx="21">
                  <c:v>0.15562530220076534</c:v>
                </c:pt>
                <c:pt idx="23">
                  <c:v>0.15883617522271956</c:v>
                </c:pt>
              </c:numCache>
            </c:numRef>
          </c:val>
          <c:extLst>
            <c:ext xmlns:c16="http://schemas.microsoft.com/office/drawing/2014/chart" uri="{C3380CC4-5D6E-409C-BE32-E72D297353CC}">
              <c16:uniqueId val="{00000006-5B91-423A-94F8-0E13C18D91F2}"/>
            </c:ext>
          </c:extLst>
        </c:ser>
        <c:dLbls>
          <c:showLegendKey val="0"/>
          <c:showVal val="1"/>
          <c:showCatName val="1"/>
          <c:showSerName val="0"/>
          <c:showPercent val="0"/>
          <c:showBubbleSize val="0"/>
        </c:dLbls>
        <c:gapWidth val="40"/>
        <c:overlap val="100"/>
        <c:axId val="824934336"/>
        <c:axId val="824934728"/>
      </c:barChart>
      <c:catAx>
        <c:axId val="824934336"/>
        <c:scaling>
          <c:orientation val="minMax"/>
        </c:scaling>
        <c:delete val="0"/>
        <c:axPos val="l"/>
        <c:majorGridlines>
          <c:spPr>
            <a:ln w="3190">
              <a:solidFill>
                <a:srgbClr val="C0C0C0"/>
              </a:solidFill>
              <a:prstDash val="sysDash"/>
            </a:ln>
          </c:spPr>
        </c:majorGridlines>
        <c:numFmt formatCode="General" sourceLinked="1"/>
        <c:majorTickMark val="out"/>
        <c:minorTickMark val="none"/>
        <c:tickLblPos val="nextTo"/>
        <c:spPr>
          <a:ln w="12761">
            <a:noFill/>
            <a:prstDash val="solid"/>
          </a:ln>
        </c:spPr>
        <c:txPr>
          <a:bodyPr rot="0" vert="horz"/>
          <a:lstStyle/>
          <a:p>
            <a:pPr>
              <a:defRPr sz="1000"/>
            </a:pPr>
            <a:endParaRPr lang="en-US"/>
          </a:p>
        </c:txPr>
        <c:crossAx val="824934728"/>
        <c:crossesAt val="0"/>
        <c:auto val="1"/>
        <c:lblAlgn val="ctr"/>
        <c:lblOffset val="100"/>
        <c:tickLblSkip val="1"/>
        <c:tickMarkSkip val="1"/>
        <c:noMultiLvlLbl val="0"/>
      </c:catAx>
      <c:valAx>
        <c:axId val="824934728"/>
        <c:scaling>
          <c:orientation val="minMax"/>
          <c:max val="3"/>
          <c:min val="0"/>
        </c:scaling>
        <c:delete val="1"/>
        <c:axPos val="b"/>
        <c:numFmt formatCode="0%" sourceLinked="0"/>
        <c:majorTickMark val="out"/>
        <c:minorTickMark val="none"/>
        <c:tickLblPos val="nextTo"/>
        <c:crossAx val="824934336"/>
        <c:crosses val="autoZero"/>
        <c:crossBetween val="between"/>
        <c:majorUnit val="0.75000000000000011"/>
      </c:valAx>
      <c:spPr>
        <a:noFill/>
        <a:ln w="25522">
          <a:noFill/>
        </a:ln>
      </c:spPr>
    </c:plotArea>
    <c:legend>
      <c:legendPos val="r"/>
      <c:legendEntry>
        <c:idx val="1"/>
        <c:delete val="1"/>
      </c:legendEntry>
      <c:legendEntry>
        <c:idx val="3"/>
        <c:delete val="1"/>
      </c:legendEntry>
      <c:layout>
        <c:manualLayout>
          <c:xMode val="edge"/>
          <c:yMode val="edge"/>
          <c:x val="0.12648648050476552"/>
          <c:y val="7.4522221607180262E-3"/>
          <c:w val="0.7891891991587241"/>
          <c:h val="3.4020609782541941E-2"/>
        </c:manualLayout>
      </c:layout>
      <c:overlay val="0"/>
      <c:spPr>
        <a:noFill/>
        <a:ln w="25522">
          <a:noFill/>
        </a:ln>
      </c:spPr>
      <c:txPr>
        <a:bodyPr/>
        <a:lstStyle/>
        <a:p>
          <a:pPr>
            <a:defRPr sz="1000" b="1"/>
          </a:pPr>
          <a:endParaRPr lang="en-US"/>
        </a:p>
      </c:txPr>
    </c:legend>
    <c:plotVisOnly val="1"/>
    <c:dispBlanksAs val="gap"/>
    <c:showDLblsOverMax val="0"/>
  </c:chart>
  <c:spPr>
    <a:noFill/>
    <a:ln>
      <a:noFill/>
    </a:ln>
  </c:spPr>
  <c:txPr>
    <a:bodyPr/>
    <a:lstStyle/>
    <a:p>
      <a:pPr>
        <a:defRPr sz="1000" b="0" i="0" u="none" strike="noStrike" baseline="0">
          <a:solidFill>
            <a:schemeClr val="tx1"/>
          </a:solidFill>
          <a:latin typeface="+mn-lt"/>
          <a:ea typeface="Arial"/>
          <a:cs typeface="Arial"/>
        </a:defRPr>
      </a:pPr>
      <a:endParaRPr lang="en-US"/>
    </a:p>
  </c:txPr>
  <c:externalData r:id="rId2">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005368540415428"/>
          <c:y val="5.4518270015682324E-2"/>
          <c:w val="0.83568792998994579"/>
          <c:h val="0.93465748669888982"/>
        </c:manualLayout>
      </c:layout>
      <c:barChart>
        <c:barDir val="bar"/>
        <c:grouping val="stacked"/>
        <c:varyColors val="0"/>
        <c:ser>
          <c:idx val="0"/>
          <c:order val="0"/>
          <c:tx>
            <c:strRef>
              <c:f>Sheet1!$B$2</c:f>
              <c:strCache>
                <c:ptCount val="1"/>
                <c:pt idx="0">
                  <c:v>Nabadzīga valoda</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800" b="1"/>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Sheet1!$A$3:$A$26</c:f>
              <c:strCache>
                <c:ptCount val="24"/>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strCache>
            </c:strRef>
          </c:cat>
          <c:val>
            <c:numRef>
              <c:f>Sheet1!$B$3:$B$26</c:f>
              <c:numCache>
                <c:formatCode>0%</c:formatCode>
                <c:ptCount val="24"/>
                <c:pt idx="0">
                  <c:v>0.13882488650819341</c:v>
                </c:pt>
                <c:pt idx="1">
                  <c:v>0.11927631199623145</c:v>
                </c:pt>
                <c:pt idx="2">
                  <c:v>0.21996628193632217</c:v>
                </c:pt>
                <c:pt idx="4">
                  <c:v>0.13783223143404633</c:v>
                </c:pt>
                <c:pt idx="5">
                  <c:v>0.16265318849191412</c:v>
                </c:pt>
                <c:pt idx="7">
                  <c:v>0.13572122185012384</c:v>
                </c:pt>
                <c:pt idx="8">
                  <c:v>0.16696050320951761</c:v>
                </c:pt>
                <c:pt idx="10">
                  <c:v>0.11407434064119486</c:v>
                </c:pt>
                <c:pt idx="11">
                  <c:v>0.18849601520072651</c:v>
                </c:pt>
                <c:pt idx="13">
                  <c:v>0.15355715476964762</c:v>
                </c:pt>
                <c:pt idx="14">
                  <c:v>0.20765933961328334</c:v>
                </c:pt>
                <c:pt idx="15">
                  <c:v>0.16091123745522989</c:v>
                </c:pt>
                <c:pt idx="16">
                  <c:v>0.18279511260430004</c:v>
                </c:pt>
                <c:pt idx="17">
                  <c:v>9.6295006113264858E-2</c:v>
                </c:pt>
                <c:pt idx="18">
                  <c:v>0.10635233706478017</c:v>
                </c:pt>
                <c:pt idx="20">
                  <c:v>0.15317857092025272</c:v>
                </c:pt>
                <c:pt idx="21">
                  <c:v>0.16259601527924561</c:v>
                </c:pt>
                <c:pt idx="23">
                  <c:v>0.15804114852584547</c:v>
                </c:pt>
              </c:numCache>
            </c:numRef>
          </c:val>
          <c:extLst>
            <c:ext xmlns:c16="http://schemas.microsoft.com/office/drawing/2014/chart" uri="{C3380CC4-5D6E-409C-BE32-E72D297353CC}">
              <c16:uniqueId val="{00000000-AD4D-4F01-9127-AEFDD625429F}"/>
            </c:ext>
          </c:extLst>
        </c:ser>
        <c:ser>
          <c:idx val="1"/>
          <c:order val="1"/>
          <c:tx>
            <c:strRef>
              <c:f>Sheet1!$C$2</c:f>
              <c:strCache>
                <c:ptCount val="1"/>
              </c:strCache>
            </c:strRef>
          </c:tx>
          <c:spPr>
            <a:noFill/>
          </c:spPr>
          <c:invertIfNegative val="0"/>
          <c:dLbls>
            <c:delete val="1"/>
          </c:dLbls>
          <c:cat>
            <c:strRef>
              <c:f>Sheet1!$A$3:$A$26</c:f>
              <c:strCache>
                <c:ptCount val="24"/>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strCache>
            </c:strRef>
          </c:cat>
          <c:val>
            <c:numRef>
              <c:f>Sheet1!$C$3:$C$26</c:f>
              <c:numCache>
                <c:formatCode>0%</c:formatCode>
                <c:ptCount val="24"/>
                <c:pt idx="0">
                  <c:v>0.61117511349180664</c:v>
                </c:pt>
                <c:pt idx="1">
                  <c:v>0.63072368800376855</c:v>
                </c:pt>
                <c:pt idx="2">
                  <c:v>0.53003371806367783</c:v>
                </c:pt>
                <c:pt idx="3">
                  <c:v>0.75</c:v>
                </c:pt>
                <c:pt idx="4">
                  <c:v>0.61216776856595367</c:v>
                </c:pt>
                <c:pt idx="5">
                  <c:v>0.58734681150808588</c:v>
                </c:pt>
                <c:pt idx="6">
                  <c:v>0.75</c:v>
                </c:pt>
                <c:pt idx="7">
                  <c:v>0.61427877814987619</c:v>
                </c:pt>
                <c:pt idx="8">
                  <c:v>0.58303949679048239</c:v>
                </c:pt>
                <c:pt idx="9">
                  <c:v>0.75</c:v>
                </c:pt>
                <c:pt idx="10">
                  <c:v>0.63592565935880518</c:v>
                </c:pt>
                <c:pt idx="11">
                  <c:v>0.56150398479927355</c:v>
                </c:pt>
                <c:pt idx="12">
                  <c:v>0.75</c:v>
                </c:pt>
                <c:pt idx="13">
                  <c:v>0.5964428452303524</c:v>
                </c:pt>
                <c:pt idx="14">
                  <c:v>0.54234066038671669</c:v>
                </c:pt>
                <c:pt idx="15">
                  <c:v>0.58908876254477005</c:v>
                </c:pt>
                <c:pt idx="16">
                  <c:v>0.56720488739569996</c:v>
                </c:pt>
                <c:pt idx="17">
                  <c:v>0.6537049938867352</c:v>
                </c:pt>
                <c:pt idx="18">
                  <c:v>0.6436476629352198</c:v>
                </c:pt>
                <c:pt idx="19">
                  <c:v>0.75</c:v>
                </c:pt>
                <c:pt idx="20">
                  <c:v>0.59682142907974733</c:v>
                </c:pt>
                <c:pt idx="21">
                  <c:v>0.58740398472075439</c:v>
                </c:pt>
                <c:pt idx="22">
                  <c:v>0.75</c:v>
                </c:pt>
                <c:pt idx="23">
                  <c:v>0.5919588514741545</c:v>
                </c:pt>
              </c:numCache>
            </c:numRef>
          </c:val>
          <c:extLst>
            <c:ext xmlns:c16="http://schemas.microsoft.com/office/drawing/2014/chart" uri="{C3380CC4-5D6E-409C-BE32-E72D297353CC}">
              <c16:uniqueId val="{00000001-AD4D-4F01-9127-AEFDD625429F}"/>
            </c:ext>
          </c:extLst>
        </c:ser>
        <c:ser>
          <c:idx val="2"/>
          <c:order val="2"/>
          <c:tx>
            <c:strRef>
              <c:f>Sheet1!$D$2</c:f>
              <c:strCache>
                <c:ptCount val="1"/>
                <c:pt idx="0">
                  <c:v>slikta dikcija, neskaidra runa</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800" b="1"/>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Sheet1!$A$3:$A$26</c:f>
              <c:strCache>
                <c:ptCount val="24"/>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strCache>
            </c:strRef>
          </c:cat>
          <c:val>
            <c:numRef>
              <c:f>Sheet1!$D$3:$D$26</c:f>
              <c:numCache>
                <c:formatCode>0%</c:formatCode>
                <c:ptCount val="24"/>
                <c:pt idx="0">
                  <c:v>0.14065835533987561</c:v>
                </c:pt>
                <c:pt idx="1">
                  <c:v>0.11485796169537482</c:v>
                </c:pt>
                <c:pt idx="2">
                  <c:v>0.19890203201751566</c:v>
                </c:pt>
                <c:pt idx="4">
                  <c:v>0.17447939082666461</c:v>
                </c:pt>
                <c:pt idx="5">
                  <c:v>0.14482201144542661</c:v>
                </c:pt>
                <c:pt idx="7">
                  <c:v>0.17255378125998561</c:v>
                </c:pt>
                <c:pt idx="8">
                  <c:v>0.14145287098410497</c:v>
                </c:pt>
                <c:pt idx="10">
                  <c:v>0.10898438495418661</c:v>
                </c:pt>
                <c:pt idx="11">
                  <c:v>0.17897382376700313</c:v>
                </c:pt>
                <c:pt idx="13">
                  <c:v>0.20914375356907899</c:v>
                </c:pt>
                <c:pt idx="14">
                  <c:v>0.17571932736608534</c:v>
                </c:pt>
                <c:pt idx="15">
                  <c:v>0.17015574090502644</c:v>
                </c:pt>
                <c:pt idx="16">
                  <c:v>0.12851044646368198</c:v>
                </c:pt>
                <c:pt idx="17">
                  <c:v>8.5045260655514071E-2</c:v>
                </c:pt>
                <c:pt idx="18">
                  <c:v>0.10919328873691589</c:v>
                </c:pt>
                <c:pt idx="20">
                  <c:v>0.12744167905130779</c:v>
                </c:pt>
                <c:pt idx="21">
                  <c:v>0.17177517997052746</c:v>
                </c:pt>
                <c:pt idx="23">
                  <c:v>0.15033271833220105</c:v>
                </c:pt>
              </c:numCache>
            </c:numRef>
          </c:val>
          <c:extLst>
            <c:ext xmlns:c16="http://schemas.microsoft.com/office/drawing/2014/chart" uri="{C3380CC4-5D6E-409C-BE32-E72D297353CC}">
              <c16:uniqueId val="{00000002-AD4D-4F01-9127-AEFDD625429F}"/>
            </c:ext>
          </c:extLst>
        </c:ser>
        <c:ser>
          <c:idx val="3"/>
          <c:order val="3"/>
          <c:tx>
            <c:strRef>
              <c:f>Sheet1!$E$2</c:f>
              <c:strCache>
                <c:ptCount val="1"/>
              </c:strCache>
            </c:strRef>
          </c:tx>
          <c:spPr>
            <a:noFill/>
          </c:spPr>
          <c:invertIfNegative val="0"/>
          <c:dLbls>
            <c:delete val="1"/>
          </c:dLbls>
          <c:cat>
            <c:strRef>
              <c:f>Sheet1!$A$3:$A$26</c:f>
              <c:strCache>
                <c:ptCount val="24"/>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strCache>
            </c:strRef>
          </c:cat>
          <c:val>
            <c:numRef>
              <c:f>Sheet1!$E$3:$E$26</c:f>
              <c:numCache>
                <c:formatCode>0%</c:formatCode>
                <c:ptCount val="24"/>
                <c:pt idx="0">
                  <c:v>0.60934164466012442</c:v>
                </c:pt>
                <c:pt idx="1">
                  <c:v>0.63514203830462512</c:v>
                </c:pt>
                <c:pt idx="2">
                  <c:v>0.55109796798248434</c:v>
                </c:pt>
                <c:pt idx="3">
                  <c:v>0.75</c:v>
                </c:pt>
                <c:pt idx="4">
                  <c:v>0.57552060917333536</c:v>
                </c:pt>
                <c:pt idx="5">
                  <c:v>0.60517798855457339</c:v>
                </c:pt>
                <c:pt idx="6">
                  <c:v>0.75</c:v>
                </c:pt>
                <c:pt idx="7">
                  <c:v>0.57744621874001445</c:v>
                </c:pt>
                <c:pt idx="8">
                  <c:v>0.60854712901589503</c:v>
                </c:pt>
                <c:pt idx="9">
                  <c:v>0.75</c:v>
                </c:pt>
                <c:pt idx="10">
                  <c:v>0.64101561504581339</c:v>
                </c:pt>
                <c:pt idx="11">
                  <c:v>0.5710261762329969</c:v>
                </c:pt>
                <c:pt idx="12">
                  <c:v>0.75</c:v>
                </c:pt>
                <c:pt idx="13">
                  <c:v>0.54085624643092101</c:v>
                </c:pt>
                <c:pt idx="14">
                  <c:v>0.57428067263391469</c:v>
                </c:pt>
                <c:pt idx="15">
                  <c:v>0.5798442590949735</c:v>
                </c:pt>
                <c:pt idx="16">
                  <c:v>0.62148955353631807</c:v>
                </c:pt>
                <c:pt idx="17">
                  <c:v>0.6649547393444859</c:v>
                </c:pt>
                <c:pt idx="18">
                  <c:v>0.64080671126308408</c:v>
                </c:pt>
                <c:pt idx="19">
                  <c:v>0.75</c:v>
                </c:pt>
                <c:pt idx="20">
                  <c:v>0.62255832094869223</c:v>
                </c:pt>
                <c:pt idx="21">
                  <c:v>0.57822482002947251</c:v>
                </c:pt>
                <c:pt idx="22">
                  <c:v>0.75</c:v>
                </c:pt>
                <c:pt idx="23">
                  <c:v>0.59966728166779892</c:v>
                </c:pt>
              </c:numCache>
            </c:numRef>
          </c:val>
          <c:extLst>
            <c:ext xmlns:c16="http://schemas.microsoft.com/office/drawing/2014/chart" uri="{C3380CC4-5D6E-409C-BE32-E72D297353CC}">
              <c16:uniqueId val="{00000003-AD4D-4F01-9127-AEFDD625429F}"/>
            </c:ext>
          </c:extLst>
        </c:ser>
        <c:ser>
          <c:idx val="4"/>
          <c:order val="4"/>
          <c:tx>
            <c:strRef>
              <c:f>Sheet1!$F$2</c:f>
              <c:strCache>
                <c:ptCount val="1"/>
                <c:pt idx="0">
                  <c:v>pārāk ātra runa</c:v>
                </c:pt>
              </c:strCache>
            </c:strRef>
          </c:tx>
          <c:spPr>
            <a:solidFill>
              <a:srgbClr val="5B9BD5"/>
            </a:solidFill>
          </c:spPr>
          <c:invertIfNegative val="0"/>
          <c:dLbls>
            <c:dLbl>
              <c:idx val="17"/>
              <c:layout>
                <c:manualLayout>
                  <c:x val="2.8373695189345479E-3"/>
                  <c:y val="-4.9681481071453962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BAA-4374-92FD-A49430E77722}"/>
                </c:ext>
              </c:extLst>
            </c:dLbl>
            <c:spPr>
              <a:noFill/>
              <a:ln>
                <a:noFill/>
              </a:ln>
              <a:effectLst/>
            </c:spPr>
            <c:txPr>
              <a:bodyPr wrap="square" lIns="38100" tIns="19050" rIns="38100" bIns="19050" anchor="ctr">
                <a:spAutoFit/>
              </a:bodyPr>
              <a:lstStyle/>
              <a:p>
                <a:pPr>
                  <a:defRPr sz="800" b="1"/>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Sheet1!$A$3:$A$26</c:f>
              <c:strCache>
                <c:ptCount val="24"/>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strCache>
            </c:strRef>
          </c:cat>
          <c:val>
            <c:numRef>
              <c:f>Sheet1!$F$3:$F$26</c:f>
              <c:numCache>
                <c:formatCode>0%</c:formatCode>
                <c:ptCount val="24"/>
                <c:pt idx="0">
                  <c:v>0.12108230434246733</c:v>
                </c:pt>
                <c:pt idx="1">
                  <c:v>0.12816500506990847</c:v>
                </c:pt>
                <c:pt idx="2">
                  <c:v>0.15511954750881418</c:v>
                </c:pt>
                <c:pt idx="4">
                  <c:v>0.19183425541353302</c:v>
                </c:pt>
                <c:pt idx="5">
                  <c:v>0.12140607828994911</c:v>
                </c:pt>
                <c:pt idx="7">
                  <c:v>0.14139095556477355</c:v>
                </c:pt>
                <c:pt idx="8">
                  <c:v>0.13173578390698071</c:v>
                </c:pt>
                <c:pt idx="10">
                  <c:v>0.13749903867110069</c:v>
                </c:pt>
                <c:pt idx="11">
                  <c:v>0.13240993886115315</c:v>
                </c:pt>
                <c:pt idx="13">
                  <c:v>0.20081366281608154</c:v>
                </c:pt>
                <c:pt idx="14">
                  <c:v>0.17012690806627837</c:v>
                </c:pt>
                <c:pt idx="15">
                  <c:v>0.13350870971883069</c:v>
                </c:pt>
                <c:pt idx="16">
                  <c:v>0.11310755548217187</c:v>
                </c:pt>
                <c:pt idx="17">
                  <c:v>5.3360968806574642E-2</c:v>
                </c:pt>
                <c:pt idx="18">
                  <c:v>0.13211217577092182</c:v>
                </c:pt>
                <c:pt idx="20">
                  <c:v>0.11992742772127446</c:v>
                </c:pt>
                <c:pt idx="21">
                  <c:v>0.14813587810824427</c:v>
                </c:pt>
                <c:pt idx="23">
                  <c:v>0.13449250226925175</c:v>
                </c:pt>
              </c:numCache>
            </c:numRef>
          </c:val>
          <c:extLst>
            <c:ext xmlns:c16="http://schemas.microsoft.com/office/drawing/2014/chart" uri="{C3380CC4-5D6E-409C-BE32-E72D297353CC}">
              <c16:uniqueId val="{00000004-AD4D-4F01-9127-AEFDD625429F}"/>
            </c:ext>
          </c:extLst>
        </c:ser>
        <c:ser>
          <c:idx val="5"/>
          <c:order val="5"/>
          <c:tx>
            <c:strRef>
              <c:f>Sheet1!$G$2</c:f>
              <c:strCache>
                <c:ptCount val="1"/>
              </c:strCache>
            </c:strRef>
          </c:tx>
          <c:spPr>
            <a:noFill/>
          </c:spPr>
          <c:invertIfNegative val="0"/>
          <c:dLbls>
            <c:delete val="1"/>
          </c:dLbls>
          <c:cat>
            <c:strRef>
              <c:f>Sheet1!$A$3:$A$26</c:f>
              <c:strCache>
                <c:ptCount val="24"/>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strCache>
            </c:strRef>
          </c:cat>
          <c:val>
            <c:numRef>
              <c:f>Sheet1!$G$3:$G$26</c:f>
              <c:numCache>
                <c:formatCode>0%</c:formatCode>
                <c:ptCount val="24"/>
                <c:pt idx="0">
                  <c:v>0.62891769565753264</c:v>
                </c:pt>
                <c:pt idx="1">
                  <c:v>0.62183499493009153</c:v>
                </c:pt>
                <c:pt idx="2">
                  <c:v>0.59488045249118582</c:v>
                </c:pt>
                <c:pt idx="3">
                  <c:v>0.75</c:v>
                </c:pt>
                <c:pt idx="4">
                  <c:v>0.55816574458646695</c:v>
                </c:pt>
                <c:pt idx="5">
                  <c:v>0.62859392171005091</c:v>
                </c:pt>
                <c:pt idx="6">
                  <c:v>0.75</c:v>
                </c:pt>
                <c:pt idx="7">
                  <c:v>0.60860904443522645</c:v>
                </c:pt>
                <c:pt idx="8">
                  <c:v>0.61826421609301929</c:v>
                </c:pt>
                <c:pt idx="9">
                  <c:v>0.75</c:v>
                </c:pt>
                <c:pt idx="10">
                  <c:v>0.61250096132889931</c:v>
                </c:pt>
                <c:pt idx="11">
                  <c:v>0.61759006113884685</c:v>
                </c:pt>
                <c:pt idx="12">
                  <c:v>0.75</c:v>
                </c:pt>
                <c:pt idx="13">
                  <c:v>0.54918633718391852</c:v>
                </c:pt>
                <c:pt idx="14">
                  <c:v>0.57987309193372161</c:v>
                </c:pt>
                <c:pt idx="15">
                  <c:v>0.61649129028116934</c:v>
                </c:pt>
                <c:pt idx="16">
                  <c:v>0.63689244451782812</c:v>
                </c:pt>
                <c:pt idx="17">
                  <c:v>0.69663903119342541</c:v>
                </c:pt>
                <c:pt idx="18">
                  <c:v>0.61788782422907818</c:v>
                </c:pt>
                <c:pt idx="19">
                  <c:v>0.75</c:v>
                </c:pt>
                <c:pt idx="20">
                  <c:v>0.63007257227872548</c:v>
                </c:pt>
                <c:pt idx="21">
                  <c:v>0.60186412189175575</c:v>
                </c:pt>
                <c:pt idx="22">
                  <c:v>0.75</c:v>
                </c:pt>
                <c:pt idx="23">
                  <c:v>0.6155074977307482</c:v>
                </c:pt>
              </c:numCache>
            </c:numRef>
          </c:val>
          <c:extLst>
            <c:ext xmlns:c16="http://schemas.microsoft.com/office/drawing/2014/chart" uri="{C3380CC4-5D6E-409C-BE32-E72D297353CC}">
              <c16:uniqueId val="{00000005-AD4D-4F01-9127-AEFDD625429F}"/>
            </c:ext>
          </c:extLst>
        </c:ser>
        <c:ser>
          <c:idx val="6"/>
          <c:order val="6"/>
          <c:tx>
            <c:strRef>
              <c:f>Sheet1!$H$2</c:f>
              <c:strCache>
                <c:ptCount val="1"/>
                <c:pt idx="0">
                  <c:v>pārāk lēna runa</c:v>
                </c:pt>
              </c:strCache>
            </c:strRef>
          </c:tx>
          <c:spPr>
            <a:solidFill>
              <a:srgbClr val="4BACC6"/>
            </a:solidFill>
          </c:spPr>
          <c:invertIfNegative val="0"/>
          <c:dLbls>
            <c:spPr>
              <a:noFill/>
              <a:ln>
                <a:noFill/>
              </a:ln>
              <a:effectLst/>
            </c:spPr>
            <c:txPr>
              <a:bodyPr wrap="square" lIns="38100" tIns="19050" rIns="38100" bIns="19050" anchor="ctr">
                <a:spAutoFit/>
              </a:bodyPr>
              <a:lstStyle/>
              <a:p>
                <a:pPr>
                  <a:defRPr sz="800" b="1"/>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Sheet1!$A$3:$A$26</c:f>
              <c:strCache>
                <c:ptCount val="24"/>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strCache>
            </c:strRef>
          </c:cat>
          <c:val>
            <c:numRef>
              <c:f>Sheet1!$H$3:$H$26</c:f>
              <c:numCache>
                <c:formatCode>0%</c:formatCode>
                <c:ptCount val="24"/>
                <c:pt idx="0">
                  <c:v>7.2983121575630805E-2</c:v>
                </c:pt>
                <c:pt idx="1">
                  <c:v>4.6455260320723966E-2</c:v>
                </c:pt>
                <c:pt idx="2">
                  <c:v>8.3570767585148129E-2</c:v>
                </c:pt>
                <c:pt idx="4">
                  <c:v>7.0947688958194088E-2</c:v>
                </c:pt>
                <c:pt idx="5">
                  <c:v>6.6219502572942832E-2</c:v>
                </c:pt>
                <c:pt idx="7">
                  <c:v>6.2671538906103941E-2</c:v>
                </c:pt>
                <c:pt idx="8">
                  <c:v>6.8866956792956763E-2</c:v>
                </c:pt>
                <c:pt idx="10">
                  <c:v>5.0819475526741334E-2</c:v>
                </c:pt>
                <c:pt idx="11">
                  <c:v>7.8373883489233076E-2</c:v>
                </c:pt>
                <c:pt idx="13">
                  <c:v>5.5921027765604078E-2</c:v>
                </c:pt>
                <c:pt idx="14">
                  <c:v>7.6395949505397603E-2</c:v>
                </c:pt>
                <c:pt idx="15">
                  <c:v>5.0574912050895059E-2</c:v>
                </c:pt>
                <c:pt idx="16">
                  <c:v>8.2532488593889966E-2</c:v>
                </c:pt>
                <c:pt idx="17">
                  <c:v>5.908851397304727E-2</c:v>
                </c:pt>
                <c:pt idx="18">
                  <c:v>8.5039845204424286E-2</c:v>
                </c:pt>
                <c:pt idx="20">
                  <c:v>5.8821150178396758E-2</c:v>
                </c:pt>
                <c:pt idx="21">
                  <c:v>7.4851191127076597E-2</c:v>
                </c:pt>
                <c:pt idx="23">
                  <c:v>6.7098057921351012E-2</c:v>
                </c:pt>
              </c:numCache>
            </c:numRef>
          </c:val>
          <c:extLst>
            <c:ext xmlns:c16="http://schemas.microsoft.com/office/drawing/2014/chart" uri="{C3380CC4-5D6E-409C-BE32-E72D297353CC}">
              <c16:uniqueId val="{00000006-AD4D-4F01-9127-AEFDD625429F}"/>
            </c:ext>
          </c:extLst>
        </c:ser>
        <c:dLbls>
          <c:showLegendKey val="0"/>
          <c:showVal val="1"/>
          <c:showCatName val="1"/>
          <c:showSerName val="0"/>
          <c:showPercent val="0"/>
          <c:showBubbleSize val="0"/>
        </c:dLbls>
        <c:gapWidth val="40"/>
        <c:overlap val="100"/>
        <c:axId val="824934336"/>
        <c:axId val="824934728"/>
      </c:barChart>
      <c:catAx>
        <c:axId val="824934336"/>
        <c:scaling>
          <c:orientation val="minMax"/>
        </c:scaling>
        <c:delete val="0"/>
        <c:axPos val="l"/>
        <c:majorGridlines>
          <c:spPr>
            <a:ln w="3190">
              <a:solidFill>
                <a:srgbClr val="C0C0C0"/>
              </a:solidFill>
              <a:prstDash val="sysDash"/>
            </a:ln>
          </c:spPr>
        </c:majorGridlines>
        <c:numFmt formatCode="General" sourceLinked="1"/>
        <c:majorTickMark val="out"/>
        <c:minorTickMark val="none"/>
        <c:tickLblPos val="nextTo"/>
        <c:spPr>
          <a:ln w="12761">
            <a:noFill/>
            <a:prstDash val="solid"/>
          </a:ln>
        </c:spPr>
        <c:txPr>
          <a:bodyPr rot="0" vert="horz"/>
          <a:lstStyle/>
          <a:p>
            <a:pPr>
              <a:defRPr sz="1000"/>
            </a:pPr>
            <a:endParaRPr lang="en-US"/>
          </a:p>
        </c:txPr>
        <c:crossAx val="824934728"/>
        <c:crossesAt val="0"/>
        <c:auto val="1"/>
        <c:lblAlgn val="ctr"/>
        <c:lblOffset val="100"/>
        <c:tickLblSkip val="1"/>
        <c:tickMarkSkip val="1"/>
        <c:noMultiLvlLbl val="0"/>
      </c:catAx>
      <c:valAx>
        <c:axId val="824934728"/>
        <c:scaling>
          <c:orientation val="minMax"/>
          <c:max val="3"/>
          <c:min val="0"/>
        </c:scaling>
        <c:delete val="1"/>
        <c:axPos val="b"/>
        <c:numFmt formatCode="0%" sourceLinked="0"/>
        <c:majorTickMark val="out"/>
        <c:minorTickMark val="none"/>
        <c:tickLblPos val="nextTo"/>
        <c:crossAx val="824934336"/>
        <c:crosses val="autoZero"/>
        <c:crossBetween val="between"/>
        <c:majorUnit val="0.75000000000000011"/>
      </c:valAx>
      <c:spPr>
        <a:noFill/>
        <a:ln w="25522">
          <a:noFill/>
        </a:ln>
      </c:spPr>
    </c:plotArea>
    <c:legend>
      <c:legendPos val="r"/>
      <c:legendEntry>
        <c:idx val="1"/>
        <c:delete val="1"/>
      </c:legendEntry>
      <c:legendEntry>
        <c:idx val="3"/>
        <c:delete val="1"/>
      </c:legendEntry>
      <c:layout>
        <c:manualLayout>
          <c:xMode val="edge"/>
          <c:yMode val="edge"/>
          <c:x val="0.12024023455391292"/>
          <c:y val="7.4522221607180262E-3"/>
          <c:w val="0.7891891991587241"/>
          <c:h val="3.4020609782541941E-2"/>
        </c:manualLayout>
      </c:layout>
      <c:overlay val="0"/>
      <c:spPr>
        <a:noFill/>
        <a:ln w="25522">
          <a:noFill/>
        </a:ln>
      </c:spPr>
      <c:txPr>
        <a:bodyPr/>
        <a:lstStyle/>
        <a:p>
          <a:pPr>
            <a:defRPr sz="1000" b="1"/>
          </a:pPr>
          <a:endParaRPr lang="en-US"/>
        </a:p>
      </c:txPr>
    </c:legend>
    <c:plotVisOnly val="1"/>
    <c:dispBlanksAs val="gap"/>
    <c:showDLblsOverMax val="0"/>
  </c:chart>
  <c:spPr>
    <a:noFill/>
    <a:ln>
      <a:noFill/>
    </a:ln>
  </c:spPr>
  <c:txPr>
    <a:bodyPr/>
    <a:lstStyle/>
    <a:p>
      <a:pPr>
        <a:defRPr sz="1000" b="0" i="0" u="none" strike="noStrike" baseline="0">
          <a:solidFill>
            <a:schemeClr val="tx1"/>
          </a:solidFill>
          <a:latin typeface="+mn-lt"/>
          <a:ea typeface="Arial"/>
          <a:cs typeface="Arial"/>
        </a:defRPr>
      </a:pPr>
      <a:endParaRPr lang="en-US"/>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535593716125961"/>
          <c:y val="3.437500000000001E-2"/>
          <c:w val="0.8766936440156291"/>
          <c:h val="0.62221290981031774"/>
        </c:manualLayout>
      </c:layout>
      <c:barChart>
        <c:barDir val="bar"/>
        <c:grouping val="percentStacked"/>
        <c:varyColors val="0"/>
        <c:ser>
          <c:idx val="0"/>
          <c:order val="0"/>
          <c:tx>
            <c:strRef>
              <c:f>Sheet1!$B$1</c:f>
              <c:strCache>
                <c:ptCount val="1"/>
                <c:pt idx="0">
                  <c:v>Lieto subtitrus </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Sheet1!$A$2:$A$3</c:f>
              <c:numCache>
                <c:formatCode>General</c:formatCode>
                <c:ptCount val="2"/>
                <c:pt idx="0">
                  <c:v>2022</c:v>
                </c:pt>
                <c:pt idx="1">
                  <c:v>2023</c:v>
                </c:pt>
              </c:numCache>
            </c:numRef>
          </c:cat>
          <c:val>
            <c:numRef>
              <c:f>Sheet1!$B$2:$B$3</c:f>
              <c:numCache>
                <c:formatCode>0%</c:formatCode>
                <c:ptCount val="2"/>
                <c:pt idx="0">
                  <c:v>0.15470632166920359</c:v>
                </c:pt>
                <c:pt idx="1">
                  <c:v>0.22980410654642316</c:v>
                </c:pt>
              </c:numCache>
            </c:numRef>
          </c:val>
          <c:extLst>
            <c:ext xmlns:c16="http://schemas.microsoft.com/office/drawing/2014/chart" uri="{C3380CC4-5D6E-409C-BE32-E72D297353CC}">
              <c16:uniqueId val="{00000002-714E-477D-8A82-FF24564F6E31}"/>
            </c:ext>
          </c:extLst>
        </c:ser>
        <c:ser>
          <c:idx val="1"/>
          <c:order val="1"/>
          <c:tx>
            <c:strRef>
              <c:f>Sheet1!$C$1</c:f>
              <c:strCache>
                <c:ptCount val="1"/>
                <c:pt idx="0">
                  <c:v>Lieto valodas celiņu</c:v>
                </c:pt>
              </c:strCache>
            </c:strRef>
          </c:tx>
          <c:spPr>
            <a:solidFill>
              <a:schemeClr val="accent1"/>
            </a:solidFill>
          </c:spPr>
          <c:invertIfNegative val="0"/>
          <c:dLbls>
            <c:spPr>
              <a:noFill/>
              <a:ln>
                <a:noFill/>
              </a:ln>
              <a:effectLst/>
            </c:spPr>
            <c:txPr>
              <a:bodyPr/>
              <a:lstStyle/>
              <a:p>
                <a:pPr>
                  <a:defRPr sz="9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2022</c:v>
                </c:pt>
                <c:pt idx="1">
                  <c:v>2023</c:v>
                </c:pt>
              </c:numCache>
            </c:numRef>
          </c:cat>
          <c:val>
            <c:numRef>
              <c:f>Sheet1!$C$2:$C$3</c:f>
              <c:numCache>
                <c:formatCode>0%</c:formatCode>
                <c:ptCount val="2"/>
                <c:pt idx="0">
                  <c:v>7.3463753900128645E-2</c:v>
                </c:pt>
                <c:pt idx="1">
                  <c:v>0.11479051714983952</c:v>
                </c:pt>
              </c:numCache>
            </c:numRef>
          </c:val>
          <c:extLst>
            <c:ext xmlns:c16="http://schemas.microsoft.com/office/drawing/2014/chart" uri="{C3380CC4-5D6E-409C-BE32-E72D297353CC}">
              <c16:uniqueId val="{00000003-714E-477D-8A82-FF24564F6E31}"/>
            </c:ext>
          </c:extLst>
        </c:ser>
        <c:ser>
          <c:idx val="2"/>
          <c:order val="2"/>
          <c:tx>
            <c:strRef>
              <c:f>Sheet1!$D$1</c:f>
              <c:strCache>
                <c:ptCount val="1"/>
                <c:pt idx="0">
                  <c:v>Reizēm lieto subtitrus, reizēm valodas celiņu </c:v>
                </c:pt>
              </c:strCache>
            </c:strRef>
          </c:tx>
          <c:spPr>
            <a:solidFill>
              <a:schemeClr val="accent3"/>
            </a:solidFill>
          </c:spPr>
          <c:invertIfNegative val="0"/>
          <c:dLbls>
            <c:spPr>
              <a:noFill/>
              <a:ln>
                <a:noFill/>
              </a:ln>
              <a:effectLst/>
            </c:spPr>
            <c:txPr>
              <a:bodyPr/>
              <a:lstStyle/>
              <a:p>
                <a:pPr>
                  <a:defRPr sz="9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2022</c:v>
                </c:pt>
                <c:pt idx="1">
                  <c:v>2023</c:v>
                </c:pt>
              </c:numCache>
            </c:numRef>
          </c:cat>
          <c:val>
            <c:numRef>
              <c:f>Sheet1!$D$2:$D$3</c:f>
              <c:numCache>
                <c:formatCode>0%</c:formatCode>
                <c:ptCount val="2"/>
                <c:pt idx="0">
                  <c:v>0.35831210163171773</c:v>
                </c:pt>
                <c:pt idx="1">
                  <c:v>0.33106099374607362</c:v>
                </c:pt>
              </c:numCache>
            </c:numRef>
          </c:val>
          <c:extLst>
            <c:ext xmlns:c16="http://schemas.microsoft.com/office/drawing/2014/chart" uri="{C3380CC4-5D6E-409C-BE32-E72D297353CC}">
              <c16:uniqueId val="{00000004-714E-477D-8A82-FF24564F6E31}"/>
            </c:ext>
          </c:extLst>
        </c:ser>
        <c:ser>
          <c:idx val="3"/>
          <c:order val="3"/>
          <c:tx>
            <c:strRef>
              <c:f>Sheet1!$E$1</c:f>
              <c:strCache>
                <c:ptCount val="1"/>
                <c:pt idx="0">
                  <c:v>Nelieto ne vienu, ne otru </c:v>
                </c:pt>
              </c:strCache>
            </c:strRef>
          </c:tx>
          <c:spPr>
            <a:solidFill>
              <a:schemeClr val="bg1">
                <a:lumMod val="65000"/>
              </a:scheme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Sheet1!$A$2:$A$3</c:f>
              <c:numCache>
                <c:formatCode>General</c:formatCode>
                <c:ptCount val="2"/>
                <c:pt idx="0">
                  <c:v>2022</c:v>
                </c:pt>
                <c:pt idx="1">
                  <c:v>2023</c:v>
                </c:pt>
              </c:numCache>
            </c:numRef>
          </c:cat>
          <c:val>
            <c:numRef>
              <c:f>Sheet1!$E$2:$E$3</c:f>
              <c:numCache>
                <c:formatCode>0%</c:formatCode>
                <c:ptCount val="2"/>
                <c:pt idx="0">
                  <c:v>0.41351782279894939</c:v>
                </c:pt>
                <c:pt idx="1">
                  <c:v>0.32434438255766118</c:v>
                </c:pt>
              </c:numCache>
            </c:numRef>
          </c:val>
          <c:extLst>
            <c:ext xmlns:c16="http://schemas.microsoft.com/office/drawing/2014/chart" uri="{C3380CC4-5D6E-409C-BE32-E72D297353CC}">
              <c16:uniqueId val="{00000005-714E-477D-8A82-FF24564F6E31}"/>
            </c:ext>
          </c:extLst>
        </c:ser>
        <c:dLbls>
          <c:showLegendKey val="0"/>
          <c:showVal val="0"/>
          <c:showCatName val="0"/>
          <c:showSerName val="0"/>
          <c:showPercent val="0"/>
          <c:showBubbleSize val="0"/>
        </c:dLbls>
        <c:gapWidth val="45"/>
        <c:overlap val="100"/>
        <c:axId val="-1647026640"/>
        <c:axId val="-1646999984"/>
      </c:barChart>
      <c:catAx>
        <c:axId val="-1647026640"/>
        <c:scaling>
          <c:orientation val="minMax"/>
        </c:scaling>
        <c:delete val="0"/>
        <c:axPos val="l"/>
        <c:numFmt formatCode="General" sourceLinked="1"/>
        <c:majorTickMark val="out"/>
        <c:minorTickMark val="none"/>
        <c:tickLblPos val="nextTo"/>
        <c:txPr>
          <a:bodyPr/>
          <a:lstStyle/>
          <a:p>
            <a:pPr>
              <a:defRPr sz="1050" b="1"/>
            </a:pPr>
            <a:endParaRPr lang="en-US"/>
          </a:p>
        </c:txPr>
        <c:crossAx val="-1646999984"/>
        <c:crosses val="autoZero"/>
        <c:auto val="1"/>
        <c:lblAlgn val="ctr"/>
        <c:lblOffset val="100"/>
        <c:noMultiLvlLbl val="0"/>
      </c:catAx>
      <c:valAx>
        <c:axId val="-1646999984"/>
        <c:scaling>
          <c:orientation val="minMax"/>
        </c:scaling>
        <c:delete val="1"/>
        <c:axPos val="b"/>
        <c:numFmt formatCode="0%" sourceLinked="1"/>
        <c:majorTickMark val="out"/>
        <c:minorTickMark val="none"/>
        <c:tickLblPos val="nextTo"/>
        <c:crossAx val="-1647026640"/>
        <c:crosses val="autoZero"/>
        <c:crossBetween val="between"/>
      </c:valAx>
    </c:plotArea>
    <c:legend>
      <c:legendPos val="r"/>
      <c:layout>
        <c:manualLayout>
          <c:xMode val="edge"/>
          <c:yMode val="edge"/>
          <c:x val="0.12400431736322411"/>
          <c:y val="0.67964857970311898"/>
          <c:w val="0.8596852953838463"/>
          <c:h val="0.32035142029688107"/>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52754832642541183"/>
          <c:y val="1.9199138828013464E-2"/>
          <c:w val="0.4450109714046882"/>
          <c:h val="0.91516625367296256"/>
        </c:manualLayout>
      </c:layout>
      <c:barChart>
        <c:barDir val="bar"/>
        <c:grouping val="percentStacked"/>
        <c:varyColors val="0"/>
        <c:ser>
          <c:idx val="0"/>
          <c:order val="0"/>
          <c:tx>
            <c:strRef>
              <c:f>Sheet1!$B$1</c:f>
              <c:strCache>
                <c:ptCount val="1"/>
                <c:pt idx="0">
                  <c:v>Pilnībā piekrīt</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Žurnālistu un raidījumu vadītāju valodā nav pieļaujami akcenti un dažādas izloksnes</c:v>
                </c:pt>
                <c:pt idx="1">
                  <c:v>Anglismu, neveiklu tulkojumu un sarežģītu teikumu konstrukciju sastopamība medijos ir modernai pasaulei raksturīga tendence, no kuras nav iespējams izvairīties</c:v>
                </c:pt>
                <c:pt idx="2">
                  <c:v>Valodas stila kļūdas ir pieļaujamas interneta vietnēs, bet ne televīzijas un radio programmās</c:v>
                </c:pt>
                <c:pt idx="3">
                  <c:v>Medija valodas kvalitāte neietekmē manu uzticēšanos šim medijam</c:v>
                </c:pt>
                <c:pt idx="4">
                  <c:v>Lietojot medijus latviešu valodā, es parasti nepievēršu uzmanību valodas kvalitātei</c:v>
                </c:pt>
                <c:pt idx="5">
                  <c:v>Žurnālista valodas kvalitāte neietekmē manu uzticēšanos šim žurnālistam</c:v>
                </c:pt>
                <c:pt idx="6">
                  <c:v>Man patīk, ja mediju satura veidotāju valoda nav “perfekta”, - tādējādi medijs un satura paudējs šķiet dzīvāks, dabiskāks</c:v>
                </c:pt>
                <c:pt idx="7">
                  <c:v>Mani ļoti satrauc latviešu valodas kvalitāte  medijos</c:v>
                </c:pt>
                <c:pt idx="8">
                  <c:v>Akcenti un dažādas izloksnes žurnālistu un raidījumu vadītāju valodā bagātina mediju saturu un padara to krāsainu</c:v>
                </c:pt>
                <c:pt idx="9">
                  <c:v>Lietojot medijus, es pamanu kļūdas latviešu valodas lietojumā, un man tas nepatīk</c:v>
                </c:pt>
                <c:pt idx="10">
                  <c:v>Ir svarīgi izskaust anglismus, neveiklus tulkojumus un sarežģītas teikumu konstrukcijas Latvijā radītajā mediju saturā</c:v>
                </c:pt>
                <c:pt idx="11">
                  <c:v>Žurnālistu valodai ziņu un informatīvi analītiskajos raidījumos ir jābūt saprotamai un viegli uztveramai</c:v>
                </c:pt>
                <c:pt idx="12">
                  <c:v>Izglītojošo un kultūras raidījumu vadītāju valodai ir jābūt saprotamai, viegli uztveramai un pilnvērtīgai </c:v>
                </c:pt>
              </c:strCache>
            </c:strRef>
          </c:cat>
          <c:val>
            <c:numRef>
              <c:f>Sheet1!$B$2:$B$14</c:f>
              <c:numCache>
                <c:formatCode>0%</c:formatCode>
                <c:ptCount val="13"/>
                <c:pt idx="0">
                  <c:v>0.14488939633636286</c:v>
                </c:pt>
                <c:pt idx="1">
                  <c:v>0.14583657498786115</c:v>
                </c:pt>
                <c:pt idx="2">
                  <c:v>0.18279228420495255</c:v>
                </c:pt>
                <c:pt idx="3">
                  <c:v>0.19536345417873494</c:v>
                </c:pt>
                <c:pt idx="4">
                  <c:v>0.17861678995216315</c:v>
                </c:pt>
                <c:pt idx="5">
                  <c:v>0.2219876490577436</c:v>
                </c:pt>
                <c:pt idx="6">
                  <c:v>0.18122154397612728</c:v>
                </c:pt>
                <c:pt idx="7">
                  <c:v>0.21289284535014327</c:v>
                </c:pt>
                <c:pt idx="8">
                  <c:v>0.20672292091762295</c:v>
                </c:pt>
                <c:pt idx="9">
                  <c:v>0.30420182140538798</c:v>
                </c:pt>
                <c:pt idx="10">
                  <c:v>0.37957118876468621</c:v>
                </c:pt>
                <c:pt idx="11">
                  <c:v>0.721827564470502</c:v>
                </c:pt>
                <c:pt idx="12">
                  <c:v>0.69628208822195359</c:v>
                </c:pt>
              </c:numCache>
            </c:numRef>
          </c:val>
          <c:extLst>
            <c:ext xmlns:c16="http://schemas.microsoft.com/office/drawing/2014/chart" uri="{C3380CC4-5D6E-409C-BE32-E72D297353CC}">
              <c16:uniqueId val="{00000000-5DD4-47C3-8D8B-7366A476ED13}"/>
            </c:ext>
          </c:extLst>
        </c:ser>
        <c:ser>
          <c:idx val="1"/>
          <c:order val="1"/>
          <c:tx>
            <c:strRef>
              <c:f>Sheet1!$C$1</c:f>
              <c:strCache>
                <c:ptCount val="1"/>
                <c:pt idx="0">
                  <c:v>Drīzāk piekrīt</c:v>
                </c:pt>
              </c:strCache>
            </c:strRef>
          </c:tx>
          <c:spPr>
            <a:solidFill>
              <a:srgbClr val="70AD47">
                <a:lumMod val="60000"/>
                <a:lumOff val="40000"/>
              </a:srgb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Žurnālistu un raidījumu vadītāju valodā nav pieļaujami akcenti un dažādas izloksnes</c:v>
                </c:pt>
                <c:pt idx="1">
                  <c:v>Anglismu, neveiklu tulkojumu un sarežģītu teikumu konstrukciju sastopamība medijos ir modernai pasaulei raksturīga tendence, no kuras nav iespējams izvairīties</c:v>
                </c:pt>
                <c:pt idx="2">
                  <c:v>Valodas stila kļūdas ir pieļaujamas interneta vietnēs, bet ne televīzijas un radio programmās</c:v>
                </c:pt>
                <c:pt idx="3">
                  <c:v>Medija valodas kvalitāte neietekmē manu uzticēšanos šim medijam</c:v>
                </c:pt>
                <c:pt idx="4">
                  <c:v>Lietojot medijus latviešu valodā, es parasti nepievēršu uzmanību valodas kvalitātei</c:v>
                </c:pt>
                <c:pt idx="5">
                  <c:v>Žurnālista valodas kvalitāte neietekmē manu uzticēšanos šim žurnālistam</c:v>
                </c:pt>
                <c:pt idx="6">
                  <c:v>Man patīk, ja mediju satura veidotāju valoda nav “perfekta”, - tādējādi medijs un satura paudējs šķiet dzīvāks, dabiskāks</c:v>
                </c:pt>
                <c:pt idx="7">
                  <c:v>Mani ļoti satrauc latviešu valodas kvalitāte  medijos</c:v>
                </c:pt>
                <c:pt idx="8">
                  <c:v>Akcenti un dažādas izloksnes žurnālistu un raidījumu vadītāju valodā bagātina mediju saturu un padara to krāsainu</c:v>
                </c:pt>
                <c:pt idx="9">
                  <c:v>Lietojot medijus, es pamanu kļūdas latviešu valodas lietojumā, un man tas nepatīk</c:v>
                </c:pt>
                <c:pt idx="10">
                  <c:v>Ir svarīgi izskaust anglismus, neveiklus tulkojumus un sarežģītas teikumu konstrukcijas Latvijā radītajā mediju saturā</c:v>
                </c:pt>
                <c:pt idx="11">
                  <c:v>Žurnālistu valodai ziņu un informatīvi analītiskajos raidījumos ir jābūt saprotamai un viegli uztveramai</c:v>
                </c:pt>
                <c:pt idx="12">
                  <c:v>Izglītojošo un kultūras raidījumu vadītāju valodai ir jābūt saprotamai, viegli uztveramai un pilnvērtīgai </c:v>
                </c:pt>
              </c:strCache>
            </c:strRef>
          </c:cat>
          <c:val>
            <c:numRef>
              <c:f>Sheet1!$C$2:$C$14</c:f>
              <c:numCache>
                <c:formatCode>0%</c:formatCode>
                <c:ptCount val="13"/>
                <c:pt idx="0">
                  <c:v>0.11953643535068634</c:v>
                </c:pt>
                <c:pt idx="1">
                  <c:v>0.17092098291628535</c:v>
                </c:pt>
                <c:pt idx="2">
                  <c:v>0.1611750724800487</c:v>
                </c:pt>
                <c:pt idx="3">
                  <c:v>0.160011491192837</c:v>
                </c:pt>
                <c:pt idx="4">
                  <c:v>0.18964233782757081</c:v>
                </c:pt>
                <c:pt idx="5">
                  <c:v>0.16485877511928787</c:v>
                </c:pt>
                <c:pt idx="6">
                  <c:v>0.22297153150058524</c:v>
                </c:pt>
                <c:pt idx="7">
                  <c:v>0.20247130262605689</c:v>
                </c:pt>
                <c:pt idx="8">
                  <c:v>0.24460910653649887</c:v>
                </c:pt>
                <c:pt idx="9">
                  <c:v>0.1878938721988353</c:v>
                </c:pt>
                <c:pt idx="10">
                  <c:v>0.19171701614543896</c:v>
                </c:pt>
                <c:pt idx="11">
                  <c:v>0.12869065136991722</c:v>
                </c:pt>
                <c:pt idx="12">
                  <c:v>0.16136721487390521</c:v>
                </c:pt>
              </c:numCache>
            </c:numRef>
          </c:val>
          <c:extLst>
            <c:ext xmlns:c16="http://schemas.microsoft.com/office/drawing/2014/chart" uri="{C3380CC4-5D6E-409C-BE32-E72D297353CC}">
              <c16:uniqueId val="{00000001-5DD4-47C3-8D8B-7366A476ED13}"/>
            </c:ext>
          </c:extLst>
        </c:ser>
        <c:ser>
          <c:idx val="2"/>
          <c:order val="2"/>
          <c:tx>
            <c:strRef>
              <c:f>Sheet1!$D$1</c:f>
              <c:strCache>
                <c:ptCount val="1"/>
                <c:pt idx="0">
                  <c:v>Ne piekrīt, ne nepiekrīt</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Žurnālistu un raidījumu vadītāju valodā nav pieļaujami akcenti un dažādas izloksnes</c:v>
                </c:pt>
                <c:pt idx="1">
                  <c:v>Anglismu, neveiklu tulkojumu un sarežģītu teikumu konstrukciju sastopamība medijos ir modernai pasaulei raksturīga tendence, no kuras nav iespējams izvairīties</c:v>
                </c:pt>
                <c:pt idx="2">
                  <c:v>Valodas stila kļūdas ir pieļaujamas interneta vietnēs, bet ne televīzijas un radio programmās</c:v>
                </c:pt>
                <c:pt idx="3">
                  <c:v>Medija valodas kvalitāte neietekmē manu uzticēšanos šim medijam</c:v>
                </c:pt>
                <c:pt idx="4">
                  <c:v>Lietojot medijus latviešu valodā, es parasti nepievēršu uzmanību valodas kvalitātei</c:v>
                </c:pt>
                <c:pt idx="5">
                  <c:v>Žurnālista valodas kvalitāte neietekmē manu uzticēšanos šim žurnālistam</c:v>
                </c:pt>
                <c:pt idx="6">
                  <c:v>Man patīk, ja mediju satura veidotāju valoda nav “perfekta”, - tādējādi medijs un satura paudējs šķiet dzīvāks, dabiskāks</c:v>
                </c:pt>
                <c:pt idx="7">
                  <c:v>Mani ļoti satrauc latviešu valodas kvalitāte  medijos</c:v>
                </c:pt>
                <c:pt idx="8">
                  <c:v>Akcenti un dažādas izloksnes žurnālistu un raidījumu vadītāju valodā bagātina mediju saturu un padara to krāsainu</c:v>
                </c:pt>
                <c:pt idx="9">
                  <c:v>Lietojot medijus, es pamanu kļūdas latviešu valodas lietojumā, un man tas nepatīk</c:v>
                </c:pt>
                <c:pt idx="10">
                  <c:v>Ir svarīgi izskaust anglismus, neveiklus tulkojumus un sarežģītas teikumu konstrukcijas Latvijā radītajā mediju saturā</c:v>
                </c:pt>
                <c:pt idx="11">
                  <c:v>Žurnālistu valodai ziņu un informatīvi analītiskajos raidījumos ir jābūt saprotamai un viegli uztveramai</c:v>
                </c:pt>
                <c:pt idx="12">
                  <c:v>Izglītojošo un kultūras raidījumu vadītāju valodai ir jābūt saprotamai, viegli uztveramai un pilnvērtīgai </c:v>
                </c:pt>
              </c:strCache>
            </c:strRef>
          </c:cat>
          <c:val>
            <c:numRef>
              <c:f>Sheet1!$D$2:$D$14</c:f>
              <c:numCache>
                <c:formatCode>0%</c:formatCode>
                <c:ptCount val="13"/>
                <c:pt idx="0">
                  <c:v>0.19450212317617821</c:v>
                </c:pt>
                <c:pt idx="1">
                  <c:v>0.18984155881460249</c:v>
                </c:pt>
                <c:pt idx="2">
                  <c:v>0.17659640324370854</c:v>
                </c:pt>
                <c:pt idx="3">
                  <c:v>0.21162940472804373</c:v>
                </c:pt>
                <c:pt idx="4">
                  <c:v>0.16718455970216176</c:v>
                </c:pt>
                <c:pt idx="5">
                  <c:v>0.19223377691216931</c:v>
                </c:pt>
                <c:pt idx="6">
                  <c:v>0.22607190238743599</c:v>
                </c:pt>
                <c:pt idx="7">
                  <c:v>0.22087063524126763</c:v>
                </c:pt>
                <c:pt idx="8">
                  <c:v>0.22619664137656806</c:v>
                </c:pt>
                <c:pt idx="9">
                  <c:v>0.210506070525499</c:v>
                </c:pt>
                <c:pt idx="10">
                  <c:v>0.18825279598996855</c:v>
                </c:pt>
                <c:pt idx="11">
                  <c:v>6.5269073554726859E-2</c:v>
                </c:pt>
                <c:pt idx="12">
                  <c:v>6.2926607285291244E-2</c:v>
                </c:pt>
              </c:numCache>
            </c:numRef>
          </c:val>
          <c:extLst>
            <c:ext xmlns:c16="http://schemas.microsoft.com/office/drawing/2014/chart" uri="{C3380CC4-5D6E-409C-BE32-E72D297353CC}">
              <c16:uniqueId val="{00000002-5DD4-47C3-8D8B-7366A476ED13}"/>
            </c:ext>
          </c:extLst>
        </c:ser>
        <c:ser>
          <c:idx val="3"/>
          <c:order val="3"/>
          <c:tx>
            <c:strRef>
              <c:f>Sheet1!$E$1</c:f>
              <c:strCache>
                <c:ptCount val="1"/>
                <c:pt idx="0">
                  <c:v>Drīzāk nepiekrīt</c:v>
                </c:pt>
              </c:strCache>
            </c:strRef>
          </c:tx>
          <c:spPr>
            <a:solidFill>
              <a:srgbClr val="ED7D31">
                <a:lumMod val="60000"/>
                <a:lumOff val="40000"/>
              </a:srgb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Žurnālistu un raidījumu vadītāju valodā nav pieļaujami akcenti un dažādas izloksnes</c:v>
                </c:pt>
                <c:pt idx="1">
                  <c:v>Anglismu, neveiklu tulkojumu un sarežģītu teikumu konstrukciju sastopamība medijos ir modernai pasaulei raksturīga tendence, no kuras nav iespējams izvairīties</c:v>
                </c:pt>
                <c:pt idx="2">
                  <c:v>Valodas stila kļūdas ir pieļaujamas interneta vietnēs, bet ne televīzijas un radio programmās</c:v>
                </c:pt>
                <c:pt idx="3">
                  <c:v>Medija valodas kvalitāte neietekmē manu uzticēšanos šim medijam</c:v>
                </c:pt>
                <c:pt idx="4">
                  <c:v>Lietojot medijus latviešu valodā, es parasti nepievēršu uzmanību valodas kvalitātei</c:v>
                </c:pt>
                <c:pt idx="5">
                  <c:v>Žurnālista valodas kvalitāte neietekmē manu uzticēšanos šim žurnālistam</c:v>
                </c:pt>
                <c:pt idx="6">
                  <c:v>Man patīk, ja mediju satura veidotāju valoda nav “perfekta”, - tādējādi medijs un satura paudējs šķiet dzīvāks, dabiskāks</c:v>
                </c:pt>
                <c:pt idx="7">
                  <c:v>Mani ļoti satrauc latviešu valodas kvalitāte  medijos</c:v>
                </c:pt>
                <c:pt idx="8">
                  <c:v>Akcenti un dažādas izloksnes žurnālistu un raidījumu vadītāju valodā bagātina mediju saturu un padara to krāsainu</c:v>
                </c:pt>
                <c:pt idx="9">
                  <c:v>Lietojot medijus, es pamanu kļūdas latviešu valodas lietojumā, un man tas nepatīk</c:v>
                </c:pt>
                <c:pt idx="10">
                  <c:v>Ir svarīgi izskaust anglismus, neveiklus tulkojumus un sarežģītas teikumu konstrukcijas Latvijā radītajā mediju saturā</c:v>
                </c:pt>
                <c:pt idx="11">
                  <c:v>Žurnālistu valodai ziņu un informatīvi analītiskajos raidījumos ir jābūt saprotamai un viegli uztveramai</c:v>
                </c:pt>
                <c:pt idx="12">
                  <c:v>Izglītojošo un kultūras raidījumu vadītāju valodai ir jābūt saprotamai, viegli uztveramai un pilnvērtīgai </c:v>
                </c:pt>
              </c:strCache>
            </c:strRef>
          </c:cat>
          <c:val>
            <c:numRef>
              <c:f>Sheet1!$E$2:$E$14</c:f>
              <c:numCache>
                <c:formatCode>0%</c:formatCode>
                <c:ptCount val="13"/>
                <c:pt idx="0">
                  <c:v>0.16778232910537319</c:v>
                </c:pt>
                <c:pt idx="1">
                  <c:v>0.1534255132570278</c:v>
                </c:pt>
                <c:pt idx="2">
                  <c:v>0.14394893989673888</c:v>
                </c:pt>
                <c:pt idx="3">
                  <c:v>0.16440593400605405</c:v>
                </c:pt>
                <c:pt idx="4">
                  <c:v>0.14624574807420068</c:v>
                </c:pt>
                <c:pt idx="5">
                  <c:v>0.15613316566734234</c:v>
                </c:pt>
                <c:pt idx="6">
                  <c:v>0.14154809574966665</c:v>
                </c:pt>
                <c:pt idx="7">
                  <c:v>0.13386227688141461</c:v>
                </c:pt>
                <c:pt idx="8">
                  <c:v>0.10730383872205586</c:v>
                </c:pt>
                <c:pt idx="9">
                  <c:v>8.0384070526409279E-2</c:v>
                </c:pt>
                <c:pt idx="10">
                  <c:v>7.498070917669937E-2</c:v>
                </c:pt>
                <c:pt idx="11">
                  <c:v>1.2632740587738757E-2</c:v>
                </c:pt>
                <c:pt idx="12">
                  <c:v>9.8967933913380515E-3</c:v>
                </c:pt>
              </c:numCache>
            </c:numRef>
          </c:val>
          <c:extLst>
            <c:ext xmlns:c16="http://schemas.microsoft.com/office/drawing/2014/chart" uri="{C3380CC4-5D6E-409C-BE32-E72D297353CC}">
              <c16:uniqueId val="{00000003-5DD4-47C3-8D8B-7366A476ED13}"/>
            </c:ext>
          </c:extLst>
        </c:ser>
        <c:ser>
          <c:idx val="4"/>
          <c:order val="4"/>
          <c:tx>
            <c:strRef>
              <c:f>Sheet1!$F$1</c:f>
              <c:strCache>
                <c:ptCount val="1"/>
                <c:pt idx="0">
                  <c:v>Pilnībā nepiekrīt</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Žurnālistu un raidījumu vadītāju valodā nav pieļaujami akcenti un dažādas izloksnes</c:v>
                </c:pt>
                <c:pt idx="1">
                  <c:v>Anglismu, neveiklu tulkojumu un sarežģītu teikumu konstrukciju sastopamība medijos ir modernai pasaulei raksturīga tendence, no kuras nav iespējams izvairīties</c:v>
                </c:pt>
                <c:pt idx="2">
                  <c:v>Valodas stila kļūdas ir pieļaujamas interneta vietnēs, bet ne televīzijas un radio programmās</c:v>
                </c:pt>
                <c:pt idx="3">
                  <c:v>Medija valodas kvalitāte neietekmē manu uzticēšanos šim medijam</c:v>
                </c:pt>
                <c:pt idx="4">
                  <c:v>Lietojot medijus latviešu valodā, es parasti nepievēršu uzmanību valodas kvalitātei</c:v>
                </c:pt>
                <c:pt idx="5">
                  <c:v>Žurnālista valodas kvalitāte neietekmē manu uzticēšanos šim žurnālistam</c:v>
                </c:pt>
                <c:pt idx="6">
                  <c:v>Man patīk, ja mediju satura veidotāju valoda nav “perfekta”, - tādējādi medijs un satura paudējs šķiet dzīvāks, dabiskāks</c:v>
                </c:pt>
                <c:pt idx="7">
                  <c:v>Mani ļoti satrauc latviešu valodas kvalitāte  medijos</c:v>
                </c:pt>
                <c:pt idx="8">
                  <c:v>Akcenti un dažādas izloksnes žurnālistu un raidījumu vadītāju valodā bagātina mediju saturu un padara to krāsainu</c:v>
                </c:pt>
                <c:pt idx="9">
                  <c:v>Lietojot medijus, es pamanu kļūdas latviešu valodas lietojumā, un man tas nepatīk</c:v>
                </c:pt>
                <c:pt idx="10">
                  <c:v>Ir svarīgi izskaust anglismus, neveiklus tulkojumus un sarežģītas teikumu konstrukcijas Latvijā radītajā mediju saturā</c:v>
                </c:pt>
                <c:pt idx="11">
                  <c:v>Žurnālistu valodai ziņu un informatīvi analītiskajos raidījumos ir jābūt saprotamai un viegli uztveramai</c:v>
                </c:pt>
                <c:pt idx="12">
                  <c:v>Izglītojošo un kultūras raidījumu vadītāju valodai ir jābūt saprotamai, viegli uztveramai un pilnvērtīgai </c:v>
                </c:pt>
              </c:strCache>
            </c:strRef>
          </c:cat>
          <c:val>
            <c:numRef>
              <c:f>Sheet1!$F$2:$F$14</c:f>
              <c:numCache>
                <c:formatCode>0%</c:formatCode>
                <c:ptCount val="13"/>
                <c:pt idx="0">
                  <c:v>0.2708302133860736</c:v>
                </c:pt>
                <c:pt idx="1">
                  <c:v>0.22993649474138309</c:v>
                </c:pt>
                <c:pt idx="2">
                  <c:v>0.2294647511945721</c:v>
                </c:pt>
                <c:pt idx="3">
                  <c:v>0.20232361645305727</c:v>
                </c:pt>
                <c:pt idx="4">
                  <c:v>0.26628265545210694</c:v>
                </c:pt>
                <c:pt idx="5">
                  <c:v>0.1916523196856586</c:v>
                </c:pt>
                <c:pt idx="6">
                  <c:v>0.12856132175464274</c:v>
                </c:pt>
                <c:pt idx="7">
                  <c:v>0.14027823623405364</c:v>
                </c:pt>
                <c:pt idx="8">
                  <c:v>0.11002434960065927</c:v>
                </c:pt>
                <c:pt idx="9">
                  <c:v>0.11988028985524238</c:v>
                </c:pt>
                <c:pt idx="10">
                  <c:v>7.2242161741760888E-2</c:v>
                </c:pt>
                <c:pt idx="11">
                  <c:v>1.4893717727884885E-2</c:v>
                </c:pt>
                <c:pt idx="12">
                  <c:v>1.3204999844262702E-2</c:v>
                </c:pt>
              </c:numCache>
            </c:numRef>
          </c:val>
          <c:extLst>
            <c:ext xmlns:c16="http://schemas.microsoft.com/office/drawing/2014/chart" uri="{C3380CC4-5D6E-409C-BE32-E72D297353CC}">
              <c16:uniqueId val="{00000004-5DD4-47C3-8D8B-7366A476ED13}"/>
            </c:ext>
          </c:extLst>
        </c:ser>
        <c:ser>
          <c:idx val="5"/>
          <c:order val="5"/>
          <c:tx>
            <c:strRef>
              <c:f>Sheet1!$G$1</c:f>
              <c:strCache>
                <c:ptCount val="1"/>
                <c:pt idx="0">
                  <c:v>Grūti atbildēt/ NA</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Žurnālistu un raidījumu vadītāju valodā nav pieļaujami akcenti un dažādas izloksnes</c:v>
                </c:pt>
                <c:pt idx="1">
                  <c:v>Anglismu, neveiklu tulkojumu un sarežģītu teikumu konstrukciju sastopamība medijos ir modernai pasaulei raksturīga tendence, no kuras nav iespējams izvairīties</c:v>
                </c:pt>
                <c:pt idx="2">
                  <c:v>Valodas stila kļūdas ir pieļaujamas interneta vietnēs, bet ne televīzijas un radio programmās</c:v>
                </c:pt>
                <c:pt idx="3">
                  <c:v>Medija valodas kvalitāte neietekmē manu uzticēšanos šim medijam</c:v>
                </c:pt>
                <c:pt idx="4">
                  <c:v>Lietojot medijus latviešu valodā, es parasti nepievēršu uzmanību valodas kvalitātei</c:v>
                </c:pt>
                <c:pt idx="5">
                  <c:v>Žurnālista valodas kvalitāte neietekmē manu uzticēšanos šim žurnālistam</c:v>
                </c:pt>
                <c:pt idx="6">
                  <c:v>Man patīk, ja mediju satura veidotāju valoda nav “perfekta”, - tādējādi medijs un satura paudējs šķiet dzīvāks, dabiskāks</c:v>
                </c:pt>
                <c:pt idx="7">
                  <c:v>Mani ļoti satrauc latviešu valodas kvalitāte  medijos</c:v>
                </c:pt>
                <c:pt idx="8">
                  <c:v>Akcenti un dažādas izloksnes žurnālistu un raidījumu vadītāju valodā bagātina mediju saturu un padara to krāsainu</c:v>
                </c:pt>
                <c:pt idx="9">
                  <c:v>Lietojot medijus, es pamanu kļūdas latviešu valodas lietojumā, un man tas nepatīk</c:v>
                </c:pt>
                <c:pt idx="10">
                  <c:v>Ir svarīgi izskaust anglismus, neveiklus tulkojumus un sarežģītas teikumu konstrukcijas Latvijā radītajā mediju saturā</c:v>
                </c:pt>
                <c:pt idx="11">
                  <c:v>Žurnālistu valodai ziņu un informatīvi analītiskajos raidījumos ir jābūt saprotamai un viegli uztveramai</c:v>
                </c:pt>
                <c:pt idx="12">
                  <c:v>Izglītojošo un kultūras raidījumu vadītāju valodai ir jābūt saprotamai, viegli uztveramai un pilnvērtīgai </c:v>
                </c:pt>
              </c:strCache>
            </c:strRef>
          </c:cat>
          <c:val>
            <c:numRef>
              <c:f>Sheet1!$G$2:$G$14</c:f>
              <c:numCache>
                <c:formatCode>0%</c:formatCode>
                <c:ptCount val="13"/>
                <c:pt idx="0">
                  <c:v>0.10245950264532315</c:v>
                </c:pt>
                <c:pt idx="1">
                  <c:v>0.11003887528283775</c:v>
                </c:pt>
                <c:pt idx="2">
                  <c:v>0.10602254897997687</c:v>
                </c:pt>
                <c:pt idx="3">
                  <c:v>6.6266099441270362E-2</c:v>
                </c:pt>
                <c:pt idx="4">
                  <c:v>5.2027908991794124E-2</c:v>
                </c:pt>
                <c:pt idx="5">
                  <c:v>7.3134313557795719E-2</c:v>
                </c:pt>
                <c:pt idx="6">
                  <c:v>9.9625604631539591E-2</c:v>
                </c:pt>
                <c:pt idx="7">
                  <c:v>8.9624703667061378E-2</c:v>
                </c:pt>
                <c:pt idx="8">
                  <c:v>0.10514314284659246</c:v>
                </c:pt>
                <c:pt idx="9">
                  <c:v>9.7133875488623567E-2</c:v>
                </c:pt>
                <c:pt idx="10">
                  <c:v>9.3236128181443695E-2</c:v>
                </c:pt>
                <c:pt idx="11">
                  <c:v>5.668625228922955E-2</c:v>
                </c:pt>
                <c:pt idx="12">
                  <c:v>5.6322296383248031E-2</c:v>
                </c:pt>
              </c:numCache>
            </c:numRef>
          </c:val>
          <c:extLst>
            <c:ext xmlns:c16="http://schemas.microsoft.com/office/drawing/2014/chart" uri="{C3380CC4-5D6E-409C-BE32-E72D297353CC}">
              <c16:uniqueId val="{00000005-5DD4-47C3-8D8B-7366A476ED13}"/>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90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2.4586743756748283E-2"/>
          <c:y val="0.9325103542720814"/>
          <c:w val="0.9754132562432517"/>
          <c:h val="3.5802683171818679E-2"/>
        </c:manualLayout>
      </c:layout>
      <c:overlay val="0"/>
      <c:txPr>
        <a:bodyPr/>
        <a:lstStyle/>
        <a:p>
          <a:pPr>
            <a:defRPr sz="90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1.2431830955554763E-2"/>
          <c:y val="0"/>
          <c:w val="0.95774167427522949"/>
          <c:h val="0.93759056027472731"/>
        </c:manualLayout>
      </c:layout>
      <c:barChart>
        <c:barDir val="bar"/>
        <c:grouping val="percentStacked"/>
        <c:varyColors val="0"/>
        <c:ser>
          <c:idx val="0"/>
          <c:order val="0"/>
          <c:tx>
            <c:strRef>
              <c:f>Sheet1!$B$1</c:f>
              <c:strCache>
                <c:ptCount val="1"/>
                <c:pt idx="0">
                  <c:v>Pilnībā + drīzāk piekrīt</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Žurnālistu un raidījumu vadītāju valodā nav pieļaujami akcenti un dažādas izloksnes</c:v>
                </c:pt>
                <c:pt idx="1">
                  <c:v>Anglismu, neveiklu tulkojumu un sarežģītu teikumu konstrukciju sastopamība medijos ir modernai pasaulei raksturīga tendence, no kuras nav iespējams izvairīties</c:v>
                </c:pt>
                <c:pt idx="2">
                  <c:v>Valodas stila kļūdas ir pieļaujamas interneta vietnēs, bet ne televīzijas un radio programmās</c:v>
                </c:pt>
                <c:pt idx="3">
                  <c:v>Medija valodas kvalitāte neietekmē manu uzticēšanos šim medijam</c:v>
                </c:pt>
                <c:pt idx="4">
                  <c:v>Lietojot medijus latviešu valodā, es parasti nepievēršu uzmanību valodas kvalitātei</c:v>
                </c:pt>
                <c:pt idx="5">
                  <c:v>Žurnālista valodas kvalitāte neietekmē manu uzticēšanos šim žurnālistam</c:v>
                </c:pt>
                <c:pt idx="6">
                  <c:v>Man patīk, ja mediju satura veidotāju valoda nav “perfekta”, - tādējādi medijs un satura paudējs šķiet dzīvāks, dabiskāks</c:v>
                </c:pt>
                <c:pt idx="7">
                  <c:v>Mani ļoti satrauc latviešu valodas kvalitāte  medijos</c:v>
                </c:pt>
                <c:pt idx="8">
                  <c:v>Akcenti un dažādas izloksnes žurnālistu un raidījumu vadītāju valodā bagātina mediju saturu un padara to krāsainu</c:v>
                </c:pt>
                <c:pt idx="9">
                  <c:v>Lietojot medijus, es pamanu kļūdas latviešu valodas lietojumā, un man tas nepatīk</c:v>
                </c:pt>
                <c:pt idx="10">
                  <c:v>Ir svarīgi izskaust anglismus, neveiklus tulkojumus un sarežģītas teikumu konstrukcijas Latvijā radītajā mediju saturā</c:v>
                </c:pt>
                <c:pt idx="11">
                  <c:v>Žurnālistu valodai ziņu un informatīvi analītiskajos raidījumos ir jābūt saprotamai un viegli uztveramai</c:v>
                </c:pt>
                <c:pt idx="12">
                  <c:v>Izglītojošo un kultūras raidījumu vadītāju valodai ir jābūt saprotamai, viegli uztveramai un pilnvērtīgai </c:v>
                </c:pt>
              </c:strCache>
            </c:strRef>
          </c:cat>
          <c:val>
            <c:numRef>
              <c:f>Sheet1!$B$2:$B$14</c:f>
              <c:numCache>
                <c:formatCode>0%</c:formatCode>
                <c:ptCount val="13"/>
                <c:pt idx="0">
                  <c:v>0.2644258316870492</c:v>
                </c:pt>
                <c:pt idx="1">
                  <c:v>0.3167575579041465</c:v>
                </c:pt>
                <c:pt idx="2">
                  <c:v>0.34396735668500122</c:v>
                </c:pt>
                <c:pt idx="3">
                  <c:v>0.35537494537157194</c:v>
                </c:pt>
                <c:pt idx="4">
                  <c:v>0.36825912777973396</c:v>
                </c:pt>
                <c:pt idx="5">
                  <c:v>0.38684642417703147</c:v>
                </c:pt>
                <c:pt idx="6">
                  <c:v>0.40419307547671252</c:v>
                </c:pt>
                <c:pt idx="7">
                  <c:v>0.41536414797620014</c:v>
                </c:pt>
                <c:pt idx="8">
                  <c:v>0.45133202745412182</c:v>
                </c:pt>
                <c:pt idx="9">
                  <c:v>0.49209569360422328</c:v>
                </c:pt>
                <c:pt idx="10">
                  <c:v>0.57128820491012511</c:v>
                </c:pt>
                <c:pt idx="11">
                  <c:v>0.8505182158404192</c:v>
                </c:pt>
                <c:pt idx="12">
                  <c:v>0.85764930309585874</c:v>
                </c:pt>
              </c:numCache>
            </c:numRef>
          </c:val>
          <c:extLst>
            <c:ext xmlns:c16="http://schemas.microsoft.com/office/drawing/2014/chart" uri="{C3380CC4-5D6E-409C-BE32-E72D297353CC}">
              <c16:uniqueId val="{00000000-E773-4D42-935F-3A3061D72966}"/>
            </c:ext>
          </c:extLst>
        </c:ser>
        <c:ser>
          <c:idx val="1"/>
          <c:order val="1"/>
          <c:tx>
            <c:strRef>
              <c:f>Sheet1!$C$1</c:f>
              <c:strCache>
                <c:ptCount val="1"/>
                <c:pt idx="0">
                  <c:v>Ne piekrīt, ne nepiekrīt</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Žurnālistu un raidījumu vadītāju valodā nav pieļaujami akcenti un dažādas izloksnes</c:v>
                </c:pt>
                <c:pt idx="1">
                  <c:v>Anglismu, neveiklu tulkojumu un sarežģītu teikumu konstrukciju sastopamība medijos ir modernai pasaulei raksturīga tendence, no kuras nav iespējams izvairīties</c:v>
                </c:pt>
                <c:pt idx="2">
                  <c:v>Valodas stila kļūdas ir pieļaujamas interneta vietnēs, bet ne televīzijas un radio programmās</c:v>
                </c:pt>
                <c:pt idx="3">
                  <c:v>Medija valodas kvalitāte neietekmē manu uzticēšanos šim medijam</c:v>
                </c:pt>
                <c:pt idx="4">
                  <c:v>Lietojot medijus latviešu valodā, es parasti nepievēršu uzmanību valodas kvalitātei</c:v>
                </c:pt>
                <c:pt idx="5">
                  <c:v>Žurnālista valodas kvalitāte neietekmē manu uzticēšanos šim žurnālistam</c:v>
                </c:pt>
                <c:pt idx="6">
                  <c:v>Man patīk, ja mediju satura veidotāju valoda nav “perfekta”, - tādējādi medijs un satura paudējs šķiet dzīvāks, dabiskāks</c:v>
                </c:pt>
                <c:pt idx="7">
                  <c:v>Mani ļoti satrauc latviešu valodas kvalitāte  medijos</c:v>
                </c:pt>
                <c:pt idx="8">
                  <c:v>Akcenti un dažādas izloksnes žurnālistu un raidījumu vadītāju valodā bagātina mediju saturu un padara to krāsainu</c:v>
                </c:pt>
                <c:pt idx="9">
                  <c:v>Lietojot medijus, es pamanu kļūdas latviešu valodas lietojumā, un man tas nepatīk</c:v>
                </c:pt>
                <c:pt idx="10">
                  <c:v>Ir svarīgi izskaust anglismus, neveiklus tulkojumus un sarežģītas teikumu konstrukcijas Latvijā radītajā mediju saturā</c:v>
                </c:pt>
                <c:pt idx="11">
                  <c:v>Žurnālistu valodai ziņu un informatīvi analītiskajos raidījumos ir jābūt saprotamai un viegli uztveramai</c:v>
                </c:pt>
                <c:pt idx="12">
                  <c:v>Izglītojošo un kultūras raidījumu vadītāju valodai ir jābūt saprotamai, viegli uztveramai un pilnvērtīgai </c:v>
                </c:pt>
              </c:strCache>
            </c:strRef>
          </c:cat>
          <c:val>
            <c:numRef>
              <c:f>Sheet1!$C$2:$C$14</c:f>
              <c:numCache>
                <c:formatCode>0%</c:formatCode>
                <c:ptCount val="13"/>
                <c:pt idx="0">
                  <c:v>0.19450212317617821</c:v>
                </c:pt>
                <c:pt idx="1">
                  <c:v>0.18984155881460249</c:v>
                </c:pt>
                <c:pt idx="2">
                  <c:v>0.17659640324370854</c:v>
                </c:pt>
                <c:pt idx="3">
                  <c:v>0.21162940472804373</c:v>
                </c:pt>
                <c:pt idx="4">
                  <c:v>0.16718455970216176</c:v>
                </c:pt>
                <c:pt idx="5">
                  <c:v>0.19223377691216931</c:v>
                </c:pt>
                <c:pt idx="6">
                  <c:v>0.22607190238743599</c:v>
                </c:pt>
                <c:pt idx="7">
                  <c:v>0.22087063524126763</c:v>
                </c:pt>
                <c:pt idx="8">
                  <c:v>0.22619664137656806</c:v>
                </c:pt>
                <c:pt idx="9">
                  <c:v>0.210506070525499</c:v>
                </c:pt>
                <c:pt idx="10">
                  <c:v>0.18825279598996855</c:v>
                </c:pt>
                <c:pt idx="11">
                  <c:v>6.5269073554726859E-2</c:v>
                </c:pt>
                <c:pt idx="12">
                  <c:v>6.2926607285291244E-2</c:v>
                </c:pt>
              </c:numCache>
            </c:numRef>
          </c:val>
          <c:extLst>
            <c:ext xmlns:c16="http://schemas.microsoft.com/office/drawing/2014/chart" uri="{C3380CC4-5D6E-409C-BE32-E72D297353CC}">
              <c16:uniqueId val="{00000001-E773-4D42-935F-3A3061D72966}"/>
            </c:ext>
          </c:extLst>
        </c:ser>
        <c:ser>
          <c:idx val="2"/>
          <c:order val="2"/>
          <c:tx>
            <c:strRef>
              <c:f>Sheet1!$D$1</c:f>
              <c:strCache>
                <c:ptCount val="1"/>
                <c:pt idx="0">
                  <c:v>Pilnībā + drīzāk nepiekrīt</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Žurnālistu un raidījumu vadītāju valodā nav pieļaujami akcenti un dažādas izloksnes</c:v>
                </c:pt>
                <c:pt idx="1">
                  <c:v>Anglismu, neveiklu tulkojumu un sarežģītu teikumu konstrukciju sastopamība medijos ir modernai pasaulei raksturīga tendence, no kuras nav iespējams izvairīties</c:v>
                </c:pt>
                <c:pt idx="2">
                  <c:v>Valodas stila kļūdas ir pieļaujamas interneta vietnēs, bet ne televīzijas un radio programmās</c:v>
                </c:pt>
                <c:pt idx="3">
                  <c:v>Medija valodas kvalitāte neietekmē manu uzticēšanos šim medijam</c:v>
                </c:pt>
                <c:pt idx="4">
                  <c:v>Lietojot medijus latviešu valodā, es parasti nepievēršu uzmanību valodas kvalitātei</c:v>
                </c:pt>
                <c:pt idx="5">
                  <c:v>Žurnālista valodas kvalitāte neietekmē manu uzticēšanos šim žurnālistam</c:v>
                </c:pt>
                <c:pt idx="6">
                  <c:v>Man patīk, ja mediju satura veidotāju valoda nav “perfekta”, - tādējādi medijs un satura paudējs šķiet dzīvāks, dabiskāks</c:v>
                </c:pt>
                <c:pt idx="7">
                  <c:v>Mani ļoti satrauc latviešu valodas kvalitāte  medijos</c:v>
                </c:pt>
                <c:pt idx="8">
                  <c:v>Akcenti un dažādas izloksnes žurnālistu un raidījumu vadītāju valodā bagātina mediju saturu un padara to krāsainu</c:v>
                </c:pt>
                <c:pt idx="9">
                  <c:v>Lietojot medijus, es pamanu kļūdas latviešu valodas lietojumā, un man tas nepatīk</c:v>
                </c:pt>
                <c:pt idx="10">
                  <c:v>Ir svarīgi izskaust anglismus, neveiklus tulkojumus un sarežģītas teikumu konstrukcijas Latvijā radītajā mediju saturā</c:v>
                </c:pt>
                <c:pt idx="11">
                  <c:v>Žurnālistu valodai ziņu un informatīvi analītiskajos raidījumos ir jābūt saprotamai un viegli uztveramai</c:v>
                </c:pt>
                <c:pt idx="12">
                  <c:v>Izglītojošo un kultūras raidījumu vadītāju valodai ir jābūt saprotamai, viegli uztveramai un pilnvērtīgai </c:v>
                </c:pt>
              </c:strCache>
            </c:strRef>
          </c:cat>
          <c:val>
            <c:numRef>
              <c:f>Sheet1!$D$2:$D$14</c:f>
              <c:numCache>
                <c:formatCode>0%</c:formatCode>
                <c:ptCount val="13"/>
                <c:pt idx="0">
                  <c:v>0.43861254249144677</c:v>
                </c:pt>
                <c:pt idx="1">
                  <c:v>0.38336200799841091</c:v>
                </c:pt>
                <c:pt idx="2">
                  <c:v>0.37341369109131095</c:v>
                </c:pt>
                <c:pt idx="3">
                  <c:v>0.36672955045911132</c:v>
                </c:pt>
                <c:pt idx="4">
                  <c:v>0.4125284035263076</c:v>
                </c:pt>
                <c:pt idx="5">
                  <c:v>0.34778548535300091</c:v>
                </c:pt>
                <c:pt idx="6">
                  <c:v>0.27010941750430939</c:v>
                </c:pt>
                <c:pt idx="7">
                  <c:v>0.27414051311546828</c:v>
                </c:pt>
                <c:pt idx="8">
                  <c:v>0.21732818832271511</c:v>
                </c:pt>
                <c:pt idx="9">
                  <c:v>0.20026436038165166</c:v>
                </c:pt>
                <c:pt idx="10">
                  <c:v>0.14722287091846026</c:v>
                </c:pt>
                <c:pt idx="11">
                  <c:v>2.7526458315623642E-2</c:v>
                </c:pt>
                <c:pt idx="12">
                  <c:v>2.3101793235600753E-2</c:v>
                </c:pt>
              </c:numCache>
            </c:numRef>
          </c:val>
          <c:extLst>
            <c:ext xmlns:c16="http://schemas.microsoft.com/office/drawing/2014/chart" uri="{C3380CC4-5D6E-409C-BE32-E72D297353CC}">
              <c16:uniqueId val="{00000002-E773-4D42-935F-3A3061D72966}"/>
            </c:ext>
          </c:extLst>
        </c:ser>
        <c:ser>
          <c:idx val="3"/>
          <c:order val="3"/>
          <c:tx>
            <c:strRef>
              <c:f>Sheet1!$E$1</c:f>
              <c:strCache>
                <c:ptCount val="1"/>
                <c:pt idx="0">
                  <c:v>Grūti atbildēt/ NA</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Žurnālistu un raidījumu vadītāju valodā nav pieļaujami akcenti un dažādas izloksnes</c:v>
                </c:pt>
                <c:pt idx="1">
                  <c:v>Anglismu, neveiklu tulkojumu un sarežģītu teikumu konstrukciju sastopamība medijos ir modernai pasaulei raksturīga tendence, no kuras nav iespējams izvairīties</c:v>
                </c:pt>
                <c:pt idx="2">
                  <c:v>Valodas stila kļūdas ir pieļaujamas interneta vietnēs, bet ne televīzijas un radio programmās</c:v>
                </c:pt>
                <c:pt idx="3">
                  <c:v>Medija valodas kvalitāte neietekmē manu uzticēšanos šim medijam</c:v>
                </c:pt>
                <c:pt idx="4">
                  <c:v>Lietojot medijus latviešu valodā, es parasti nepievēršu uzmanību valodas kvalitātei</c:v>
                </c:pt>
                <c:pt idx="5">
                  <c:v>Žurnālista valodas kvalitāte neietekmē manu uzticēšanos šim žurnālistam</c:v>
                </c:pt>
                <c:pt idx="6">
                  <c:v>Man patīk, ja mediju satura veidotāju valoda nav “perfekta”, - tādējādi medijs un satura paudējs šķiet dzīvāks, dabiskāks</c:v>
                </c:pt>
                <c:pt idx="7">
                  <c:v>Mani ļoti satrauc latviešu valodas kvalitāte  medijos</c:v>
                </c:pt>
                <c:pt idx="8">
                  <c:v>Akcenti un dažādas izloksnes žurnālistu un raidījumu vadītāju valodā bagātina mediju saturu un padara to krāsainu</c:v>
                </c:pt>
                <c:pt idx="9">
                  <c:v>Lietojot medijus, es pamanu kļūdas latviešu valodas lietojumā, un man tas nepatīk</c:v>
                </c:pt>
                <c:pt idx="10">
                  <c:v>Ir svarīgi izskaust anglismus, neveiklus tulkojumus un sarežģītas teikumu konstrukcijas Latvijā radītajā mediju saturā</c:v>
                </c:pt>
                <c:pt idx="11">
                  <c:v>Žurnālistu valodai ziņu un informatīvi analītiskajos raidījumos ir jābūt saprotamai un viegli uztveramai</c:v>
                </c:pt>
                <c:pt idx="12">
                  <c:v>Izglītojošo un kultūras raidījumu vadītāju valodai ir jābūt saprotamai, viegli uztveramai un pilnvērtīgai </c:v>
                </c:pt>
              </c:strCache>
            </c:strRef>
          </c:cat>
          <c:val>
            <c:numRef>
              <c:f>Sheet1!$E$2:$E$14</c:f>
              <c:numCache>
                <c:formatCode>0%</c:formatCode>
                <c:ptCount val="13"/>
                <c:pt idx="0">
                  <c:v>0.10245950264532315</c:v>
                </c:pt>
                <c:pt idx="1">
                  <c:v>0.11003887528283775</c:v>
                </c:pt>
                <c:pt idx="2">
                  <c:v>0.10602254897997687</c:v>
                </c:pt>
                <c:pt idx="3">
                  <c:v>6.6266099441270362E-2</c:v>
                </c:pt>
                <c:pt idx="4">
                  <c:v>5.2027908991794124E-2</c:v>
                </c:pt>
                <c:pt idx="5">
                  <c:v>7.3134313557795719E-2</c:v>
                </c:pt>
                <c:pt idx="6">
                  <c:v>9.9625604631539591E-2</c:v>
                </c:pt>
                <c:pt idx="7">
                  <c:v>8.9624703667061378E-2</c:v>
                </c:pt>
                <c:pt idx="8">
                  <c:v>0.10514314284659246</c:v>
                </c:pt>
                <c:pt idx="9">
                  <c:v>9.7133875488623567E-2</c:v>
                </c:pt>
                <c:pt idx="10">
                  <c:v>9.3236128181443695E-2</c:v>
                </c:pt>
                <c:pt idx="11">
                  <c:v>5.668625228922955E-2</c:v>
                </c:pt>
                <c:pt idx="12">
                  <c:v>5.6322296383248031E-2</c:v>
                </c:pt>
              </c:numCache>
            </c:numRef>
          </c:val>
          <c:extLst>
            <c:ext xmlns:c16="http://schemas.microsoft.com/office/drawing/2014/chart" uri="{C3380CC4-5D6E-409C-BE32-E72D297353CC}">
              <c16:uniqueId val="{00000003-E773-4D42-935F-3A3061D72966}"/>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1"/>
        <c:axPos val="l"/>
        <c:numFmt formatCode="General" sourceLinked="1"/>
        <c:majorTickMark val="out"/>
        <c:minorTickMark val="none"/>
        <c:tickLblPos val="nextTo"/>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
          <c:y val="0.93043255044405859"/>
          <c:w val="0.98670472078953386"/>
          <c:h val="6.9044028369054572E-2"/>
        </c:manualLayout>
      </c:layout>
      <c:overlay val="0"/>
      <c:txPr>
        <a:bodyPr/>
        <a:lstStyle/>
        <a:p>
          <a:pPr>
            <a:defRPr sz="90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213351526093254"/>
          <c:y val="5.5446991396159891E-2"/>
          <c:w val="0.48786648473906746"/>
          <c:h val="0.94455300860384017"/>
        </c:manualLayout>
      </c:layout>
      <c:barChart>
        <c:barDir val="bar"/>
        <c:grouping val="clustered"/>
        <c:varyColors val="0"/>
        <c:ser>
          <c:idx val="0"/>
          <c:order val="0"/>
          <c:tx>
            <c:strRef>
              <c:f>Sheet1!$B$2</c:f>
              <c:strCache>
                <c:ptCount val="1"/>
                <c:pt idx="0">
                  <c:v>2022</c:v>
                </c:pt>
              </c:strCache>
            </c:strRef>
          </c:tx>
          <c:spPr>
            <a:solidFill>
              <a:srgbClr val="9BBB59">
                <a:lumMod val="60000"/>
                <a:lumOff val="40000"/>
              </a:srgbClr>
            </a:solidFill>
          </c:spPr>
          <c:invertIfNegative val="0"/>
          <c:dLbls>
            <c:spPr>
              <a:noFill/>
              <a:ln w="25400">
                <a:noFill/>
              </a:ln>
            </c:spPr>
            <c:txPr>
              <a:bodyPr/>
              <a:lstStyle/>
              <a:p>
                <a:pPr>
                  <a:defRPr lang="en-US" sz="900" b="0" i="0" u="none" strike="noStrike" baseline="0">
                    <a:solidFill>
                      <a:srgbClr val="000000"/>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Sheet1!$A$3:$A$11</c:f>
              <c:strCache>
                <c:ptCount val="9"/>
                <c:pt idx="0">
                  <c:v>Anglismu, neveiklu tulkojumu un sarežģītu teikumu konstrukciju sastopamība medijos ir modernai pasaulei raksturīga tendence, no kuras nav iespējams izvairīties</c:v>
                </c:pt>
                <c:pt idx="1">
                  <c:v>Valodas stila kļūdas ir pieļaujamas interneta vietnēs, bet ne televīzijas un radio programmās</c:v>
                </c:pt>
                <c:pt idx="2">
                  <c:v>Medija valodas kvalitāte neietekmē manu uzticēšanos šim medijam</c:v>
                </c:pt>
                <c:pt idx="3">
                  <c:v>Lietojot medijus latviešu valodā, es parasti nepievēršu uzmanību valodas kvalitātei</c:v>
                </c:pt>
                <c:pt idx="4">
                  <c:v>Žurnālista valodas kvalitāte neietekmē manu uzticēšanos šim žurnālistam</c:v>
                </c:pt>
                <c:pt idx="5">
                  <c:v>Man patīk, ja mediju satura veidotāju valoda nav “perfekta”, - tādējādi medijs un satura paudējs šķiet dzīvāks, dabiskāks</c:v>
                </c:pt>
                <c:pt idx="6">
                  <c:v>Mani ļoti satrauc latviešu valodas kvalitāte  medijos</c:v>
                </c:pt>
                <c:pt idx="7">
                  <c:v>Lietojot medijus, es pamanu kļūdas latviešu valodas lietojumā, un man tas nepatīk</c:v>
                </c:pt>
                <c:pt idx="8">
                  <c:v>Ir svarīgi izskaust anglismus, neveiklus tulkojumus un sarežģītas teikumu konstrukcijas Latvijā radītajā mediju saturā</c:v>
                </c:pt>
              </c:strCache>
            </c:strRef>
          </c:cat>
          <c:val>
            <c:numRef>
              <c:f>Sheet1!$B$3:$B$11</c:f>
              <c:numCache>
                <c:formatCode>0%</c:formatCode>
                <c:ptCount val="9"/>
                <c:pt idx="0">
                  <c:v>0.28492864923619621</c:v>
                </c:pt>
                <c:pt idx="1">
                  <c:v>0.27745514742744692</c:v>
                </c:pt>
                <c:pt idx="2">
                  <c:v>0.35568644252192888</c:v>
                </c:pt>
                <c:pt idx="3">
                  <c:v>0.33211745217378441</c:v>
                </c:pt>
                <c:pt idx="4">
                  <c:v>0.39946535936430272</c:v>
                </c:pt>
                <c:pt idx="5">
                  <c:v>0.27887908414163698</c:v>
                </c:pt>
                <c:pt idx="6">
                  <c:v>0.37430197777084095</c:v>
                </c:pt>
                <c:pt idx="7">
                  <c:v>0.47339728618336563</c:v>
                </c:pt>
                <c:pt idx="8">
                  <c:v>0.45714285497395657</c:v>
                </c:pt>
              </c:numCache>
            </c:numRef>
          </c:val>
          <c:extLst>
            <c:ext xmlns:c16="http://schemas.microsoft.com/office/drawing/2014/chart" uri="{C3380CC4-5D6E-409C-BE32-E72D297353CC}">
              <c16:uniqueId val="{00000000-8AD8-43DD-B460-5BD7A929B3DC}"/>
            </c:ext>
          </c:extLst>
        </c:ser>
        <c:ser>
          <c:idx val="1"/>
          <c:order val="1"/>
          <c:tx>
            <c:strRef>
              <c:f>Sheet1!$C$2</c:f>
              <c:strCache>
                <c:ptCount val="1"/>
              </c:strCache>
            </c:strRef>
          </c:tx>
          <c:spPr>
            <a:solidFill>
              <a:srgbClr val="F79646">
                <a:lumMod val="60000"/>
                <a:lumOff val="40000"/>
              </a:srgbClr>
            </a:solidFill>
          </c:spPr>
          <c:invertIfNegative val="0"/>
          <c:dLbls>
            <c:spPr>
              <a:noFill/>
              <a:ln>
                <a:noFill/>
              </a:ln>
              <a:effectLst/>
            </c:spPr>
            <c:txPr>
              <a:bodyPr/>
              <a:lstStyle/>
              <a:p>
                <a:pPr>
                  <a:defRPr sz="900">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Sheet1!$A$3:$A$11</c:f>
              <c:strCache>
                <c:ptCount val="9"/>
                <c:pt idx="0">
                  <c:v>Anglismu, neveiklu tulkojumu un sarežģītu teikumu konstrukciju sastopamība medijos ir modernai pasaulei raksturīga tendence, no kuras nav iespējams izvairīties</c:v>
                </c:pt>
                <c:pt idx="1">
                  <c:v>Valodas stila kļūdas ir pieļaujamas interneta vietnēs, bet ne televīzijas un radio programmās</c:v>
                </c:pt>
                <c:pt idx="2">
                  <c:v>Medija valodas kvalitāte neietekmē manu uzticēšanos šim medijam</c:v>
                </c:pt>
                <c:pt idx="3">
                  <c:v>Lietojot medijus latviešu valodā, es parasti nepievēršu uzmanību valodas kvalitātei</c:v>
                </c:pt>
                <c:pt idx="4">
                  <c:v>Žurnālista valodas kvalitāte neietekmē manu uzticēšanos šim žurnālistam</c:v>
                </c:pt>
                <c:pt idx="5">
                  <c:v>Man patīk, ja mediju satura veidotāju valoda nav “perfekta”, - tādējādi medijs un satura paudējs šķiet dzīvāks, dabiskāks</c:v>
                </c:pt>
                <c:pt idx="6">
                  <c:v>Mani ļoti satrauc latviešu valodas kvalitāte  medijos</c:v>
                </c:pt>
                <c:pt idx="7">
                  <c:v>Lietojot medijus, es pamanu kļūdas latviešu valodas lietojumā, un man tas nepatīk</c:v>
                </c:pt>
                <c:pt idx="8">
                  <c:v>Ir svarīgi izskaust anglismus, neveiklus tulkojumus un sarežģītas teikumu konstrukcijas Latvijā radītajā mediju saturā</c:v>
                </c:pt>
              </c:strCache>
            </c:strRef>
          </c:cat>
          <c:val>
            <c:numRef>
              <c:f>Sheet1!$C$3:$C$11</c:f>
              <c:numCache>
                <c:formatCode>0%</c:formatCode>
                <c:ptCount val="9"/>
                <c:pt idx="0">
                  <c:v>-0.385580554223376</c:v>
                </c:pt>
                <c:pt idx="1">
                  <c:v>-0.39655721031811503</c:v>
                </c:pt>
                <c:pt idx="2">
                  <c:v>-0.35003079281313298</c:v>
                </c:pt>
                <c:pt idx="3">
                  <c:v>-0.38336550817972298</c:v>
                </c:pt>
                <c:pt idx="4">
                  <c:v>-0.30973112192976499</c:v>
                </c:pt>
                <c:pt idx="5">
                  <c:v>-0.402979172784105</c:v>
                </c:pt>
                <c:pt idx="6">
                  <c:v>-0.28484003138102798</c:v>
                </c:pt>
                <c:pt idx="7">
                  <c:v>-0.22492360603451</c:v>
                </c:pt>
                <c:pt idx="8">
                  <c:v>-0.20202389288553099</c:v>
                </c:pt>
              </c:numCache>
            </c:numRef>
          </c:val>
          <c:extLst>
            <c:ext xmlns:c16="http://schemas.microsoft.com/office/drawing/2014/chart" uri="{C3380CC4-5D6E-409C-BE32-E72D297353CC}">
              <c16:uniqueId val="{00000001-8AD8-43DD-B460-5BD7A929B3DC}"/>
            </c:ext>
          </c:extLst>
        </c:ser>
        <c:ser>
          <c:idx val="2"/>
          <c:order val="2"/>
          <c:tx>
            <c:strRef>
              <c:f>Sheet1!$D$2</c:f>
              <c:strCache>
                <c:ptCount val="1"/>
                <c:pt idx="0">
                  <c:v>2023</c:v>
                </c:pt>
              </c:strCache>
            </c:strRef>
          </c:tx>
          <c:spPr>
            <a:solidFill>
              <a:srgbClr val="9BBB59"/>
            </a:solidFill>
          </c:spPr>
          <c:invertIfNegative val="0"/>
          <c:dLbls>
            <c:spPr>
              <a:noFill/>
              <a:ln>
                <a:noFill/>
              </a:ln>
              <a:effectLst/>
            </c:spPr>
            <c:txPr>
              <a:bodyPr/>
              <a:lstStyle/>
              <a:p>
                <a:pPr>
                  <a:defRPr lang="en-US" sz="900" b="0">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Sheet1!$A$3:$A$11</c:f>
              <c:strCache>
                <c:ptCount val="9"/>
                <c:pt idx="0">
                  <c:v>Anglismu, neveiklu tulkojumu un sarežģītu teikumu konstrukciju sastopamība medijos ir modernai pasaulei raksturīga tendence, no kuras nav iespējams izvairīties</c:v>
                </c:pt>
                <c:pt idx="1">
                  <c:v>Valodas stila kļūdas ir pieļaujamas interneta vietnēs, bet ne televīzijas un radio programmās</c:v>
                </c:pt>
                <c:pt idx="2">
                  <c:v>Medija valodas kvalitāte neietekmē manu uzticēšanos šim medijam</c:v>
                </c:pt>
                <c:pt idx="3">
                  <c:v>Lietojot medijus latviešu valodā, es parasti nepievēršu uzmanību valodas kvalitātei</c:v>
                </c:pt>
                <c:pt idx="4">
                  <c:v>Žurnālista valodas kvalitāte neietekmē manu uzticēšanos šim žurnālistam</c:v>
                </c:pt>
                <c:pt idx="5">
                  <c:v>Man patīk, ja mediju satura veidotāju valoda nav “perfekta”, - tādējādi medijs un satura paudējs šķiet dzīvāks, dabiskāks</c:v>
                </c:pt>
                <c:pt idx="6">
                  <c:v>Mani ļoti satrauc latviešu valodas kvalitāte  medijos</c:v>
                </c:pt>
                <c:pt idx="7">
                  <c:v>Lietojot medijus, es pamanu kļūdas latviešu valodas lietojumā, un man tas nepatīk</c:v>
                </c:pt>
                <c:pt idx="8">
                  <c:v>Ir svarīgi izskaust anglismus, neveiklus tulkojumus un sarežģītas teikumu konstrukcijas Latvijā radītajā mediju saturā</c:v>
                </c:pt>
              </c:strCache>
            </c:strRef>
          </c:cat>
          <c:val>
            <c:numRef>
              <c:f>Sheet1!$D$3:$D$11</c:f>
              <c:numCache>
                <c:formatCode>0%</c:formatCode>
                <c:ptCount val="9"/>
                <c:pt idx="0">
                  <c:v>0.3167575579041465</c:v>
                </c:pt>
                <c:pt idx="1">
                  <c:v>0.34396735668500122</c:v>
                </c:pt>
                <c:pt idx="2">
                  <c:v>0.35537494537157194</c:v>
                </c:pt>
                <c:pt idx="3">
                  <c:v>0.36825912777973396</c:v>
                </c:pt>
                <c:pt idx="4">
                  <c:v>0.38684642417703147</c:v>
                </c:pt>
                <c:pt idx="5">
                  <c:v>0.40419307547671252</c:v>
                </c:pt>
                <c:pt idx="6">
                  <c:v>0.41536414797620014</c:v>
                </c:pt>
                <c:pt idx="7">
                  <c:v>0.49209569360422328</c:v>
                </c:pt>
                <c:pt idx="8">
                  <c:v>0.57128820491012511</c:v>
                </c:pt>
              </c:numCache>
            </c:numRef>
          </c:val>
          <c:extLst>
            <c:ext xmlns:c16="http://schemas.microsoft.com/office/drawing/2014/chart" uri="{C3380CC4-5D6E-409C-BE32-E72D297353CC}">
              <c16:uniqueId val="{00000002-8AD8-43DD-B460-5BD7A929B3DC}"/>
            </c:ext>
          </c:extLst>
        </c:ser>
        <c:ser>
          <c:idx val="3"/>
          <c:order val="3"/>
          <c:tx>
            <c:strRef>
              <c:f>Sheet1!$E$2</c:f>
              <c:strCache>
                <c:ptCount val="1"/>
              </c:strCache>
            </c:strRef>
          </c:tx>
          <c:spPr>
            <a:solidFill>
              <a:srgbClr val="F79646"/>
            </a:solidFill>
          </c:spPr>
          <c:invertIfNegative val="0"/>
          <c:dLbls>
            <c:spPr>
              <a:noFill/>
              <a:ln>
                <a:noFill/>
              </a:ln>
              <a:effectLst/>
            </c:spPr>
            <c:txPr>
              <a:bodyPr/>
              <a:lstStyle/>
              <a:p>
                <a:pPr>
                  <a:defRPr sz="900" b="0">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Sheet1!$A$3:$A$11</c:f>
              <c:strCache>
                <c:ptCount val="9"/>
                <c:pt idx="0">
                  <c:v>Anglismu, neveiklu tulkojumu un sarežģītu teikumu konstrukciju sastopamība medijos ir modernai pasaulei raksturīga tendence, no kuras nav iespējams izvairīties</c:v>
                </c:pt>
                <c:pt idx="1">
                  <c:v>Valodas stila kļūdas ir pieļaujamas interneta vietnēs, bet ne televīzijas un radio programmās</c:v>
                </c:pt>
                <c:pt idx="2">
                  <c:v>Medija valodas kvalitāte neietekmē manu uzticēšanos šim medijam</c:v>
                </c:pt>
                <c:pt idx="3">
                  <c:v>Lietojot medijus latviešu valodā, es parasti nepievēršu uzmanību valodas kvalitātei</c:v>
                </c:pt>
                <c:pt idx="4">
                  <c:v>Žurnālista valodas kvalitāte neietekmē manu uzticēšanos šim žurnālistam</c:v>
                </c:pt>
                <c:pt idx="5">
                  <c:v>Man patīk, ja mediju satura veidotāju valoda nav “perfekta”, - tādējādi medijs un satura paudējs šķiet dzīvāks, dabiskāks</c:v>
                </c:pt>
                <c:pt idx="6">
                  <c:v>Mani ļoti satrauc latviešu valodas kvalitāte  medijos</c:v>
                </c:pt>
                <c:pt idx="7">
                  <c:v>Lietojot medijus, es pamanu kļūdas latviešu valodas lietojumā, un man tas nepatīk</c:v>
                </c:pt>
                <c:pt idx="8">
                  <c:v>Ir svarīgi izskaust anglismus, neveiklus tulkojumus un sarežģītas teikumu konstrukcijas Latvijā radītajā mediju saturā</c:v>
                </c:pt>
              </c:strCache>
            </c:strRef>
          </c:cat>
          <c:val>
            <c:numRef>
              <c:f>Sheet1!$E$3:$E$11</c:f>
              <c:numCache>
                <c:formatCode>0%</c:formatCode>
                <c:ptCount val="9"/>
                <c:pt idx="0">
                  <c:v>-0.38336200799841103</c:v>
                </c:pt>
                <c:pt idx="1">
                  <c:v>-0.37341369109131101</c:v>
                </c:pt>
                <c:pt idx="2">
                  <c:v>-0.36672955045911099</c:v>
                </c:pt>
                <c:pt idx="3">
                  <c:v>-0.41252840352630799</c:v>
                </c:pt>
                <c:pt idx="4">
                  <c:v>-0.34778548535300102</c:v>
                </c:pt>
                <c:pt idx="5">
                  <c:v>-0.270109417504309</c:v>
                </c:pt>
                <c:pt idx="6">
                  <c:v>-0.274140513115468</c:v>
                </c:pt>
                <c:pt idx="7">
                  <c:v>-0.20026436038165199</c:v>
                </c:pt>
                <c:pt idx="8">
                  <c:v>-0.14722287091846001</c:v>
                </c:pt>
              </c:numCache>
            </c:numRef>
          </c:val>
          <c:extLst>
            <c:ext xmlns:c16="http://schemas.microsoft.com/office/drawing/2014/chart" uri="{C3380CC4-5D6E-409C-BE32-E72D297353CC}">
              <c16:uniqueId val="{00000003-8AD8-43DD-B460-5BD7A929B3DC}"/>
            </c:ext>
          </c:extLst>
        </c:ser>
        <c:dLbls>
          <c:showLegendKey val="0"/>
          <c:showVal val="1"/>
          <c:showCatName val="0"/>
          <c:showSerName val="0"/>
          <c:showPercent val="0"/>
          <c:showBubbleSize val="0"/>
        </c:dLbls>
        <c:gapWidth val="60"/>
        <c:overlap val="60"/>
        <c:axId val="366829040"/>
        <c:axId val="366831784"/>
      </c:barChart>
      <c:catAx>
        <c:axId val="366829040"/>
        <c:scaling>
          <c:orientation val="minMax"/>
        </c:scaling>
        <c:delete val="0"/>
        <c:axPos val="l"/>
        <c:majorGridlines>
          <c:spPr>
            <a:ln w="3175">
              <a:solidFill>
                <a:srgbClr val="C0C0C0"/>
              </a:solidFill>
              <a:prstDash val="solid"/>
            </a:ln>
          </c:spPr>
        </c:majorGridlines>
        <c:numFmt formatCode="General" sourceLinked="1"/>
        <c:majorTickMark val="out"/>
        <c:minorTickMark val="out"/>
        <c:tickLblPos val="low"/>
        <c:spPr>
          <a:ln w="3175">
            <a:solidFill>
              <a:srgbClr val="000000"/>
            </a:solidFill>
            <a:prstDash val="solid"/>
          </a:ln>
        </c:spPr>
        <c:txPr>
          <a:bodyPr rot="0" vert="horz"/>
          <a:lstStyle/>
          <a:p>
            <a:pPr>
              <a:defRPr lang="en-US" sz="1050" b="1" i="0" u="none" strike="noStrike" baseline="0">
                <a:solidFill>
                  <a:srgbClr val="000000"/>
                </a:solidFill>
                <a:latin typeface="+mn-lt"/>
                <a:ea typeface="Arial"/>
                <a:cs typeface="Arial"/>
              </a:defRPr>
            </a:pPr>
            <a:endParaRPr lang="en-US"/>
          </a:p>
        </c:txPr>
        <c:crossAx val="366831784"/>
        <c:crosses val="autoZero"/>
        <c:auto val="1"/>
        <c:lblAlgn val="ctr"/>
        <c:lblOffset val="100"/>
        <c:tickLblSkip val="1"/>
        <c:tickMarkSkip val="1"/>
        <c:noMultiLvlLbl val="0"/>
      </c:catAx>
      <c:valAx>
        <c:axId val="366831784"/>
        <c:scaling>
          <c:orientation val="minMax"/>
          <c:max val="0.75000000000000011"/>
          <c:min val="-0.75000000000000011"/>
        </c:scaling>
        <c:delete val="1"/>
        <c:axPos val="b"/>
        <c:numFmt formatCode="0%" sourceLinked="0"/>
        <c:majorTickMark val="out"/>
        <c:minorTickMark val="none"/>
        <c:tickLblPos val="nextTo"/>
        <c:crossAx val="366829040"/>
        <c:crosses val="autoZero"/>
        <c:crossBetween val="between"/>
        <c:majorUnit val="0.25"/>
      </c:valAx>
      <c:spPr>
        <a:solidFill>
          <a:srgbClr val="FFFFFF"/>
        </a:solidFill>
        <a:ln w="12700">
          <a:solidFill>
            <a:srgbClr val="C0C0C0"/>
          </a:solidFill>
          <a:prstDash val="solid"/>
        </a:ln>
      </c:spPr>
    </c:plotArea>
    <c:plotVisOnly val="1"/>
    <c:dispBlanksAs val="gap"/>
    <c:showDLblsOverMax val="0"/>
  </c:chart>
  <c:spPr>
    <a:noFill/>
    <a:ln w="3175">
      <a:noFill/>
      <a:prstDash val="solid"/>
    </a:ln>
  </c:spPr>
  <c:txPr>
    <a:bodyPr/>
    <a:lstStyle/>
    <a:p>
      <a:pPr>
        <a:defRPr sz="1000" b="0" i="0" u="none" strike="noStrike" baseline="0">
          <a:solidFill>
            <a:srgbClr val="000000"/>
          </a:solidFill>
          <a:latin typeface="Arial"/>
          <a:ea typeface="Arial"/>
          <a:cs typeface="Arial"/>
        </a:defRPr>
      </a:pPr>
      <a:endParaRPr lang="en-US"/>
    </a:p>
  </c:txPr>
  <c:externalData r:id="rId2">
    <c:autoUpdate val="0"/>
  </c:externalData>
  <c:userShapes r:id="rId3"/>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Sheet1!$C$3</c:f>
              <c:strCache>
                <c:ptCount val="1"/>
                <c:pt idx="0">
                  <c:v>Pilnībā + drīzāk piekrīt</c:v>
                </c:pt>
              </c:strCache>
            </c:strRef>
          </c:tx>
          <c:spPr>
            <a:solidFill>
              <a:srgbClr val="9BBB59"/>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Sheet1!$C$4:$C$27</c:f>
              <c:numCache>
                <c:formatCode>0%</c:formatCode>
                <c:ptCount val="24"/>
                <c:pt idx="0">
                  <c:v>0.62177011154176776</c:v>
                </c:pt>
                <c:pt idx="1">
                  <c:v>0.57039448630426559</c:v>
                </c:pt>
                <c:pt idx="2">
                  <c:v>0.52057366260787941</c:v>
                </c:pt>
                <c:pt idx="4">
                  <c:v>0.4389044925085443</c:v>
                </c:pt>
                <c:pt idx="5">
                  <c:v>0.60150055966813432</c:v>
                </c:pt>
                <c:pt idx="7">
                  <c:v>0.59361879472781098</c:v>
                </c:pt>
                <c:pt idx="8">
                  <c:v>0.56236458908587705</c:v>
                </c:pt>
                <c:pt idx="10">
                  <c:v>0.5390655215420036</c:v>
                </c:pt>
                <c:pt idx="11">
                  <c:v>0.59360816792535409</c:v>
                </c:pt>
                <c:pt idx="13">
                  <c:v>0.63163473204093146</c:v>
                </c:pt>
                <c:pt idx="14">
                  <c:v>0.70063335303176211</c:v>
                </c:pt>
                <c:pt idx="15">
                  <c:v>0.6002275616372672</c:v>
                </c:pt>
                <c:pt idx="16">
                  <c:v>0.49633036461314861</c:v>
                </c:pt>
                <c:pt idx="17">
                  <c:v>0.48484316363463376</c:v>
                </c:pt>
                <c:pt idx="18">
                  <c:v>0.41607831977926946</c:v>
                </c:pt>
                <c:pt idx="20">
                  <c:v>0.51211128949387741</c:v>
                </c:pt>
                <c:pt idx="21">
                  <c:v>0.62672032064401029</c:v>
                </c:pt>
                <c:pt idx="23">
                  <c:v>0.57128820491012511</c:v>
                </c:pt>
              </c:numCache>
            </c:numRef>
          </c:val>
          <c:extLst>
            <c:ext xmlns:c16="http://schemas.microsoft.com/office/drawing/2014/chart" uri="{C3380CC4-5D6E-409C-BE32-E72D297353CC}">
              <c16:uniqueId val="{00000000-45A0-40BB-9CC3-FABCFAD950E0}"/>
            </c:ext>
          </c:extLst>
        </c:ser>
        <c:ser>
          <c:idx val="1"/>
          <c:order val="1"/>
          <c:tx>
            <c:strRef>
              <c:f>Sheet1!$D$3</c:f>
              <c:strCache>
                <c:ptCount val="1"/>
                <c:pt idx="0">
                  <c:v>Ne piekrīt, ne nepiekrīt</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Sheet1!$D$4:$D$27</c:f>
              <c:numCache>
                <c:formatCode>0%</c:formatCode>
                <c:ptCount val="24"/>
                <c:pt idx="0">
                  <c:v>0.1965139850703769</c:v>
                </c:pt>
                <c:pt idx="1">
                  <c:v>0.1876304475898137</c:v>
                </c:pt>
                <c:pt idx="2">
                  <c:v>0.18047242903805288</c:v>
                </c:pt>
                <c:pt idx="4">
                  <c:v>0.15039187811942523</c:v>
                </c:pt>
                <c:pt idx="5">
                  <c:v>0.19689334142730161</c:v>
                </c:pt>
                <c:pt idx="7">
                  <c:v>0.15983798021595183</c:v>
                </c:pt>
                <c:pt idx="8">
                  <c:v>0.19960775355061941</c:v>
                </c:pt>
                <c:pt idx="10">
                  <c:v>0.17375306162919532</c:v>
                </c:pt>
                <c:pt idx="11">
                  <c:v>0.19829645160256354</c:v>
                </c:pt>
                <c:pt idx="13">
                  <c:v>0.17179267286242633</c:v>
                </c:pt>
                <c:pt idx="14">
                  <c:v>0.11114508477939991</c:v>
                </c:pt>
                <c:pt idx="15">
                  <c:v>0.13478521244107824</c:v>
                </c:pt>
                <c:pt idx="16">
                  <c:v>0.25933044292884022</c:v>
                </c:pt>
                <c:pt idx="17">
                  <c:v>0.26378921437208452</c:v>
                </c:pt>
                <c:pt idx="18">
                  <c:v>0.2238176440421788</c:v>
                </c:pt>
                <c:pt idx="20">
                  <c:v>0.21411043370217814</c:v>
                </c:pt>
                <c:pt idx="21">
                  <c:v>0.16403146650386874</c:v>
                </c:pt>
                <c:pt idx="23">
                  <c:v>0.18825279598996855</c:v>
                </c:pt>
              </c:numCache>
            </c:numRef>
          </c:val>
          <c:extLst>
            <c:ext xmlns:c16="http://schemas.microsoft.com/office/drawing/2014/chart" uri="{C3380CC4-5D6E-409C-BE32-E72D297353CC}">
              <c16:uniqueId val="{00000001-45A0-40BB-9CC3-FABCFAD950E0}"/>
            </c:ext>
          </c:extLst>
        </c:ser>
        <c:ser>
          <c:idx val="2"/>
          <c:order val="2"/>
          <c:tx>
            <c:strRef>
              <c:f>Sheet1!$E$3</c:f>
              <c:strCache>
                <c:ptCount val="1"/>
                <c:pt idx="0">
                  <c:v>Pilnībā + drīzāk nepiekrīt</c:v>
                </c:pt>
              </c:strCache>
            </c:strRef>
          </c:tx>
          <c:spPr>
            <a:solidFill>
              <a:srgbClr val="F79646"/>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Sheet1!$E$4:$E$27</c:f>
              <c:numCache>
                <c:formatCode>0%</c:formatCode>
                <c:ptCount val="24"/>
                <c:pt idx="0">
                  <c:v>0.10202821592968303</c:v>
                </c:pt>
                <c:pt idx="1">
                  <c:v>0.12472931761733062</c:v>
                </c:pt>
                <c:pt idx="2">
                  <c:v>0.21801340885425807</c:v>
                </c:pt>
                <c:pt idx="4">
                  <c:v>0.2446909764262975</c:v>
                </c:pt>
                <c:pt idx="5">
                  <c:v>0.12497888842414101</c:v>
                </c:pt>
                <c:pt idx="7">
                  <c:v>0.13030971900465679</c:v>
                </c:pt>
                <c:pt idx="8">
                  <c:v>0.15398160283231249</c:v>
                </c:pt>
                <c:pt idx="10">
                  <c:v>0.17403863521807791</c:v>
                </c:pt>
                <c:pt idx="11">
                  <c:v>0.12864816500229614</c:v>
                </c:pt>
                <c:pt idx="13">
                  <c:v>8.3170706955109766E-2</c:v>
                </c:pt>
                <c:pt idx="14">
                  <c:v>0.10076527438368035</c:v>
                </c:pt>
                <c:pt idx="15">
                  <c:v>0.14628556782808916</c:v>
                </c:pt>
                <c:pt idx="16">
                  <c:v>0.13724367102940987</c:v>
                </c:pt>
                <c:pt idx="17">
                  <c:v>0.21124579663183185</c:v>
                </c:pt>
                <c:pt idx="18">
                  <c:v>0.27679228705116316</c:v>
                </c:pt>
                <c:pt idx="20">
                  <c:v>0.17116848502304066</c:v>
                </c:pt>
                <c:pt idx="21">
                  <c:v>0.12479256945669201</c:v>
                </c:pt>
                <c:pt idx="23">
                  <c:v>0.14722287091846026</c:v>
                </c:pt>
              </c:numCache>
            </c:numRef>
          </c:val>
          <c:extLst>
            <c:ext xmlns:c16="http://schemas.microsoft.com/office/drawing/2014/chart" uri="{C3380CC4-5D6E-409C-BE32-E72D297353CC}">
              <c16:uniqueId val="{00000002-45A0-40BB-9CC3-FABCFAD950E0}"/>
            </c:ext>
          </c:extLst>
        </c:ser>
        <c:ser>
          <c:idx val="3"/>
          <c:order val="3"/>
          <c:tx>
            <c:strRef>
              <c:f>Sheet1!$F$3</c:f>
              <c:strCache>
                <c:ptCount val="1"/>
                <c:pt idx="0">
                  <c:v>Grūti atbildēt/ NA</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Sheet1!$F$4:$F$27</c:f>
              <c:numCache>
                <c:formatCode>0%</c:formatCode>
                <c:ptCount val="24"/>
                <c:pt idx="0">
                  <c:v>7.9687687458171119E-2</c:v>
                </c:pt>
                <c:pt idx="1">
                  <c:v>0.11724574848858978</c:v>
                </c:pt>
                <c:pt idx="2">
                  <c:v>8.0940499499811511E-2</c:v>
                </c:pt>
                <c:pt idx="4">
                  <c:v>0.16601265294573292</c:v>
                </c:pt>
                <c:pt idx="5">
                  <c:v>7.6627210480421259E-2</c:v>
                </c:pt>
                <c:pt idx="7">
                  <c:v>0.11623350605158173</c:v>
                </c:pt>
                <c:pt idx="8">
                  <c:v>8.4046054531187783E-2</c:v>
                </c:pt>
                <c:pt idx="10">
                  <c:v>0.11314278161072258</c:v>
                </c:pt>
                <c:pt idx="11">
                  <c:v>7.9447215469784435E-2</c:v>
                </c:pt>
                <c:pt idx="13">
                  <c:v>0.11340188814153281</c:v>
                </c:pt>
                <c:pt idx="14">
                  <c:v>8.7456287805157448E-2</c:v>
                </c:pt>
                <c:pt idx="15">
                  <c:v>0.11870165809356406</c:v>
                </c:pt>
                <c:pt idx="16">
                  <c:v>0.10709552142860324</c:v>
                </c:pt>
                <c:pt idx="17">
                  <c:v>4.0121825361449738E-2</c:v>
                </c:pt>
                <c:pt idx="18">
                  <c:v>8.3311749127388091E-2</c:v>
                </c:pt>
                <c:pt idx="20">
                  <c:v>0.10260979178090303</c:v>
                </c:pt>
                <c:pt idx="21">
                  <c:v>8.4455643395427896E-2</c:v>
                </c:pt>
                <c:pt idx="23">
                  <c:v>9.3236128181443695E-2</c:v>
                </c:pt>
              </c:numCache>
            </c:numRef>
          </c:val>
          <c:extLst>
            <c:ext xmlns:c16="http://schemas.microsoft.com/office/drawing/2014/chart" uri="{C3380CC4-5D6E-409C-BE32-E72D297353CC}">
              <c16:uniqueId val="{00000003-45A0-40BB-9CC3-FABCFAD950E0}"/>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en-US"/>
          </a:p>
        </c:txPr>
        <c:crossAx val="-1719217280"/>
        <c:crosses val="autoZero"/>
        <c:auto val="1"/>
        <c:lblAlgn val="ctr"/>
        <c:lblOffset val="100"/>
        <c:noMultiLvlLbl val="0"/>
      </c:catAx>
      <c:valAx>
        <c:axId val="-1719217280"/>
        <c:scaling>
          <c:orientation val="minMax"/>
        </c:scaling>
        <c:delete val="1"/>
        <c:axPos val="b"/>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1351527986539891"/>
          <c:y val="2.3597491191768767E-3"/>
          <c:w val="0.8648472013460109"/>
          <c:h val="4.1885770007160504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Sheet1!$C$3</c:f>
              <c:strCache>
                <c:ptCount val="1"/>
                <c:pt idx="0">
                  <c:v>Pilnībā + drīzāk piekrīt</c:v>
                </c:pt>
              </c:strCache>
            </c:strRef>
          </c:tx>
          <c:spPr>
            <a:solidFill>
              <a:srgbClr val="9BBB59"/>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Sheet1!$C$4:$C$27</c:f>
              <c:numCache>
                <c:formatCode>0%</c:formatCode>
                <c:ptCount val="24"/>
                <c:pt idx="0">
                  <c:v>0.48674195990851588</c:v>
                </c:pt>
                <c:pt idx="1">
                  <c:v>0.45914337916952058</c:v>
                </c:pt>
                <c:pt idx="2">
                  <c:v>0.5334919070238362</c:v>
                </c:pt>
                <c:pt idx="4">
                  <c:v>0.29246762332229259</c:v>
                </c:pt>
                <c:pt idx="5">
                  <c:v>0.53765442563856047</c:v>
                </c:pt>
                <c:pt idx="7">
                  <c:v>0.48348324777659546</c:v>
                </c:pt>
                <c:pt idx="8">
                  <c:v>0.49553734734021376</c:v>
                </c:pt>
                <c:pt idx="10">
                  <c:v>0.42237272780064716</c:v>
                </c:pt>
                <c:pt idx="11">
                  <c:v>0.5403912995371376</c:v>
                </c:pt>
                <c:pt idx="13">
                  <c:v>0.49371334470784806</c:v>
                </c:pt>
                <c:pt idx="14">
                  <c:v>0.5979320092708662</c:v>
                </c:pt>
                <c:pt idx="15">
                  <c:v>0.50985487577769728</c:v>
                </c:pt>
                <c:pt idx="16">
                  <c:v>0.4775733632354579</c:v>
                </c:pt>
                <c:pt idx="17">
                  <c:v>0.44025407120871007</c:v>
                </c:pt>
                <c:pt idx="18">
                  <c:v>0.32829997173021724</c:v>
                </c:pt>
                <c:pt idx="20">
                  <c:v>0.43823254913792864</c:v>
                </c:pt>
                <c:pt idx="21">
                  <c:v>0.54255030139925653</c:v>
                </c:pt>
                <c:pt idx="23">
                  <c:v>0.49209569360422328</c:v>
                </c:pt>
              </c:numCache>
            </c:numRef>
          </c:val>
          <c:extLst>
            <c:ext xmlns:c16="http://schemas.microsoft.com/office/drawing/2014/chart" uri="{C3380CC4-5D6E-409C-BE32-E72D297353CC}">
              <c16:uniqueId val="{00000000-09AD-4F04-8CDF-1A559E46D09F}"/>
            </c:ext>
          </c:extLst>
        </c:ser>
        <c:ser>
          <c:idx val="1"/>
          <c:order val="1"/>
          <c:tx>
            <c:strRef>
              <c:f>Sheet1!$D$3</c:f>
              <c:strCache>
                <c:ptCount val="1"/>
                <c:pt idx="0">
                  <c:v>Ne piekrīt, ne nepiekrīt</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Sheet1!$D$4:$D$27</c:f>
              <c:numCache>
                <c:formatCode>0%</c:formatCode>
                <c:ptCount val="24"/>
                <c:pt idx="0">
                  <c:v>0.21511439861893866</c:v>
                </c:pt>
                <c:pt idx="1">
                  <c:v>0.22323114411160325</c:v>
                </c:pt>
                <c:pt idx="2">
                  <c:v>0.19191861484020534</c:v>
                </c:pt>
                <c:pt idx="4">
                  <c:v>0.2018461310874918</c:v>
                </c:pt>
                <c:pt idx="5">
                  <c:v>0.2124824251520433</c:v>
                </c:pt>
                <c:pt idx="7">
                  <c:v>0.17421476669172292</c:v>
                </c:pt>
                <c:pt idx="8">
                  <c:v>0.22500858281101024</c:v>
                </c:pt>
                <c:pt idx="10">
                  <c:v>0.22097075031661131</c:v>
                </c:pt>
                <c:pt idx="11">
                  <c:v>0.20325741083954352</c:v>
                </c:pt>
                <c:pt idx="13">
                  <c:v>0.22514819978706979</c:v>
                </c:pt>
                <c:pt idx="14">
                  <c:v>0.13352652067852183</c:v>
                </c:pt>
                <c:pt idx="15">
                  <c:v>0.19404992276346703</c:v>
                </c:pt>
                <c:pt idx="16">
                  <c:v>0.18799328851079891</c:v>
                </c:pt>
                <c:pt idx="17">
                  <c:v>0.29425428278171012</c:v>
                </c:pt>
                <c:pt idx="18">
                  <c:v>0.292368927532976</c:v>
                </c:pt>
                <c:pt idx="20">
                  <c:v>0.24273722433287864</c:v>
                </c:pt>
                <c:pt idx="21">
                  <c:v>0.18031455014090192</c:v>
                </c:pt>
                <c:pt idx="23">
                  <c:v>0.210506070525499</c:v>
                </c:pt>
              </c:numCache>
            </c:numRef>
          </c:val>
          <c:extLst>
            <c:ext xmlns:c16="http://schemas.microsoft.com/office/drawing/2014/chart" uri="{C3380CC4-5D6E-409C-BE32-E72D297353CC}">
              <c16:uniqueId val="{00000001-09AD-4F04-8CDF-1A559E46D09F}"/>
            </c:ext>
          </c:extLst>
        </c:ser>
        <c:ser>
          <c:idx val="2"/>
          <c:order val="2"/>
          <c:tx>
            <c:strRef>
              <c:f>Sheet1!$E$3</c:f>
              <c:strCache>
                <c:ptCount val="1"/>
                <c:pt idx="0">
                  <c:v>Pilnībā + drīzāk nepiekrīt</c:v>
                </c:pt>
              </c:strCache>
            </c:strRef>
          </c:tx>
          <c:spPr>
            <a:solidFill>
              <a:srgbClr val="F79646"/>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Sheet1!$E$4:$E$27</c:f>
              <c:numCache>
                <c:formatCode>0%</c:formatCode>
                <c:ptCount val="24"/>
                <c:pt idx="0">
                  <c:v>0.19439353060456738</c:v>
                </c:pt>
                <c:pt idx="1">
                  <c:v>0.21210742071791674</c:v>
                </c:pt>
                <c:pt idx="2">
                  <c:v>0.19336785131392559</c:v>
                </c:pt>
                <c:pt idx="4">
                  <c:v>0.31894964303851059</c:v>
                </c:pt>
                <c:pt idx="5">
                  <c:v>0.17317823476140748</c:v>
                </c:pt>
                <c:pt idx="7">
                  <c:v>0.23350431038089259</c:v>
                </c:pt>
                <c:pt idx="8">
                  <c:v>0.18698121173971419</c:v>
                </c:pt>
                <c:pt idx="10">
                  <c:v>0.25387135107260977</c:v>
                </c:pt>
                <c:pt idx="11">
                  <c:v>0.16313194543313214</c:v>
                </c:pt>
                <c:pt idx="13">
                  <c:v>0.19319293104386975</c:v>
                </c:pt>
                <c:pt idx="14">
                  <c:v>0.13565535044107396</c:v>
                </c:pt>
                <c:pt idx="15">
                  <c:v>0.21312828800119943</c:v>
                </c:pt>
                <c:pt idx="16">
                  <c:v>0.20044685014988844</c:v>
                </c:pt>
                <c:pt idx="17">
                  <c:v>0.23005580128539213</c:v>
                </c:pt>
                <c:pt idx="18">
                  <c:v>0.2798617594803493</c:v>
                </c:pt>
                <c:pt idx="20">
                  <c:v>0.22865514265277292</c:v>
                </c:pt>
                <c:pt idx="21">
                  <c:v>0.17367018734038234</c:v>
                </c:pt>
                <c:pt idx="23">
                  <c:v>0.20026436038165166</c:v>
                </c:pt>
              </c:numCache>
            </c:numRef>
          </c:val>
          <c:extLst>
            <c:ext xmlns:c16="http://schemas.microsoft.com/office/drawing/2014/chart" uri="{C3380CC4-5D6E-409C-BE32-E72D297353CC}">
              <c16:uniqueId val="{00000002-09AD-4F04-8CDF-1A559E46D09F}"/>
            </c:ext>
          </c:extLst>
        </c:ser>
        <c:ser>
          <c:idx val="3"/>
          <c:order val="3"/>
          <c:tx>
            <c:strRef>
              <c:f>Sheet1!$F$3</c:f>
              <c:strCache>
                <c:ptCount val="1"/>
                <c:pt idx="0">
                  <c:v>Grūti atbildēt/ NA</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Sheet1!$F$4:$F$27</c:f>
              <c:numCache>
                <c:formatCode>0%</c:formatCode>
                <c:ptCount val="24"/>
                <c:pt idx="0">
                  <c:v>0.10375011086797679</c:v>
                </c:pt>
                <c:pt idx="1">
                  <c:v>0.10551805600095907</c:v>
                </c:pt>
                <c:pt idx="2">
                  <c:v>8.1221626822034876E-2</c:v>
                </c:pt>
                <c:pt idx="4">
                  <c:v>0.18673660255170496</c:v>
                </c:pt>
                <c:pt idx="5">
                  <c:v>7.6684914447986627E-2</c:v>
                </c:pt>
                <c:pt idx="7">
                  <c:v>0.10879767515079031</c:v>
                </c:pt>
                <c:pt idx="8">
                  <c:v>9.2472858109058309E-2</c:v>
                </c:pt>
                <c:pt idx="10">
                  <c:v>0.10278517081013144</c:v>
                </c:pt>
                <c:pt idx="11">
                  <c:v>9.3219344190185113E-2</c:v>
                </c:pt>
                <c:pt idx="13">
                  <c:v>8.7945524461212704E-2</c:v>
                </c:pt>
                <c:pt idx="14">
                  <c:v>0.13288611960953781</c:v>
                </c:pt>
                <c:pt idx="15">
                  <c:v>8.2966913457634822E-2</c:v>
                </c:pt>
                <c:pt idx="16">
                  <c:v>0.13398649810385665</c:v>
                </c:pt>
                <c:pt idx="17">
                  <c:v>3.5435844724187586E-2</c:v>
                </c:pt>
                <c:pt idx="18">
                  <c:v>9.9469341256456983E-2</c:v>
                </c:pt>
                <c:pt idx="20">
                  <c:v>9.0375083876418932E-2</c:v>
                </c:pt>
                <c:pt idx="21">
                  <c:v>0.10346496111945851</c:v>
                </c:pt>
                <c:pt idx="23">
                  <c:v>9.7133875488623567E-2</c:v>
                </c:pt>
              </c:numCache>
            </c:numRef>
          </c:val>
          <c:extLst>
            <c:ext xmlns:c16="http://schemas.microsoft.com/office/drawing/2014/chart" uri="{C3380CC4-5D6E-409C-BE32-E72D297353CC}">
              <c16:uniqueId val="{00000003-09AD-4F04-8CDF-1A559E46D09F}"/>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en-US"/>
          </a:p>
        </c:txPr>
        <c:crossAx val="-1719217280"/>
        <c:crosses val="autoZero"/>
        <c:auto val="1"/>
        <c:lblAlgn val="ctr"/>
        <c:lblOffset val="100"/>
        <c:noMultiLvlLbl val="0"/>
      </c:catAx>
      <c:valAx>
        <c:axId val="-1719217280"/>
        <c:scaling>
          <c:orientation val="minMax"/>
        </c:scaling>
        <c:delete val="1"/>
        <c:axPos val="b"/>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1351527986539891"/>
          <c:y val="2.3597491191768767E-3"/>
          <c:w val="0.8648472013460109"/>
          <c:h val="4.1885770007160504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Sheet1!$C$3</c:f>
              <c:strCache>
                <c:ptCount val="1"/>
                <c:pt idx="0">
                  <c:v>Pilnībā + drīzāk piekrīt</c:v>
                </c:pt>
              </c:strCache>
            </c:strRef>
          </c:tx>
          <c:spPr>
            <a:solidFill>
              <a:srgbClr val="9BBB59"/>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Sheet1!$C$4:$C$27</c:f>
              <c:numCache>
                <c:formatCode>0%</c:formatCode>
                <c:ptCount val="24"/>
                <c:pt idx="0">
                  <c:v>0.47762409026469521</c:v>
                </c:pt>
                <c:pt idx="1">
                  <c:v>0.43747583263215722</c:v>
                </c:pt>
                <c:pt idx="2">
                  <c:v>0.43951326660604628</c:v>
                </c:pt>
                <c:pt idx="4">
                  <c:v>0.44490394551775225</c:v>
                </c:pt>
                <c:pt idx="5">
                  <c:v>0.45279903187900206</c:v>
                </c:pt>
                <c:pt idx="7">
                  <c:v>0.41722789997310605</c:v>
                </c:pt>
                <c:pt idx="8">
                  <c:v>0.46496051349709955</c:v>
                </c:pt>
                <c:pt idx="10">
                  <c:v>0.46028599832865702</c:v>
                </c:pt>
                <c:pt idx="11">
                  <c:v>0.44512980349667419</c:v>
                </c:pt>
                <c:pt idx="13">
                  <c:v>0.42185150985414366</c:v>
                </c:pt>
                <c:pt idx="14">
                  <c:v>0.43755753789441881</c:v>
                </c:pt>
                <c:pt idx="15">
                  <c:v>0.45334518761492992</c:v>
                </c:pt>
                <c:pt idx="16">
                  <c:v>0.44191181856656059</c:v>
                </c:pt>
                <c:pt idx="17">
                  <c:v>0.49063342532174831</c:v>
                </c:pt>
                <c:pt idx="18">
                  <c:v>0.47897301805829873</c:v>
                </c:pt>
                <c:pt idx="20">
                  <c:v>0.47792475303802251</c:v>
                </c:pt>
                <c:pt idx="21">
                  <c:v>0.42642212750618769</c:v>
                </c:pt>
                <c:pt idx="23">
                  <c:v>0.45133202745412182</c:v>
                </c:pt>
              </c:numCache>
            </c:numRef>
          </c:val>
          <c:extLst>
            <c:ext xmlns:c16="http://schemas.microsoft.com/office/drawing/2014/chart" uri="{C3380CC4-5D6E-409C-BE32-E72D297353CC}">
              <c16:uniqueId val="{00000000-4383-42E7-849A-B1B3AAAC852D}"/>
            </c:ext>
          </c:extLst>
        </c:ser>
        <c:ser>
          <c:idx val="1"/>
          <c:order val="1"/>
          <c:tx>
            <c:strRef>
              <c:f>Sheet1!$D$3</c:f>
              <c:strCache>
                <c:ptCount val="1"/>
                <c:pt idx="0">
                  <c:v>Ne piekrīt, ne nepiekrīt</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Sheet1!$D$4:$D$27</c:f>
              <c:numCache>
                <c:formatCode>0%</c:formatCode>
                <c:ptCount val="24"/>
                <c:pt idx="0">
                  <c:v>0.20361702310547478</c:v>
                </c:pt>
                <c:pt idx="1">
                  <c:v>0.2244651891313674</c:v>
                </c:pt>
                <c:pt idx="2">
                  <c:v>0.25120308946373515</c:v>
                </c:pt>
                <c:pt idx="4">
                  <c:v>0.20416938652881036</c:v>
                </c:pt>
                <c:pt idx="5">
                  <c:v>0.23122365886786472</c:v>
                </c:pt>
                <c:pt idx="7">
                  <c:v>0.19814102066710848</c:v>
                </c:pt>
                <c:pt idx="8">
                  <c:v>0.23740805956865571</c:v>
                </c:pt>
                <c:pt idx="10">
                  <c:v>0.20022049313100512</c:v>
                </c:pt>
                <c:pt idx="11">
                  <c:v>0.24418976322478303</c:v>
                </c:pt>
                <c:pt idx="13">
                  <c:v>0.21155802822644743</c:v>
                </c:pt>
                <c:pt idx="14">
                  <c:v>0.17834776289074838</c:v>
                </c:pt>
                <c:pt idx="15">
                  <c:v>0.24319402408461671</c:v>
                </c:pt>
                <c:pt idx="16">
                  <c:v>0.26956612314760714</c:v>
                </c:pt>
                <c:pt idx="17">
                  <c:v>0.23776874711102852</c:v>
                </c:pt>
                <c:pt idx="18">
                  <c:v>0.21121633229695241</c:v>
                </c:pt>
                <c:pt idx="20">
                  <c:v>0.23063677124153764</c:v>
                </c:pt>
                <c:pt idx="21">
                  <c:v>0.22203748926772324</c:v>
                </c:pt>
                <c:pt idx="23">
                  <c:v>0.22619664137656806</c:v>
                </c:pt>
              </c:numCache>
            </c:numRef>
          </c:val>
          <c:extLst>
            <c:ext xmlns:c16="http://schemas.microsoft.com/office/drawing/2014/chart" uri="{C3380CC4-5D6E-409C-BE32-E72D297353CC}">
              <c16:uniqueId val="{00000001-4383-42E7-849A-B1B3AAAC852D}"/>
            </c:ext>
          </c:extLst>
        </c:ser>
        <c:ser>
          <c:idx val="2"/>
          <c:order val="2"/>
          <c:tx>
            <c:strRef>
              <c:f>Sheet1!$E$3</c:f>
              <c:strCache>
                <c:ptCount val="1"/>
                <c:pt idx="0">
                  <c:v>Pilnībā + drīzāk nepiekrīt</c:v>
                </c:pt>
              </c:strCache>
            </c:strRef>
          </c:tx>
          <c:spPr>
            <a:solidFill>
              <a:srgbClr val="F79646"/>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Sheet1!$E$4:$E$27</c:f>
              <c:numCache>
                <c:formatCode>0%</c:formatCode>
                <c:ptCount val="24"/>
                <c:pt idx="0">
                  <c:v>0.21157858455957032</c:v>
                </c:pt>
                <c:pt idx="1">
                  <c:v>0.23595571728248754</c:v>
                </c:pt>
                <c:pt idx="2">
                  <c:v>0.20291320859945905</c:v>
                </c:pt>
                <c:pt idx="4">
                  <c:v>0.18797559953506143</c:v>
                </c:pt>
                <c:pt idx="5">
                  <c:v>0.22402697935547033</c:v>
                </c:pt>
                <c:pt idx="7">
                  <c:v>0.26575441856118331</c:v>
                </c:pt>
                <c:pt idx="8">
                  <c:v>0.19797638982599808</c:v>
                </c:pt>
                <c:pt idx="10">
                  <c:v>0.23030651386177242</c:v>
                </c:pt>
                <c:pt idx="11">
                  <c:v>0.20833838003387728</c:v>
                </c:pt>
                <c:pt idx="13">
                  <c:v>0.2818755953970713</c:v>
                </c:pt>
                <c:pt idx="14">
                  <c:v>0.24683224469414192</c:v>
                </c:pt>
                <c:pt idx="15">
                  <c:v>0.19990157772985331</c:v>
                </c:pt>
                <c:pt idx="16">
                  <c:v>0.16593514259140441</c:v>
                </c:pt>
                <c:pt idx="17">
                  <c:v>0.22269932427187139</c:v>
                </c:pt>
                <c:pt idx="18">
                  <c:v>0.16981029969589656</c:v>
                </c:pt>
                <c:pt idx="20">
                  <c:v>0.19684868877779327</c:v>
                </c:pt>
                <c:pt idx="21">
                  <c:v>0.23651171590202635</c:v>
                </c:pt>
                <c:pt idx="23">
                  <c:v>0.21732818832271511</c:v>
                </c:pt>
              </c:numCache>
            </c:numRef>
          </c:val>
          <c:extLst>
            <c:ext xmlns:c16="http://schemas.microsoft.com/office/drawing/2014/chart" uri="{C3380CC4-5D6E-409C-BE32-E72D297353CC}">
              <c16:uniqueId val="{00000002-4383-42E7-849A-B1B3AAAC852D}"/>
            </c:ext>
          </c:extLst>
        </c:ser>
        <c:ser>
          <c:idx val="3"/>
          <c:order val="3"/>
          <c:tx>
            <c:strRef>
              <c:f>Sheet1!$F$3</c:f>
              <c:strCache>
                <c:ptCount val="1"/>
                <c:pt idx="0">
                  <c:v>Grūti atbildēt/ NA</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Sheet1!$F$4:$F$27</c:f>
              <c:numCache>
                <c:formatCode>0%</c:formatCode>
                <c:ptCount val="24"/>
                <c:pt idx="0">
                  <c:v>0.10718030207025847</c:v>
                </c:pt>
                <c:pt idx="1">
                  <c:v>0.10210326095398753</c:v>
                </c:pt>
                <c:pt idx="2">
                  <c:v>0.10637043533076138</c:v>
                </c:pt>
                <c:pt idx="4">
                  <c:v>0.16295106841837589</c:v>
                </c:pt>
                <c:pt idx="5">
                  <c:v>9.1950329897660513E-2</c:v>
                </c:pt>
                <c:pt idx="7">
                  <c:v>0.1188766607986036</c:v>
                </c:pt>
                <c:pt idx="8">
                  <c:v>9.9655037108243055E-2</c:v>
                </c:pt>
                <c:pt idx="10">
                  <c:v>0.10918699467856507</c:v>
                </c:pt>
                <c:pt idx="11">
                  <c:v>0.10234205324466371</c:v>
                </c:pt>
                <c:pt idx="13">
                  <c:v>8.4714866522337673E-2</c:v>
                </c:pt>
                <c:pt idx="14">
                  <c:v>0.13726245452069052</c:v>
                </c:pt>
                <c:pt idx="15">
                  <c:v>0.10355921057059875</c:v>
                </c:pt>
                <c:pt idx="16">
                  <c:v>0.1225869156944297</c:v>
                </c:pt>
                <c:pt idx="17">
                  <c:v>4.8898503295351732E-2</c:v>
                </c:pt>
                <c:pt idx="18">
                  <c:v>0.14000034994885183</c:v>
                </c:pt>
                <c:pt idx="20">
                  <c:v>9.4589786942645818E-2</c:v>
                </c:pt>
                <c:pt idx="21">
                  <c:v>0.11502866732406174</c:v>
                </c:pt>
                <c:pt idx="23">
                  <c:v>0.10514314284659246</c:v>
                </c:pt>
              </c:numCache>
            </c:numRef>
          </c:val>
          <c:extLst>
            <c:ext xmlns:c16="http://schemas.microsoft.com/office/drawing/2014/chart" uri="{C3380CC4-5D6E-409C-BE32-E72D297353CC}">
              <c16:uniqueId val="{00000003-4383-42E7-849A-B1B3AAAC852D}"/>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en-US"/>
          </a:p>
        </c:txPr>
        <c:crossAx val="-1719217280"/>
        <c:crosses val="autoZero"/>
        <c:auto val="1"/>
        <c:lblAlgn val="ctr"/>
        <c:lblOffset val="100"/>
        <c:noMultiLvlLbl val="0"/>
      </c:catAx>
      <c:valAx>
        <c:axId val="-1719217280"/>
        <c:scaling>
          <c:orientation val="minMax"/>
        </c:scaling>
        <c:delete val="1"/>
        <c:axPos val="b"/>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1351527986539891"/>
          <c:y val="2.3597491191768767E-3"/>
          <c:w val="0.8648472013460109"/>
          <c:h val="4.1885770007160504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Sheet1!$C$3</c:f>
              <c:strCache>
                <c:ptCount val="1"/>
                <c:pt idx="0">
                  <c:v>Pilnībā + drīzāk piekrīt</c:v>
                </c:pt>
              </c:strCache>
            </c:strRef>
          </c:tx>
          <c:spPr>
            <a:solidFill>
              <a:srgbClr val="9BBB59"/>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Sheet1!$C$4:$C$27</c:f>
              <c:numCache>
                <c:formatCode>0%</c:formatCode>
                <c:ptCount val="24"/>
                <c:pt idx="0">
                  <c:v>0.45462599722741076</c:v>
                </c:pt>
                <c:pt idx="1">
                  <c:v>0.39186921914478401</c:v>
                </c:pt>
                <c:pt idx="2">
                  <c:v>0.40077076921346821</c:v>
                </c:pt>
                <c:pt idx="4">
                  <c:v>0.2775991096928816</c:v>
                </c:pt>
                <c:pt idx="5">
                  <c:v>0.44680461851717113</c:v>
                </c:pt>
                <c:pt idx="7">
                  <c:v>0.39032101192133944</c:v>
                </c:pt>
                <c:pt idx="8">
                  <c:v>0.42537173519232374</c:v>
                </c:pt>
                <c:pt idx="10">
                  <c:v>0.39032305365334546</c:v>
                </c:pt>
                <c:pt idx="11">
                  <c:v>0.4327095779877782</c:v>
                </c:pt>
                <c:pt idx="13">
                  <c:v>0.45159202477070903</c:v>
                </c:pt>
                <c:pt idx="14">
                  <c:v>0.47357682814500723</c:v>
                </c:pt>
                <c:pt idx="15">
                  <c:v>0.43913865301924526</c:v>
                </c:pt>
                <c:pt idx="16">
                  <c:v>0.36268845649274212</c:v>
                </c:pt>
                <c:pt idx="17">
                  <c:v>0.41122197976422548</c:v>
                </c:pt>
                <c:pt idx="18">
                  <c:v>0.27886032455974696</c:v>
                </c:pt>
                <c:pt idx="20">
                  <c:v>0.39418308541667657</c:v>
                </c:pt>
                <c:pt idx="21">
                  <c:v>0.43520484266107157</c:v>
                </c:pt>
                <c:pt idx="23">
                  <c:v>0.41536414797620014</c:v>
                </c:pt>
              </c:numCache>
            </c:numRef>
          </c:val>
          <c:extLst>
            <c:ext xmlns:c16="http://schemas.microsoft.com/office/drawing/2014/chart" uri="{C3380CC4-5D6E-409C-BE32-E72D297353CC}">
              <c16:uniqueId val="{00000000-CF08-4020-9D4F-EE0389E61872}"/>
            </c:ext>
          </c:extLst>
        </c:ser>
        <c:ser>
          <c:idx val="1"/>
          <c:order val="1"/>
          <c:tx>
            <c:strRef>
              <c:f>Sheet1!$D$3</c:f>
              <c:strCache>
                <c:ptCount val="1"/>
                <c:pt idx="0">
                  <c:v>Ne piekrīt, ne nepiekrīt</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Sheet1!$D$4:$D$27</c:f>
              <c:numCache>
                <c:formatCode>0%</c:formatCode>
                <c:ptCount val="24"/>
                <c:pt idx="0">
                  <c:v>0.22166219220070402</c:v>
                </c:pt>
                <c:pt idx="1">
                  <c:v>0.22702565066479427</c:v>
                </c:pt>
                <c:pt idx="2">
                  <c:v>0.21335184722047679</c:v>
                </c:pt>
                <c:pt idx="4">
                  <c:v>0.15254595335086529</c:v>
                </c:pt>
                <c:pt idx="5">
                  <c:v>0.23646356197336524</c:v>
                </c:pt>
                <c:pt idx="7">
                  <c:v>0.20398052670801936</c:v>
                </c:pt>
                <c:pt idx="8">
                  <c:v>0.22762015869815383</c:v>
                </c:pt>
                <c:pt idx="10">
                  <c:v>0.20921207462776809</c:v>
                </c:pt>
                <c:pt idx="11">
                  <c:v>0.22894627061686029</c:v>
                </c:pt>
                <c:pt idx="13">
                  <c:v>0.23726942113009022</c:v>
                </c:pt>
                <c:pt idx="14">
                  <c:v>0.20899385022079323</c:v>
                </c:pt>
                <c:pt idx="15">
                  <c:v>0.20273503763401984</c:v>
                </c:pt>
                <c:pt idx="16">
                  <c:v>0.21978368107515497</c:v>
                </c:pt>
                <c:pt idx="17">
                  <c:v>0.2398544086300628</c:v>
                </c:pt>
                <c:pt idx="18">
                  <c:v>0.22618915640261336</c:v>
                </c:pt>
                <c:pt idx="20">
                  <c:v>0.22879825056781936</c:v>
                </c:pt>
                <c:pt idx="21">
                  <c:v>0.21344469072922206</c:v>
                </c:pt>
                <c:pt idx="23">
                  <c:v>0.22087063524126763</c:v>
                </c:pt>
              </c:numCache>
            </c:numRef>
          </c:val>
          <c:extLst>
            <c:ext xmlns:c16="http://schemas.microsoft.com/office/drawing/2014/chart" uri="{C3380CC4-5D6E-409C-BE32-E72D297353CC}">
              <c16:uniqueId val="{00000001-CF08-4020-9D4F-EE0389E61872}"/>
            </c:ext>
          </c:extLst>
        </c:ser>
        <c:ser>
          <c:idx val="2"/>
          <c:order val="2"/>
          <c:tx>
            <c:strRef>
              <c:f>Sheet1!$E$3</c:f>
              <c:strCache>
                <c:ptCount val="1"/>
                <c:pt idx="0">
                  <c:v>Pilnībā + drīzāk nepiekrīt</c:v>
                </c:pt>
              </c:strCache>
            </c:strRef>
          </c:tx>
          <c:spPr>
            <a:solidFill>
              <a:srgbClr val="F79646"/>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Sheet1!$E$4:$E$27</c:f>
              <c:numCache>
                <c:formatCode>0%</c:formatCode>
                <c:ptCount val="24"/>
                <c:pt idx="0">
                  <c:v>0.24240881298470232</c:v>
                </c:pt>
                <c:pt idx="1">
                  <c:v>0.2824839557144192</c:v>
                </c:pt>
                <c:pt idx="2">
                  <c:v>0.29753724931211584</c:v>
                </c:pt>
                <c:pt idx="4">
                  <c:v>0.39418106176517098</c:v>
                </c:pt>
                <c:pt idx="5">
                  <c:v>0.2467450913119969</c:v>
                </c:pt>
                <c:pt idx="7">
                  <c:v>0.31359529752799975</c:v>
                </c:pt>
                <c:pt idx="8">
                  <c:v>0.25837382977210521</c:v>
                </c:pt>
                <c:pt idx="10">
                  <c:v>0.31924416634643615</c:v>
                </c:pt>
                <c:pt idx="11">
                  <c:v>0.24289817800433308</c:v>
                </c:pt>
                <c:pt idx="13">
                  <c:v>0.2280814267573622</c:v>
                </c:pt>
                <c:pt idx="14">
                  <c:v>0.19304206581299202</c:v>
                </c:pt>
                <c:pt idx="15">
                  <c:v>0.25255779632066128</c:v>
                </c:pt>
                <c:pt idx="16">
                  <c:v>0.32473353646534764</c:v>
                </c:pt>
                <c:pt idx="17">
                  <c:v>0.3083737878640056</c:v>
                </c:pt>
                <c:pt idx="18">
                  <c:v>0.42494349600315673</c:v>
                </c:pt>
                <c:pt idx="20">
                  <c:v>0.28810025113979498</c:v>
                </c:pt>
                <c:pt idx="21">
                  <c:v>0.26106416724079518</c:v>
                </c:pt>
                <c:pt idx="23">
                  <c:v>0.27414051311546828</c:v>
                </c:pt>
              </c:numCache>
            </c:numRef>
          </c:val>
          <c:extLst>
            <c:ext xmlns:c16="http://schemas.microsoft.com/office/drawing/2014/chart" uri="{C3380CC4-5D6E-409C-BE32-E72D297353CC}">
              <c16:uniqueId val="{00000002-CF08-4020-9D4F-EE0389E61872}"/>
            </c:ext>
          </c:extLst>
        </c:ser>
        <c:ser>
          <c:idx val="3"/>
          <c:order val="3"/>
          <c:tx>
            <c:strRef>
              <c:f>Sheet1!$F$3</c:f>
              <c:strCache>
                <c:ptCount val="1"/>
                <c:pt idx="0">
                  <c:v>Grūti atbildēt/ NA</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Sheet1!$F$4:$F$27</c:f>
              <c:numCache>
                <c:formatCode>0%</c:formatCode>
                <c:ptCount val="24"/>
                <c:pt idx="0">
                  <c:v>8.1302997587181541E-2</c:v>
                </c:pt>
                <c:pt idx="1">
                  <c:v>9.8621174476002174E-2</c:v>
                </c:pt>
                <c:pt idx="2">
                  <c:v>8.8340134253941396E-2</c:v>
                </c:pt>
                <c:pt idx="4">
                  <c:v>0.17567387519108224</c:v>
                </c:pt>
                <c:pt idx="5">
                  <c:v>6.9986728197464362E-2</c:v>
                </c:pt>
                <c:pt idx="7">
                  <c:v>9.2103163842642818E-2</c:v>
                </c:pt>
                <c:pt idx="8">
                  <c:v>8.8634276337413637E-2</c:v>
                </c:pt>
                <c:pt idx="10">
                  <c:v>8.1220705372449908E-2</c:v>
                </c:pt>
                <c:pt idx="11">
                  <c:v>9.5445973391026742E-2</c:v>
                </c:pt>
                <c:pt idx="13">
                  <c:v>8.305712734183883E-2</c:v>
                </c:pt>
                <c:pt idx="14">
                  <c:v>0.12438725582120719</c:v>
                </c:pt>
                <c:pt idx="15">
                  <c:v>0.10556851302607219</c:v>
                </c:pt>
                <c:pt idx="16">
                  <c:v>9.279432596675706E-2</c:v>
                </c:pt>
                <c:pt idx="17">
                  <c:v>4.0549823741706265E-2</c:v>
                </c:pt>
                <c:pt idx="18">
                  <c:v>7.0007023034482446E-2</c:v>
                </c:pt>
                <c:pt idx="20">
                  <c:v>8.8918412875708175E-2</c:v>
                </c:pt>
                <c:pt idx="21">
                  <c:v>9.0286299368910417E-2</c:v>
                </c:pt>
                <c:pt idx="23">
                  <c:v>8.9624703667061378E-2</c:v>
                </c:pt>
              </c:numCache>
            </c:numRef>
          </c:val>
          <c:extLst>
            <c:ext xmlns:c16="http://schemas.microsoft.com/office/drawing/2014/chart" uri="{C3380CC4-5D6E-409C-BE32-E72D297353CC}">
              <c16:uniqueId val="{00000003-CF08-4020-9D4F-EE0389E61872}"/>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en-US"/>
          </a:p>
        </c:txPr>
        <c:crossAx val="-1719217280"/>
        <c:crosses val="autoZero"/>
        <c:auto val="1"/>
        <c:lblAlgn val="ctr"/>
        <c:lblOffset val="100"/>
        <c:noMultiLvlLbl val="0"/>
      </c:catAx>
      <c:valAx>
        <c:axId val="-1719217280"/>
        <c:scaling>
          <c:orientation val="minMax"/>
        </c:scaling>
        <c:delete val="1"/>
        <c:axPos val="b"/>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1351527986539891"/>
          <c:y val="2.3597491191768767E-3"/>
          <c:w val="0.8648472013460109"/>
          <c:h val="4.1885770007160504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Sheet1!$C$3</c:f>
              <c:strCache>
                <c:ptCount val="1"/>
                <c:pt idx="0">
                  <c:v>Pilnībā + drīzāk piekrīt</c:v>
                </c:pt>
              </c:strCache>
            </c:strRef>
          </c:tx>
          <c:spPr>
            <a:solidFill>
              <a:srgbClr val="9BBB59"/>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Sheet1!$C$4:$C$27</c:f>
              <c:numCache>
                <c:formatCode>0%</c:formatCode>
                <c:ptCount val="24"/>
                <c:pt idx="0">
                  <c:v>0.4272337674611752</c:v>
                </c:pt>
                <c:pt idx="1">
                  <c:v>0.43290593323452264</c:v>
                </c:pt>
                <c:pt idx="2">
                  <c:v>0.3493076792330726</c:v>
                </c:pt>
                <c:pt idx="4">
                  <c:v>0.40199091377764407</c:v>
                </c:pt>
                <c:pt idx="5">
                  <c:v>0.40469564855975915</c:v>
                </c:pt>
                <c:pt idx="7">
                  <c:v>0.43129788554082904</c:v>
                </c:pt>
                <c:pt idx="8">
                  <c:v>0.39336161450877027</c:v>
                </c:pt>
                <c:pt idx="10">
                  <c:v>0.45802811361969853</c:v>
                </c:pt>
                <c:pt idx="11">
                  <c:v>0.36690269693972311</c:v>
                </c:pt>
                <c:pt idx="13">
                  <c:v>0.46952832591999377</c:v>
                </c:pt>
                <c:pt idx="14">
                  <c:v>0.37474563904972968</c:v>
                </c:pt>
                <c:pt idx="15">
                  <c:v>0.42816265999859249</c:v>
                </c:pt>
                <c:pt idx="16">
                  <c:v>0.37423280259161512</c:v>
                </c:pt>
                <c:pt idx="17">
                  <c:v>0.38679825096195641</c:v>
                </c:pt>
                <c:pt idx="18">
                  <c:v>0.39767579764372951</c:v>
                </c:pt>
                <c:pt idx="20">
                  <c:v>0.41027806710202697</c:v>
                </c:pt>
                <c:pt idx="21">
                  <c:v>0.39849315080775199</c:v>
                </c:pt>
                <c:pt idx="23">
                  <c:v>0.40419307547671252</c:v>
                </c:pt>
              </c:numCache>
            </c:numRef>
          </c:val>
          <c:extLst>
            <c:ext xmlns:c16="http://schemas.microsoft.com/office/drawing/2014/chart" uri="{C3380CC4-5D6E-409C-BE32-E72D297353CC}">
              <c16:uniqueId val="{00000000-6AAE-4E5F-BE5A-1230E5D2A5B2}"/>
            </c:ext>
          </c:extLst>
        </c:ser>
        <c:ser>
          <c:idx val="1"/>
          <c:order val="1"/>
          <c:tx>
            <c:strRef>
              <c:f>Sheet1!$D$3</c:f>
              <c:strCache>
                <c:ptCount val="1"/>
                <c:pt idx="0">
                  <c:v>Ne piekrīt, ne nepiekrīt</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Sheet1!$D$4:$D$27</c:f>
              <c:numCache>
                <c:formatCode>0%</c:formatCode>
                <c:ptCount val="24"/>
                <c:pt idx="0">
                  <c:v>0.2262157878891036</c:v>
                </c:pt>
                <c:pt idx="1">
                  <c:v>0.2133752440489578</c:v>
                </c:pt>
                <c:pt idx="2">
                  <c:v>0.23976258041411527</c:v>
                </c:pt>
                <c:pt idx="4">
                  <c:v>0.20048319828903119</c:v>
                </c:pt>
                <c:pt idx="5">
                  <c:v>0.23191170693736116</c:v>
                </c:pt>
                <c:pt idx="7">
                  <c:v>0.20186189871680343</c:v>
                </c:pt>
                <c:pt idx="8">
                  <c:v>0.23574655825744217</c:v>
                </c:pt>
                <c:pt idx="10">
                  <c:v>0.20831689858802599</c:v>
                </c:pt>
                <c:pt idx="11">
                  <c:v>0.23837041345837132</c:v>
                </c:pt>
                <c:pt idx="13">
                  <c:v>0.20971490847196875</c:v>
                </c:pt>
                <c:pt idx="14">
                  <c:v>0.23665205952687488</c:v>
                </c:pt>
                <c:pt idx="15">
                  <c:v>0.20670577763899856</c:v>
                </c:pt>
                <c:pt idx="16">
                  <c:v>0.24538832596995616</c:v>
                </c:pt>
                <c:pt idx="17">
                  <c:v>0.23247935791657645</c:v>
                </c:pt>
                <c:pt idx="18">
                  <c:v>0.22087507123369504</c:v>
                </c:pt>
                <c:pt idx="20">
                  <c:v>0.23073157171879341</c:v>
                </c:pt>
                <c:pt idx="21">
                  <c:v>0.2217071035830282</c:v>
                </c:pt>
                <c:pt idx="23">
                  <c:v>0.22607190238743599</c:v>
                </c:pt>
              </c:numCache>
            </c:numRef>
          </c:val>
          <c:extLst>
            <c:ext xmlns:c16="http://schemas.microsoft.com/office/drawing/2014/chart" uri="{C3380CC4-5D6E-409C-BE32-E72D297353CC}">
              <c16:uniqueId val="{00000001-6AAE-4E5F-BE5A-1230E5D2A5B2}"/>
            </c:ext>
          </c:extLst>
        </c:ser>
        <c:ser>
          <c:idx val="2"/>
          <c:order val="2"/>
          <c:tx>
            <c:strRef>
              <c:f>Sheet1!$E$3</c:f>
              <c:strCache>
                <c:ptCount val="1"/>
                <c:pt idx="0">
                  <c:v>Pilnībā + drīzāk nepiekrīt</c:v>
                </c:pt>
              </c:strCache>
            </c:strRef>
          </c:tx>
          <c:spPr>
            <a:solidFill>
              <a:srgbClr val="F79646"/>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Sheet1!$E$4:$E$27</c:f>
              <c:numCache>
                <c:formatCode>0%</c:formatCode>
                <c:ptCount val="24"/>
                <c:pt idx="0">
                  <c:v>0.26912288101472459</c:v>
                </c:pt>
                <c:pt idx="1">
                  <c:v>0.23375398806814185</c:v>
                </c:pt>
                <c:pt idx="2">
                  <c:v>0.31074307472601298</c:v>
                </c:pt>
                <c:pt idx="4">
                  <c:v>0.25915377224274405</c:v>
                </c:pt>
                <c:pt idx="5">
                  <c:v>0.27260969367303678</c:v>
                </c:pt>
                <c:pt idx="7">
                  <c:v>0.23629157821504515</c:v>
                </c:pt>
                <c:pt idx="8">
                  <c:v>0.28362349878417625</c:v>
                </c:pt>
                <c:pt idx="10">
                  <c:v>0.21933562426399555</c:v>
                </c:pt>
                <c:pt idx="11">
                  <c:v>0.30527933722576311</c:v>
                </c:pt>
                <c:pt idx="13">
                  <c:v>0.20444208266498531</c:v>
                </c:pt>
                <c:pt idx="14">
                  <c:v>0.25890112892779726</c:v>
                </c:pt>
                <c:pt idx="15">
                  <c:v>0.26655150251286452</c:v>
                </c:pt>
                <c:pt idx="16">
                  <c:v>0.2667451117440528</c:v>
                </c:pt>
                <c:pt idx="17">
                  <c:v>0.33362224229340032</c:v>
                </c:pt>
                <c:pt idx="18">
                  <c:v>0.31144210808809258</c:v>
                </c:pt>
                <c:pt idx="20">
                  <c:v>0.25489898436417791</c:v>
                </c:pt>
                <c:pt idx="21">
                  <c:v>0.28435731272249798</c:v>
                </c:pt>
                <c:pt idx="23">
                  <c:v>0.27010941750430939</c:v>
                </c:pt>
              </c:numCache>
            </c:numRef>
          </c:val>
          <c:extLst>
            <c:ext xmlns:c16="http://schemas.microsoft.com/office/drawing/2014/chart" uri="{C3380CC4-5D6E-409C-BE32-E72D297353CC}">
              <c16:uniqueId val="{00000002-6AAE-4E5F-BE5A-1230E5D2A5B2}"/>
            </c:ext>
          </c:extLst>
        </c:ser>
        <c:ser>
          <c:idx val="3"/>
          <c:order val="3"/>
          <c:tx>
            <c:strRef>
              <c:f>Sheet1!$F$3</c:f>
              <c:strCache>
                <c:ptCount val="1"/>
                <c:pt idx="0">
                  <c:v>Grūti atbildēt/ NA</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Sheet1!$F$4:$F$27</c:f>
              <c:numCache>
                <c:formatCode>0%</c:formatCode>
                <c:ptCount val="24"/>
                <c:pt idx="0">
                  <c:v>7.7427563634995186E-2</c:v>
                </c:pt>
                <c:pt idx="1">
                  <c:v>0.11996483464837734</c:v>
                </c:pt>
                <c:pt idx="2">
                  <c:v>0.10018666562680108</c:v>
                </c:pt>
                <c:pt idx="4">
                  <c:v>0.13837211569058089</c:v>
                </c:pt>
                <c:pt idx="5">
                  <c:v>9.0782950829840767E-2</c:v>
                </c:pt>
                <c:pt idx="7">
                  <c:v>0.13054863752732371</c:v>
                </c:pt>
                <c:pt idx="8">
                  <c:v>8.7268328449607774E-2</c:v>
                </c:pt>
                <c:pt idx="10">
                  <c:v>0.11431936352827968</c:v>
                </c:pt>
                <c:pt idx="11">
                  <c:v>8.9447552376140715E-2</c:v>
                </c:pt>
                <c:pt idx="13">
                  <c:v>0.11631468294305237</c:v>
                </c:pt>
                <c:pt idx="14">
                  <c:v>0.12970117249559801</c:v>
                </c:pt>
                <c:pt idx="15">
                  <c:v>9.8580059849542948E-2</c:v>
                </c:pt>
                <c:pt idx="16">
                  <c:v>0.11363375969437767</c:v>
                </c:pt>
                <c:pt idx="17">
                  <c:v>4.7100148828066742E-2</c:v>
                </c:pt>
                <c:pt idx="18">
                  <c:v>7.0007023034482446E-2</c:v>
                </c:pt>
                <c:pt idx="20">
                  <c:v>0.104091376815001</c:v>
                </c:pt>
                <c:pt idx="21">
                  <c:v>9.5442432886720815E-2</c:v>
                </c:pt>
                <c:pt idx="23">
                  <c:v>9.9625604631539591E-2</c:v>
                </c:pt>
              </c:numCache>
            </c:numRef>
          </c:val>
          <c:extLst>
            <c:ext xmlns:c16="http://schemas.microsoft.com/office/drawing/2014/chart" uri="{C3380CC4-5D6E-409C-BE32-E72D297353CC}">
              <c16:uniqueId val="{00000003-6AAE-4E5F-BE5A-1230E5D2A5B2}"/>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en-US"/>
          </a:p>
        </c:txPr>
        <c:crossAx val="-1719217280"/>
        <c:crosses val="autoZero"/>
        <c:auto val="1"/>
        <c:lblAlgn val="ctr"/>
        <c:lblOffset val="100"/>
        <c:noMultiLvlLbl val="0"/>
      </c:catAx>
      <c:valAx>
        <c:axId val="-1719217280"/>
        <c:scaling>
          <c:orientation val="minMax"/>
        </c:scaling>
        <c:delete val="1"/>
        <c:axPos val="b"/>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1351527986539891"/>
          <c:y val="2.3597491191768767E-3"/>
          <c:w val="0.8648472013460109"/>
          <c:h val="4.1885770007160504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Sheet1!$C$3</c:f>
              <c:strCache>
                <c:ptCount val="1"/>
                <c:pt idx="0">
                  <c:v>Pilnībā + drīzāk piekrīt</c:v>
                </c:pt>
              </c:strCache>
            </c:strRef>
          </c:tx>
          <c:spPr>
            <a:solidFill>
              <a:srgbClr val="9BBB59"/>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Sheet1!$C$4:$C$27</c:f>
              <c:numCache>
                <c:formatCode>0%</c:formatCode>
                <c:ptCount val="24"/>
                <c:pt idx="0">
                  <c:v>0.41668564221712834</c:v>
                </c:pt>
                <c:pt idx="1">
                  <c:v>0.44238388026904585</c:v>
                </c:pt>
                <c:pt idx="2">
                  <c:v>0.29576404331920686</c:v>
                </c:pt>
                <c:pt idx="4">
                  <c:v>0.43732388294385804</c:v>
                </c:pt>
                <c:pt idx="5">
                  <c:v>0.37532655618209354</c:v>
                </c:pt>
                <c:pt idx="7">
                  <c:v>0.40369171844917717</c:v>
                </c:pt>
                <c:pt idx="8">
                  <c:v>0.38011480912528828</c:v>
                </c:pt>
                <c:pt idx="10">
                  <c:v>0.44003625515694594</c:v>
                </c:pt>
                <c:pt idx="11">
                  <c:v>0.35000296683069509</c:v>
                </c:pt>
                <c:pt idx="13">
                  <c:v>0.46662826266983159</c:v>
                </c:pt>
                <c:pt idx="14">
                  <c:v>0.4151380781359566</c:v>
                </c:pt>
                <c:pt idx="15">
                  <c:v>0.42160168309156831</c:v>
                </c:pt>
                <c:pt idx="16">
                  <c:v>0.33965398457018703</c:v>
                </c:pt>
                <c:pt idx="17">
                  <c:v>0.32859434524625153</c:v>
                </c:pt>
                <c:pt idx="18">
                  <c:v>0.30789357327007305</c:v>
                </c:pt>
                <c:pt idx="20">
                  <c:v>0.43395053396606331</c:v>
                </c:pt>
                <c:pt idx="21">
                  <c:v>0.34272312969639052</c:v>
                </c:pt>
                <c:pt idx="23">
                  <c:v>0.38684642417703147</c:v>
                </c:pt>
              </c:numCache>
            </c:numRef>
          </c:val>
          <c:extLst>
            <c:ext xmlns:c16="http://schemas.microsoft.com/office/drawing/2014/chart" uri="{C3380CC4-5D6E-409C-BE32-E72D297353CC}">
              <c16:uniqueId val="{00000000-B3E3-4A3F-A712-7FD3288298F9}"/>
            </c:ext>
          </c:extLst>
        </c:ser>
        <c:ser>
          <c:idx val="1"/>
          <c:order val="1"/>
          <c:tx>
            <c:strRef>
              <c:f>Sheet1!$D$3</c:f>
              <c:strCache>
                <c:ptCount val="1"/>
                <c:pt idx="0">
                  <c:v>Ne piekrīt, ne nepiekrīt</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Sheet1!$D$4:$D$27</c:f>
              <c:numCache>
                <c:formatCode>0%</c:formatCode>
                <c:ptCount val="24"/>
                <c:pt idx="0">
                  <c:v>0.21221447743821367</c:v>
                </c:pt>
                <c:pt idx="1">
                  <c:v>0.16500926661772555</c:v>
                </c:pt>
                <c:pt idx="2">
                  <c:v>0.20144727942012178</c:v>
                </c:pt>
                <c:pt idx="4">
                  <c:v>0.14605962171675599</c:v>
                </c:pt>
                <c:pt idx="5">
                  <c:v>0.20277155329045532</c:v>
                </c:pt>
                <c:pt idx="7">
                  <c:v>0.17247738068284998</c:v>
                </c:pt>
                <c:pt idx="8">
                  <c:v>0.20012870899687646</c:v>
                </c:pt>
                <c:pt idx="10">
                  <c:v>0.17312983026700718</c:v>
                </c:pt>
                <c:pt idx="11">
                  <c:v>0.2054666718170913</c:v>
                </c:pt>
                <c:pt idx="13">
                  <c:v>0.22446422986184572</c:v>
                </c:pt>
                <c:pt idx="14">
                  <c:v>0.16943993096412668</c:v>
                </c:pt>
                <c:pt idx="15">
                  <c:v>0.15144158784165182</c:v>
                </c:pt>
                <c:pt idx="16">
                  <c:v>0.20805224888608242</c:v>
                </c:pt>
                <c:pt idx="17">
                  <c:v>0.23100443798903722</c:v>
                </c:pt>
                <c:pt idx="18">
                  <c:v>0.17115493388685771</c:v>
                </c:pt>
                <c:pt idx="20">
                  <c:v>0.20238654205385942</c:v>
                </c:pt>
                <c:pt idx="21">
                  <c:v>0.18272349324168011</c:v>
                </c:pt>
                <c:pt idx="23">
                  <c:v>0.19223377691216931</c:v>
                </c:pt>
              </c:numCache>
            </c:numRef>
          </c:val>
          <c:extLst>
            <c:ext xmlns:c16="http://schemas.microsoft.com/office/drawing/2014/chart" uri="{C3380CC4-5D6E-409C-BE32-E72D297353CC}">
              <c16:uniqueId val="{00000001-B3E3-4A3F-A712-7FD3288298F9}"/>
            </c:ext>
          </c:extLst>
        </c:ser>
        <c:ser>
          <c:idx val="2"/>
          <c:order val="2"/>
          <c:tx>
            <c:strRef>
              <c:f>Sheet1!$E$3</c:f>
              <c:strCache>
                <c:ptCount val="1"/>
                <c:pt idx="0">
                  <c:v>Pilnībā + drīzāk nepiekrīt</c:v>
                </c:pt>
              </c:strCache>
            </c:strRef>
          </c:tx>
          <c:spPr>
            <a:solidFill>
              <a:srgbClr val="F79646"/>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Sheet1!$E$4:$E$27</c:f>
              <c:numCache>
                <c:formatCode>0%</c:formatCode>
                <c:ptCount val="24"/>
                <c:pt idx="0">
                  <c:v>0.30802687639446241</c:v>
                </c:pt>
                <c:pt idx="1">
                  <c:v>0.2992701917795888</c:v>
                </c:pt>
                <c:pt idx="2">
                  <c:v>0.44137095725857511</c:v>
                </c:pt>
                <c:pt idx="4">
                  <c:v>0.28724221627143842</c:v>
                </c:pt>
                <c:pt idx="5">
                  <c:v>0.36160255310641976</c:v>
                </c:pt>
                <c:pt idx="7">
                  <c:v>0.33678962625891856</c:v>
                </c:pt>
                <c:pt idx="8">
                  <c:v>0.35217958434520269</c:v>
                </c:pt>
                <c:pt idx="10">
                  <c:v>0.31114606017702001</c:v>
                </c:pt>
                <c:pt idx="11">
                  <c:v>0.37316483087442914</c:v>
                </c:pt>
                <c:pt idx="13">
                  <c:v>0.25379379822443682</c:v>
                </c:pt>
                <c:pt idx="14">
                  <c:v>0.3332588881997397</c:v>
                </c:pt>
                <c:pt idx="15">
                  <c:v>0.33733123672743659</c:v>
                </c:pt>
                <c:pt idx="16">
                  <c:v>0.36924471400195419</c:v>
                </c:pt>
                <c:pt idx="17">
                  <c:v>0.38775915549600359</c:v>
                </c:pt>
                <c:pt idx="18">
                  <c:v>0.45599290218201793</c:v>
                </c:pt>
                <c:pt idx="20">
                  <c:v>0.298430546932069</c:v>
                </c:pt>
                <c:pt idx="21">
                  <c:v>0.39401717281666859</c:v>
                </c:pt>
                <c:pt idx="23">
                  <c:v>0.34778548535300091</c:v>
                </c:pt>
              </c:numCache>
            </c:numRef>
          </c:val>
          <c:extLst>
            <c:ext xmlns:c16="http://schemas.microsoft.com/office/drawing/2014/chart" uri="{C3380CC4-5D6E-409C-BE32-E72D297353CC}">
              <c16:uniqueId val="{00000002-B3E3-4A3F-A712-7FD3288298F9}"/>
            </c:ext>
          </c:extLst>
        </c:ser>
        <c:ser>
          <c:idx val="3"/>
          <c:order val="3"/>
          <c:tx>
            <c:strRef>
              <c:f>Sheet1!$F$3</c:f>
              <c:strCache>
                <c:ptCount val="1"/>
                <c:pt idx="0">
                  <c:v>Grūti atbildēt/ NA</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Sheet1!$F$4:$F$27</c:f>
              <c:numCache>
                <c:formatCode>0%</c:formatCode>
                <c:ptCount val="24"/>
                <c:pt idx="0">
                  <c:v>6.3073003950194245E-2</c:v>
                </c:pt>
                <c:pt idx="1">
                  <c:v>9.3336661333639465E-2</c:v>
                </c:pt>
                <c:pt idx="2">
                  <c:v>6.1417720002098421E-2</c:v>
                </c:pt>
                <c:pt idx="4">
                  <c:v>0.12937427906794768</c:v>
                </c:pt>
                <c:pt idx="5">
                  <c:v>6.0299337421029081E-2</c:v>
                </c:pt>
                <c:pt idx="7">
                  <c:v>8.7041274609055502E-2</c:v>
                </c:pt>
                <c:pt idx="8">
                  <c:v>6.7576897532629035E-2</c:v>
                </c:pt>
                <c:pt idx="10">
                  <c:v>7.5687854399026575E-2</c:v>
                </c:pt>
                <c:pt idx="11">
                  <c:v>7.1365530477782865E-2</c:v>
                </c:pt>
                <c:pt idx="13">
                  <c:v>5.5113709243886068E-2</c:v>
                </c:pt>
                <c:pt idx="14">
                  <c:v>8.2163102700176627E-2</c:v>
                </c:pt>
                <c:pt idx="15">
                  <c:v>8.9625492339341861E-2</c:v>
                </c:pt>
                <c:pt idx="16">
                  <c:v>8.3049052541778204E-2</c:v>
                </c:pt>
                <c:pt idx="17">
                  <c:v>5.2642061268707574E-2</c:v>
                </c:pt>
                <c:pt idx="18">
                  <c:v>6.495859066105085E-2</c:v>
                </c:pt>
                <c:pt idx="20">
                  <c:v>6.5232377048007578E-2</c:v>
                </c:pt>
                <c:pt idx="21">
                  <c:v>8.0536204245259965E-2</c:v>
                </c:pt>
                <c:pt idx="23">
                  <c:v>7.3134313557795719E-2</c:v>
                </c:pt>
              </c:numCache>
            </c:numRef>
          </c:val>
          <c:extLst>
            <c:ext xmlns:c16="http://schemas.microsoft.com/office/drawing/2014/chart" uri="{C3380CC4-5D6E-409C-BE32-E72D297353CC}">
              <c16:uniqueId val="{00000003-B3E3-4A3F-A712-7FD3288298F9}"/>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en-US"/>
          </a:p>
        </c:txPr>
        <c:crossAx val="-1719217280"/>
        <c:crosses val="autoZero"/>
        <c:auto val="1"/>
        <c:lblAlgn val="ctr"/>
        <c:lblOffset val="100"/>
        <c:noMultiLvlLbl val="0"/>
      </c:catAx>
      <c:valAx>
        <c:axId val="-1719217280"/>
        <c:scaling>
          <c:orientation val="minMax"/>
        </c:scaling>
        <c:delete val="1"/>
        <c:axPos val="b"/>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1351527986539891"/>
          <c:y val="2.3597491191768767E-3"/>
          <c:w val="0.8648472013460109"/>
          <c:h val="4.1885770007160504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Sheet1!$C$3</c:f>
              <c:strCache>
                <c:ptCount val="1"/>
                <c:pt idx="0">
                  <c:v>Pilnībā + drīzāk piekrīt</c:v>
                </c:pt>
              </c:strCache>
            </c:strRef>
          </c:tx>
          <c:spPr>
            <a:solidFill>
              <a:srgbClr val="9BBB59"/>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Sheet1!$C$4:$C$27</c:f>
              <c:numCache>
                <c:formatCode>0%</c:formatCode>
                <c:ptCount val="24"/>
                <c:pt idx="0">
                  <c:v>0.4309852953097566</c:v>
                </c:pt>
                <c:pt idx="1">
                  <c:v>0.34515687942319589</c:v>
                </c:pt>
                <c:pt idx="2">
                  <c:v>0.32921257189378828</c:v>
                </c:pt>
                <c:pt idx="4">
                  <c:v>0.43153977839369428</c:v>
                </c:pt>
                <c:pt idx="5">
                  <c:v>0.35381734010824956</c:v>
                </c:pt>
                <c:pt idx="7">
                  <c:v>0.40590994178072176</c:v>
                </c:pt>
                <c:pt idx="8">
                  <c:v>0.35321333622840889</c:v>
                </c:pt>
                <c:pt idx="10">
                  <c:v>0.4116485728752155</c:v>
                </c:pt>
                <c:pt idx="11">
                  <c:v>0.33820418794997154</c:v>
                </c:pt>
                <c:pt idx="13">
                  <c:v>0.46389016039813885</c:v>
                </c:pt>
                <c:pt idx="14">
                  <c:v>0.37423240332508406</c:v>
                </c:pt>
                <c:pt idx="15">
                  <c:v>0.33677273131982699</c:v>
                </c:pt>
                <c:pt idx="16">
                  <c:v>0.37376752947050218</c:v>
                </c:pt>
                <c:pt idx="17">
                  <c:v>0.30960872938812917</c:v>
                </c:pt>
                <c:pt idx="18">
                  <c:v>0.35010044242756877</c:v>
                </c:pt>
                <c:pt idx="20">
                  <c:v>0.38425703407234479</c:v>
                </c:pt>
                <c:pt idx="21">
                  <c:v>0.3532735918342722</c:v>
                </c:pt>
                <c:pt idx="23">
                  <c:v>0.36825912777973396</c:v>
                </c:pt>
              </c:numCache>
            </c:numRef>
          </c:val>
          <c:extLst>
            <c:ext xmlns:c16="http://schemas.microsoft.com/office/drawing/2014/chart" uri="{C3380CC4-5D6E-409C-BE32-E72D297353CC}">
              <c16:uniqueId val="{00000000-B888-4293-919F-F8FC37C35E49}"/>
            </c:ext>
          </c:extLst>
        </c:ser>
        <c:ser>
          <c:idx val="1"/>
          <c:order val="1"/>
          <c:tx>
            <c:strRef>
              <c:f>Sheet1!$D$3</c:f>
              <c:strCache>
                <c:ptCount val="1"/>
                <c:pt idx="0">
                  <c:v>Ne piekrīt, ne nepiekrīt</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Sheet1!$D$4:$D$27</c:f>
              <c:numCache>
                <c:formatCode>0%</c:formatCode>
                <c:ptCount val="24"/>
                <c:pt idx="0">
                  <c:v>0.13959294862674049</c:v>
                </c:pt>
                <c:pt idx="1">
                  <c:v>0.20847692653161137</c:v>
                </c:pt>
                <c:pt idx="2">
                  <c:v>0.15043143241918316</c:v>
                </c:pt>
                <c:pt idx="4">
                  <c:v>0.147164991460602</c:v>
                </c:pt>
                <c:pt idx="5">
                  <c:v>0.17175338683990979</c:v>
                </c:pt>
                <c:pt idx="7">
                  <c:v>0.17814617040117106</c:v>
                </c:pt>
                <c:pt idx="8">
                  <c:v>0.16280414684734945</c:v>
                </c:pt>
                <c:pt idx="10">
                  <c:v>0.17848776028567898</c:v>
                </c:pt>
                <c:pt idx="11">
                  <c:v>0.15935507461255594</c:v>
                </c:pt>
                <c:pt idx="13">
                  <c:v>0.20776127025222887</c:v>
                </c:pt>
                <c:pt idx="14">
                  <c:v>0.14839052336319836</c:v>
                </c:pt>
                <c:pt idx="15">
                  <c:v>0.14415813654776891</c:v>
                </c:pt>
                <c:pt idx="16">
                  <c:v>0.15443585119977701</c:v>
                </c:pt>
                <c:pt idx="17">
                  <c:v>0.17636467054612426</c:v>
                </c:pt>
                <c:pt idx="18">
                  <c:v>0.19976975535482919</c:v>
                </c:pt>
                <c:pt idx="20">
                  <c:v>0.18250428992584741</c:v>
                </c:pt>
                <c:pt idx="21">
                  <c:v>0.15283428387588854</c:v>
                </c:pt>
                <c:pt idx="23">
                  <c:v>0.16718455970216176</c:v>
                </c:pt>
              </c:numCache>
            </c:numRef>
          </c:val>
          <c:extLst>
            <c:ext xmlns:c16="http://schemas.microsoft.com/office/drawing/2014/chart" uri="{C3380CC4-5D6E-409C-BE32-E72D297353CC}">
              <c16:uniqueId val="{00000001-B888-4293-919F-F8FC37C35E49}"/>
            </c:ext>
          </c:extLst>
        </c:ser>
        <c:ser>
          <c:idx val="2"/>
          <c:order val="2"/>
          <c:tx>
            <c:strRef>
              <c:f>Sheet1!$E$3</c:f>
              <c:strCache>
                <c:ptCount val="1"/>
                <c:pt idx="0">
                  <c:v>Pilnībā + drīzāk nepiekrīt</c:v>
                </c:pt>
              </c:strCache>
            </c:strRef>
          </c:tx>
          <c:spPr>
            <a:solidFill>
              <a:srgbClr val="F79646"/>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Sheet1!$E$4:$E$27</c:f>
              <c:numCache>
                <c:formatCode>0%</c:formatCode>
                <c:ptCount val="24"/>
                <c:pt idx="0">
                  <c:v>0.38168196835456247</c:v>
                </c:pt>
                <c:pt idx="1">
                  <c:v>0.38867368055103124</c:v>
                </c:pt>
                <c:pt idx="2">
                  <c:v>0.47011127887272408</c:v>
                </c:pt>
                <c:pt idx="4">
                  <c:v>0.316952519438983</c:v>
                </c:pt>
                <c:pt idx="5">
                  <c:v>0.43434054690839713</c:v>
                </c:pt>
                <c:pt idx="7">
                  <c:v>0.35649764147709462</c:v>
                </c:pt>
                <c:pt idx="8">
                  <c:v>0.43491907922942175</c:v>
                </c:pt>
                <c:pt idx="10">
                  <c:v>0.35392836163402053</c:v>
                </c:pt>
                <c:pt idx="11">
                  <c:v>0.45311939816149283</c:v>
                </c:pt>
                <c:pt idx="13">
                  <c:v>0.27810084785431105</c:v>
                </c:pt>
                <c:pt idx="14">
                  <c:v>0.41948205908593383</c:v>
                </c:pt>
                <c:pt idx="15">
                  <c:v>0.44635837365600206</c:v>
                </c:pt>
                <c:pt idx="16">
                  <c:v>0.41649683637554347</c:v>
                </c:pt>
                <c:pt idx="17">
                  <c:v>0.48558401284046948</c:v>
                </c:pt>
                <c:pt idx="18">
                  <c:v>0.41786007952999726</c:v>
                </c:pt>
                <c:pt idx="20">
                  <c:v>0.38073003714650877</c:v>
                </c:pt>
                <c:pt idx="21">
                  <c:v>0.44231452388954584</c:v>
                </c:pt>
                <c:pt idx="23">
                  <c:v>0.4125284035263076</c:v>
                </c:pt>
              </c:numCache>
            </c:numRef>
          </c:val>
          <c:extLst>
            <c:ext xmlns:c16="http://schemas.microsoft.com/office/drawing/2014/chart" uri="{C3380CC4-5D6E-409C-BE32-E72D297353CC}">
              <c16:uniqueId val="{00000002-B888-4293-919F-F8FC37C35E49}"/>
            </c:ext>
          </c:extLst>
        </c:ser>
        <c:ser>
          <c:idx val="3"/>
          <c:order val="3"/>
          <c:tx>
            <c:strRef>
              <c:f>Sheet1!$F$3</c:f>
              <c:strCache>
                <c:ptCount val="1"/>
                <c:pt idx="0">
                  <c:v>Grūti atbildēt/ NA</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Sheet1!$F$4:$F$27</c:f>
              <c:numCache>
                <c:formatCode>0%</c:formatCode>
                <c:ptCount val="24"/>
                <c:pt idx="0">
                  <c:v>4.7739787708939004E-2</c:v>
                </c:pt>
                <c:pt idx="1">
                  <c:v>5.7692513494161227E-2</c:v>
                </c:pt>
                <c:pt idx="2">
                  <c:v>5.0244716814306561E-2</c:v>
                </c:pt>
                <c:pt idx="4">
                  <c:v>0.10434271070672084</c:v>
                </c:pt>
                <c:pt idx="5">
                  <c:v>4.0088726143441278E-2</c:v>
                </c:pt>
                <c:pt idx="7">
                  <c:v>5.9446246341013927E-2</c:v>
                </c:pt>
                <c:pt idx="8">
                  <c:v>4.9063437694816428E-2</c:v>
                </c:pt>
                <c:pt idx="10">
                  <c:v>5.5935305205084634E-2</c:v>
                </c:pt>
                <c:pt idx="11">
                  <c:v>4.932133927597817E-2</c:v>
                </c:pt>
                <c:pt idx="13">
                  <c:v>5.024772149532148E-2</c:v>
                </c:pt>
                <c:pt idx="14">
                  <c:v>5.7895014225783449E-2</c:v>
                </c:pt>
                <c:pt idx="15">
                  <c:v>7.2710758476400669E-2</c:v>
                </c:pt>
                <c:pt idx="16">
                  <c:v>5.5299782954179075E-2</c:v>
                </c:pt>
                <c:pt idx="17">
                  <c:v>2.8442587225276993E-2</c:v>
                </c:pt>
                <c:pt idx="18">
                  <c:v>3.2269722687604356E-2</c:v>
                </c:pt>
                <c:pt idx="20">
                  <c:v>5.2508638855298419E-2</c:v>
                </c:pt>
                <c:pt idx="21">
                  <c:v>5.1577600400292543E-2</c:v>
                </c:pt>
                <c:pt idx="23">
                  <c:v>5.2027908991794124E-2</c:v>
                </c:pt>
              </c:numCache>
            </c:numRef>
          </c:val>
          <c:extLst>
            <c:ext xmlns:c16="http://schemas.microsoft.com/office/drawing/2014/chart" uri="{C3380CC4-5D6E-409C-BE32-E72D297353CC}">
              <c16:uniqueId val="{00000003-B888-4293-919F-F8FC37C35E49}"/>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en-US"/>
          </a:p>
        </c:txPr>
        <c:crossAx val="-1719217280"/>
        <c:crosses val="autoZero"/>
        <c:auto val="1"/>
        <c:lblAlgn val="ctr"/>
        <c:lblOffset val="100"/>
        <c:noMultiLvlLbl val="0"/>
      </c:catAx>
      <c:valAx>
        <c:axId val="-1719217280"/>
        <c:scaling>
          <c:orientation val="minMax"/>
        </c:scaling>
        <c:delete val="1"/>
        <c:axPos val="b"/>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1351527986539891"/>
          <c:y val="2.3597491191768767E-3"/>
          <c:w val="0.8648472013460109"/>
          <c:h val="4.1885770007160504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396080647116868"/>
          <c:y val="3.437500000000001E-2"/>
          <c:w val="0.88808873080615003"/>
          <c:h val="0.62221290981031774"/>
        </c:manualLayout>
      </c:layout>
      <c:barChart>
        <c:barDir val="bar"/>
        <c:grouping val="percentStacked"/>
        <c:varyColors val="0"/>
        <c:ser>
          <c:idx val="0"/>
          <c:order val="0"/>
          <c:tx>
            <c:strRef>
              <c:f>Sheet1!$B$1</c:f>
              <c:strCache>
                <c:ptCount val="1"/>
                <c:pt idx="0">
                  <c:v>Lieto subtitrus </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Sheet1!$A$2:$A$3</c:f>
              <c:numCache>
                <c:formatCode>General</c:formatCode>
                <c:ptCount val="2"/>
                <c:pt idx="0">
                  <c:v>2022</c:v>
                </c:pt>
                <c:pt idx="1">
                  <c:v>2023</c:v>
                </c:pt>
              </c:numCache>
            </c:numRef>
          </c:cat>
          <c:val>
            <c:numRef>
              <c:f>Sheet1!$B$2:$B$3</c:f>
              <c:numCache>
                <c:formatCode>0%</c:formatCode>
                <c:ptCount val="2"/>
                <c:pt idx="0">
                  <c:v>0.13931668514666457</c:v>
                </c:pt>
                <c:pt idx="1">
                  <c:v>0.17297734782035554</c:v>
                </c:pt>
              </c:numCache>
            </c:numRef>
          </c:val>
          <c:extLst>
            <c:ext xmlns:c16="http://schemas.microsoft.com/office/drawing/2014/chart" uri="{C3380CC4-5D6E-409C-BE32-E72D297353CC}">
              <c16:uniqueId val="{00000000-7A48-42F9-8C8B-E5DD3735400D}"/>
            </c:ext>
          </c:extLst>
        </c:ser>
        <c:ser>
          <c:idx val="1"/>
          <c:order val="1"/>
          <c:tx>
            <c:strRef>
              <c:f>Sheet1!$C$1</c:f>
              <c:strCache>
                <c:ptCount val="1"/>
                <c:pt idx="0">
                  <c:v>Lieto valodas celiņu</c:v>
                </c:pt>
              </c:strCache>
            </c:strRef>
          </c:tx>
          <c:spPr>
            <a:solidFill>
              <a:schemeClr val="accent1"/>
            </a:solidFill>
          </c:spPr>
          <c:invertIfNegative val="0"/>
          <c:dLbls>
            <c:spPr>
              <a:noFill/>
              <a:ln>
                <a:noFill/>
              </a:ln>
              <a:effectLst/>
            </c:spPr>
            <c:txPr>
              <a:bodyPr/>
              <a:lstStyle/>
              <a:p>
                <a:pPr>
                  <a:defRPr sz="9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2022</c:v>
                </c:pt>
                <c:pt idx="1">
                  <c:v>2023</c:v>
                </c:pt>
              </c:numCache>
            </c:numRef>
          </c:cat>
          <c:val>
            <c:numRef>
              <c:f>Sheet1!$C$2:$C$3</c:f>
              <c:numCache>
                <c:formatCode>0%</c:formatCode>
                <c:ptCount val="2"/>
                <c:pt idx="0">
                  <c:v>5.9232646518870544E-2</c:v>
                </c:pt>
                <c:pt idx="1">
                  <c:v>0.1034266915727597</c:v>
                </c:pt>
              </c:numCache>
            </c:numRef>
          </c:val>
          <c:extLst>
            <c:ext xmlns:c16="http://schemas.microsoft.com/office/drawing/2014/chart" uri="{C3380CC4-5D6E-409C-BE32-E72D297353CC}">
              <c16:uniqueId val="{00000001-7A48-42F9-8C8B-E5DD3735400D}"/>
            </c:ext>
          </c:extLst>
        </c:ser>
        <c:ser>
          <c:idx val="2"/>
          <c:order val="2"/>
          <c:tx>
            <c:strRef>
              <c:f>Sheet1!$D$1</c:f>
              <c:strCache>
                <c:ptCount val="1"/>
                <c:pt idx="0">
                  <c:v>Reizēm lieto subtitrus, reizēm valodas celiņu </c:v>
                </c:pt>
              </c:strCache>
            </c:strRef>
          </c:tx>
          <c:spPr>
            <a:solidFill>
              <a:schemeClr val="accent3"/>
            </a:solidFill>
          </c:spPr>
          <c:invertIfNegative val="0"/>
          <c:dLbls>
            <c:spPr>
              <a:noFill/>
              <a:ln>
                <a:noFill/>
              </a:ln>
              <a:effectLst/>
            </c:spPr>
            <c:txPr>
              <a:bodyPr/>
              <a:lstStyle/>
              <a:p>
                <a:pPr>
                  <a:defRPr sz="9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2022</c:v>
                </c:pt>
                <c:pt idx="1">
                  <c:v>2023</c:v>
                </c:pt>
              </c:numCache>
            </c:numRef>
          </c:cat>
          <c:val>
            <c:numRef>
              <c:f>Sheet1!$D$2:$D$3</c:f>
              <c:numCache>
                <c:formatCode>0%</c:formatCode>
                <c:ptCount val="2"/>
                <c:pt idx="0">
                  <c:v>0.3074708488458196</c:v>
                </c:pt>
                <c:pt idx="1">
                  <c:v>0.25343840902238723</c:v>
                </c:pt>
              </c:numCache>
            </c:numRef>
          </c:val>
          <c:extLst>
            <c:ext xmlns:c16="http://schemas.microsoft.com/office/drawing/2014/chart" uri="{C3380CC4-5D6E-409C-BE32-E72D297353CC}">
              <c16:uniqueId val="{00000002-7A48-42F9-8C8B-E5DD3735400D}"/>
            </c:ext>
          </c:extLst>
        </c:ser>
        <c:ser>
          <c:idx val="3"/>
          <c:order val="3"/>
          <c:tx>
            <c:strRef>
              <c:f>Sheet1!$E$1</c:f>
              <c:strCache>
                <c:ptCount val="1"/>
                <c:pt idx="0">
                  <c:v>Nelieto ne vienu, ne otru </c:v>
                </c:pt>
              </c:strCache>
            </c:strRef>
          </c:tx>
          <c:spPr>
            <a:solidFill>
              <a:schemeClr val="bg1">
                <a:lumMod val="65000"/>
              </a:scheme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Sheet1!$A$2:$A$3</c:f>
              <c:numCache>
                <c:formatCode>General</c:formatCode>
                <c:ptCount val="2"/>
                <c:pt idx="0">
                  <c:v>2022</c:v>
                </c:pt>
                <c:pt idx="1">
                  <c:v>2023</c:v>
                </c:pt>
              </c:numCache>
            </c:numRef>
          </c:cat>
          <c:val>
            <c:numRef>
              <c:f>Sheet1!$E$2:$E$3</c:f>
              <c:numCache>
                <c:formatCode>0%</c:formatCode>
                <c:ptCount val="2"/>
                <c:pt idx="0">
                  <c:v>0.49397981948864439</c:v>
                </c:pt>
                <c:pt idx="1">
                  <c:v>0.47015755158449496</c:v>
                </c:pt>
              </c:numCache>
            </c:numRef>
          </c:val>
          <c:extLst>
            <c:ext xmlns:c16="http://schemas.microsoft.com/office/drawing/2014/chart" uri="{C3380CC4-5D6E-409C-BE32-E72D297353CC}">
              <c16:uniqueId val="{00000003-7A48-42F9-8C8B-E5DD3735400D}"/>
            </c:ext>
          </c:extLst>
        </c:ser>
        <c:dLbls>
          <c:showLegendKey val="0"/>
          <c:showVal val="0"/>
          <c:showCatName val="0"/>
          <c:showSerName val="0"/>
          <c:showPercent val="0"/>
          <c:showBubbleSize val="0"/>
        </c:dLbls>
        <c:gapWidth val="45"/>
        <c:overlap val="100"/>
        <c:axId val="-1647026640"/>
        <c:axId val="-1646999984"/>
      </c:barChart>
      <c:catAx>
        <c:axId val="-1647026640"/>
        <c:scaling>
          <c:orientation val="minMax"/>
        </c:scaling>
        <c:delete val="0"/>
        <c:axPos val="l"/>
        <c:numFmt formatCode="General" sourceLinked="1"/>
        <c:majorTickMark val="out"/>
        <c:minorTickMark val="none"/>
        <c:tickLblPos val="nextTo"/>
        <c:txPr>
          <a:bodyPr/>
          <a:lstStyle/>
          <a:p>
            <a:pPr>
              <a:defRPr sz="1050" b="1"/>
            </a:pPr>
            <a:endParaRPr lang="en-US"/>
          </a:p>
        </c:txPr>
        <c:crossAx val="-1646999984"/>
        <c:crosses val="autoZero"/>
        <c:auto val="1"/>
        <c:lblAlgn val="ctr"/>
        <c:lblOffset val="100"/>
        <c:noMultiLvlLbl val="0"/>
      </c:catAx>
      <c:valAx>
        <c:axId val="-1646999984"/>
        <c:scaling>
          <c:orientation val="minMax"/>
        </c:scaling>
        <c:delete val="1"/>
        <c:axPos val="b"/>
        <c:numFmt formatCode="0%" sourceLinked="1"/>
        <c:majorTickMark val="out"/>
        <c:minorTickMark val="none"/>
        <c:tickLblPos val="nextTo"/>
        <c:crossAx val="-1647026640"/>
        <c:crosses val="autoZero"/>
        <c:crossBetween val="between"/>
      </c:valAx>
    </c:plotArea>
    <c:legend>
      <c:legendPos val="r"/>
      <c:layout>
        <c:manualLayout>
          <c:xMode val="edge"/>
          <c:yMode val="edge"/>
          <c:x val="0.12400423390456616"/>
          <c:y val="0.67964857970311898"/>
          <c:w val="0.8596852953838463"/>
          <c:h val="0.32035142029688107"/>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Sheet1!$C$3</c:f>
              <c:strCache>
                <c:ptCount val="1"/>
                <c:pt idx="0">
                  <c:v>Pilnībā + drīzāk piekrīt</c:v>
                </c:pt>
              </c:strCache>
            </c:strRef>
          </c:tx>
          <c:spPr>
            <a:solidFill>
              <a:srgbClr val="9BBB59"/>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Sheet1!$C$4:$C$27</c:f>
              <c:numCache>
                <c:formatCode>0%</c:formatCode>
                <c:ptCount val="24"/>
                <c:pt idx="0">
                  <c:v>0.38503480754477054</c:v>
                </c:pt>
                <c:pt idx="1">
                  <c:v>0.3951654551498171</c:v>
                </c:pt>
                <c:pt idx="2">
                  <c:v>0.28163869894129168</c:v>
                </c:pt>
                <c:pt idx="4">
                  <c:v>0.46444599986224733</c:v>
                </c:pt>
                <c:pt idx="5">
                  <c:v>0.33048296030541729</c:v>
                </c:pt>
                <c:pt idx="7">
                  <c:v>0.3853422810515521</c:v>
                </c:pt>
                <c:pt idx="8">
                  <c:v>0.34339957915564528</c:v>
                </c:pt>
                <c:pt idx="10">
                  <c:v>0.42419146774250249</c:v>
                </c:pt>
                <c:pt idx="11">
                  <c:v>0.30770721340126306</c:v>
                </c:pt>
                <c:pt idx="13">
                  <c:v>0.45534883107070212</c:v>
                </c:pt>
                <c:pt idx="14">
                  <c:v>0.37755080933285867</c:v>
                </c:pt>
                <c:pt idx="15">
                  <c:v>0.39052226386124134</c:v>
                </c:pt>
                <c:pt idx="16">
                  <c:v>0.30140442763009823</c:v>
                </c:pt>
                <c:pt idx="17">
                  <c:v>0.2614801072133402</c:v>
                </c:pt>
                <c:pt idx="18">
                  <c:v>0.33600294668293884</c:v>
                </c:pt>
                <c:pt idx="20">
                  <c:v>0.40014008205973223</c:v>
                </c:pt>
                <c:pt idx="21">
                  <c:v>0.31344261043510407</c:v>
                </c:pt>
                <c:pt idx="23">
                  <c:v>0.35537494537157194</c:v>
                </c:pt>
              </c:numCache>
            </c:numRef>
          </c:val>
          <c:extLst>
            <c:ext xmlns:c16="http://schemas.microsoft.com/office/drawing/2014/chart" uri="{C3380CC4-5D6E-409C-BE32-E72D297353CC}">
              <c16:uniqueId val="{00000000-DAE2-4A59-8883-49D9C6CF3F47}"/>
            </c:ext>
          </c:extLst>
        </c:ser>
        <c:ser>
          <c:idx val="1"/>
          <c:order val="1"/>
          <c:tx>
            <c:strRef>
              <c:f>Sheet1!$D$3</c:f>
              <c:strCache>
                <c:ptCount val="1"/>
                <c:pt idx="0">
                  <c:v>Ne piekrīt, ne nepiekrīt</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Sheet1!$D$4:$D$27</c:f>
              <c:numCache>
                <c:formatCode>0%</c:formatCode>
                <c:ptCount val="24"/>
                <c:pt idx="0">
                  <c:v>0.25751275473569774</c:v>
                </c:pt>
                <c:pt idx="1">
                  <c:v>0.19422377237700617</c:v>
                </c:pt>
                <c:pt idx="2">
                  <c:v>0.1836195647983426</c:v>
                </c:pt>
                <c:pt idx="4">
                  <c:v>0.17017254029115889</c:v>
                </c:pt>
                <c:pt idx="5">
                  <c:v>0.22109061013466053</c:v>
                </c:pt>
                <c:pt idx="7">
                  <c:v>0.20992073252687202</c:v>
                </c:pt>
                <c:pt idx="8">
                  <c:v>0.212312214023155</c:v>
                </c:pt>
                <c:pt idx="10">
                  <c:v>0.20762348215491419</c:v>
                </c:pt>
                <c:pt idx="11">
                  <c:v>0.21440422154428057</c:v>
                </c:pt>
                <c:pt idx="13">
                  <c:v>0.27046939059634906</c:v>
                </c:pt>
                <c:pt idx="14">
                  <c:v>0.19108287995929202</c:v>
                </c:pt>
                <c:pt idx="15">
                  <c:v>0.17189381414140256</c:v>
                </c:pt>
                <c:pt idx="16">
                  <c:v>0.18987481716511401</c:v>
                </c:pt>
                <c:pt idx="17">
                  <c:v>0.28658457623331612</c:v>
                </c:pt>
                <c:pt idx="18">
                  <c:v>0.14627211022546385</c:v>
                </c:pt>
                <c:pt idx="20">
                  <c:v>0.20956633093440424</c:v>
                </c:pt>
                <c:pt idx="21">
                  <c:v>0.21356192426699225</c:v>
                </c:pt>
                <c:pt idx="23">
                  <c:v>0.21162940472804373</c:v>
                </c:pt>
              </c:numCache>
            </c:numRef>
          </c:val>
          <c:extLst>
            <c:ext xmlns:c16="http://schemas.microsoft.com/office/drawing/2014/chart" uri="{C3380CC4-5D6E-409C-BE32-E72D297353CC}">
              <c16:uniqueId val="{00000001-DAE2-4A59-8883-49D9C6CF3F47}"/>
            </c:ext>
          </c:extLst>
        </c:ser>
        <c:ser>
          <c:idx val="2"/>
          <c:order val="2"/>
          <c:tx>
            <c:strRef>
              <c:f>Sheet1!$E$3</c:f>
              <c:strCache>
                <c:ptCount val="1"/>
                <c:pt idx="0">
                  <c:v>Pilnībā + drīzāk nepiekrīt</c:v>
                </c:pt>
              </c:strCache>
            </c:strRef>
          </c:tx>
          <c:spPr>
            <a:solidFill>
              <a:srgbClr val="F79646"/>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Sheet1!$E$4:$E$27</c:f>
              <c:numCache>
                <c:formatCode>0%</c:formatCode>
                <c:ptCount val="24"/>
                <c:pt idx="0">
                  <c:v>0.30885626763209678</c:v>
                </c:pt>
                <c:pt idx="1">
                  <c:v>0.32477705124158862</c:v>
                </c:pt>
                <c:pt idx="2">
                  <c:v>0.47170995448525843</c:v>
                </c:pt>
                <c:pt idx="4">
                  <c:v>0.27086747465157623</c:v>
                </c:pt>
                <c:pt idx="5">
                  <c:v>0.38860700796197101</c:v>
                </c:pt>
                <c:pt idx="7">
                  <c:v>0.33031558964169505</c:v>
                </c:pt>
                <c:pt idx="8">
                  <c:v>0.38128107818976315</c:v>
                </c:pt>
                <c:pt idx="10">
                  <c:v>0.31002825203527251</c:v>
                </c:pt>
                <c:pt idx="11">
                  <c:v>0.40600532613791684</c:v>
                </c:pt>
                <c:pt idx="13">
                  <c:v>0.21853053307412645</c:v>
                </c:pt>
                <c:pt idx="14">
                  <c:v>0.35130333704976324</c:v>
                </c:pt>
                <c:pt idx="15">
                  <c:v>0.35202029862739659</c:v>
                </c:pt>
                <c:pt idx="16">
                  <c:v>0.42688993452988799</c:v>
                </c:pt>
                <c:pt idx="17">
                  <c:v>0.41549112414057077</c:v>
                </c:pt>
                <c:pt idx="18">
                  <c:v>0.48545522040399247</c:v>
                </c:pt>
                <c:pt idx="20">
                  <c:v>0.32840277998763956</c:v>
                </c:pt>
                <c:pt idx="21">
                  <c:v>0.40263094818382911</c:v>
                </c:pt>
                <c:pt idx="23">
                  <c:v>0.36672955045911132</c:v>
                </c:pt>
              </c:numCache>
            </c:numRef>
          </c:val>
          <c:extLst>
            <c:ext xmlns:c16="http://schemas.microsoft.com/office/drawing/2014/chart" uri="{C3380CC4-5D6E-409C-BE32-E72D297353CC}">
              <c16:uniqueId val="{00000002-DAE2-4A59-8883-49D9C6CF3F47}"/>
            </c:ext>
          </c:extLst>
        </c:ser>
        <c:ser>
          <c:idx val="3"/>
          <c:order val="3"/>
          <c:tx>
            <c:strRef>
              <c:f>Sheet1!$F$3</c:f>
              <c:strCache>
                <c:ptCount val="1"/>
                <c:pt idx="0">
                  <c:v>Grūti atbildēt/ NA</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Sheet1!$F$4:$F$27</c:f>
              <c:numCache>
                <c:formatCode>0%</c:formatCode>
                <c:ptCount val="24"/>
                <c:pt idx="0">
                  <c:v>4.8596170087433492E-2</c:v>
                </c:pt>
                <c:pt idx="1">
                  <c:v>8.5833721231587778E-2</c:v>
                </c:pt>
                <c:pt idx="2">
                  <c:v>6.3031781775109333E-2</c:v>
                </c:pt>
                <c:pt idx="4">
                  <c:v>9.451398519501758E-2</c:v>
                </c:pt>
                <c:pt idx="5">
                  <c:v>5.9819421597949021E-2</c:v>
                </c:pt>
                <c:pt idx="7">
                  <c:v>7.4421396779882132E-2</c:v>
                </c:pt>
                <c:pt idx="8">
                  <c:v>6.3007128631433054E-2</c:v>
                </c:pt>
                <c:pt idx="10">
                  <c:v>5.8156798067310535E-2</c:v>
                </c:pt>
                <c:pt idx="11">
                  <c:v>7.1883238916537959E-2</c:v>
                </c:pt>
                <c:pt idx="13">
                  <c:v>5.5651245258822757E-2</c:v>
                </c:pt>
                <c:pt idx="14">
                  <c:v>8.0062973658085734E-2</c:v>
                </c:pt>
                <c:pt idx="15">
                  <c:v>8.5563623369958042E-2</c:v>
                </c:pt>
                <c:pt idx="16">
                  <c:v>8.1830820674901522E-2</c:v>
                </c:pt>
                <c:pt idx="17">
                  <c:v>3.6444192412772837E-2</c:v>
                </c:pt>
                <c:pt idx="18">
                  <c:v>3.2269722687604356E-2</c:v>
                </c:pt>
                <c:pt idx="20">
                  <c:v>6.1890807018223221E-2</c:v>
                </c:pt>
                <c:pt idx="21">
                  <c:v>7.036451711407378E-2</c:v>
                </c:pt>
                <c:pt idx="23">
                  <c:v>6.6266099441270362E-2</c:v>
                </c:pt>
              </c:numCache>
            </c:numRef>
          </c:val>
          <c:extLst>
            <c:ext xmlns:c16="http://schemas.microsoft.com/office/drawing/2014/chart" uri="{C3380CC4-5D6E-409C-BE32-E72D297353CC}">
              <c16:uniqueId val="{00000003-DAE2-4A59-8883-49D9C6CF3F47}"/>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en-US"/>
          </a:p>
        </c:txPr>
        <c:crossAx val="-1719217280"/>
        <c:crosses val="autoZero"/>
        <c:auto val="1"/>
        <c:lblAlgn val="ctr"/>
        <c:lblOffset val="100"/>
        <c:noMultiLvlLbl val="0"/>
      </c:catAx>
      <c:valAx>
        <c:axId val="-1719217280"/>
        <c:scaling>
          <c:orientation val="minMax"/>
        </c:scaling>
        <c:delete val="1"/>
        <c:axPos val="b"/>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1351527986539891"/>
          <c:y val="2.3597491191768767E-3"/>
          <c:w val="0.8648472013460109"/>
          <c:h val="4.1885770007160504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Sheet1!$C$3</c:f>
              <c:strCache>
                <c:ptCount val="1"/>
                <c:pt idx="0">
                  <c:v>Pilnībā + drīzāk piekrīt</c:v>
                </c:pt>
              </c:strCache>
            </c:strRef>
          </c:tx>
          <c:spPr>
            <a:solidFill>
              <a:srgbClr val="9BBB59"/>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Sheet1!$C$4:$C$27</c:f>
              <c:numCache>
                <c:formatCode>0%</c:formatCode>
                <c:ptCount val="24"/>
                <c:pt idx="0">
                  <c:v>0.36089584423009363</c:v>
                </c:pt>
                <c:pt idx="1">
                  <c:v>0.38405417183331197</c:v>
                </c:pt>
                <c:pt idx="2">
                  <c:v>0.2829438678910024</c:v>
                </c:pt>
                <c:pt idx="4">
                  <c:v>0.35322695068890231</c:v>
                </c:pt>
                <c:pt idx="5">
                  <c:v>0.34185415005341568</c:v>
                </c:pt>
                <c:pt idx="7">
                  <c:v>0.37765181874667175</c:v>
                </c:pt>
                <c:pt idx="8">
                  <c:v>0.33050657480960477</c:v>
                </c:pt>
                <c:pt idx="10">
                  <c:v>0.40284382508981442</c:v>
                </c:pt>
                <c:pt idx="11">
                  <c:v>0.30318488732173499</c:v>
                </c:pt>
                <c:pt idx="13">
                  <c:v>0.48597124897599897</c:v>
                </c:pt>
                <c:pt idx="14">
                  <c:v>0.41660138537758745</c:v>
                </c:pt>
                <c:pt idx="15">
                  <c:v>0.30441543855111619</c:v>
                </c:pt>
                <c:pt idx="16">
                  <c:v>0.24266194094407897</c:v>
                </c:pt>
                <c:pt idx="17">
                  <c:v>0.26536884556532325</c:v>
                </c:pt>
                <c:pt idx="18">
                  <c:v>0.37169293585553065</c:v>
                </c:pt>
                <c:pt idx="20">
                  <c:v>0.31967941453389237</c:v>
                </c:pt>
                <c:pt idx="21">
                  <c:v>0.36671832318584308</c:v>
                </c:pt>
                <c:pt idx="23">
                  <c:v>0.34396735668500122</c:v>
                </c:pt>
              </c:numCache>
            </c:numRef>
          </c:val>
          <c:extLst>
            <c:ext xmlns:c16="http://schemas.microsoft.com/office/drawing/2014/chart" uri="{C3380CC4-5D6E-409C-BE32-E72D297353CC}">
              <c16:uniqueId val="{00000000-4BD5-41E0-8B6E-75738D45609E}"/>
            </c:ext>
          </c:extLst>
        </c:ser>
        <c:ser>
          <c:idx val="1"/>
          <c:order val="1"/>
          <c:tx>
            <c:strRef>
              <c:f>Sheet1!$D$3</c:f>
              <c:strCache>
                <c:ptCount val="1"/>
                <c:pt idx="0">
                  <c:v>Ne piekrīt, ne nepiekrīt</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Sheet1!$D$4:$D$27</c:f>
              <c:numCache>
                <c:formatCode>0%</c:formatCode>
                <c:ptCount val="24"/>
                <c:pt idx="0">
                  <c:v>0.17923732390067149</c:v>
                </c:pt>
                <c:pt idx="1">
                  <c:v>0.16839698863696081</c:v>
                </c:pt>
                <c:pt idx="2">
                  <c:v>0.1828288424428077</c:v>
                </c:pt>
                <c:pt idx="4">
                  <c:v>0.15943257622900786</c:v>
                </c:pt>
                <c:pt idx="5">
                  <c:v>0.18051349864287833</c:v>
                </c:pt>
                <c:pt idx="7">
                  <c:v>0.13939658893867726</c:v>
                </c:pt>
                <c:pt idx="8">
                  <c:v>0.19146196901253454</c:v>
                </c:pt>
                <c:pt idx="10">
                  <c:v>0.15854981352268788</c:v>
                </c:pt>
                <c:pt idx="11">
                  <c:v>0.18909688964089935</c:v>
                </c:pt>
                <c:pt idx="13">
                  <c:v>0.11891019857165945</c:v>
                </c:pt>
                <c:pt idx="14">
                  <c:v>0.18945571808750084</c:v>
                </c:pt>
                <c:pt idx="15">
                  <c:v>0.18773085048056995</c:v>
                </c:pt>
                <c:pt idx="16">
                  <c:v>0.23314182156158916</c:v>
                </c:pt>
                <c:pt idx="17">
                  <c:v>0.18626993570205086</c:v>
                </c:pt>
                <c:pt idx="18">
                  <c:v>8.5066637917336985E-2</c:v>
                </c:pt>
                <c:pt idx="20">
                  <c:v>0.19583268029246159</c:v>
                </c:pt>
                <c:pt idx="21">
                  <c:v>0.15857742526631399</c:v>
                </c:pt>
                <c:pt idx="23">
                  <c:v>0.17659640324370854</c:v>
                </c:pt>
              </c:numCache>
            </c:numRef>
          </c:val>
          <c:extLst>
            <c:ext xmlns:c16="http://schemas.microsoft.com/office/drawing/2014/chart" uri="{C3380CC4-5D6E-409C-BE32-E72D297353CC}">
              <c16:uniqueId val="{00000001-4BD5-41E0-8B6E-75738D45609E}"/>
            </c:ext>
          </c:extLst>
        </c:ser>
        <c:ser>
          <c:idx val="2"/>
          <c:order val="2"/>
          <c:tx>
            <c:strRef>
              <c:f>Sheet1!$E$3</c:f>
              <c:strCache>
                <c:ptCount val="1"/>
                <c:pt idx="0">
                  <c:v>Pilnībā + drīzāk nepiekrīt</c:v>
                </c:pt>
              </c:strCache>
            </c:strRef>
          </c:tx>
          <c:spPr>
            <a:solidFill>
              <a:srgbClr val="F79646"/>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Sheet1!$E$4:$E$27</c:f>
              <c:numCache>
                <c:formatCode>0%</c:formatCode>
                <c:ptCount val="24"/>
                <c:pt idx="0">
                  <c:v>0.35313406850822071</c:v>
                </c:pt>
                <c:pt idx="1">
                  <c:v>0.32480221285573563</c:v>
                </c:pt>
                <c:pt idx="2">
                  <c:v>0.44715939194491289</c:v>
                </c:pt>
                <c:pt idx="4">
                  <c:v>0.33700699743158807</c:v>
                </c:pt>
                <c:pt idx="5">
                  <c:v>0.38172235629233742</c:v>
                </c:pt>
                <c:pt idx="7">
                  <c:v>0.36158565744606963</c:v>
                </c:pt>
                <c:pt idx="8">
                  <c:v>0.37814033866614694</c:v>
                </c:pt>
                <c:pt idx="10">
                  <c:v>0.32252346071575361</c:v>
                </c:pt>
                <c:pt idx="11">
                  <c:v>0.40866426432391245</c:v>
                </c:pt>
                <c:pt idx="13">
                  <c:v>0.28542266598714239</c:v>
                </c:pt>
                <c:pt idx="14">
                  <c:v>0.27371224942877143</c:v>
                </c:pt>
                <c:pt idx="15">
                  <c:v>0.4032753242072078</c:v>
                </c:pt>
                <c:pt idx="16">
                  <c:v>0.39964936623393565</c:v>
                </c:pt>
                <c:pt idx="17">
                  <c:v>0.48980329797466138</c:v>
                </c:pt>
                <c:pt idx="18">
                  <c:v>0.42378920496863492</c:v>
                </c:pt>
                <c:pt idx="20">
                  <c:v>0.37879373668031824</c:v>
                </c:pt>
                <c:pt idx="21">
                  <c:v>0.36837410246717206</c:v>
                </c:pt>
                <c:pt idx="23">
                  <c:v>0.37341369109131095</c:v>
                </c:pt>
              </c:numCache>
            </c:numRef>
          </c:val>
          <c:extLst>
            <c:ext xmlns:c16="http://schemas.microsoft.com/office/drawing/2014/chart" uri="{C3380CC4-5D6E-409C-BE32-E72D297353CC}">
              <c16:uniqueId val="{00000002-4BD5-41E0-8B6E-75738D45609E}"/>
            </c:ext>
          </c:extLst>
        </c:ser>
        <c:ser>
          <c:idx val="3"/>
          <c:order val="3"/>
          <c:tx>
            <c:strRef>
              <c:f>Sheet1!$F$3</c:f>
              <c:strCache>
                <c:ptCount val="1"/>
                <c:pt idx="0">
                  <c:v>Grūti atbildēt/ NA</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Sheet1!$F$4:$F$27</c:f>
              <c:numCache>
                <c:formatCode>0%</c:formatCode>
                <c:ptCount val="24"/>
                <c:pt idx="0">
                  <c:v>0.10673276336101273</c:v>
                </c:pt>
                <c:pt idx="1">
                  <c:v>0.12274662667399112</c:v>
                </c:pt>
                <c:pt idx="2">
                  <c:v>8.7067897721279139E-2</c:v>
                </c:pt>
                <c:pt idx="4">
                  <c:v>0.1503334756505017</c:v>
                </c:pt>
                <c:pt idx="5">
                  <c:v>9.5909995011366489E-2</c:v>
                </c:pt>
                <c:pt idx="7">
                  <c:v>0.1213659348685826</c:v>
                </c:pt>
                <c:pt idx="8">
                  <c:v>9.9891117511710162E-2</c:v>
                </c:pt>
                <c:pt idx="10">
                  <c:v>0.11608290067174379</c:v>
                </c:pt>
                <c:pt idx="11">
                  <c:v>9.9053958713451476E-2</c:v>
                </c:pt>
                <c:pt idx="13">
                  <c:v>0.10969588646519943</c:v>
                </c:pt>
                <c:pt idx="14">
                  <c:v>0.12023064710613998</c:v>
                </c:pt>
                <c:pt idx="15">
                  <c:v>0.10457838676110467</c:v>
                </c:pt>
                <c:pt idx="16">
                  <c:v>0.1245468712603981</c:v>
                </c:pt>
                <c:pt idx="17">
                  <c:v>5.8557920757964427E-2</c:v>
                </c:pt>
                <c:pt idx="18">
                  <c:v>0.11945122125849689</c:v>
                </c:pt>
                <c:pt idx="20">
                  <c:v>0.1056941684933269</c:v>
                </c:pt>
                <c:pt idx="21">
                  <c:v>0.10633014908066989</c:v>
                </c:pt>
                <c:pt idx="23">
                  <c:v>0.10602254897997687</c:v>
                </c:pt>
              </c:numCache>
            </c:numRef>
          </c:val>
          <c:extLst>
            <c:ext xmlns:c16="http://schemas.microsoft.com/office/drawing/2014/chart" uri="{C3380CC4-5D6E-409C-BE32-E72D297353CC}">
              <c16:uniqueId val="{00000003-4BD5-41E0-8B6E-75738D45609E}"/>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en-US"/>
          </a:p>
        </c:txPr>
        <c:crossAx val="-1719217280"/>
        <c:crosses val="autoZero"/>
        <c:auto val="1"/>
        <c:lblAlgn val="ctr"/>
        <c:lblOffset val="100"/>
        <c:noMultiLvlLbl val="0"/>
      </c:catAx>
      <c:valAx>
        <c:axId val="-1719217280"/>
        <c:scaling>
          <c:orientation val="minMax"/>
        </c:scaling>
        <c:delete val="1"/>
        <c:axPos val="b"/>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1351527986539891"/>
          <c:y val="2.3597491191768767E-3"/>
          <c:w val="0.8648472013460109"/>
          <c:h val="4.1885770007160504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Sheet1!$C$3</c:f>
              <c:strCache>
                <c:ptCount val="1"/>
                <c:pt idx="0">
                  <c:v>Pilnībā + drīzāk piekrīt</c:v>
                </c:pt>
              </c:strCache>
            </c:strRef>
          </c:tx>
          <c:spPr>
            <a:solidFill>
              <a:srgbClr val="9BBB59"/>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Sheet1!$C$4:$C$27</c:f>
              <c:numCache>
                <c:formatCode>0%</c:formatCode>
                <c:ptCount val="24"/>
                <c:pt idx="0">
                  <c:v>0.33204926180934707</c:v>
                </c:pt>
                <c:pt idx="1">
                  <c:v>0.30563432752981518</c:v>
                </c:pt>
                <c:pt idx="2">
                  <c:v>0.31322346324763645</c:v>
                </c:pt>
                <c:pt idx="4">
                  <c:v>0.34725602369965497</c:v>
                </c:pt>
                <c:pt idx="5">
                  <c:v>0.30979725703727146</c:v>
                </c:pt>
                <c:pt idx="7">
                  <c:v>0.28932681473847499</c:v>
                </c:pt>
                <c:pt idx="8">
                  <c:v>0.32771926629530673</c:v>
                </c:pt>
                <c:pt idx="10">
                  <c:v>0.39057937661051312</c:v>
                </c:pt>
                <c:pt idx="11">
                  <c:v>0.26562276430489429</c:v>
                </c:pt>
                <c:pt idx="13">
                  <c:v>0.28797449096455097</c:v>
                </c:pt>
                <c:pt idx="14">
                  <c:v>0.317568186288398</c:v>
                </c:pt>
                <c:pt idx="15">
                  <c:v>0.27600185528766014</c:v>
                </c:pt>
                <c:pt idx="16">
                  <c:v>0.30211990360980523</c:v>
                </c:pt>
                <c:pt idx="17">
                  <c:v>0.34718066989758239</c:v>
                </c:pt>
                <c:pt idx="18">
                  <c:v>0.4345359263894597</c:v>
                </c:pt>
                <c:pt idx="20">
                  <c:v>0.34932845182065209</c:v>
                </c:pt>
                <c:pt idx="21">
                  <c:v>0.28624779664950684</c:v>
                </c:pt>
                <c:pt idx="23">
                  <c:v>0.3167575579041465</c:v>
                </c:pt>
              </c:numCache>
            </c:numRef>
          </c:val>
          <c:extLst>
            <c:ext xmlns:c16="http://schemas.microsoft.com/office/drawing/2014/chart" uri="{C3380CC4-5D6E-409C-BE32-E72D297353CC}">
              <c16:uniqueId val="{00000000-AD11-4BA0-AC28-37C0BCD134B3}"/>
            </c:ext>
          </c:extLst>
        </c:ser>
        <c:ser>
          <c:idx val="1"/>
          <c:order val="1"/>
          <c:tx>
            <c:strRef>
              <c:f>Sheet1!$D$3</c:f>
              <c:strCache>
                <c:ptCount val="1"/>
                <c:pt idx="0">
                  <c:v>Ne piekrīt, ne nepiekrīt</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Sheet1!$D$4:$D$27</c:f>
              <c:numCache>
                <c:formatCode>0%</c:formatCode>
                <c:ptCount val="24"/>
                <c:pt idx="0">
                  <c:v>0.17624198962168991</c:v>
                </c:pt>
                <c:pt idx="1">
                  <c:v>0.16461287418636872</c:v>
                </c:pt>
                <c:pt idx="2">
                  <c:v>0.23126277955131302</c:v>
                </c:pt>
                <c:pt idx="4">
                  <c:v>0.21736059813222008</c:v>
                </c:pt>
                <c:pt idx="5">
                  <c:v>0.1835612168950366</c:v>
                </c:pt>
                <c:pt idx="7">
                  <c:v>0.17441761687844345</c:v>
                </c:pt>
                <c:pt idx="8">
                  <c:v>0.19600518160547009</c:v>
                </c:pt>
                <c:pt idx="10">
                  <c:v>0.16186344949173942</c:v>
                </c:pt>
                <c:pt idx="11">
                  <c:v>0.20922139624738845</c:v>
                </c:pt>
                <c:pt idx="13">
                  <c:v>0.1847714820146894</c:v>
                </c:pt>
                <c:pt idx="14">
                  <c:v>0.13145904699061767</c:v>
                </c:pt>
                <c:pt idx="15">
                  <c:v>0.20243530654676806</c:v>
                </c:pt>
                <c:pt idx="16">
                  <c:v>0.22306148500071274</c:v>
                </c:pt>
                <c:pt idx="17">
                  <c:v>0.1870884419816394</c:v>
                </c:pt>
                <c:pt idx="18">
                  <c:v>0.24193078001461296</c:v>
                </c:pt>
                <c:pt idx="20">
                  <c:v>0.20476213487357453</c:v>
                </c:pt>
                <c:pt idx="21">
                  <c:v>0.17586517810770919</c:v>
                </c:pt>
                <c:pt idx="23">
                  <c:v>0.18984155881460249</c:v>
                </c:pt>
              </c:numCache>
            </c:numRef>
          </c:val>
          <c:extLst>
            <c:ext xmlns:c16="http://schemas.microsoft.com/office/drawing/2014/chart" uri="{C3380CC4-5D6E-409C-BE32-E72D297353CC}">
              <c16:uniqueId val="{00000001-AD11-4BA0-AC28-37C0BCD134B3}"/>
            </c:ext>
          </c:extLst>
        </c:ser>
        <c:ser>
          <c:idx val="2"/>
          <c:order val="2"/>
          <c:tx>
            <c:strRef>
              <c:f>Sheet1!$E$3</c:f>
              <c:strCache>
                <c:ptCount val="1"/>
                <c:pt idx="0">
                  <c:v>Pilnībā + drīzāk nepiekrīt</c:v>
                </c:pt>
              </c:strCache>
            </c:strRef>
          </c:tx>
          <c:spPr>
            <a:solidFill>
              <a:srgbClr val="F79646"/>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Sheet1!$E$4:$E$27</c:f>
              <c:numCache>
                <c:formatCode>0%</c:formatCode>
                <c:ptCount val="24"/>
                <c:pt idx="0">
                  <c:v>0.38650394433857271</c:v>
                </c:pt>
                <c:pt idx="1">
                  <c:v>0.38886346119959597</c:v>
                </c:pt>
                <c:pt idx="2">
                  <c:v>0.37414897142337822</c:v>
                </c:pt>
                <c:pt idx="4">
                  <c:v>0.28147006843085892</c:v>
                </c:pt>
                <c:pt idx="5">
                  <c:v>0.40661558934426612</c:v>
                </c:pt>
                <c:pt idx="7">
                  <c:v>0.39075473076763756</c:v>
                </c:pt>
                <c:pt idx="8">
                  <c:v>0.38040777264563463</c:v>
                </c:pt>
                <c:pt idx="10">
                  <c:v>0.3149525842164469</c:v>
                </c:pt>
                <c:pt idx="11">
                  <c:v>0.43074775149043498</c:v>
                </c:pt>
                <c:pt idx="13">
                  <c:v>0.39459414571339835</c:v>
                </c:pt>
                <c:pt idx="14">
                  <c:v>0.41862844588025533</c:v>
                </c:pt>
                <c:pt idx="15">
                  <c:v>0.41751849118654516</c:v>
                </c:pt>
                <c:pt idx="16">
                  <c:v>0.35428969358488527</c:v>
                </c:pt>
                <c:pt idx="17">
                  <c:v>0.39666949178986083</c:v>
                </c:pt>
                <c:pt idx="18">
                  <c:v>0.23877833784720415</c:v>
                </c:pt>
                <c:pt idx="20">
                  <c:v>0.35855990362992957</c:v>
                </c:pt>
                <c:pt idx="21">
                  <c:v>0.40659459979754514</c:v>
                </c:pt>
                <c:pt idx="23">
                  <c:v>0.38336200799841091</c:v>
                </c:pt>
              </c:numCache>
            </c:numRef>
          </c:val>
          <c:extLst>
            <c:ext xmlns:c16="http://schemas.microsoft.com/office/drawing/2014/chart" uri="{C3380CC4-5D6E-409C-BE32-E72D297353CC}">
              <c16:uniqueId val="{00000002-AD11-4BA0-AC28-37C0BCD134B3}"/>
            </c:ext>
          </c:extLst>
        </c:ser>
        <c:ser>
          <c:idx val="3"/>
          <c:order val="3"/>
          <c:tx>
            <c:strRef>
              <c:f>Sheet1!$F$3</c:f>
              <c:strCache>
                <c:ptCount val="1"/>
                <c:pt idx="0">
                  <c:v>Grūti atbildēt/ NA</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Sheet1!$F$4:$F$27</c:f>
              <c:numCache>
                <c:formatCode>0%</c:formatCode>
                <c:ptCount val="24"/>
                <c:pt idx="0">
                  <c:v>0.10520480423038878</c:v>
                </c:pt>
                <c:pt idx="1">
                  <c:v>0.14088933708421988</c:v>
                </c:pt>
                <c:pt idx="2">
                  <c:v>8.1364785777674337E-2</c:v>
                </c:pt>
                <c:pt idx="4">
                  <c:v>0.153913309737266</c:v>
                </c:pt>
                <c:pt idx="5">
                  <c:v>0.10002593672342373</c:v>
                </c:pt>
                <c:pt idx="7">
                  <c:v>0.14550083761544513</c:v>
                </c:pt>
                <c:pt idx="8">
                  <c:v>9.5867779453584948E-2</c:v>
                </c:pt>
                <c:pt idx="10">
                  <c:v>0.13260458968130032</c:v>
                </c:pt>
                <c:pt idx="11">
                  <c:v>9.4408087957280451E-2</c:v>
                </c:pt>
                <c:pt idx="13">
                  <c:v>0.13265988130736137</c:v>
                </c:pt>
                <c:pt idx="14">
                  <c:v>0.13234432084072875</c:v>
                </c:pt>
                <c:pt idx="15">
                  <c:v>0.10404434697902515</c:v>
                </c:pt>
                <c:pt idx="16">
                  <c:v>0.12052891780459873</c:v>
                </c:pt>
                <c:pt idx="17">
                  <c:v>6.9061396330917388E-2</c:v>
                </c:pt>
                <c:pt idx="18">
                  <c:v>8.475495574872266E-2</c:v>
                </c:pt>
                <c:pt idx="20">
                  <c:v>8.7349509675843193E-2</c:v>
                </c:pt>
                <c:pt idx="21">
                  <c:v>0.13129242544523795</c:v>
                </c:pt>
                <c:pt idx="23">
                  <c:v>0.11003887528283775</c:v>
                </c:pt>
              </c:numCache>
            </c:numRef>
          </c:val>
          <c:extLst>
            <c:ext xmlns:c16="http://schemas.microsoft.com/office/drawing/2014/chart" uri="{C3380CC4-5D6E-409C-BE32-E72D297353CC}">
              <c16:uniqueId val="{00000003-AD11-4BA0-AC28-37C0BCD134B3}"/>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en-US"/>
          </a:p>
        </c:txPr>
        <c:crossAx val="-1719217280"/>
        <c:crosses val="autoZero"/>
        <c:auto val="1"/>
        <c:lblAlgn val="ctr"/>
        <c:lblOffset val="100"/>
        <c:noMultiLvlLbl val="0"/>
      </c:catAx>
      <c:valAx>
        <c:axId val="-1719217280"/>
        <c:scaling>
          <c:orientation val="minMax"/>
        </c:scaling>
        <c:delete val="1"/>
        <c:axPos val="b"/>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1351527986539891"/>
          <c:y val="2.3597491191768767E-3"/>
          <c:w val="0.8648472013460109"/>
          <c:h val="4.1885770007160504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Sheet1!$C$3</c:f>
              <c:strCache>
                <c:ptCount val="1"/>
                <c:pt idx="0">
                  <c:v>Pilnībā + drīzāk piekrīt</c:v>
                </c:pt>
              </c:strCache>
            </c:strRef>
          </c:tx>
          <c:spPr>
            <a:solidFill>
              <a:srgbClr val="9BBB59"/>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Sheet1!$C$4:$C$27</c:f>
              <c:numCache>
                <c:formatCode>0%</c:formatCode>
                <c:ptCount val="24"/>
                <c:pt idx="0">
                  <c:v>0.31467066028898172</c:v>
                </c:pt>
                <c:pt idx="1">
                  <c:v>0.27061657945804979</c:v>
                </c:pt>
                <c:pt idx="2">
                  <c:v>0.20623272194664116</c:v>
                </c:pt>
                <c:pt idx="4">
                  <c:v>0.18813573676614825</c:v>
                </c:pt>
                <c:pt idx="5">
                  <c:v>0.28183660957247803</c:v>
                </c:pt>
                <c:pt idx="7">
                  <c:v>0.31606849635497691</c:v>
                </c:pt>
                <c:pt idx="8">
                  <c:v>0.2437887010335591</c:v>
                </c:pt>
                <c:pt idx="10">
                  <c:v>0.29683281068362716</c:v>
                </c:pt>
                <c:pt idx="11">
                  <c:v>0.24197821103499412</c:v>
                </c:pt>
                <c:pt idx="13">
                  <c:v>0.34565644155222519</c:v>
                </c:pt>
                <c:pt idx="14">
                  <c:v>0.34315686672540796</c:v>
                </c:pt>
                <c:pt idx="15">
                  <c:v>0.24233640749779994</c:v>
                </c:pt>
                <c:pt idx="16">
                  <c:v>0.18721149333595466</c:v>
                </c:pt>
                <c:pt idx="17">
                  <c:v>0.269600143942063</c:v>
                </c:pt>
                <c:pt idx="18">
                  <c:v>0.1365572408074569</c:v>
                </c:pt>
                <c:pt idx="20">
                  <c:v>0.2384794236525746</c:v>
                </c:pt>
                <c:pt idx="21">
                  <c:v>0.28873031398270327</c:v>
                </c:pt>
                <c:pt idx="23">
                  <c:v>0.2644258316870492</c:v>
                </c:pt>
              </c:numCache>
            </c:numRef>
          </c:val>
          <c:extLst>
            <c:ext xmlns:c16="http://schemas.microsoft.com/office/drawing/2014/chart" uri="{C3380CC4-5D6E-409C-BE32-E72D297353CC}">
              <c16:uniqueId val="{00000000-2D96-4CD6-805B-132CEA6BACA5}"/>
            </c:ext>
          </c:extLst>
        </c:ser>
        <c:ser>
          <c:idx val="1"/>
          <c:order val="1"/>
          <c:tx>
            <c:strRef>
              <c:f>Sheet1!$D$3</c:f>
              <c:strCache>
                <c:ptCount val="1"/>
                <c:pt idx="0">
                  <c:v>Ne piekrīt, ne nepiekrīt</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Sheet1!$D$4:$D$27</c:f>
              <c:numCache>
                <c:formatCode>0%</c:formatCode>
                <c:ptCount val="24"/>
                <c:pt idx="0">
                  <c:v>0.19441438878414355</c:v>
                </c:pt>
                <c:pt idx="1">
                  <c:v>0.19429089481279774</c:v>
                </c:pt>
                <c:pt idx="2">
                  <c:v>0.19482217110475714</c:v>
                </c:pt>
                <c:pt idx="4">
                  <c:v>0.13174525419926073</c:v>
                </c:pt>
                <c:pt idx="5">
                  <c:v>0.20882437441567336</c:v>
                </c:pt>
                <c:pt idx="7">
                  <c:v>0.1860318779891664</c:v>
                </c:pt>
                <c:pt idx="8">
                  <c:v>0.19788695154852262</c:v>
                </c:pt>
                <c:pt idx="10">
                  <c:v>0.18777713916463137</c:v>
                </c:pt>
                <c:pt idx="11">
                  <c:v>0.19916037564699035</c:v>
                </c:pt>
                <c:pt idx="13">
                  <c:v>0.24454922017756131</c:v>
                </c:pt>
                <c:pt idx="14">
                  <c:v>0.16364120975798319</c:v>
                </c:pt>
                <c:pt idx="15">
                  <c:v>0.20181947842874753</c:v>
                </c:pt>
                <c:pt idx="16">
                  <c:v>0.19250037907526368</c:v>
                </c:pt>
                <c:pt idx="17">
                  <c:v>0.19852807095179378</c:v>
                </c:pt>
                <c:pt idx="18">
                  <c:v>0.15544418207280633</c:v>
                </c:pt>
                <c:pt idx="20">
                  <c:v>0.21486428484433215</c:v>
                </c:pt>
                <c:pt idx="21">
                  <c:v>0.17542850816529504</c:v>
                </c:pt>
                <c:pt idx="23">
                  <c:v>0.19450212317617821</c:v>
                </c:pt>
              </c:numCache>
            </c:numRef>
          </c:val>
          <c:extLst>
            <c:ext xmlns:c16="http://schemas.microsoft.com/office/drawing/2014/chart" uri="{C3380CC4-5D6E-409C-BE32-E72D297353CC}">
              <c16:uniqueId val="{00000001-2D96-4CD6-805B-132CEA6BACA5}"/>
            </c:ext>
          </c:extLst>
        </c:ser>
        <c:ser>
          <c:idx val="2"/>
          <c:order val="2"/>
          <c:tx>
            <c:strRef>
              <c:f>Sheet1!$E$3</c:f>
              <c:strCache>
                <c:ptCount val="1"/>
                <c:pt idx="0">
                  <c:v>Pilnībā + drīzāk nepiekrīt</c:v>
                </c:pt>
              </c:strCache>
            </c:strRef>
          </c:tx>
          <c:spPr>
            <a:solidFill>
              <a:srgbClr val="F79646"/>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Sheet1!$E$4:$E$27</c:f>
              <c:numCache>
                <c:formatCode>0%</c:formatCode>
                <c:ptCount val="24"/>
                <c:pt idx="0">
                  <c:v>0.38794132638042944</c:v>
                </c:pt>
                <c:pt idx="1">
                  <c:v>0.42219815289300661</c:v>
                </c:pt>
                <c:pt idx="2">
                  <c:v>0.50838491064915048</c:v>
                </c:pt>
                <c:pt idx="4">
                  <c:v>0.52965283817604258</c:v>
                </c:pt>
                <c:pt idx="5">
                  <c:v>0.41783550232087607</c:v>
                </c:pt>
                <c:pt idx="7">
                  <c:v>0.37631523267171141</c:v>
                </c:pt>
                <c:pt idx="8">
                  <c:v>0.46350741827637687</c:v>
                </c:pt>
                <c:pt idx="10">
                  <c:v>0.40210721874074318</c:v>
                </c:pt>
                <c:pt idx="11">
                  <c:v>0.46389899882614039</c:v>
                </c:pt>
                <c:pt idx="13">
                  <c:v>0.31879435372917331</c:v>
                </c:pt>
                <c:pt idx="14">
                  <c:v>0.37216319565279582</c:v>
                </c:pt>
                <c:pt idx="15">
                  <c:v>0.44386096446094014</c:v>
                </c:pt>
                <c:pt idx="16">
                  <c:v>0.49647553704252945</c:v>
                </c:pt>
                <c:pt idx="17">
                  <c:v>0.49031361367585169</c:v>
                </c:pt>
                <c:pt idx="18">
                  <c:v>0.58001263152859883</c:v>
                </c:pt>
                <c:pt idx="20">
                  <c:v>0.45755544138491183</c:v>
                </c:pt>
                <c:pt idx="21">
                  <c:v>0.42086837728087878</c:v>
                </c:pt>
                <c:pt idx="23">
                  <c:v>0.43861254249144677</c:v>
                </c:pt>
              </c:numCache>
            </c:numRef>
          </c:val>
          <c:extLst>
            <c:ext xmlns:c16="http://schemas.microsoft.com/office/drawing/2014/chart" uri="{C3380CC4-5D6E-409C-BE32-E72D297353CC}">
              <c16:uniqueId val="{00000002-2D96-4CD6-805B-132CEA6BACA5}"/>
            </c:ext>
          </c:extLst>
        </c:ser>
        <c:ser>
          <c:idx val="3"/>
          <c:order val="3"/>
          <c:tx>
            <c:strRef>
              <c:f>Sheet1!$F$3</c:f>
              <c:strCache>
                <c:ptCount val="1"/>
                <c:pt idx="0">
                  <c:v>Grūti atbildēt/ NA</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Sheet1!$F$4:$F$27</c:f>
              <c:numCache>
                <c:formatCode>0%</c:formatCode>
                <c:ptCount val="24"/>
                <c:pt idx="0">
                  <c:v>0.10297362454644399</c:v>
                </c:pt>
                <c:pt idx="1">
                  <c:v>0.11289437283614555</c:v>
                </c:pt>
                <c:pt idx="2">
                  <c:v>9.0560196299453055E-2</c:v>
                </c:pt>
                <c:pt idx="4">
                  <c:v>0.15046617085854844</c:v>
                </c:pt>
                <c:pt idx="5">
                  <c:v>9.1503513690970165E-2</c:v>
                </c:pt>
                <c:pt idx="7">
                  <c:v>0.12158439298414664</c:v>
                </c:pt>
                <c:pt idx="8">
                  <c:v>9.4816929141537776E-2</c:v>
                </c:pt>
                <c:pt idx="10">
                  <c:v>0.11328283141099779</c:v>
                </c:pt>
                <c:pt idx="11">
                  <c:v>9.4962414491873343E-2</c:v>
                </c:pt>
                <c:pt idx="13">
                  <c:v>9.099998454104026E-2</c:v>
                </c:pt>
                <c:pt idx="14">
                  <c:v>0.12103872786381271</c:v>
                </c:pt>
                <c:pt idx="15">
                  <c:v>0.11198314961251091</c:v>
                </c:pt>
                <c:pt idx="16">
                  <c:v>0.1238125905462541</c:v>
                </c:pt>
                <c:pt idx="17">
                  <c:v>4.1558171430291523E-2</c:v>
                </c:pt>
                <c:pt idx="18">
                  <c:v>0.12798594559113738</c:v>
                </c:pt>
                <c:pt idx="20">
                  <c:v>8.9100850118180711E-2</c:v>
                </c:pt>
                <c:pt idx="21">
                  <c:v>0.11497280057112201</c:v>
                </c:pt>
                <c:pt idx="23">
                  <c:v>0.10245950264532315</c:v>
                </c:pt>
              </c:numCache>
            </c:numRef>
          </c:val>
          <c:extLst>
            <c:ext xmlns:c16="http://schemas.microsoft.com/office/drawing/2014/chart" uri="{C3380CC4-5D6E-409C-BE32-E72D297353CC}">
              <c16:uniqueId val="{00000003-2D96-4CD6-805B-132CEA6BACA5}"/>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en-US"/>
          </a:p>
        </c:txPr>
        <c:crossAx val="-1719217280"/>
        <c:crosses val="autoZero"/>
        <c:auto val="1"/>
        <c:lblAlgn val="ctr"/>
        <c:lblOffset val="100"/>
        <c:noMultiLvlLbl val="0"/>
      </c:catAx>
      <c:valAx>
        <c:axId val="-1719217280"/>
        <c:scaling>
          <c:orientation val="minMax"/>
        </c:scaling>
        <c:delete val="1"/>
        <c:axPos val="b"/>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1351527986539891"/>
          <c:y val="2.3597491191768767E-3"/>
          <c:w val="0.8648472013460109"/>
          <c:h val="4.1885770007160504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2249850623202705"/>
          <c:y val="2.0889495796342559E-2"/>
          <c:w val="0.7412496169729329"/>
          <c:h val="0.96697201401478661"/>
        </c:manualLayout>
      </c:layout>
      <c:barChart>
        <c:barDir val="bar"/>
        <c:grouping val="clustered"/>
        <c:varyColors val="0"/>
        <c:ser>
          <c:idx val="0"/>
          <c:order val="0"/>
          <c:tx>
            <c:strRef>
              <c:f>Sheet1!$C$1</c:f>
              <c:strCache>
                <c:ptCount val="1"/>
                <c:pt idx="0">
                  <c:v>Latgaliešu valodā</c:v>
                </c:pt>
              </c:strCache>
            </c:strRef>
          </c:tx>
          <c:spPr>
            <a:solidFill>
              <a:schemeClr val="accent5"/>
            </a:solidFill>
          </c:spPr>
          <c:invertIfNegative val="0"/>
          <c:dPt>
            <c:idx val="0"/>
            <c:invertIfNegative val="0"/>
            <c:bubble3D val="0"/>
            <c:spPr>
              <a:solidFill>
                <a:srgbClr val="70AD47">
                  <a:lumMod val="50000"/>
                </a:srgbClr>
              </a:solidFill>
            </c:spPr>
            <c:extLst>
              <c:ext xmlns:c16="http://schemas.microsoft.com/office/drawing/2014/chart" uri="{C3380CC4-5D6E-409C-BE32-E72D297353CC}">
                <c16:uniqueId val="{00000001-CE20-416C-9831-0D51C8C259EC}"/>
              </c:ext>
            </c:extLst>
          </c:dPt>
          <c:dPt>
            <c:idx val="1"/>
            <c:invertIfNegative val="0"/>
            <c:bubble3D val="0"/>
            <c:spPr>
              <a:solidFill>
                <a:srgbClr val="70AD47">
                  <a:lumMod val="50000"/>
                </a:srgbClr>
              </a:solidFill>
            </c:spPr>
            <c:extLst>
              <c:ext xmlns:c16="http://schemas.microsoft.com/office/drawing/2014/chart" uri="{C3380CC4-5D6E-409C-BE32-E72D297353CC}">
                <c16:uniqueId val="{00000003-CE20-416C-9831-0D51C8C259EC}"/>
              </c:ext>
            </c:extLst>
          </c:dPt>
          <c:dPt>
            <c:idx val="2"/>
            <c:invertIfNegative val="0"/>
            <c:bubble3D val="0"/>
            <c:spPr>
              <a:solidFill>
                <a:srgbClr val="70AD47">
                  <a:lumMod val="50000"/>
                </a:srgbClr>
              </a:solidFill>
            </c:spPr>
            <c:extLst>
              <c:ext xmlns:c16="http://schemas.microsoft.com/office/drawing/2014/chart" uri="{C3380CC4-5D6E-409C-BE32-E72D297353CC}">
                <c16:uniqueId val="{00000005-CE20-416C-9831-0D51C8C259EC}"/>
              </c:ext>
            </c:extLst>
          </c:dPt>
          <c:dPt>
            <c:idx val="3"/>
            <c:invertIfNegative val="0"/>
            <c:bubble3D val="0"/>
            <c:spPr>
              <a:solidFill>
                <a:srgbClr val="70AD47">
                  <a:lumMod val="50000"/>
                </a:srgbClr>
              </a:solidFill>
            </c:spPr>
            <c:extLst>
              <c:ext xmlns:c16="http://schemas.microsoft.com/office/drawing/2014/chart" uri="{C3380CC4-5D6E-409C-BE32-E72D297353CC}">
                <c16:uniqueId val="{00000007-CE20-416C-9831-0D51C8C259EC}"/>
              </c:ext>
            </c:extLst>
          </c:dPt>
          <c:dPt>
            <c:idx val="4"/>
            <c:invertIfNegative val="0"/>
            <c:bubble3D val="0"/>
            <c:spPr>
              <a:solidFill>
                <a:srgbClr val="9BBB59">
                  <a:lumMod val="50000"/>
                </a:srgbClr>
              </a:solidFill>
            </c:spPr>
            <c:extLst>
              <c:ext xmlns:c16="http://schemas.microsoft.com/office/drawing/2014/chart" uri="{C3380CC4-5D6E-409C-BE32-E72D297353CC}">
                <c16:uniqueId val="{00000009-CE20-416C-9831-0D51C8C259EC}"/>
              </c:ext>
            </c:extLst>
          </c:dPt>
          <c:dPt>
            <c:idx val="5"/>
            <c:invertIfNegative val="0"/>
            <c:bubble3D val="0"/>
            <c:spPr>
              <a:solidFill>
                <a:srgbClr val="9BBB59">
                  <a:lumMod val="50000"/>
                </a:srgbClr>
              </a:solidFill>
            </c:spPr>
            <c:extLst>
              <c:ext xmlns:c16="http://schemas.microsoft.com/office/drawing/2014/chart" uri="{C3380CC4-5D6E-409C-BE32-E72D297353CC}">
                <c16:uniqueId val="{0000000B-CE20-416C-9831-0D51C8C259EC}"/>
              </c:ext>
            </c:extLst>
          </c:dPt>
          <c:dPt>
            <c:idx val="7"/>
            <c:invertIfNegative val="0"/>
            <c:bubble3D val="0"/>
            <c:spPr>
              <a:solidFill>
                <a:srgbClr val="00B0F0"/>
              </a:solidFill>
            </c:spPr>
            <c:extLst>
              <c:ext xmlns:c16="http://schemas.microsoft.com/office/drawing/2014/chart" uri="{C3380CC4-5D6E-409C-BE32-E72D297353CC}">
                <c16:uniqueId val="{0000000D-CE20-416C-9831-0D51C8C259EC}"/>
              </c:ext>
            </c:extLst>
          </c:dPt>
          <c:dPt>
            <c:idx val="8"/>
            <c:invertIfNegative val="0"/>
            <c:bubble3D val="0"/>
            <c:spPr>
              <a:solidFill>
                <a:srgbClr val="00B0F0"/>
              </a:solidFill>
            </c:spPr>
            <c:extLst>
              <c:ext xmlns:c16="http://schemas.microsoft.com/office/drawing/2014/chart" uri="{C3380CC4-5D6E-409C-BE32-E72D297353CC}">
                <c16:uniqueId val="{0000000F-CE20-416C-9831-0D51C8C259EC}"/>
              </c:ext>
            </c:extLst>
          </c:dPt>
          <c:dPt>
            <c:idx val="9"/>
            <c:invertIfNegative val="0"/>
            <c:bubble3D val="0"/>
            <c:spPr>
              <a:solidFill>
                <a:srgbClr val="00B0F0"/>
              </a:solidFill>
            </c:spPr>
            <c:extLst>
              <c:ext xmlns:c16="http://schemas.microsoft.com/office/drawing/2014/chart" uri="{C3380CC4-5D6E-409C-BE32-E72D297353CC}">
                <c16:uniqueId val="{00000011-CE20-416C-9831-0D51C8C259EC}"/>
              </c:ext>
            </c:extLst>
          </c:dPt>
          <c:dPt>
            <c:idx val="10"/>
            <c:invertIfNegative val="0"/>
            <c:bubble3D val="0"/>
            <c:spPr>
              <a:solidFill>
                <a:srgbClr val="8064A2"/>
              </a:solidFill>
            </c:spPr>
            <c:extLst>
              <c:ext xmlns:c16="http://schemas.microsoft.com/office/drawing/2014/chart" uri="{C3380CC4-5D6E-409C-BE32-E72D297353CC}">
                <c16:uniqueId val="{00000013-CE20-416C-9831-0D51C8C259EC}"/>
              </c:ext>
            </c:extLst>
          </c:dPt>
          <c:dPt>
            <c:idx val="11"/>
            <c:invertIfNegative val="0"/>
            <c:bubble3D val="0"/>
            <c:spPr>
              <a:solidFill>
                <a:srgbClr val="8064A2"/>
              </a:solidFill>
            </c:spPr>
            <c:extLst>
              <c:ext xmlns:c16="http://schemas.microsoft.com/office/drawing/2014/chart" uri="{C3380CC4-5D6E-409C-BE32-E72D297353CC}">
                <c16:uniqueId val="{00000015-CE20-416C-9831-0D51C8C259EC}"/>
              </c:ext>
            </c:extLst>
          </c:dPt>
          <c:dPt>
            <c:idx val="12"/>
            <c:invertIfNegative val="0"/>
            <c:bubble3D val="0"/>
            <c:spPr>
              <a:solidFill>
                <a:srgbClr val="8064A2"/>
              </a:solidFill>
            </c:spPr>
            <c:extLst>
              <c:ext xmlns:c16="http://schemas.microsoft.com/office/drawing/2014/chart" uri="{C3380CC4-5D6E-409C-BE32-E72D297353CC}">
                <c16:uniqueId val="{00000017-CE20-416C-9831-0D51C8C259EC}"/>
              </c:ext>
            </c:extLst>
          </c:dPt>
          <c:dPt>
            <c:idx val="13"/>
            <c:invertIfNegative val="0"/>
            <c:bubble3D val="0"/>
            <c:spPr>
              <a:solidFill>
                <a:srgbClr val="4F81BD"/>
              </a:solidFill>
            </c:spPr>
            <c:extLst>
              <c:ext xmlns:c16="http://schemas.microsoft.com/office/drawing/2014/chart" uri="{C3380CC4-5D6E-409C-BE32-E72D297353CC}">
                <c16:uniqueId val="{00000019-CE20-416C-9831-0D51C8C259EC}"/>
              </c:ext>
            </c:extLst>
          </c:dPt>
          <c:dPt>
            <c:idx val="14"/>
            <c:invertIfNegative val="0"/>
            <c:bubble3D val="0"/>
            <c:spPr>
              <a:solidFill>
                <a:srgbClr val="9BBB59"/>
              </a:solidFill>
            </c:spPr>
            <c:extLst>
              <c:ext xmlns:c16="http://schemas.microsoft.com/office/drawing/2014/chart" uri="{C3380CC4-5D6E-409C-BE32-E72D297353CC}">
                <c16:uniqueId val="{0000001B-CE20-416C-9831-0D51C8C259EC}"/>
              </c:ext>
            </c:extLst>
          </c:dPt>
          <c:dPt>
            <c:idx val="15"/>
            <c:invertIfNegative val="0"/>
            <c:bubble3D val="0"/>
            <c:spPr>
              <a:solidFill>
                <a:srgbClr val="9BBB59"/>
              </a:solidFill>
            </c:spPr>
            <c:extLst>
              <c:ext xmlns:c16="http://schemas.microsoft.com/office/drawing/2014/chart" uri="{C3380CC4-5D6E-409C-BE32-E72D297353CC}">
                <c16:uniqueId val="{0000001D-CE20-416C-9831-0D51C8C259EC}"/>
              </c:ext>
            </c:extLst>
          </c:dPt>
          <c:dPt>
            <c:idx val="16"/>
            <c:invertIfNegative val="0"/>
            <c:bubble3D val="0"/>
            <c:spPr>
              <a:solidFill>
                <a:srgbClr val="4F81BD"/>
              </a:solidFill>
            </c:spPr>
            <c:extLst>
              <c:ext xmlns:c16="http://schemas.microsoft.com/office/drawing/2014/chart" uri="{C3380CC4-5D6E-409C-BE32-E72D297353CC}">
                <c16:uniqueId val="{0000001F-CE20-416C-9831-0D51C8C259EC}"/>
              </c:ext>
            </c:extLst>
          </c:dPt>
          <c:dPt>
            <c:idx val="17"/>
            <c:invertIfNegative val="0"/>
            <c:bubble3D val="0"/>
            <c:spPr>
              <a:solidFill>
                <a:srgbClr val="F79646"/>
              </a:solidFill>
            </c:spPr>
            <c:extLst>
              <c:ext xmlns:c16="http://schemas.microsoft.com/office/drawing/2014/chart" uri="{C3380CC4-5D6E-409C-BE32-E72D297353CC}">
                <c16:uniqueId val="{00000021-CE20-416C-9831-0D51C8C259EC}"/>
              </c:ext>
            </c:extLst>
          </c:dPt>
          <c:dPt>
            <c:idx val="18"/>
            <c:invertIfNegative val="0"/>
            <c:bubble3D val="0"/>
            <c:spPr>
              <a:solidFill>
                <a:srgbClr val="F79646"/>
              </a:solidFill>
            </c:spPr>
            <c:extLst>
              <c:ext xmlns:c16="http://schemas.microsoft.com/office/drawing/2014/chart" uri="{C3380CC4-5D6E-409C-BE32-E72D297353CC}">
                <c16:uniqueId val="{00000023-CE20-416C-9831-0D51C8C259EC}"/>
              </c:ext>
            </c:extLst>
          </c:dPt>
          <c:dPt>
            <c:idx val="19"/>
            <c:invertIfNegative val="0"/>
            <c:bubble3D val="0"/>
            <c:spPr>
              <a:solidFill>
                <a:srgbClr val="70AD47"/>
              </a:solidFill>
            </c:spPr>
            <c:extLst>
              <c:ext xmlns:c16="http://schemas.microsoft.com/office/drawing/2014/chart" uri="{C3380CC4-5D6E-409C-BE32-E72D297353CC}">
                <c16:uniqueId val="{00000025-CE20-416C-9831-0D51C8C259EC}"/>
              </c:ext>
            </c:extLst>
          </c:dPt>
          <c:dPt>
            <c:idx val="20"/>
            <c:invertIfNegative val="0"/>
            <c:bubble3D val="0"/>
            <c:spPr>
              <a:solidFill>
                <a:srgbClr val="4F81BD"/>
              </a:solidFill>
            </c:spPr>
            <c:extLst>
              <c:ext xmlns:c16="http://schemas.microsoft.com/office/drawing/2014/chart" uri="{C3380CC4-5D6E-409C-BE32-E72D297353CC}">
                <c16:uniqueId val="{00000027-CE20-416C-9831-0D51C8C259EC}"/>
              </c:ext>
            </c:extLst>
          </c:dPt>
          <c:dPt>
            <c:idx val="21"/>
            <c:invertIfNegative val="0"/>
            <c:bubble3D val="0"/>
            <c:spPr>
              <a:solidFill>
                <a:srgbClr val="4F81BD"/>
              </a:solidFill>
            </c:spPr>
            <c:extLst>
              <c:ext xmlns:c16="http://schemas.microsoft.com/office/drawing/2014/chart" uri="{C3380CC4-5D6E-409C-BE32-E72D297353CC}">
                <c16:uniqueId val="{00000029-CE20-416C-9831-0D51C8C259EC}"/>
              </c:ext>
            </c:extLst>
          </c:dPt>
          <c:dPt>
            <c:idx val="22"/>
            <c:invertIfNegative val="0"/>
            <c:bubble3D val="0"/>
            <c:spPr>
              <a:solidFill>
                <a:srgbClr val="4F81BD"/>
              </a:solidFill>
            </c:spPr>
            <c:extLst>
              <c:ext xmlns:c16="http://schemas.microsoft.com/office/drawing/2014/chart" uri="{C3380CC4-5D6E-409C-BE32-E72D297353CC}">
                <c16:uniqueId val="{0000002B-CE20-416C-9831-0D51C8C259EC}"/>
              </c:ext>
            </c:extLst>
          </c:dPt>
          <c:dPt>
            <c:idx val="23"/>
            <c:invertIfNegative val="0"/>
            <c:bubble3D val="0"/>
            <c:spPr>
              <a:solidFill>
                <a:srgbClr val="4F81BD"/>
              </a:solidFill>
            </c:spPr>
            <c:extLst>
              <c:ext xmlns:c16="http://schemas.microsoft.com/office/drawing/2014/chart" uri="{C3380CC4-5D6E-409C-BE32-E72D297353CC}">
                <c16:uniqueId val="{0000002D-CE20-416C-9831-0D51C8C259EC}"/>
              </c:ext>
            </c:extLst>
          </c:dPt>
          <c:dPt>
            <c:idx val="24"/>
            <c:invertIfNegative val="0"/>
            <c:bubble3D val="0"/>
            <c:spPr>
              <a:solidFill>
                <a:srgbClr val="4F81BD"/>
              </a:solidFill>
            </c:spPr>
            <c:extLst>
              <c:ext xmlns:c16="http://schemas.microsoft.com/office/drawing/2014/chart" uri="{C3380CC4-5D6E-409C-BE32-E72D297353CC}">
                <c16:uniqueId val="{0000002F-CE20-416C-9831-0D51C8C259EC}"/>
              </c:ext>
            </c:extLst>
          </c:dPt>
          <c:dPt>
            <c:idx val="25"/>
            <c:invertIfNegative val="0"/>
            <c:bubble3D val="0"/>
            <c:spPr>
              <a:solidFill>
                <a:srgbClr val="4F81BD"/>
              </a:solidFill>
            </c:spPr>
            <c:extLst>
              <c:ext xmlns:c16="http://schemas.microsoft.com/office/drawing/2014/chart" uri="{C3380CC4-5D6E-409C-BE32-E72D297353CC}">
                <c16:uniqueId val="{00000031-CE20-416C-9831-0D51C8C259EC}"/>
              </c:ext>
            </c:extLst>
          </c:dPt>
          <c:dPt>
            <c:idx val="26"/>
            <c:invertIfNegative val="0"/>
            <c:bubble3D val="0"/>
            <c:spPr>
              <a:solidFill>
                <a:srgbClr val="4F81BD"/>
              </a:solidFill>
            </c:spPr>
            <c:extLst>
              <c:ext xmlns:c16="http://schemas.microsoft.com/office/drawing/2014/chart" uri="{C3380CC4-5D6E-409C-BE32-E72D297353CC}">
                <c16:uniqueId val="{00000033-CE20-416C-9831-0D51C8C259EC}"/>
              </c:ext>
            </c:extLst>
          </c:dPt>
          <c:dPt>
            <c:idx val="27"/>
            <c:invertIfNegative val="0"/>
            <c:bubble3D val="0"/>
            <c:spPr>
              <a:solidFill>
                <a:srgbClr val="00B050"/>
              </a:solidFill>
            </c:spPr>
            <c:extLst>
              <c:ext xmlns:c16="http://schemas.microsoft.com/office/drawing/2014/chart" uri="{C3380CC4-5D6E-409C-BE32-E72D297353CC}">
                <c16:uniqueId val="{00000035-CE20-416C-9831-0D51C8C259EC}"/>
              </c:ext>
            </c:extLst>
          </c:dPt>
          <c:dPt>
            <c:idx val="28"/>
            <c:invertIfNegative val="0"/>
            <c:bubble3D val="0"/>
            <c:spPr>
              <a:solidFill>
                <a:srgbClr val="00B050"/>
              </a:solidFill>
            </c:spPr>
            <c:extLst>
              <c:ext xmlns:c16="http://schemas.microsoft.com/office/drawing/2014/chart" uri="{C3380CC4-5D6E-409C-BE32-E72D297353CC}">
                <c16:uniqueId val="{00000037-CE20-416C-9831-0D51C8C259EC}"/>
              </c:ext>
            </c:extLst>
          </c:dPt>
          <c:dPt>
            <c:idx val="30"/>
            <c:invertIfNegative val="0"/>
            <c:bubble3D val="0"/>
            <c:spPr>
              <a:solidFill>
                <a:srgbClr val="990033"/>
              </a:solidFill>
            </c:spPr>
            <c:extLst>
              <c:ext xmlns:c16="http://schemas.microsoft.com/office/drawing/2014/chart" uri="{C3380CC4-5D6E-409C-BE32-E72D297353CC}">
                <c16:uniqueId val="{00000039-CE20-416C-9831-0D51C8C259EC}"/>
              </c:ext>
            </c:extLst>
          </c:dPt>
          <c:dPt>
            <c:idx val="31"/>
            <c:invertIfNegative val="0"/>
            <c:bubble3D val="0"/>
            <c:spPr>
              <a:solidFill>
                <a:srgbClr val="00B050"/>
              </a:solidFill>
            </c:spPr>
            <c:extLst>
              <c:ext xmlns:c16="http://schemas.microsoft.com/office/drawing/2014/chart" uri="{C3380CC4-5D6E-409C-BE32-E72D297353CC}">
                <c16:uniqueId val="{0000003B-CE20-416C-9831-0D51C8C259EC}"/>
              </c:ext>
            </c:extLst>
          </c:dPt>
          <c:dPt>
            <c:idx val="32"/>
            <c:invertIfNegative val="0"/>
            <c:bubble3D val="0"/>
            <c:spPr>
              <a:solidFill>
                <a:srgbClr val="5B9BD5"/>
              </a:solidFill>
            </c:spPr>
            <c:extLst>
              <c:ext xmlns:c16="http://schemas.microsoft.com/office/drawing/2014/chart" uri="{C3380CC4-5D6E-409C-BE32-E72D297353CC}">
                <c16:uniqueId val="{0000003D-CE20-416C-9831-0D51C8C259EC}"/>
              </c:ext>
            </c:extLst>
          </c:dPt>
          <c:dPt>
            <c:idx val="33"/>
            <c:invertIfNegative val="0"/>
            <c:bubble3D val="0"/>
            <c:spPr>
              <a:solidFill>
                <a:srgbClr val="00B050"/>
              </a:solidFill>
            </c:spPr>
            <c:extLst>
              <c:ext xmlns:c16="http://schemas.microsoft.com/office/drawing/2014/chart" uri="{C3380CC4-5D6E-409C-BE32-E72D297353CC}">
                <c16:uniqueId val="{0000003F-CE20-416C-9831-0D51C8C259EC}"/>
              </c:ext>
            </c:extLst>
          </c:dPt>
          <c:dPt>
            <c:idx val="34"/>
            <c:invertIfNegative val="0"/>
            <c:bubble3D val="0"/>
            <c:spPr>
              <a:solidFill>
                <a:srgbClr val="00B050"/>
              </a:solidFill>
            </c:spPr>
            <c:extLst>
              <c:ext xmlns:c16="http://schemas.microsoft.com/office/drawing/2014/chart" uri="{C3380CC4-5D6E-409C-BE32-E72D297353CC}">
                <c16:uniqueId val="{00000041-CE20-416C-9831-0D51C8C259EC}"/>
              </c:ext>
            </c:extLst>
          </c:dPt>
          <c:dPt>
            <c:idx val="35"/>
            <c:invertIfNegative val="0"/>
            <c:bubble3D val="0"/>
            <c:spPr>
              <a:solidFill>
                <a:srgbClr val="00B050"/>
              </a:solidFill>
            </c:spPr>
            <c:extLst>
              <c:ext xmlns:c16="http://schemas.microsoft.com/office/drawing/2014/chart" uri="{C3380CC4-5D6E-409C-BE32-E72D297353CC}">
                <c16:uniqueId val="{00000043-CE20-416C-9831-0D51C8C259EC}"/>
              </c:ext>
            </c:extLst>
          </c:dPt>
          <c:dLbls>
            <c:dLbl>
              <c:idx val="17"/>
              <c:numFmt formatCode="0%" sourceLinked="0"/>
              <c:spPr>
                <a:noFill/>
                <a:ln>
                  <a:noFill/>
                </a:ln>
                <a:effectLst/>
              </c:spPr>
              <c:txPr>
                <a:bodyPr/>
                <a:lstStyle/>
                <a:p>
                  <a:pPr>
                    <a:defRPr sz="900" b="1"/>
                  </a:pPr>
                  <a:endParaRPr lang="en-US"/>
                </a:p>
              </c:txPr>
              <c:showLegendKey val="0"/>
              <c:showVal val="1"/>
              <c:showCatName val="0"/>
              <c:showSerName val="0"/>
              <c:showPercent val="0"/>
              <c:showBubbleSize val="0"/>
              <c:extLst>
                <c:ext xmlns:c16="http://schemas.microsoft.com/office/drawing/2014/chart" uri="{C3380CC4-5D6E-409C-BE32-E72D297353CC}">
                  <c16:uniqueId val="{00000021-CE20-416C-9831-0D51C8C259EC}"/>
                </c:ext>
              </c:extLst>
            </c:dLbl>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Sheet1!$A$2:$B$32</c:f>
              <c:multiLvlStrCache>
                <c:ptCount val="31"/>
                <c:lvl>
                  <c:pt idx="0">
                    <c:v>Pierīga</c:v>
                  </c:pt>
                  <c:pt idx="1">
                    <c:v>Kurzeme</c:v>
                  </c:pt>
                  <c:pt idx="2">
                    <c:v>Vidzeme</c:v>
                  </c:pt>
                  <c:pt idx="3">
                    <c:v>Zemgale</c:v>
                  </c:pt>
                  <c:pt idx="4">
                    <c:v>Rīga</c:v>
                  </c:pt>
                  <c:pt idx="5">
                    <c:v>Latgale</c:v>
                  </c:pt>
                  <c:pt idx="7">
                    <c:v>Ciems, lauki</c:v>
                  </c:pt>
                  <c:pt idx="8">
                    <c:v>Cita pilsēta</c:v>
                  </c:pt>
                  <c:pt idx="9">
                    <c:v>Rīga</c:v>
                  </c:pt>
                  <c:pt idx="11">
                    <c:v>Nestrādā</c:v>
                  </c:pt>
                  <c:pt idx="12">
                    <c:v>Strādā</c:v>
                  </c:pt>
                  <c:pt idx="14">
                    <c:v>Pamata, vidējā</c:v>
                  </c:pt>
                  <c:pt idx="15">
                    <c:v>Augstākā</c:v>
                  </c:pt>
                  <c:pt idx="17">
                    <c:v>Cita</c:v>
                  </c:pt>
                  <c:pt idx="18">
                    <c:v>Latviešu</c:v>
                  </c:pt>
                  <c:pt idx="20">
                    <c:v>65-74 gadi</c:v>
                  </c:pt>
                  <c:pt idx="21">
                    <c:v>55-64 gadi</c:v>
                  </c:pt>
                  <c:pt idx="22">
                    <c:v>45-54 gadi</c:v>
                  </c:pt>
                  <c:pt idx="23">
                    <c:v>35-44 gadi</c:v>
                  </c:pt>
                  <c:pt idx="24">
                    <c:v>25-34 gadi</c:v>
                  </c:pt>
                  <c:pt idx="25">
                    <c:v>18-24 gadi</c:v>
                  </c:pt>
                  <c:pt idx="27">
                    <c:v>Vīrieši</c:v>
                  </c:pt>
                  <c:pt idx="28">
                    <c:v>Sievietes</c:v>
                  </c:pt>
                  <c:pt idx="30">
                    <c:v>Kopā</c:v>
                  </c:pt>
                </c:lvl>
                <c:lvl>
                  <c:pt idx="0">
                    <c:v>Reģions</c:v>
                  </c:pt>
                  <c:pt idx="7">
                    <c:v>Dzīves-vieta</c:v>
                  </c:pt>
                  <c:pt idx="11">
                    <c:v>Nodarboša-nās </c:v>
                  </c:pt>
                  <c:pt idx="14">
                    <c:v>Izglītība</c:v>
                  </c:pt>
                  <c:pt idx="17">
                    <c:v>Pamata valoda ģimenē</c:v>
                  </c:pt>
                  <c:pt idx="20">
                    <c:v>Vecums</c:v>
                  </c:pt>
                  <c:pt idx="27">
                    <c:v>Dzi-mums</c:v>
                  </c:pt>
                  <c:pt idx="30">
                    <c:v>Kopā</c:v>
                  </c:pt>
                </c:lvl>
              </c:multiLvlStrCache>
            </c:multiLvlStrRef>
          </c:cat>
          <c:val>
            <c:numRef>
              <c:f>Sheet1!$C$2:$C$32</c:f>
              <c:numCache>
                <c:formatCode>0%</c:formatCode>
                <c:ptCount val="31"/>
                <c:pt idx="0">
                  <c:v>0.58646557183113968</c:v>
                </c:pt>
                <c:pt idx="1">
                  <c:v>0.59218126310036667</c:v>
                </c:pt>
                <c:pt idx="2">
                  <c:v>0.61501322005613912</c:v>
                </c:pt>
                <c:pt idx="3">
                  <c:v>0.64733002842401077</c:v>
                </c:pt>
                <c:pt idx="4">
                  <c:v>0.65026212939925609</c:v>
                </c:pt>
                <c:pt idx="5">
                  <c:v>0.75784852439743533</c:v>
                </c:pt>
                <c:pt idx="7">
                  <c:v>0.60617705032091873</c:v>
                </c:pt>
                <c:pt idx="8">
                  <c:v>0.65981643305116666</c:v>
                </c:pt>
                <c:pt idx="9">
                  <c:v>0.65026212939925609</c:v>
                </c:pt>
                <c:pt idx="11">
                  <c:v>0.60589969499255514</c:v>
                </c:pt>
                <c:pt idx="12">
                  <c:v>0.65238119875172562</c:v>
                </c:pt>
                <c:pt idx="14">
                  <c:v>0.66394284277589133</c:v>
                </c:pt>
                <c:pt idx="15">
                  <c:v>0.62190869640236857</c:v>
                </c:pt>
                <c:pt idx="17">
                  <c:v>0.66194406163893516</c:v>
                </c:pt>
                <c:pt idx="18">
                  <c:v>0.63389876394101352</c:v>
                </c:pt>
                <c:pt idx="20">
                  <c:v>0.57547767747682155</c:v>
                </c:pt>
                <c:pt idx="21">
                  <c:v>0.5898178461153667</c:v>
                </c:pt>
                <c:pt idx="22">
                  <c:v>0.62747157039666734</c:v>
                </c:pt>
                <c:pt idx="23">
                  <c:v>0.6581066744647569</c:v>
                </c:pt>
                <c:pt idx="24">
                  <c:v>0.61028014932223584</c:v>
                </c:pt>
                <c:pt idx="25">
                  <c:v>0.91402597175058309</c:v>
                </c:pt>
                <c:pt idx="27">
                  <c:v>0.65148643020974817</c:v>
                </c:pt>
                <c:pt idx="28">
                  <c:v>0.62751662496829519</c:v>
                </c:pt>
                <c:pt idx="30">
                  <c:v>0.63910992616741513</c:v>
                </c:pt>
              </c:numCache>
            </c:numRef>
          </c:val>
          <c:extLst>
            <c:ext xmlns:c16="http://schemas.microsoft.com/office/drawing/2014/chart" uri="{C3380CC4-5D6E-409C-BE32-E72D297353CC}">
              <c16:uniqueId val="{00000044-CE20-416C-9831-0D51C8C259EC}"/>
            </c:ext>
          </c:extLst>
        </c:ser>
        <c:dLbls>
          <c:showLegendKey val="0"/>
          <c:showVal val="0"/>
          <c:showCatName val="0"/>
          <c:showSerName val="0"/>
          <c:showPercent val="0"/>
          <c:showBubbleSize val="0"/>
        </c:dLbls>
        <c:gapWidth val="51"/>
        <c:axId val="-1720574624"/>
        <c:axId val="-1720593120"/>
      </c:barChart>
      <c:catAx>
        <c:axId val="-1720574624"/>
        <c:scaling>
          <c:orientation val="minMax"/>
        </c:scaling>
        <c:delete val="0"/>
        <c:axPos val="l"/>
        <c:numFmt formatCode="General" sourceLinked="0"/>
        <c:majorTickMark val="out"/>
        <c:minorTickMark val="none"/>
        <c:tickLblPos val="nextTo"/>
        <c:txPr>
          <a:bodyPr/>
          <a:lstStyle/>
          <a:p>
            <a:pPr>
              <a:defRPr sz="1000"/>
            </a:pPr>
            <a:endParaRPr lang="en-US"/>
          </a:p>
        </c:txPr>
        <c:crossAx val="-1720593120"/>
        <c:crosses val="autoZero"/>
        <c:auto val="1"/>
        <c:lblAlgn val="ctr"/>
        <c:lblOffset val="100"/>
        <c:noMultiLvlLbl val="0"/>
      </c:catAx>
      <c:valAx>
        <c:axId val="-1720593120"/>
        <c:scaling>
          <c:orientation val="minMax"/>
          <c:max val="1"/>
        </c:scaling>
        <c:delete val="1"/>
        <c:axPos val="b"/>
        <c:numFmt formatCode="0%" sourceLinked="1"/>
        <c:majorTickMark val="out"/>
        <c:minorTickMark val="none"/>
        <c:tickLblPos val="nextTo"/>
        <c:crossAx val="-1720574624"/>
        <c:crosses val="autoZero"/>
        <c:crossBetween val="between"/>
        <c:majorUnit val="0.25"/>
      </c:valAx>
    </c:plotArea>
    <c:plotVisOnly val="1"/>
    <c:dispBlanksAs val="gap"/>
    <c:showDLblsOverMax val="0"/>
  </c:chart>
  <c:txPr>
    <a:bodyPr/>
    <a:lstStyle/>
    <a:p>
      <a:pPr>
        <a:defRPr sz="1800"/>
      </a:pPr>
      <a:endParaRPr lang="en-US"/>
    </a:p>
  </c:txPr>
  <c:externalData r:id="rId2">
    <c:autoUpdate val="0"/>
  </c:externalData>
  <c:userShapes r:id="rId3"/>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907027469195667"/>
          <c:y val="0.20950391166194249"/>
          <c:w val="0.51932681487152632"/>
          <c:h val="0.5391989779849804"/>
        </c:manualLayout>
      </c:layout>
      <c:doughnutChart>
        <c:varyColors val="1"/>
        <c:ser>
          <c:idx val="0"/>
          <c:order val="0"/>
          <c:tx>
            <c:strRef>
              <c:f>Sheet1!$B$1</c:f>
              <c:strCache>
                <c:ptCount val="1"/>
                <c:pt idx="0">
                  <c:v>Sales</c:v>
                </c:pt>
              </c:strCache>
            </c:strRef>
          </c:tx>
          <c:dPt>
            <c:idx val="0"/>
            <c:bubble3D val="0"/>
            <c:spPr>
              <a:solidFill>
                <a:schemeClr val="accent3"/>
              </a:solidFill>
            </c:spPr>
            <c:extLst>
              <c:ext xmlns:c16="http://schemas.microsoft.com/office/drawing/2014/chart" uri="{C3380CC4-5D6E-409C-BE32-E72D297353CC}">
                <c16:uniqueId val="{00000001-6AEE-47BA-B830-B4898E88E99E}"/>
              </c:ext>
            </c:extLst>
          </c:dPt>
          <c:dPt>
            <c:idx val="1"/>
            <c:bubble3D val="0"/>
            <c:spPr>
              <a:solidFill>
                <a:schemeClr val="accent6"/>
              </a:solidFill>
            </c:spPr>
            <c:extLst>
              <c:ext xmlns:c16="http://schemas.microsoft.com/office/drawing/2014/chart" uri="{C3380CC4-5D6E-409C-BE32-E72D297353CC}">
                <c16:uniqueId val="{00000003-6AEE-47BA-B830-B4898E88E99E}"/>
              </c:ext>
            </c:extLst>
          </c:dPt>
          <c:dPt>
            <c:idx val="2"/>
            <c:bubble3D val="0"/>
            <c:spPr>
              <a:solidFill>
                <a:schemeClr val="accent1"/>
              </a:solidFill>
            </c:spPr>
            <c:extLst>
              <c:ext xmlns:c16="http://schemas.microsoft.com/office/drawing/2014/chart" uri="{C3380CC4-5D6E-409C-BE32-E72D297353CC}">
                <c16:uniqueId val="{00000005-6AEE-47BA-B830-B4898E88E99E}"/>
              </c:ext>
            </c:extLst>
          </c:dPt>
          <c:dPt>
            <c:idx val="3"/>
            <c:bubble3D val="0"/>
            <c:spPr>
              <a:solidFill>
                <a:schemeClr val="bg1">
                  <a:lumMod val="65000"/>
                </a:schemeClr>
              </a:solidFill>
            </c:spPr>
            <c:extLst>
              <c:ext xmlns:c16="http://schemas.microsoft.com/office/drawing/2014/chart" uri="{C3380CC4-5D6E-409C-BE32-E72D297353CC}">
                <c16:uniqueId val="{00000007-6AEE-47BA-B830-B4898E88E99E}"/>
              </c:ext>
            </c:extLst>
          </c:dPt>
          <c:dPt>
            <c:idx val="6"/>
            <c:bubble3D val="0"/>
            <c:spPr>
              <a:solidFill>
                <a:schemeClr val="bg1">
                  <a:lumMod val="65000"/>
                </a:schemeClr>
              </a:solidFill>
            </c:spPr>
            <c:extLst>
              <c:ext xmlns:c16="http://schemas.microsoft.com/office/drawing/2014/chart" uri="{C3380CC4-5D6E-409C-BE32-E72D297353CC}">
                <c16:uniqueId val="{00000009-6AEE-47BA-B830-B4898E88E99E}"/>
              </c:ext>
            </c:extLst>
          </c:dPt>
          <c:dLbls>
            <c:dLbl>
              <c:idx val="0"/>
              <c:layout>
                <c:manualLayout>
                  <c:x val="-0.19306734841927445"/>
                  <c:y val="-0.16923427239834929"/>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AEE-47BA-B830-B4898E88E99E}"/>
                </c:ext>
              </c:extLst>
            </c:dLbl>
            <c:dLbl>
              <c:idx val="1"/>
              <c:layout>
                <c:manualLayout>
                  <c:x val="0.25114050295774565"/>
                  <c:y val="-0.16276565071394669"/>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AEE-47BA-B830-B4898E88E99E}"/>
                </c:ext>
              </c:extLst>
            </c:dLbl>
            <c:dLbl>
              <c:idx val="2"/>
              <c:layout>
                <c:manualLayout>
                  <c:x val="0.17001091726999323"/>
                  <c:y val="0.14647107617649263"/>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AEE-47BA-B830-B4898E88E99E}"/>
                </c:ext>
              </c:extLst>
            </c:dLbl>
            <c:dLbl>
              <c:idx val="3"/>
              <c:layout>
                <c:manualLayout>
                  <c:x val="-0.19894894574148145"/>
                  <c:y val="0.17276075651586326"/>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6AEE-47BA-B830-B4898E88E99E}"/>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6AEE-47BA-B830-B4898E88E99E}"/>
                </c:ext>
              </c:extLst>
            </c:dLbl>
            <c:spPr>
              <a:noFill/>
              <a:ln>
                <a:noFill/>
              </a:ln>
              <a:effectLst/>
            </c:spPr>
            <c:txPr>
              <a:bodyPr wrap="square" lIns="38100" tIns="19050" rIns="38100" bIns="19050" anchor="ctr">
                <a:spAutoFit/>
              </a:bodyPr>
              <a:lstStyle/>
              <a:p>
                <a:pPr>
                  <a:defRPr sz="100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Sheet1!$A$2:$A$5</c:f>
              <c:strCache>
                <c:ptCount val="4"/>
                <c:pt idx="0">
                  <c:v>Jā</c:v>
                </c:pt>
                <c:pt idx="1">
                  <c:v>Jā, bet ar subtitriem</c:v>
                </c:pt>
                <c:pt idx="2">
                  <c:v>Nē</c:v>
                </c:pt>
                <c:pt idx="3">
                  <c:v>Grūti atbildēt \ NA</c:v>
                </c:pt>
              </c:strCache>
            </c:strRef>
          </c:cat>
          <c:val>
            <c:numRef>
              <c:f>Sheet1!$B$2:$B$5</c:f>
              <c:numCache>
                <c:formatCode>0%</c:formatCode>
                <c:ptCount val="4"/>
                <c:pt idx="0">
                  <c:v>0.34120744787406482</c:v>
                </c:pt>
                <c:pt idx="1">
                  <c:v>0.29790247829335037</c:v>
                </c:pt>
                <c:pt idx="2">
                  <c:v>0.25533803464143645</c:v>
                </c:pt>
                <c:pt idx="3">
                  <c:v>0.10555203919114628</c:v>
                </c:pt>
              </c:numCache>
            </c:numRef>
          </c:val>
          <c:extLst>
            <c:ext xmlns:c16="http://schemas.microsoft.com/office/drawing/2014/chart" uri="{C3380CC4-5D6E-409C-BE32-E72D297353CC}">
              <c16:uniqueId val="{0000000A-6AEE-47BA-B830-B4898E88E99E}"/>
            </c:ext>
          </c:extLst>
        </c:ser>
        <c:dLbls>
          <c:showLegendKey val="0"/>
          <c:showVal val="0"/>
          <c:showCatName val="0"/>
          <c:showSerName val="0"/>
          <c:showPercent val="0"/>
          <c:showBubbleSize val="0"/>
          <c:showLeaderLines val="1"/>
        </c:dLbls>
        <c:firstSliceAng val="244"/>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5000565373883"/>
          <c:y val="0.18304847483907163"/>
          <c:w val="0.51928816188179538"/>
          <c:h val="0.66209263626702464"/>
        </c:manualLayout>
      </c:layout>
      <c:doughnutChart>
        <c:varyColors val="1"/>
        <c:ser>
          <c:idx val="0"/>
          <c:order val="0"/>
          <c:tx>
            <c:strRef>
              <c:f>Sheet1!$B$1</c:f>
              <c:strCache>
                <c:ptCount val="1"/>
                <c:pt idx="0">
                  <c:v>Sales</c:v>
                </c:pt>
              </c:strCache>
            </c:strRef>
          </c:tx>
          <c:dPt>
            <c:idx val="0"/>
            <c:bubble3D val="0"/>
            <c:spPr>
              <a:solidFill>
                <a:schemeClr val="accent3"/>
              </a:solidFill>
            </c:spPr>
            <c:extLst>
              <c:ext xmlns:c16="http://schemas.microsoft.com/office/drawing/2014/chart" uri="{C3380CC4-5D6E-409C-BE32-E72D297353CC}">
                <c16:uniqueId val="{00000001-9E79-47A1-9AD7-53672168EADF}"/>
              </c:ext>
            </c:extLst>
          </c:dPt>
          <c:dPt>
            <c:idx val="1"/>
            <c:bubble3D val="0"/>
            <c:spPr>
              <a:solidFill>
                <a:schemeClr val="accent6"/>
              </a:solidFill>
            </c:spPr>
            <c:extLst>
              <c:ext xmlns:c16="http://schemas.microsoft.com/office/drawing/2014/chart" uri="{C3380CC4-5D6E-409C-BE32-E72D297353CC}">
                <c16:uniqueId val="{00000003-9E79-47A1-9AD7-53672168EADF}"/>
              </c:ext>
            </c:extLst>
          </c:dPt>
          <c:dPt>
            <c:idx val="2"/>
            <c:bubble3D val="0"/>
            <c:spPr>
              <a:solidFill>
                <a:schemeClr val="accent1"/>
              </a:solidFill>
            </c:spPr>
            <c:extLst>
              <c:ext xmlns:c16="http://schemas.microsoft.com/office/drawing/2014/chart" uri="{C3380CC4-5D6E-409C-BE32-E72D297353CC}">
                <c16:uniqueId val="{00000005-9E79-47A1-9AD7-53672168EADF}"/>
              </c:ext>
            </c:extLst>
          </c:dPt>
          <c:dPt>
            <c:idx val="3"/>
            <c:bubble3D val="0"/>
            <c:spPr>
              <a:solidFill>
                <a:schemeClr val="bg1">
                  <a:lumMod val="65000"/>
                </a:schemeClr>
              </a:solidFill>
            </c:spPr>
            <c:extLst>
              <c:ext xmlns:c16="http://schemas.microsoft.com/office/drawing/2014/chart" uri="{C3380CC4-5D6E-409C-BE32-E72D297353CC}">
                <c16:uniqueId val="{00000007-9E79-47A1-9AD7-53672168EADF}"/>
              </c:ext>
            </c:extLst>
          </c:dPt>
          <c:dPt>
            <c:idx val="6"/>
            <c:bubble3D val="0"/>
            <c:spPr>
              <a:solidFill>
                <a:schemeClr val="bg1">
                  <a:lumMod val="65000"/>
                </a:schemeClr>
              </a:solidFill>
            </c:spPr>
            <c:extLst>
              <c:ext xmlns:c16="http://schemas.microsoft.com/office/drawing/2014/chart" uri="{C3380CC4-5D6E-409C-BE32-E72D297353CC}">
                <c16:uniqueId val="{00000009-9E79-47A1-9AD7-53672168EADF}"/>
              </c:ext>
            </c:extLst>
          </c:dPt>
          <c:dLbls>
            <c:dLbl>
              <c:idx val="0"/>
              <c:layout>
                <c:manualLayout>
                  <c:x val="-0.22979200568128597"/>
                  <c:y val="-0.13976194997845726"/>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E79-47A1-9AD7-53672168EADF}"/>
                </c:ext>
              </c:extLst>
            </c:dLbl>
            <c:dLbl>
              <c:idx val="1"/>
              <c:layout>
                <c:manualLayout>
                  <c:x val="0.19683842318173797"/>
                  <c:y val="-0.16160536385032354"/>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E79-47A1-9AD7-53672168EADF}"/>
                </c:ext>
              </c:extLst>
            </c:dLbl>
            <c:dLbl>
              <c:idx val="2"/>
              <c:layout>
                <c:manualLayout>
                  <c:x val="0.19826936440613352"/>
                  <c:y val="0.14744686265653198"/>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E79-47A1-9AD7-53672168EADF}"/>
                </c:ext>
              </c:extLst>
            </c:dLbl>
            <c:dLbl>
              <c:idx val="3"/>
              <c:layout>
                <c:manualLayout>
                  <c:x val="-0.17362803915033409"/>
                  <c:y val="0.1601249722686966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9E79-47A1-9AD7-53672168EADF}"/>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9E79-47A1-9AD7-53672168EADF}"/>
                </c:ext>
              </c:extLst>
            </c:dLbl>
            <c:spPr>
              <a:noFill/>
              <a:ln>
                <a:noFill/>
              </a:ln>
              <a:effectLst/>
            </c:spPr>
            <c:txPr>
              <a:bodyPr wrap="square" lIns="38100" tIns="19050" rIns="38100" bIns="19050" anchor="ctr">
                <a:spAutoFit/>
              </a:bodyPr>
              <a:lstStyle/>
              <a:p>
                <a:pPr>
                  <a:defRPr sz="100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Sheet1!$A$2:$A$5</c:f>
              <c:strCache>
                <c:ptCount val="4"/>
                <c:pt idx="0">
                  <c:v>Pietiekamā apmērā</c:v>
                </c:pt>
                <c:pt idx="1">
                  <c:v>Pārāk maz</c:v>
                </c:pt>
                <c:pt idx="2">
                  <c:v>Pārāk daudz</c:v>
                </c:pt>
                <c:pt idx="3">
                  <c:v>Grūti atbildēt \ NA</c:v>
                </c:pt>
              </c:strCache>
            </c:strRef>
          </c:cat>
          <c:val>
            <c:numRef>
              <c:f>Sheet1!$B$2:$B$5</c:f>
              <c:numCache>
                <c:formatCode>0%</c:formatCode>
                <c:ptCount val="4"/>
                <c:pt idx="0">
                  <c:v>0.24217245191027417</c:v>
                </c:pt>
                <c:pt idx="1">
                  <c:v>0.30376555910384229</c:v>
                </c:pt>
                <c:pt idx="2">
                  <c:v>3.8632501663427979E-2</c:v>
                </c:pt>
                <c:pt idx="3">
                  <c:v>0.41542948732245305</c:v>
                </c:pt>
              </c:numCache>
            </c:numRef>
          </c:val>
          <c:extLst>
            <c:ext xmlns:c16="http://schemas.microsoft.com/office/drawing/2014/chart" uri="{C3380CC4-5D6E-409C-BE32-E72D297353CC}">
              <c16:uniqueId val="{0000000A-9E79-47A1-9AD7-53672168EADF}"/>
            </c:ext>
          </c:extLst>
        </c:ser>
        <c:dLbls>
          <c:showLegendKey val="0"/>
          <c:showVal val="0"/>
          <c:showCatName val="0"/>
          <c:showSerName val="0"/>
          <c:showPercent val="0"/>
          <c:showBubbleSize val="0"/>
          <c:showLeaderLines val="1"/>
        </c:dLbls>
        <c:firstSliceAng val="273"/>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463328819490868"/>
          <c:y val="0.24199293718568449"/>
          <c:w val="0.50730624356178389"/>
          <c:h val="0.6194269660119528"/>
        </c:manualLayout>
      </c:layout>
      <c:doughnutChart>
        <c:varyColors val="1"/>
        <c:ser>
          <c:idx val="0"/>
          <c:order val="0"/>
          <c:tx>
            <c:strRef>
              <c:f>Sheet1!$B$1</c:f>
              <c:strCache>
                <c:ptCount val="1"/>
                <c:pt idx="0">
                  <c:v>Sales</c:v>
                </c:pt>
              </c:strCache>
            </c:strRef>
          </c:tx>
          <c:dPt>
            <c:idx val="0"/>
            <c:bubble3D val="0"/>
            <c:spPr>
              <a:solidFill>
                <a:schemeClr val="accent6"/>
              </a:solidFill>
            </c:spPr>
            <c:extLst>
              <c:ext xmlns:c16="http://schemas.microsoft.com/office/drawing/2014/chart" uri="{C3380CC4-5D6E-409C-BE32-E72D297353CC}">
                <c16:uniqueId val="{00000001-5D1A-4829-8D4C-4C4E5F1A01AF}"/>
              </c:ext>
            </c:extLst>
          </c:dPt>
          <c:dPt>
            <c:idx val="1"/>
            <c:bubble3D val="0"/>
            <c:spPr>
              <a:solidFill>
                <a:schemeClr val="accent1"/>
              </a:solidFill>
            </c:spPr>
            <c:extLst>
              <c:ext xmlns:c16="http://schemas.microsoft.com/office/drawing/2014/chart" uri="{C3380CC4-5D6E-409C-BE32-E72D297353CC}">
                <c16:uniqueId val="{00000003-5D1A-4829-8D4C-4C4E5F1A01AF}"/>
              </c:ext>
            </c:extLst>
          </c:dPt>
          <c:dPt>
            <c:idx val="2"/>
            <c:bubble3D val="0"/>
            <c:spPr>
              <a:solidFill>
                <a:schemeClr val="accent3"/>
              </a:solidFill>
            </c:spPr>
            <c:extLst>
              <c:ext xmlns:c16="http://schemas.microsoft.com/office/drawing/2014/chart" uri="{C3380CC4-5D6E-409C-BE32-E72D297353CC}">
                <c16:uniqueId val="{00000005-5D1A-4829-8D4C-4C4E5F1A01AF}"/>
              </c:ext>
            </c:extLst>
          </c:dPt>
          <c:dPt>
            <c:idx val="3"/>
            <c:bubble3D val="0"/>
            <c:spPr>
              <a:solidFill>
                <a:srgbClr val="FFC000"/>
              </a:solidFill>
            </c:spPr>
            <c:extLst>
              <c:ext xmlns:c16="http://schemas.microsoft.com/office/drawing/2014/chart" uri="{C3380CC4-5D6E-409C-BE32-E72D297353CC}">
                <c16:uniqueId val="{00000007-5D1A-4829-8D4C-4C4E5F1A01AF}"/>
              </c:ext>
            </c:extLst>
          </c:dPt>
          <c:dPt>
            <c:idx val="4"/>
            <c:bubble3D val="0"/>
            <c:spPr>
              <a:solidFill>
                <a:schemeClr val="bg1">
                  <a:lumMod val="65000"/>
                </a:schemeClr>
              </a:solidFill>
            </c:spPr>
            <c:extLst>
              <c:ext xmlns:c16="http://schemas.microsoft.com/office/drawing/2014/chart" uri="{C3380CC4-5D6E-409C-BE32-E72D297353CC}">
                <c16:uniqueId val="{00000009-5D1A-4829-8D4C-4C4E5F1A01AF}"/>
              </c:ext>
            </c:extLst>
          </c:dPt>
          <c:dPt>
            <c:idx val="6"/>
            <c:bubble3D val="0"/>
            <c:spPr>
              <a:solidFill>
                <a:schemeClr val="bg1">
                  <a:lumMod val="65000"/>
                </a:schemeClr>
              </a:solidFill>
            </c:spPr>
            <c:extLst>
              <c:ext xmlns:c16="http://schemas.microsoft.com/office/drawing/2014/chart" uri="{C3380CC4-5D6E-409C-BE32-E72D297353CC}">
                <c16:uniqueId val="{0000000B-5D1A-4829-8D4C-4C4E5F1A01AF}"/>
              </c:ext>
            </c:extLst>
          </c:dPt>
          <c:dLbls>
            <c:dLbl>
              <c:idx val="0"/>
              <c:layout>
                <c:manualLayout>
                  <c:x val="0.25435878975287868"/>
                  <c:y val="0.10969735759348999"/>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D1A-4829-8D4C-4C4E5F1A01AF}"/>
                </c:ext>
              </c:extLst>
            </c:dLbl>
            <c:dLbl>
              <c:idx val="1"/>
              <c:layout>
                <c:manualLayout>
                  <c:x val="-0.21186795258606572"/>
                  <c:y val="-0.10707001381060507"/>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D1A-4829-8D4C-4C4E5F1A01AF}"/>
                </c:ext>
              </c:extLst>
            </c:dLbl>
            <c:dLbl>
              <c:idx val="2"/>
              <c:layout>
                <c:manualLayout>
                  <c:x val="-7.2345071178720527E-3"/>
                  <c:y val="-0.22153650381554968"/>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D1A-4829-8D4C-4C4E5F1A01AF}"/>
                </c:ext>
              </c:extLst>
            </c:dLbl>
            <c:dLbl>
              <c:idx val="3"/>
              <c:layout>
                <c:manualLayout>
                  <c:x val="0.23150422777190555"/>
                  <c:y val="-0.18565195448018731"/>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D1A-4829-8D4C-4C4E5F1A01AF}"/>
                </c:ext>
              </c:extLst>
            </c:dLbl>
            <c:dLbl>
              <c:idx val="4"/>
              <c:layout>
                <c:manualLayout>
                  <c:x val="0.22426972065403361"/>
                  <c:y val="-1.8565195448018733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D1A-4829-8D4C-4C4E5F1A01AF}"/>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5D1A-4829-8D4C-4C4E5F1A01AF}"/>
                </c:ext>
              </c:extLst>
            </c:dLbl>
            <c:spPr>
              <a:noFill/>
              <a:ln>
                <a:noFill/>
              </a:ln>
              <a:effectLst/>
            </c:spPr>
            <c:txPr>
              <a:bodyPr wrap="square" lIns="38100" tIns="19050" rIns="38100" bIns="19050" anchor="ctr">
                <a:spAutoFit/>
              </a:bodyPr>
              <a:lstStyle/>
              <a:p>
                <a:pPr>
                  <a:defRPr sz="100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Sheet1!$A$2:$A$6</c:f>
              <c:strCache>
                <c:ptCount val="5"/>
                <c:pt idx="0">
                  <c:v>Ziņas un informatīvi analītiskais saturs</c:v>
                </c:pt>
                <c:pt idx="1">
                  <c:v>Kultūras un izglītojošais saturs</c:v>
                </c:pt>
                <c:pt idx="2">
                  <c:v>Izklaides saturs</c:v>
                </c:pt>
                <c:pt idx="3">
                  <c:v>Jebkāda veida saturs nav pietiekošs</c:v>
                </c:pt>
                <c:pt idx="4">
                  <c:v>Grūti atbildēt \ NA</c:v>
                </c:pt>
              </c:strCache>
            </c:strRef>
          </c:cat>
          <c:val>
            <c:numRef>
              <c:f>Sheet1!$B$2:$B$6</c:f>
              <c:numCache>
                <c:formatCode>0%</c:formatCode>
                <c:ptCount val="5"/>
                <c:pt idx="0">
                  <c:v>0.3381596889768444</c:v>
                </c:pt>
                <c:pt idx="1">
                  <c:v>0.35812148781837377</c:v>
                </c:pt>
                <c:pt idx="2">
                  <c:v>0.11685957659437905</c:v>
                </c:pt>
                <c:pt idx="3">
                  <c:v>8.4480469547347295E-2</c:v>
                </c:pt>
                <c:pt idx="4">
                  <c:v>0.10237877706305573</c:v>
                </c:pt>
              </c:numCache>
            </c:numRef>
          </c:val>
          <c:extLst>
            <c:ext xmlns:c16="http://schemas.microsoft.com/office/drawing/2014/chart" uri="{C3380CC4-5D6E-409C-BE32-E72D297353CC}">
              <c16:uniqueId val="{0000000C-5D1A-4829-8D4C-4C4E5F1A01AF}"/>
            </c:ext>
          </c:extLst>
        </c:ser>
        <c:dLbls>
          <c:showLegendKey val="0"/>
          <c:showVal val="0"/>
          <c:showCatName val="0"/>
          <c:showSerName val="0"/>
          <c:showPercent val="0"/>
          <c:showBubbleSize val="0"/>
          <c:showLeaderLines val="1"/>
        </c:dLbls>
        <c:firstSliceAng val="88"/>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Sheet1!$C$2</c:f>
              <c:strCache>
                <c:ptCount val="1"/>
                <c:pt idx="0">
                  <c:v>Pārāk maz</c:v>
                </c:pt>
              </c:strCache>
            </c:strRef>
          </c:tx>
          <c:spPr>
            <a:solidFill>
              <a:srgbClr val="F7964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Sheet1!$A$3:$B$33</c:f>
              <c:multiLvlStrCache>
                <c:ptCount val="31"/>
                <c:lvl>
                  <c:pt idx="0">
                    <c:v>Kurzeme</c:v>
                  </c:pt>
                  <c:pt idx="1">
                    <c:v>Vidzeme</c:v>
                  </c:pt>
                  <c:pt idx="2">
                    <c:v>Pierīga</c:v>
                  </c:pt>
                  <c:pt idx="3">
                    <c:v>Zemgale</c:v>
                  </c:pt>
                  <c:pt idx="4">
                    <c:v>Rīga</c:v>
                  </c:pt>
                  <c:pt idx="5">
                    <c:v>Latgale</c:v>
                  </c:pt>
                  <c:pt idx="7">
                    <c:v>Lauki</c:v>
                  </c:pt>
                  <c:pt idx="8">
                    <c:v>Cita pilsēta</c:v>
                  </c:pt>
                  <c:pt idx="9">
                    <c:v>Rīga</c:v>
                  </c:pt>
                  <c:pt idx="11">
                    <c:v>Cita</c:v>
                  </c:pt>
                  <c:pt idx="12">
                    <c:v>Latviešu</c:v>
                  </c:pt>
                  <c:pt idx="14">
                    <c:v>Nestrādā</c:v>
                  </c:pt>
                  <c:pt idx="15">
                    <c:v>Strādā</c:v>
                  </c:pt>
                  <c:pt idx="17">
                    <c:v>Vidējā, pamata</c:v>
                  </c:pt>
                  <c:pt idx="18">
                    <c:v>Augstākā</c:v>
                  </c:pt>
                  <c:pt idx="20">
                    <c:v>65-74 gadi</c:v>
                  </c:pt>
                  <c:pt idx="21">
                    <c:v>55-64 gadi</c:v>
                  </c:pt>
                  <c:pt idx="22">
                    <c:v>45-54 gadi</c:v>
                  </c:pt>
                  <c:pt idx="23">
                    <c:v>35-44 gadi</c:v>
                  </c:pt>
                  <c:pt idx="24">
                    <c:v>25-34 gadi</c:v>
                  </c:pt>
                  <c:pt idx="25">
                    <c:v>18-24 gadi</c:v>
                  </c:pt>
                  <c:pt idx="27">
                    <c:v>Vīrieši</c:v>
                  </c:pt>
                  <c:pt idx="28">
                    <c:v>Sievietes</c:v>
                  </c:pt>
                  <c:pt idx="30">
                    <c:v>Kopā</c:v>
                  </c:pt>
                </c:lvl>
                <c:lvl>
                  <c:pt idx="0">
                    <c:v>Reģions</c:v>
                  </c:pt>
                  <c:pt idx="7">
                    <c:v>Apdzīvotā vieta</c:v>
                  </c:pt>
                  <c:pt idx="11">
                    <c:v>Valoda ģimenē</c:v>
                  </c:pt>
                  <c:pt idx="14">
                    <c:v>Nodar-binātība</c:v>
                  </c:pt>
                  <c:pt idx="17">
                    <c:v>Izglītība</c:v>
                  </c:pt>
                  <c:pt idx="20">
                    <c:v>Vecums</c:v>
                  </c:pt>
                  <c:pt idx="27">
                    <c:v>Dzimums</c:v>
                  </c:pt>
                  <c:pt idx="30">
                    <c:v>Kopā</c:v>
                  </c:pt>
                </c:lvl>
              </c:multiLvlStrCache>
            </c:multiLvlStrRef>
          </c:cat>
          <c:val>
            <c:numRef>
              <c:f>Sheet1!$C$3:$C$33</c:f>
              <c:numCache>
                <c:formatCode>0%</c:formatCode>
                <c:ptCount val="31"/>
                <c:pt idx="0">
                  <c:v>0.20770991307500317</c:v>
                </c:pt>
                <c:pt idx="1">
                  <c:v>0.26922372220443508</c:v>
                </c:pt>
                <c:pt idx="2">
                  <c:v>0.27031961041678815</c:v>
                </c:pt>
                <c:pt idx="3">
                  <c:v>0.2962293422315489</c:v>
                </c:pt>
                <c:pt idx="4">
                  <c:v>0.31524631306812118</c:v>
                </c:pt>
                <c:pt idx="5">
                  <c:v>0.46497480455227896</c:v>
                </c:pt>
                <c:pt idx="7">
                  <c:v>0.27912821333191784</c:v>
                </c:pt>
                <c:pt idx="8">
                  <c:v>0.31641043871701885</c:v>
                </c:pt>
                <c:pt idx="9">
                  <c:v>0.31524631306812118</c:v>
                </c:pt>
                <c:pt idx="11">
                  <c:v>0.38948221901535152</c:v>
                </c:pt>
                <c:pt idx="12">
                  <c:v>0.284181439922848</c:v>
                </c:pt>
                <c:pt idx="14">
                  <c:v>0.26299136602357104</c:v>
                </c:pt>
                <c:pt idx="15">
                  <c:v>0.32008040900004331</c:v>
                </c:pt>
                <c:pt idx="17">
                  <c:v>0.31894657455546566</c:v>
                </c:pt>
                <c:pt idx="18">
                  <c:v>0.29323366814695917</c:v>
                </c:pt>
                <c:pt idx="20">
                  <c:v>0.21569818859511972</c:v>
                </c:pt>
                <c:pt idx="21">
                  <c:v>0.24501394402935778</c:v>
                </c:pt>
                <c:pt idx="22">
                  <c:v>0.24334086071864042</c:v>
                </c:pt>
                <c:pt idx="23">
                  <c:v>0.35937683717710311</c:v>
                </c:pt>
                <c:pt idx="24">
                  <c:v>0.40699817993575071</c:v>
                </c:pt>
                <c:pt idx="25">
                  <c:v>0.42364273654997253</c:v>
                </c:pt>
                <c:pt idx="27">
                  <c:v>0.29538330656536677</c:v>
                </c:pt>
                <c:pt idx="28">
                  <c:v>0.31160250316844124</c:v>
                </c:pt>
                <c:pt idx="30">
                  <c:v>0.30376555910384229</c:v>
                </c:pt>
              </c:numCache>
            </c:numRef>
          </c:val>
          <c:extLst>
            <c:ext xmlns:c16="http://schemas.microsoft.com/office/drawing/2014/chart" uri="{C3380CC4-5D6E-409C-BE32-E72D297353CC}">
              <c16:uniqueId val="{00000000-AC50-4D60-9884-ED2645DD5479}"/>
            </c:ext>
          </c:extLst>
        </c:ser>
        <c:ser>
          <c:idx val="1"/>
          <c:order val="1"/>
          <c:tx>
            <c:strRef>
              <c:f>Sheet1!$D$2</c:f>
              <c:strCache>
                <c:ptCount val="1"/>
                <c:pt idx="0">
                  <c:v>Pietiekamā apmērā</c:v>
                </c:pt>
              </c:strCache>
            </c:strRef>
          </c:tx>
          <c:spPr>
            <a:solidFill>
              <a:srgbClr val="9BBB59"/>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Sheet1!$A$3:$B$33</c:f>
              <c:multiLvlStrCache>
                <c:ptCount val="31"/>
                <c:lvl>
                  <c:pt idx="0">
                    <c:v>Kurzeme</c:v>
                  </c:pt>
                  <c:pt idx="1">
                    <c:v>Vidzeme</c:v>
                  </c:pt>
                  <c:pt idx="2">
                    <c:v>Pierīga</c:v>
                  </c:pt>
                  <c:pt idx="3">
                    <c:v>Zemgale</c:v>
                  </c:pt>
                  <c:pt idx="4">
                    <c:v>Rīga</c:v>
                  </c:pt>
                  <c:pt idx="5">
                    <c:v>Latgale</c:v>
                  </c:pt>
                  <c:pt idx="7">
                    <c:v>Lauki</c:v>
                  </c:pt>
                  <c:pt idx="8">
                    <c:v>Cita pilsēta</c:v>
                  </c:pt>
                  <c:pt idx="9">
                    <c:v>Rīga</c:v>
                  </c:pt>
                  <c:pt idx="11">
                    <c:v>Cita</c:v>
                  </c:pt>
                  <c:pt idx="12">
                    <c:v>Latviešu</c:v>
                  </c:pt>
                  <c:pt idx="14">
                    <c:v>Nestrādā</c:v>
                  </c:pt>
                  <c:pt idx="15">
                    <c:v>Strādā</c:v>
                  </c:pt>
                  <c:pt idx="17">
                    <c:v>Vidējā, pamata</c:v>
                  </c:pt>
                  <c:pt idx="18">
                    <c:v>Augstākā</c:v>
                  </c:pt>
                  <c:pt idx="20">
                    <c:v>65-74 gadi</c:v>
                  </c:pt>
                  <c:pt idx="21">
                    <c:v>55-64 gadi</c:v>
                  </c:pt>
                  <c:pt idx="22">
                    <c:v>45-54 gadi</c:v>
                  </c:pt>
                  <c:pt idx="23">
                    <c:v>35-44 gadi</c:v>
                  </c:pt>
                  <c:pt idx="24">
                    <c:v>25-34 gadi</c:v>
                  </c:pt>
                  <c:pt idx="25">
                    <c:v>18-24 gadi</c:v>
                  </c:pt>
                  <c:pt idx="27">
                    <c:v>Vīrieši</c:v>
                  </c:pt>
                  <c:pt idx="28">
                    <c:v>Sievietes</c:v>
                  </c:pt>
                  <c:pt idx="30">
                    <c:v>Kopā</c:v>
                  </c:pt>
                </c:lvl>
                <c:lvl>
                  <c:pt idx="0">
                    <c:v>Reģions</c:v>
                  </c:pt>
                  <c:pt idx="7">
                    <c:v>Apdzīvotā vieta</c:v>
                  </c:pt>
                  <c:pt idx="11">
                    <c:v>Valoda ģimenē</c:v>
                  </c:pt>
                  <c:pt idx="14">
                    <c:v>Nodar-binātība</c:v>
                  </c:pt>
                  <c:pt idx="17">
                    <c:v>Izglītība</c:v>
                  </c:pt>
                  <c:pt idx="20">
                    <c:v>Vecums</c:v>
                  </c:pt>
                  <c:pt idx="27">
                    <c:v>Dzimums</c:v>
                  </c:pt>
                  <c:pt idx="30">
                    <c:v>Kopā</c:v>
                  </c:pt>
                </c:lvl>
              </c:multiLvlStrCache>
            </c:multiLvlStrRef>
          </c:cat>
          <c:val>
            <c:numRef>
              <c:f>Sheet1!$D$3:$D$33</c:f>
              <c:numCache>
                <c:formatCode>0%</c:formatCode>
                <c:ptCount val="31"/>
                <c:pt idx="0">
                  <c:v>0.29816868514819267</c:v>
                </c:pt>
                <c:pt idx="1">
                  <c:v>0.30197081294327272</c:v>
                </c:pt>
                <c:pt idx="2">
                  <c:v>0.25089968994382494</c:v>
                </c:pt>
                <c:pt idx="3">
                  <c:v>0.25550034437624225</c:v>
                </c:pt>
                <c:pt idx="4">
                  <c:v>0.1604619206001649</c:v>
                </c:pt>
                <c:pt idx="5">
                  <c:v>0.32130124613447558</c:v>
                </c:pt>
                <c:pt idx="7">
                  <c:v>0.27453973007246135</c:v>
                </c:pt>
                <c:pt idx="8">
                  <c:v>0.28685295166194236</c:v>
                </c:pt>
                <c:pt idx="9">
                  <c:v>0.1604619206001649</c:v>
                </c:pt>
                <c:pt idx="11">
                  <c:v>0.17437677484975864</c:v>
                </c:pt>
                <c:pt idx="12">
                  <c:v>0.25766207342469244</c:v>
                </c:pt>
                <c:pt idx="14">
                  <c:v>0.30639190163974389</c:v>
                </c:pt>
                <c:pt idx="15">
                  <c:v>0.21647652506040996</c:v>
                </c:pt>
                <c:pt idx="17">
                  <c:v>0.27214682451751004</c:v>
                </c:pt>
                <c:pt idx="18">
                  <c:v>0.22137760950948826</c:v>
                </c:pt>
                <c:pt idx="20">
                  <c:v>0.34290787673857565</c:v>
                </c:pt>
                <c:pt idx="21">
                  <c:v>0.27709675420128338</c:v>
                </c:pt>
                <c:pt idx="22">
                  <c:v>0.22053202405477934</c:v>
                </c:pt>
                <c:pt idx="23">
                  <c:v>0.18885602977680033</c:v>
                </c:pt>
                <c:pt idx="24">
                  <c:v>0.1712913893045491</c:v>
                </c:pt>
                <c:pt idx="25">
                  <c:v>0.27494711970088231</c:v>
                </c:pt>
                <c:pt idx="27">
                  <c:v>0.26197246914770034</c:v>
                </c:pt>
                <c:pt idx="28">
                  <c:v>0.22366052723901</c:v>
                </c:pt>
                <c:pt idx="30">
                  <c:v>0.24217245191027417</c:v>
                </c:pt>
              </c:numCache>
            </c:numRef>
          </c:val>
          <c:extLst>
            <c:ext xmlns:c16="http://schemas.microsoft.com/office/drawing/2014/chart" uri="{C3380CC4-5D6E-409C-BE32-E72D297353CC}">
              <c16:uniqueId val="{00000001-AC50-4D60-9884-ED2645DD5479}"/>
            </c:ext>
          </c:extLst>
        </c:ser>
        <c:ser>
          <c:idx val="2"/>
          <c:order val="2"/>
          <c:tx>
            <c:strRef>
              <c:f>Sheet1!$E$2</c:f>
              <c:strCache>
                <c:ptCount val="1"/>
                <c:pt idx="0">
                  <c:v>Pārāk daudz</c:v>
                </c:pt>
              </c:strCache>
            </c:strRef>
          </c:tx>
          <c:spPr>
            <a:solidFill>
              <a:srgbClr val="4F81BD"/>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Sheet1!$A$3:$B$33</c:f>
              <c:multiLvlStrCache>
                <c:ptCount val="31"/>
                <c:lvl>
                  <c:pt idx="0">
                    <c:v>Kurzeme</c:v>
                  </c:pt>
                  <c:pt idx="1">
                    <c:v>Vidzeme</c:v>
                  </c:pt>
                  <c:pt idx="2">
                    <c:v>Pierīga</c:v>
                  </c:pt>
                  <c:pt idx="3">
                    <c:v>Zemgale</c:v>
                  </c:pt>
                  <c:pt idx="4">
                    <c:v>Rīga</c:v>
                  </c:pt>
                  <c:pt idx="5">
                    <c:v>Latgale</c:v>
                  </c:pt>
                  <c:pt idx="7">
                    <c:v>Lauki</c:v>
                  </c:pt>
                  <c:pt idx="8">
                    <c:v>Cita pilsēta</c:v>
                  </c:pt>
                  <c:pt idx="9">
                    <c:v>Rīga</c:v>
                  </c:pt>
                  <c:pt idx="11">
                    <c:v>Cita</c:v>
                  </c:pt>
                  <c:pt idx="12">
                    <c:v>Latviešu</c:v>
                  </c:pt>
                  <c:pt idx="14">
                    <c:v>Nestrādā</c:v>
                  </c:pt>
                  <c:pt idx="15">
                    <c:v>Strādā</c:v>
                  </c:pt>
                  <c:pt idx="17">
                    <c:v>Vidējā, pamata</c:v>
                  </c:pt>
                  <c:pt idx="18">
                    <c:v>Augstākā</c:v>
                  </c:pt>
                  <c:pt idx="20">
                    <c:v>65-74 gadi</c:v>
                  </c:pt>
                  <c:pt idx="21">
                    <c:v>55-64 gadi</c:v>
                  </c:pt>
                  <c:pt idx="22">
                    <c:v>45-54 gadi</c:v>
                  </c:pt>
                  <c:pt idx="23">
                    <c:v>35-44 gadi</c:v>
                  </c:pt>
                  <c:pt idx="24">
                    <c:v>25-34 gadi</c:v>
                  </c:pt>
                  <c:pt idx="25">
                    <c:v>18-24 gadi</c:v>
                  </c:pt>
                  <c:pt idx="27">
                    <c:v>Vīrieši</c:v>
                  </c:pt>
                  <c:pt idx="28">
                    <c:v>Sievietes</c:v>
                  </c:pt>
                  <c:pt idx="30">
                    <c:v>Kopā</c:v>
                  </c:pt>
                </c:lvl>
                <c:lvl>
                  <c:pt idx="0">
                    <c:v>Reģions</c:v>
                  </c:pt>
                  <c:pt idx="7">
                    <c:v>Apdzīvotā vieta</c:v>
                  </c:pt>
                  <c:pt idx="11">
                    <c:v>Valoda ģimenē</c:v>
                  </c:pt>
                  <c:pt idx="14">
                    <c:v>Nodar-binātība</c:v>
                  </c:pt>
                  <c:pt idx="17">
                    <c:v>Izglītība</c:v>
                  </c:pt>
                  <c:pt idx="20">
                    <c:v>Vecums</c:v>
                  </c:pt>
                  <c:pt idx="27">
                    <c:v>Dzimums</c:v>
                  </c:pt>
                  <c:pt idx="30">
                    <c:v>Kopā</c:v>
                  </c:pt>
                </c:lvl>
              </c:multiLvlStrCache>
            </c:multiLvlStrRef>
          </c:cat>
          <c:val>
            <c:numRef>
              <c:f>Sheet1!$E$3:$E$33</c:f>
              <c:numCache>
                <c:formatCode>0%</c:formatCode>
                <c:ptCount val="31"/>
                <c:pt idx="0">
                  <c:v>5.4268147247432091E-2</c:v>
                </c:pt>
                <c:pt idx="1">
                  <c:v>5.8246899165534452E-2</c:v>
                </c:pt>
                <c:pt idx="2">
                  <c:v>5.4996602456102391E-2</c:v>
                </c:pt>
                <c:pt idx="3">
                  <c:v>4.4829939718786863E-2</c:v>
                </c:pt>
                <c:pt idx="4">
                  <c:v>2.1727292505139682E-2</c:v>
                </c:pt>
                <c:pt idx="5">
                  <c:v>1.7153829259342539E-2</c:v>
                </c:pt>
                <c:pt idx="7">
                  <c:v>4.8311403633118644E-2</c:v>
                </c:pt>
                <c:pt idx="8">
                  <c:v>4.5067349809639244E-2</c:v>
                </c:pt>
                <c:pt idx="9">
                  <c:v>2.1727292505139682E-2</c:v>
                </c:pt>
                <c:pt idx="11">
                  <c:v>0</c:v>
                </c:pt>
                <c:pt idx="12">
                  <c:v>4.7459064873165993E-2</c:v>
                </c:pt>
                <c:pt idx="14">
                  <c:v>4.7483845438912195E-2</c:v>
                </c:pt>
                <c:pt idx="15">
                  <c:v>3.5090841260917958E-2</c:v>
                </c:pt>
                <c:pt idx="17">
                  <c:v>3.5474886747030983E-2</c:v>
                </c:pt>
                <c:pt idx="18">
                  <c:v>4.082310980089409E-2</c:v>
                </c:pt>
                <c:pt idx="20">
                  <c:v>5.306927855968932E-2</c:v>
                </c:pt>
                <c:pt idx="21">
                  <c:v>4.5912789443684258E-2</c:v>
                </c:pt>
                <c:pt idx="22">
                  <c:v>4.138431284610055E-2</c:v>
                </c:pt>
                <c:pt idx="23">
                  <c:v>1.8270408532531354E-2</c:v>
                </c:pt>
                <c:pt idx="24">
                  <c:v>4.7156398669629417E-2</c:v>
                </c:pt>
                <c:pt idx="25">
                  <c:v>1.6531275844377597E-2</c:v>
                </c:pt>
                <c:pt idx="27">
                  <c:v>4.0653218660030951E-2</c:v>
                </c:pt>
                <c:pt idx="28">
                  <c:v>3.6743242660544406E-2</c:v>
                </c:pt>
                <c:pt idx="30">
                  <c:v>3.8632501663427979E-2</c:v>
                </c:pt>
              </c:numCache>
            </c:numRef>
          </c:val>
          <c:extLst>
            <c:ext xmlns:c16="http://schemas.microsoft.com/office/drawing/2014/chart" uri="{C3380CC4-5D6E-409C-BE32-E72D297353CC}">
              <c16:uniqueId val="{00000002-AC50-4D60-9884-ED2645DD5479}"/>
            </c:ext>
          </c:extLst>
        </c:ser>
        <c:ser>
          <c:idx val="3"/>
          <c:order val="3"/>
          <c:tx>
            <c:strRef>
              <c:f>Sheet1!$F$2</c:f>
              <c:strCache>
                <c:ptCount val="1"/>
                <c:pt idx="0">
                  <c:v>Grūti atbildēt \ NA</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Sheet1!$A$3:$B$33</c:f>
              <c:multiLvlStrCache>
                <c:ptCount val="31"/>
                <c:lvl>
                  <c:pt idx="0">
                    <c:v>Kurzeme</c:v>
                  </c:pt>
                  <c:pt idx="1">
                    <c:v>Vidzeme</c:v>
                  </c:pt>
                  <c:pt idx="2">
                    <c:v>Pierīga</c:v>
                  </c:pt>
                  <c:pt idx="3">
                    <c:v>Zemgale</c:v>
                  </c:pt>
                  <c:pt idx="4">
                    <c:v>Rīga</c:v>
                  </c:pt>
                  <c:pt idx="5">
                    <c:v>Latgale</c:v>
                  </c:pt>
                  <c:pt idx="7">
                    <c:v>Lauki</c:v>
                  </c:pt>
                  <c:pt idx="8">
                    <c:v>Cita pilsēta</c:v>
                  </c:pt>
                  <c:pt idx="9">
                    <c:v>Rīga</c:v>
                  </c:pt>
                  <c:pt idx="11">
                    <c:v>Cita</c:v>
                  </c:pt>
                  <c:pt idx="12">
                    <c:v>Latviešu</c:v>
                  </c:pt>
                  <c:pt idx="14">
                    <c:v>Nestrādā</c:v>
                  </c:pt>
                  <c:pt idx="15">
                    <c:v>Strādā</c:v>
                  </c:pt>
                  <c:pt idx="17">
                    <c:v>Vidējā, pamata</c:v>
                  </c:pt>
                  <c:pt idx="18">
                    <c:v>Augstākā</c:v>
                  </c:pt>
                  <c:pt idx="20">
                    <c:v>65-74 gadi</c:v>
                  </c:pt>
                  <c:pt idx="21">
                    <c:v>55-64 gadi</c:v>
                  </c:pt>
                  <c:pt idx="22">
                    <c:v>45-54 gadi</c:v>
                  </c:pt>
                  <c:pt idx="23">
                    <c:v>35-44 gadi</c:v>
                  </c:pt>
                  <c:pt idx="24">
                    <c:v>25-34 gadi</c:v>
                  </c:pt>
                  <c:pt idx="25">
                    <c:v>18-24 gadi</c:v>
                  </c:pt>
                  <c:pt idx="27">
                    <c:v>Vīrieši</c:v>
                  </c:pt>
                  <c:pt idx="28">
                    <c:v>Sievietes</c:v>
                  </c:pt>
                  <c:pt idx="30">
                    <c:v>Kopā</c:v>
                  </c:pt>
                </c:lvl>
                <c:lvl>
                  <c:pt idx="0">
                    <c:v>Reģions</c:v>
                  </c:pt>
                  <c:pt idx="7">
                    <c:v>Apdzīvotā vieta</c:v>
                  </c:pt>
                  <c:pt idx="11">
                    <c:v>Valoda ģimenē</c:v>
                  </c:pt>
                  <c:pt idx="14">
                    <c:v>Nodar-binātība</c:v>
                  </c:pt>
                  <c:pt idx="17">
                    <c:v>Izglītība</c:v>
                  </c:pt>
                  <c:pt idx="20">
                    <c:v>Vecums</c:v>
                  </c:pt>
                  <c:pt idx="27">
                    <c:v>Dzimums</c:v>
                  </c:pt>
                  <c:pt idx="30">
                    <c:v>Kopā</c:v>
                  </c:pt>
                </c:lvl>
              </c:multiLvlStrCache>
            </c:multiLvlStrRef>
          </c:cat>
          <c:val>
            <c:numRef>
              <c:f>Sheet1!$F$3:$F$33</c:f>
              <c:numCache>
                <c:formatCode>0%</c:formatCode>
                <c:ptCount val="31"/>
                <c:pt idx="0">
                  <c:v>0.43985325452937241</c:v>
                </c:pt>
                <c:pt idx="1">
                  <c:v>0.37055856568675816</c:v>
                </c:pt>
                <c:pt idx="2">
                  <c:v>0.42378409718328419</c:v>
                </c:pt>
                <c:pt idx="3">
                  <c:v>0.40344037367342123</c:v>
                </c:pt>
                <c:pt idx="4">
                  <c:v>0.50256447382657587</c:v>
                </c:pt>
                <c:pt idx="5">
                  <c:v>0.1965701200539022</c:v>
                </c:pt>
                <c:pt idx="7">
                  <c:v>0.39802065296250111</c:v>
                </c:pt>
                <c:pt idx="8">
                  <c:v>0.35166925981139935</c:v>
                </c:pt>
                <c:pt idx="9">
                  <c:v>0.50256447382657587</c:v>
                </c:pt>
                <c:pt idx="11">
                  <c:v>0.43614100613488982</c:v>
                </c:pt>
                <c:pt idx="12">
                  <c:v>0.41069742177929131</c:v>
                </c:pt>
                <c:pt idx="14">
                  <c:v>0.38313288689777436</c:v>
                </c:pt>
                <c:pt idx="15">
                  <c:v>0.42835222467862549</c:v>
                </c:pt>
                <c:pt idx="17">
                  <c:v>0.3734317141799931</c:v>
                </c:pt>
                <c:pt idx="18">
                  <c:v>0.44456561254265653</c:v>
                </c:pt>
                <c:pt idx="20">
                  <c:v>0.38832465610661593</c:v>
                </c:pt>
                <c:pt idx="21">
                  <c:v>0.43197651232567436</c:v>
                </c:pt>
                <c:pt idx="22">
                  <c:v>0.49474280238047869</c:v>
                </c:pt>
                <c:pt idx="23">
                  <c:v>0.43349672451356708</c:v>
                </c:pt>
                <c:pt idx="24">
                  <c:v>0.37455403209007038</c:v>
                </c:pt>
                <c:pt idx="25">
                  <c:v>0.28487886790476713</c:v>
                </c:pt>
                <c:pt idx="27">
                  <c:v>0.40199100562690071</c:v>
                </c:pt>
                <c:pt idx="28">
                  <c:v>0.4279937269320036</c:v>
                </c:pt>
                <c:pt idx="30">
                  <c:v>0.41542948732245305</c:v>
                </c:pt>
              </c:numCache>
            </c:numRef>
          </c:val>
          <c:extLst>
            <c:ext xmlns:c16="http://schemas.microsoft.com/office/drawing/2014/chart" uri="{C3380CC4-5D6E-409C-BE32-E72D297353CC}">
              <c16:uniqueId val="{00000003-AC50-4D60-9884-ED2645DD5479}"/>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en-US"/>
          </a:p>
        </c:txPr>
        <c:crossAx val="-1719217280"/>
        <c:crosses val="autoZero"/>
        <c:auto val="1"/>
        <c:lblAlgn val="ctr"/>
        <c:lblOffset val="100"/>
        <c:noMultiLvlLbl val="0"/>
      </c:catAx>
      <c:valAx>
        <c:axId val="-1719217280"/>
        <c:scaling>
          <c:orientation val="minMax"/>
        </c:scaling>
        <c:delete val="1"/>
        <c:axPos val="b"/>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21961099158769276"/>
          <c:y val="2.3597491191768767E-3"/>
          <c:w val="0.78038900841230729"/>
          <c:h val="4.1885770007160504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2249850623202705"/>
          <c:y val="2.0889495796342559E-2"/>
          <c:w val="0.7412496169729329"/>
          <c:h val="0.96697201401478661"/>
        </c:manualLayout>
      </c:layout>
      <c:barChart>
        <c:barDir val="bar"/>
        <c:grouping val="clustered"/>
        <c:varyColors val="0"/>
        <c:ser>
          <c:idx val="0"/>
          <c:order val="0"/>
          <c:tx>
            <c:strRef>
              <c:f>Sheet1!$C$1</c:f>
              <c:strCache>
                <c:ptCount val="1"/>
                <c:pt idx="0">
                  <c:v>Uzskata, ka medijiem Latvijā būtu jāveido saturs krievu valodā</c:v>
                </c:pt>
              </c:strCache>
            </c:strRef>
          </c:tx>
          <c:spPr>
            <a:solidFill>
              <a:schemeClr val="accent5"/>
            </a:solidFill>
          </c:spPr>
          <c:invertIfNegative val="0"/>
          <c:dPt>
            <c:idx val="0"/>
            <c:invertIfNegative val="0"/>
            <c:bubble3D val="0"/>
            <c:spPr>
              <a:solidFill>
                <a:srgbClr val="70AD47">
                  <a:lumMod val="50000"/>
                </a:srgbClr>
              </a:solidFill>
            </c:spPr>
            <c:extLst>
              <c:ext xmlns:c16="http://schemas.microsoft.com/office/drawing/2014/chart" uri="{C3380CC4-5D6E-409C-BE32-E72D297353CC}">
                <c16:uniqueId val="{00000001-8114-41FB-A1F0-FB39EE0B210D}"/>
              </c:ext>
            </c:extLst>
          </c:dPt>
          <c:dPt>
            <c:idx val="1"/>
            <c:invertIfNegative val="0"/>
            <c:bubble3D val="0"/>
            <c:spPr>
              <a:solidFill>
                <a:srgbClr val="70AD47">
                  <a:lumMod val="50000"/>
                </a:srgbClr>
              </a:solidFill>
            </c:spPr>
            <c:extLst>
              <c:ext xmlns:c16="http://schemas.microsoft.com/office/drawing/2014/chart" uri="{C3380CC4-5D6E-409C-BE32-E72D297353CC}">
                <c16:uniqueId val="{00000003-8114-41FB-A1F0-FB39EE0B210D}"/>
              </c:ext>
            </c:extLst>
          </c:dPt>
          <c:dPt>
            <c:idx val="2"/>
            <c:invertIfNegative val="0"/>
            <c:bubble3D val="0"/>
            <c:spPr>
              <a:solidFill>
                <a:srgbClr val="70AD47">
                  <a:lumMod val="50000"/>
                </a:srgbClr>
              </a:solidFill>
            </c:spPr>
            <c:extLst>
              <c:ext xmlns:c16="http://schemas.microsoft.com/office/drawing/2014/chart" uri="{C3380CC4-5D6E-409C-BE32-E72D297353CC}">
                <c16:uniqueId val="{00000005-8114-41FB-A1F0-FB39EE0B210D}"/>
              </c:ext>
            </c:extLst>
          </c:dPt>
          <c:dPt>
            <c:idx val="3"/>
            <c:invertIfNegative val="0"/>
            <c:bubble3D val="0"/>
            <c:spPr>
              <a:solidFill>
                <a:srgbClr val="70AD47">
                  <a:lumMod val="50000"/>
                </a:srgbClr>
              </a:solidFill>
            </c:spPr>
            <c:extLst>
              <c:ext xmlns:c16="http://schemas.microsoft.com/office/drawing/2014/chart" uri="{C3380CC4-5D6E-409C-BE32-E72D297353CC}">
                <c16:uniqueId val="{00000007-8114-41FB-A1F0-FB39EE0B210D}"/>
              </c:ext>
            </c:extLst>
          </c:dPt>
          <c:dPt>
            <c:idx val="4"/>
            <c:invertIfNegative val="0"/>
            <c:bubble3D val="0"/>
            <c:spPr>
              <a:solidFill>
                <a:srgbClr val="9BBB59">
                  <a:lumMod val="50000"/>
                </a:srgbClr>
              </a:solidFill>
            </c:spPr>
            <c:extLst>
              <c:ext xmlns:c16="http://schemas.microsoft.com/office/drawing/2014/chart" uri="{C3380CC4-5D6E-409C-BE32-E72D297353CC}">
                <c16:uniqueId val="{00000009-8114-41FB-A1F0-FB39EE0B210D}"/>
              </c:ext>
            </c:extLst>
          </c:dPt>
          <c:dPt>
            <c:idx val="5"/>
            <c:invertIfNegative val="0"/>
            <c:bubble3D val="0"/>
            <c:spPr>
              <a:solidFill>
                <a:srgbClr val="9BBB59">
                  <a:lumMod val="50000"/>
                </a:srgbClr>
              </a:solidFill>
            </c:spPr>
            <c:extLst>
              <c:ext xmlns:c16="http://schemas.microsoft.com/office/drawing/2014/chart" uri="{C3380CC4-5D6E-409C-BE32-E72D297353CC}">
                <c16:uniqueId val="{0000000B-8114-41FB-A1F0-FB39EE0B210D}"/>
              </c:ext>
            </c:extLst>
          </c:dPt>
          <c:dPt>
            <c:idx val="7"/>
            <c:invertIfNegative val="0"/>
            <c:bubble3D val="0"/>
            <c:spPr>
              <a:solidFill>
                <a:srgbClr val="00B0F0"/>
              </a:solidFill>
            </c:spPr>
            <c:extLst>
              <c:ext xmlns:c16="http://schemas.microsoft.com/office/drawing/2014/chart" uri="{C3380CC4-5D6E-409C-BE32-E72D297353CC}">
                <c16:uniqueId val="{0000000D-8114-41FB-A1F0-FB39EE0B210D}"/>
              </c:ext>
            </c:extLst>
          </c:dPt>
          <c:dPt>
            <c:idx val="8"/>
            <c:invertIfNegative val="0"/>
            <c:bubble3D val="0"/>
            <c:spPr>
              <a:solidFill>
                <a:srgbClr val="00B0F0"/>
              </a:solidFill>
            </c:spPr>
            <c:extLst>
              <c:ext xmlns:c16="http://schemas.microsoft.com/office/drawing/2014/chart" uri="{C3380CC4-5D6E-409C-BE32-E72D297353CC}">
                <c16:uniqueId val="{0000000F-8114-41FB-A1F0-FB39EE0B210D}"/>
              </c:ext>
            </c:extLst>
          </c:dPt>
          <c:dPt>
            <c:idx val="9"/>
            <c:invertIfNegative val="0"/>
            <c:bubble3D val="0"/>
            <c:spPr>
              <a:solidFill>
                <a:srgbClr val="00B0F0"/>
              </a:solidFill>
            </c:spPr>
            <c:extLst>
              <c:ext xmlns:c16="http://schemas.microsoft.com/office/drawing/2014/chart" uri="{C3380CC4-5D6E-409C-BE32-E72D297353CC}">
                <c16:uniqueId val="{00000011-8114-41FB-A1F0-FB39EE0B210D}"/>
              </c:ext>
            </c:extLst>
          </c:dPt>
          <c:dPt>
            <c:idx val="10"/>
            <c:invertIfNegative val="0"/>
            <c:bubble3D val="0"/>
            <c:spPr>
              <a:solidFill>
                <a:srgbClr val="8064A2"/>
              </a:solidFill>
            </c:spPr>
            <c:extLst>
              <c:ext xmlns:c16="http://schemas.microsoft.com/office/drawing/2014/chart" uri="{C3380CC4-5D6E-409C-BE32-E72D297353CC}">
                <c16:uniqueId val="{00000013-8114-41FB-A1F0-FB39EE0B210D}"/>
              </c:ext>
            </c:extLst>
          </c:dPt>
          <c:dPt>
            <c:idx val="11"/>
            <c:invertIfNegative val="0"/>
            <c:bubble3D val="0"/>
            <c:spPr>
              <a:solidFill>
                <a:srgbClr val="8064A2"/>
              </a:solidFill>
            </c:spPr>
            <c:extLst>
              <c:ext xmlns:c16="http://schemas.microsoft.com/office/drawing/2014/chart" uri="{C3380CC4-5D6E-409C-BE32-E72D297353CC}">
                <c16:uniqueId val="{00000015-8114-41FB-A1F0-FB39EE0B210D}"/>
              </c:ext>
            </c:extLst>
          </c:dPt>
          <c:dPt>
            <c:idx val="12"/>
            <c:invertIfNegative val="0"/>
            <c:bubble3D val="0"/>
            <c:spPr>
              <a:solidFill>
                <a:srgbClr val="8064A2"/>
              </a:solidFill>
            </c:spPr>
            <c:extLst>
              <c:ext xmlns:c16="http://schemas.microsoft.com/office/drawing/2014/chart" uri="{C3380CC4-5D6E-409C-BE32-E72D297353CC}">
                <c16:uniqueId val="{00000017-8114-41FB-A1F0-FB39EE0B210D}"/>
              </c:ext>
            </c:extLst>
          </c:dPt>
          <c:dPt>
            <c:idx val="13"/>
            <c:invertIfNegative val="0"/>
            <c:bubble3D val="0"/>
            <c:spPr>
              <a:solidFill>
                <a:srgbClr val="4F81BD"/>
              </a:solidFill>
            </c:spPr>
            <c:extLst>
              <c:ext xmlns:c16="http://schemas.microsoft.com/office/drawing/2014/chart" uri="{C3380CC4-5D6E-409C-BE32-E72D297353CC}">
                <c16:uniqueId val="{00000019-8114-41FB-A1F0-FB39EE0B210D}"/>
              </c:ext>
            </c:extLst>
          </c:dPt>
          <c:dPt>
            <c:idx val="14"/>
            <c:invertIfNegative val="0"/>
            <c:bubble3D val="0"/>
            <c:spPr>
              <a:solidFill>
                <a:srgbClr val="9BBB59"/>
              </a:solidFill>
            </c:spPr>
            <c:extLst>
              <c:ext xmlns:c16="http://schemas.microsoft.com/office/drawing/2014/chart" uri="{C3380CC4-5D6E-409C-BE32-E72D297353CC}">
                <c16:uniqueId val="{0000001B-8114-41FB-A1F0-FB39EE0B210D}"/>
              </c:ext>
            </c:extLst>
          </c:dPt>
          <c:dPt>
            <c:idx val="15"/>
            <c:invertIfNegative val="0"/>
            <c:bubble3D val="0"/>
            <c:spPr>
              <a:solidFill>
                <a:srgbClr val="9BBB59"/>
              </a:solidFill>
            </c:spPr>
            <c:extLst>
              <c:ext xmlns:c16="http://schemas.microsoft.com/office/drawing/2014/chart" uri="{C3380CC4-5D6E-409C-BE32-E72D297353CC}">
                <c16:uniqueId val="{0000001D-8114-41FB-A1F0-FB39EE0B210D}"/>
              </c:ext>
            </c:extLst>
          </c:dPt>
          <c:dPt>
            <c:idx val="16"/>
            <c:invertIfNegative val="0"/>
            <c:bubble3D val="0"/>
            <c:spPr>
              <a:solidFill>
                <a:srgbClr val="4F81BD"/>
              </a:solidFill>
            </c:spPr>
            <c:extLst>
              <c:ext xmlns:c16="http://schemas.microsoft.com/office/drawing/2014/chart" uri="{C3380CC4-5D6E-409C-BE32-E72D297353CC}">
                <c16:uniqueId val="{0000001F-8114-41FB-A1F0-FB39EE0B210D}"/>
              </c:ext>
            </c:extLst>
          </c:dPt>
          <c:dPt>
            <c:idx val="17"/>
            <c:invertIfNegative val="0"/>
            <c:bubble3D val="0"/>
            <c:spPr>
              <a:solidFill>
                <a:srgbClr val="F79646"/>
              </a:solidFill>
            </c:spPr>
            <c:extLst>
              <c:ext xmlns:c16="http://schemas.microsoft.com/office/drawing/2014/chart" uri="{C3380CC4-5D6E-409C-BE32-E72D297353CC}">
                <c16:uniqueId val="{00000021-8114-41FB-A1F0-FB39EE0B210D}"/>
              </c:ext>
            </c:extLst>
          </c:dPt>
          <c:dPt>
            <c:idx val="18"/>
            <c:invertIfNegative val="0"/>
            <c:bubble3D val="0"/>
            <c:spPr>
              <a:solidFill>
                <a:srgbClr val="F79646"/>
              </a:solidFill>
            </c:spPr>
            <c:extLst>
              <c:ext xmlns:c16="http://schemas.microsoft.com/office/drawing/2014/chart" uri="{C3380CC4-5D6E-409C-BE32-E72D297353CC}">
                <c16:uniqueId val="{00000023-8114-41FB-A1F0-FB39EE0B210D}"/>
              </c:ext>
            </c:extLst>
          </c:dPt>
          <c:dPt>
            <c:idx val="19"/>
            <c:invertIfNegative val="0"/>
            <c:bubble3D val="0"/>
            <c:spPr>
              <a:solidFill>
                <a:srgbClr val="70AD47"/>
              </a:solidFill>
            </c:spPr>
            <c:extLst>
              <c:ext xmlns:c16="http://schemas.microsoft.com/office/drawing/2014/chart" uri="{C3380CC4-5D6E-409C-BE32-E72D297353CC}">
                <c16:uniqueId val="{00000025-8114-41FB-A1F0-FB39EE0B210D}"/>
              </c:ext>
            </c:extLst>
          </c:dPt>
          <c:dPt>
            <c:idx val="20"/>
            <c:invertIfNegative val="0"/>
            <c:bubble3D val="0"/>
            <c:spPr>
              <a:solidFill>
                <a:srgbClr val="4F81BD"/>
              </a:solidFill>
            </c:spPr>
            <c:extLst>
              <c:ext xmlns:c16="http://schemas.microsoft.com/office/drawing/2014/chart" uri="{C3380CC4-5D6E-409C-BE32-E72D297353CC}">
                <c16:uniqueId val="{00000027-8114-41FB-A1F0-FB39EE0B210D}"/>
              </c:ext>
            </c:extLst>
          </c:dPt>
          <c:dPt>
            <c:idx val="21"/>
            <c:invertIfNegative val="0"/>
            <c:bubble3D val="0"/>
            <c:spPr>
              <a:solidFill>
                <a:srgbClr val="4F81BD"/>
              </a:solidFill>
            </c:spPr>
            <c:extLst>
              <c:ext xmlns:c16="http://schemas.microsoft.com/office/drawing/2014/chart" uri="{C3380CC4-5D6E-409C-BE32-E72D297353CC}">
                <c16:uniqueId val="{00000029-8114-41FB-A1F0-FB39EE0B210D}"/>
              </c:ext>
            </c:extLst>
          </c:dPt>
          <c:dPt>
            <c:idx val="22"/>
            <c:invertIfNegative val="0"/>
            <c:bubble3D val="0"/>
            <c:spPr>
              <a:solidFill>
                <a:srgbClr val="4F81BD"/>
              </a:solidFill>
            </c:spPr>
            <c:extLst>
              <c:ext xmlns:c16="http://schemas.microsoft.com/office/drawing/2014/chart" uri="{C3380CC4-5D6E-409C-BE32-E72D297353CC}">
                <c16:uniqueId val="{0000002B-8114-41FB-A1F0-FB39EE0B210D}"/>
              </c:ext>
            </c:extLst>
          </c:dPt>
          <c:dPt>
            <c:idx val="23"/>
            <c:invertIfNegative val="0"/>
            <c:bubble3D val="0"/>
            <c:spPr>
              <a:solidFill>
                <a:srgbClr val="4F81BD"/>
              </a:solidFill>
            </c:spPr>
            <c:extLst>
              <c:ext xmlns:c16="http://schemas.microsoft.com/office/drawing/2014/chart" uri="{C3380CC4-5D6E-409C-BE32-E72D297353CC}">
                <c16:uniqueId val="{0000002D-8114-41FB-A1F0-FB39EE0B210D}"/>
              </c:ext>
            </c:extLst>
          </c:dPt>
          <c:dPt>
            <c:idx val="24"/>
            <c:invertIfNegative val="0"/>
            <c:bubble3D val="0"/>
            <c:spPr>
              <a:solidFill>
                <a:srgbClr val="4F81BD"/>
              </a:solidFill>
            </c:spPr>
            <c:extLst>
              <c:ext xmlns:c16="http://schemas.microsoft.com/office/drawing/2014/chart" uri="{C3380CC4-5D6E-409C-BE32-E72D297353CC}">
                <c16:uniqueId val="{0000002F-8114-41FB-A1F0-FB39EE0B210D}"/>
              </c:ext>
            </c:extLst>
          </c:dPt>
          <c:dPt>
            <c:idx val="25"/>
            <c:invertIfNegative val="0"/>
            <c:bubble3D val="0"/>
            <c:spPr>
              <a:solidFill>
                <a:srgbClr val="4F81BD"/>
              </a:solidFill>
            </c:spPr>
            <c:extLst>
              <c:ext xmlns:c16="http://schemas.microsoft.com/office/drawing/2014/chart" uri="{C3380CC4-5D6E-409C-BE32-E72D297353CC}">
                <c16:uniqueId val="{00000031-8114-41FB-A1F0-FB39EE0B210D}"/>
              </c:ext>
            </c:extLst>
          </c:dPt>
          <c:dPt>
            <c:idx val="26"/>
            <c:invertIfNegative val="0"/>
            <c:bubble3D val="0"/>
            <c:spPr>
              <a:solidFill>
                <a:srgbClr val="4F81BD"/>
              </a:solidFill>
            </c:spPr>
            <c:extLst>
              <c:ext xmlns:c16="http://schemas.microsoft.com/office/drawing/2014/chart" uri="{C3380CC4-5D6E-409C-BE32-E72D297353CC}">
                <c16:uniqueId val="{00000033-8114-41FB-A1F0-FB39EE0B210D}"/>
              </c:ext>
            </c:extLst>
          </c:dPt>
          <c:dPt>
            <c:idx val="27"/>
            <c:invertIfNegative val="0"/>
            <c:bubble3D val="0"/>
            <c:spPr>
              <a:solidFill>
                <a:srgbClr val="00B050"/>
              </a:solidFill>
            </c:spPr>
            <c:extLst>
              <c:ext xmlns:c16="http://schemas.microsoft.com/office/drawing/2014/chart" uri="{C3380CC4-5D6E-409C-BE32-E72D297353CC}">
                <c16:uniqueId val="{00000035-8114-41FB-A1F0-FB39EE0B210D}"/>
              </c:ext>
            </c:extLst>
          </c:dPt>
          <c:dPt>
            <c:idx val="28"/>
            <c:invertIfNegative val="0"/>
            <c:bubble3D val="0"/>
            <c:spPr>
              <a:solidFill>
                <a:srgbClr val="00B050"/>
              </a:solidFill>
            </c:spPr>
            <c:extLst>
              <c:ext xmlns:c16="http://schemas.microsoft.com/office/drawing/2014/chart" uri="{C3380CC4-5D6E-409C-BE32-E72D297353CC}">
                <c16:uniqueId val="{00000037-8114-41FB-A1F0-FB39EE0B210D}"/>
              </c:ext>
            </c:extLst>
          </c:dPt>
          <c:dPt>
            <c:idx val="30"/>
            <c:invertIfNegative val="0"/>
            <c:bubble3D val="0"/>
            <c:spPr>
              <a:solidFill>
                <a:srgbClr val="990033"/>
              </a:solidFill>
            </c:spPr>
            <c:extLst>
              <c:ext xmlns:c16="http://schemas.microsoft.com/office/drawing/2014/chart" uri="{C3380CC4-5D6E-409C-BE32-E72D297353CC}">
                <c16:uniqueId val="{00000039-8114-41FB-A1F0-FB39EE0B210D}"/>
              </c:ext>
            </c:extLst>
          </c:dPt>
          <c:dPt>
            <c:idx val="31"/>
            <c:invertIfNegative val="0"/>
            <c:bubble3D val="0"/>
            <c:spPr>
              <a:solidFill>
                <a:srgbClr val="00B050"/>
              </a:solidFill>
            </c:spPr>
            <c:extLst>
              <c:ext xmlns:c16="http://schemas.microsoft.com/office/drawing/2014/chart" uri="{C3380CC4-5D6E-409C-BE32-E72D297353CC}">
                <c16:uniqueId val="{0000003B-8114-41FB-A1F0-FB39EE0B210D}"/>
              </c:ext>
            </c:extLst>
          </c:dPt>
          <c:dPt>
            <c:idx val="32"/>
            <c:invertIfNegative val="0"/>
            <c:bubble3D val="0"/>
            <c:spPr>
              <a:solidFill>
                <a:srgbClr val="5B9BD5"/>
              </a:solidFill>
            </c:spPr>
            <c:extLst>
              <c:ext xmlns:c16="http://schemas.microsoft.com/office/drawing/2014/chart" uri="{C3380CC4-5D6E-409C-BE32-E72D297353CC}">
                <c16:uniqueId val="{0000003D-8114-41FB-A1F0-FB39EE0B210D}"/>
              </c:ext>
            </c:extLst>
          </c:dPt>
          <c:dPt>
            <c:idx val="33"/>
            <c:invertIfNegative val="0"/>
            <c:bubble3D val="0"/>
            <c:spPr>
              <a:solidFill>
                <a:srgbClr val="00B050"/>
              </a:solidFill>
            </c:spPr>
            <c:extLst>
              <c:ext xmlns:c16="http://schemas.microsoft.com/office/drawing/2014/chart" uri="{C3380CC4-5D6E-409C-BE32-E72D297353CC}">
                <c16:uniqueId val="{0000003F-8114-41FB-A1F0-FB39EE0B210D}"/>
              </c:ext>
            </c:extLst>
          </c:dPt>
          <c:dPt>
            <c:idx val="34"/>
            <c:invertIfNegative val="0"/>
            <c:bubble3D val="0"/>
            <c:spPr>
              <a:solidFill>
                <a:srgbClr val="00B050"/>
              </a:solidFill>
            </c:spPr>
            <c:extLst>
              <c:ext xmlns:c16="http://schemas.microsoft.com/office/drawing/2014/chart" uri="{C3380CC4-5D6E-409C-BE32-E72D297353CC}">
                <c16:uniqueId val="{00000041-8114-41FB-A1F0-FB39EE0B210D}"/>
              </c:ext>
            </c:extLst>
          </c:dPt>
          <c:dPt>
            <c:idx val="35"/>
            <c:invertIfNegative val="0"/>
            <c:bubble3D val="0"/>
            <c:spPr>
              <a:solidFill>
                <a:srgbClr val="00B050"/>
              </a:solidFill>
            </c:spPr>
            <c:extLst>
              <c:ext xmlns:c16="http://schemas.microsoft.com/office/drawing/2014/chart" uri="{C3380CC4-5D6E-409C-BE32-E72D297353CC}">
                <c16:uniqueId val="{00000043-8114-41FB-A1F0-FB39EE0B210D}"/>
              </c:ext>
            </c:extLst>
          </c:dPt>
          <c:dLbls>
            <c:dLbl>
              <c:idx val="17"/>
              <c:numFmt formatCode="0%" sourceLinked="0"/>
              <c:spPr>
                <a:noFill/>
                <a:ln>
                  <a:noFill/>
                </a:ln>
                <a:effectLst/>
              </c:spPr>
              <c:txPr>
                <a:bodyPr/>
                <a:lstStyle/>
                <a:p>
                  <a:pPr>
                    <a:defRPr sz="900" b="1"/>
                  </a:pPr>
                  <a:endParaRPr lang="en-US"/>
                </a:p>
              </c:txPr>
              <c:showLegendKey val="0"/>
              <c:showVal val="1"/>
              <c:showCatName val="0"/>
              <c:showSerName val="0"/>
              <c:showPercent val="0"/>
              <c:showBubbleSize val="0"/>
              <c:extLst>
                <c:ext xmlns:c16="http://schemas.microsoft.com/office/drawing/2014/chart" uri="{C3380CC4-5D6E-409C-BE32-E72D297353CC}">
                  <c16:uniqueId val="{00000021-8114-41FB-A1F0-FB39EE0B210D}"/>
                </c:ext>
              </c:extLst>
            </c:dLbl>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Sheet1!$A$2:$B$32</c:f>
              <c:multiLvlStrCache>
                <c:ptCount val="31"/>
                <c:lvl>
                  <c:pt idx="0">
                    <c:v>Vidzeme</c:v>
                  </c:pt>
                  <c:pt idx="1">
                    <c:v>Kurzeme</c:v>
                  </c:pt>
                  <c:pt idx="2">
                    <c:v>Zemgale</c:v>
                  </c:pt>
                  <c:pt idx="3">
                    <c:v>Pierīga</c:v>
                  </c:pt>
                  <c:pt idx="4">
                    <c:v>Rīga</c:v>
                  </c:pt>
                  <c:pt idx="5">
                    <c:v>Latgale</c:v>
                  </c:pt>
                  <c:pt idx="7">
                    <c:v>Ciems, lauki</c:v>
                  </c:pt>
                  <c:pt idx="8">
                    <c:v>Cita pilsēta</c:v>
                  </c:pt>
                  <c:pt idx="9">
                    <c:v>Rīga</c:v>
                  </c:pt>
                  <c:pt idx="11">
                    <c:v>Nestrādā</c:v>
                  </c:pt>
                  <c:pt idx="12">
                    <c:v>Strādā</c:v>
                  </c:pt>
                  <c:pt idx="14">
                    <c:v>Pamata, vidējā</c:v>
                  </c:pt>
                  <c:pt idx="15">
                    <c:v>Augstākā</c:v>
                  </c:pt>
                  <c:pt idx="17">
                    <c:v>Cita</c:v>
                  </c:pt>
                  <c:pt idx="18">
                    <c:v>Latviešu</c:v>
                  </c:pt>
                  <c:pt idx="20">
                    <c:v>65-74 gadi</c:v>
                  </c:pt>
                  <c:pt idx="21">
                    <c:v>55-64 gadi</c:v>
                  </c:pt>
                  <c:pt idx="22">
                    <c:v>45-54 gadi</c:v>
                  </c:pt>
                  <c:pt idx="23">
                    <c:v>35-44 gadi</c:v>
                  </c:pt>
                  <c:pt idx="24">
                    <c:v>25-34 gadi</c:v>
                  </c:pt>
                  <c:pt idx="25">
                    <c:v>18-24 gadi</c:v>
                  </c:pt>
                  <c:pt idx="27">
                    <c:v>Vīrieši</c:v>
                  </c:pt>
                  <c:pt idx="28">
                    <c:v>Sievietes</c:v>
                  </c:pt>
                  <c:pt idx="30">
                    <c:v>Kopā</c:v>
                  </c:pt>
                </c:lvl>
                <c:lvl>
                  <c:pt idx="0">
                    <c:v>Reģions</c:v>
                  </c:pt>
                  <c:pt idx="7">
                    <c:v>Dzīves-vieta</c:v>
                  </c:pt>
                  <c:pt idx="11">
                    <c:v>Nodarboša-nās </c:v>
                  </c:pt>
                  <c:pt idx="14">
                    <c:v>Izglītība</c:v>
                  </c:pt>
                  <c:pt idx="17">
                    <c:v>Pamata valoda ģimenē</c:v>
                  </c:pt>
                  <c:pt idx="20">
                    <c:v>Vecums</c:v>
                  </c:pt>
                  <c:pt idx="27">
                    <c:v>Dzi-mums</c:v>
                  </c:pt>
                  <c:pt idx="30">
                    <c:v>Kopā</c:v>
                  </c:pt>
                </c:lvl>
              </c:multiLvlStrCache>
            </c:multiLvlStrRef>
          </c:cat>
          <c:val>
            <c:numRef>
              <c:f>Sheet1!$C$2:$C$32</c:f>
              <c:numCache>
                <c:formatCode>0%</c:formatCode>
                <c:ptCount val="31"/>
                <c:pt idx="0">
                  <c:v>0.40394801203925856</c:v>
                </c:pt>
                <c:pt idx="1">
                  <c:v>0.40926924581341895</c:v>
                </c:pt>
                <c:pt idx="2">
                  <c:v>0.43493378013231715</c:v>
                </c:pt>
                <c:pt idx="3">
                  <c:v>0.4720612918359478</c:v>
                </c:pt>
                <c:pt idx="4">
                  <c:v>0.48293058054409321</c:v>
                </c:pt>
                <c:pt idx="5">
                  <c:v>0.65266835173887605</c:v>
                </c:pt>
                <c:pt idx="7">
                  <c:v>0.41438672197924137</c:v>
                </c:pt>
                <c:pt idx="8">
                  <c:v>0.5338202298644289</c:v>
                </c:pt>
                <c:pt idx="9">
                  <c:v>0.48293058054409321</c:v>
                </c:pt>
                <c:pt idx="11">
                  <c:v>0.48676320578256954</c:v>
                </c:pt>
                <c:pt idx="12">
                  <c:v>0.47478344351781843</c:v>
                </c:pt>
                <c:pt idx="14">
                  <c:v>0.45130407535468853</c:v>
                </c:pt>
                <c:pt idx="15">
                  <c:v>0.4968367864579073</c:v>
                </c:pt>
                <c:pt idx="17">
                  <c:v>0.86500935434234094</c:v>
                </c:pt>
                <c:pt idx="18">
                  <c:v>0.38992787388910477</c:v>
                </c:pt>
                <c:pt idx="20">
                  <c:v>0.47715981349460923</c:v>
                </c:pt>
                <c:pt idx="21">
                  <c:v>0.54413110114746144</c:v>
                </c:pt>
                <c:pt idx="22">
                  <c:v>0.52015302010135256</c:v>
                </c:pt>
                <c:pt idx="23">
                  <c:v>0.46677512279048577</c:v>
                </c:pt>
                <c:pt idx="24">
                  <c:v>0.38864553516760886</c:v>
                </c:pt>
                <c:pt idx="25">
                  <c:v>0.42452805451166786</c:v>
                </c:pt>
                <c:pt idx="27">
                  <c:v>0.50297011256469448</c:v>
                </c:pt>
                <c:pt idx="28">
                  <c:v>0.45500487579020799</c:v>
                </c:pt>
                <c:pt idx="30">
                  <c:v>0.47820387267033659</c:v>
                </c:pt>
              </c:numCache>
            </c:numRef>
          </c:val>
          <c:extLst>
            <c:ext xmlns:c16="http://schemas.microsoft.com/office/drawing/2014/chart" uri="{C3380CC4-5D6E-409C-BE32-E72D297353CC}">
              <c16:uniqueId val="{00000044-8114-41FB-A1F0-FB39EE0B210D}"/>
            </c:ext>
          </c:extLst>
        </c:ser>
        <c:dLbls>
          <c:showLegendKey val="0"/>
          <c:showVal val="0"/>
          <c:showCatName val="0"/>
          <c:showSerName val="0"/>
          <c:showPercent val="0"/>
          <c:showBubbleSize val="0"/>
        </c:dLbls>
        <c:gapWidth val="51"/>
        <c:axId val="-1720574624"/>
        <c:axId val="-1720593120"/>
      </c:barChart>
      <c:catAx>
        <c:axId val="-1720574624"/>
        <c:scaling>
          <c:orientation val="minMax"/>
        </c:scaling>
        <c:delete val="0"/>
        <c:axPos val="l"/>
        <c:numFmt formatCode="General" sourceLinked="0"/>
        <c:majorTickMark val="out"/>
        <c:minorTickMark val="none"/>
        <c:tickLblPos val="nextTo"/>
        <c:txPr>
          <a:bodyPr/>
          <a:lstStyle/>
          <a:p>
            <a:pPr>
              <a:defRPr sz="1000"/>
            </a:pPr>
            <a:endParaRPr lang="en-US"/>
          </a:p>
        </c:txPr>
        <c:crossAx val="-1720593120"/>
        <c:crosses val="autoZero"/>
        <c:auto val="1"/>
        <c:lblAlgn val="ctr"/>
        <c:lblOffset val="100"/>
        <c:noMultiLvlLbl val="0"/>
      </c:catAx>
      <c:valAx>
        <c:axId val="-1720593120"/>
        <c:scaling>
          <c:orientation val="minMax"/>
          <c:max val="1"/>
        </c:scaling>
        <c:delete val="1"/>
        <c:axPos val="b"/>
        <c:numFmt formatCode="0%" sourceLinked="1"/>
        <c:majorTickMark val="out"/>
        <c:minorTickMark val="none"/>
        <c:tickLblPos val="nextTo"/>
        <c:crossAx val="-1720574624"/>
        <c:crosses val="autoZero"/>
        <c:crossBetween val="between"/>
        <c:majorUnit val="0.25"/>
      </c:valAx>
    </c:plotArea>
    <c:plotVisOnly val="1"/>
    <c:dispBlanksAs val="gap"/>
    <c:showDLblsOverMax val="0"/>
  </c:chart>
  <c:txPr>
    <a:bodyPr/>
    <a:lstStyle/>
    <a:p>
      <a:pPr>
        <a:defRPr sz="1800"/>
      </a:pPr>
      <a:endParaRPr lang="en-US"/>
    </a:p>
  </c:txPr>
  <c:externalData r:id="rId2">
    <c:autoUpdate val="0"/>
  </c:externalData>
  <c:userShapes r:id="rId3"/>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Sheet1!$C$3</c:f>
              <c:strCache>
                <c:ptCount val="1"/>
                <c:pt idx="0">
                  <c:v>Lieto subtitrus</c:v>
                </c:pt>
              </c:strCache>
            </c:strRef>
          </c:tx>
          <c:spPr>
            <a:solidFill>
              <a:srgbClr val="F7964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Sheet1!$C$4:$C$27</c:f>
              <c:numCache>
                <c:formatCode>0%</c:formatCode>
                <c:ptCount val="24"/>
                <c:pt idx="0">
                  <c:v>0.21545921579870034</c:v>
                </c:pt>
                <c:pt idx="1">
                  <c:v>0.25043586976618831</c:v>
                </c:pt>
                <c:pt idx="2">
                  <c:v>0.22200546963998682</c:v>
                </c:pt>
                <c:pt idx="4">
                  <c:v>0.19476245584650062</c:v>
                </c:pt>
                <c:pt idx="5">
                  <c:v>0.23780124428373636</c:v>
                </c:pt>
                <c:pt idx="7">
                  <c:v>0.17967673473736351</c:v>
                </c:pt>
                <c:pt idx="8">
                  <c:v>0.24983570499300989</c:v>
                </c:pt>
                <c:pt idx="10">
                  <c:v>0.20949579665733153</c:v>
                </c:pt>
                <c:pt idx="11">
                  <c:v>0.24387123808999836</c:v>
                </c:pt>
                <c:pt idx="13">
                  <c:v>0.1839142136234341</c:v>
                </c:pt>
                <c:pt idx="14">
                  <c:v>0.17275752508032458</c:v>
                </c:pt>
                <c:pt idx="15">
                  <c:v>0.23849175176441706</c:v>
                </c:pt>
                <c:pt idx="16">
                  <c:v>0.27529693279497669</c:v>
                </c:pt>
                <c:pt idx="17">
                  <c:v>0.25954210674277889</c:v>
                </c:pt>
                <c:pt idx="18">
                  <c:v>0.27379611563645068</c:v>
                </c:pt>
                <c:pt idx="20">
                  <c:v>0.21178774943387524</c:v>
                </c:pt>
                <c:pt idx="21">
                  <c:v>0.24668036286260805</c:v>
                </c:pt>
                <c:pt idx="23">
                  <c:v>0.22980410654642316</c:v>
                </c:pt>
              </c:numCache>
            </c:numRef>
          </c:val>
          <c:extLst>
            <c:ext xmlns:c16="http://schemas.microsoft.com/office/drawing/2014/chart" uri="{C3380CC4-5D6E-409C-BE32-E72D297353CC}">
              <c16:uniqueId val="{00000000-3B07-4958-8DE9-E2F91ECAD15D}"/>
            </c:ext>
          </c:extLst>
        </c:ser>
        <c:ser>
          <c:idx val="1"/>
          <c:order val="1"/>
          <c:tx>
            <c:strRef>
              <c:f>Sheet1!$D$3</c:f>
              <c:strCache>
                <c:ptCount val="1"/>
                <c:pt idx="0">
                  <c:v>Lieto valodas celiņu</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Sheet1!$D$4:$D$27</c:f>
              <c:numCache>
                <c:formatCode>0%</c:formatCode>
                <c:ptCount val="24"/>
                <c:pt idx="0">
                  <c:v>0.13238093371094106</c:v>
                </c:pt>
                <c:pt idx="1">
                  <c:v>0.11937373969336255</c:v>
                </c:pt>
                <c:pt idx="2">
                  <c:v>9.1784404740559766E-2</c:v>
                </c:pt>
                <c:pt idx="4">
                  <c:v>8.8136678597328058E-2</c:v>
                </c:pt>
                <c:pt idx="5">
                  <c:v>0.12087340462445875</c:v>
                </c:pt>
                <c:pt idx="7">
                  <c:v>0.10940398476819213</c:v>
                </c:pt>
                <c:pt idx="8">
                  <c:v>0.11694305078155881</c:v>
                </c:pt>
                <c:pt idx="10">
                  <c:v>0.12381680831346563</c:v>
                </c:pt>
                <c:pt idx="11">
                  <c:v>0.10853819847621465</c:v>
                </c:pt>
                <c:pt idx="13">
                  <c:v>0.12372375319211386</c:v>
                </c:pt>
                <c:pt idx="14">
                  <c:v>0.11429343691175882</c:v>
                </c:pt>
                <c:pt idx="15">
                  <c:v>0.15190579247587233</c:v>
                </c:pt>
                <c:pt idx="16">
                  <c:v>9.7246699666371339E-2</c:v>
                </c:pt>
                <c:pt idx="17">
                  <c:v>0.11237470006536751</c:v>
                </c:pt>
                <c:pt idx="18">
                  <c:v>5.7671937022299023E-2</c:v>
                </c:pt>
                <c:pt idx="20">
                  <c:v>0.1043793512223056</c:v>
                </c:pt>
                <c:pt idx="21">
                  <c:v>0.12454284963557924</c:v>
                </c:pt>
                <c:pt idx="23">
                  <c:v>0.11479051714983952</c:v>
                </c:pt>
              </c:numCache>
            </c:numRef>
          </c:val>
          <c:extLst>
            <c:ext xmlns:c16="http://schemas.microsoft.com/office/drawing/2014/chart" uri="{C3380CC4-5D6E-409C-BE32-E72D297353CC}">
              <c16:uniqueId val="{00000001-3B07-4958-8DE9-E2F91ECAD15D}"/>
            </c:ext>
          </c:extLst>
        </c:ser>
        <c:ser>
          <c:idx val="2"/>
          <c:order val="2"/>
          <c:tx>
            <c:strRef>
              <c:f>Sheet1!$E$3</c:f>
              <c:strCache>
                <c:ptCount val="1"/>
                <c:pt idx="0">
                  <c:v>Reizēm lieto subtitrus, reizēm valodas celiņu</c:v>
                </c:pt>
              </c:strCache>
            </c:strRef>
          </c:tx>
          <c:spPr>
            <a:solidFill>
              <a:srgbClr val="9BBB59"/>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Sheet1!$E$4:$E$27</c:f>
              <c:numCache>
                <c:formatCode>0%</c:formatCode>
                <c:ptCount val="24"/>
                <c:pt idx="0">
                  <c:v>0.38105983976815661</c:v>
                </c:pt>
                <c:pt idx="1">
                  <c:v>0.26786017426932035</c:v>
                </c:pt>
                <c:pt idx="2">
                  <c:v>0.34874915085468727</c:v>
                </c:pt>
                <c:pt idx="4">
                  <c:v>0.21890349124971814</c:v>
                </c:pt>
                <c:pt idx="5">
                  <c:v>0.35665736200558512</c:v>
                </c:pt>
                <c:pt idx="7">
                  <c:v>0.36131473939335718</c:v>
                </c:pt>
                <c:pt idx="8">
                  <c:v>0.31897117410382342</c:v>
                </c:pt>
                <c:pt idx="10">
                  <c:v>0.31853048681151802</c:v>
                </c:pt>
                <c:pt idx="11">
                  <c:v>0.33974060767351122</c:v>
                </c:pt>
                <c:pt idx="13">
                  <c:v>0.43216279379747052</c:v>
                </c:pt>
                <c:pt idx="14">
                  <c:v>0.37677106407902045</c:v>
                </c:pt>
                <c:pt idx="15">
                  <c:v>0.30683166297205888</c:v>
                </c:pt>
                <c:pt idx="16">
                  <c:v>0.31820705212902395</c:v>
                </c:pt>
                <c:pt idx="17">
                  <c:v>0.29741723834957712</c:v>
                </c:pt>
                <c:pt idx="18">
                  <c:v>0.18392019258853867</c:v>
                </c:pt>
                <c:pt idx="20">
                  <c:v>0.34785692057498607</c:v>
                </c:pt>
                <c:pt idx="21">
                  <c:v>0.31532793714301749</c:v>
                </c:pt>
                <c:pt idx="23">
                  <c:v>0.33106099374607362</c:v>
                </c:pt>
              </c:numCache>
            </c:numRef>
          </c:val>
          <c:extLst>
            <c:ext xmlns:c16="http://schemas.microsoft.com/office/drawing/2014/chart" uri="{C3380CC4-5D6E-409C-BE32-E72D297353CC}">
              <c16:uniqueId val="{00000002-3B07-4958-8DE9-E2F91ECAD15D}"/>
            </c:ext>
          </c:extLst>
        </c:ser>
        <c:ser>
          <c:idx val="3"/>
          <c:order val="3"/>
          <c:tx>
            <c:strRef>
              <c:f>Sheet1!$F$3</c:f>
              <c:strCache>
                <c:ptCount val="1"/>
                <c:pt idx="0">
                  <c:v>Nelieto ne vienu, ne otru</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Sheet1!$F$4:$F$27</c:f>
              <c:numCache>
                <c:formatCode>0%</c:formatCode>
                <c:ptCount val="24"/>
                <c:pt idx="0">
                  <c:v>0.27110001072220069</c:v>
                </c:pt>
                <c:pt idx="1">
                  <c:v>0.36233021627112855</c:v>
                </c:pt>
                <c:pt idx="2">
                  <c:v>0.337460974764768</c:v>
                </c:pt>
                <c:pt idx="4">
                  <c:v>0.49819737430645328</c:v>
                </c:pt>
                <c:pt idx="5">
                  <c:v>0.28466798908621749</c:v>
                </c:pt>
                <c:pt idx="7">
                  <c:v>0.34960454110108879</c:v>
                </c:pt>
                <c:pt idx="8">
                  <c:v>0.31425007012160427</c:v>
                </c:pt>
                <c:pt idx="10">
                  <c:v>0.34815690821768475</c:v>
                </c:pt>
                <c:pt idx="11">
                  <c:v>0.30784995576027402</c:v>
                </c:pt>
                <c:pt idx="13">
                  <c:v>0.26019923938698192</c:v>
                </c:pt>
                <c:pt idx="14">
                  <c:v>0.33617797392889598</c:v>
                </c:pt>
                <c:pt idx="15">
                  <c:v>0.30277079278765018</c:v>
                </c:pt>
                <c:pt idx="16">
                  <c:v>0.30924931540963008</c:v>
                </c:pt>
                <c:pt idx="17">
                  <c:v>0.33066595484227629</c:v>
                </c:pt>
                <c:pt idx="18">
                  <c:v>0.48461175475271112</c:v>
                </c:pt>
                <c:pt idx="20">
                  <c:v>0.3359759787688319</c:v>
                </c:pt>
                <c:pt idx="21">
                  <c:v>0.31344885035879422</c:v>
                </c:pt>
                <c:pt idx="23">
                  <c:v>0.32434438255766118</c:v>
                </c:pt>
              </c:numCache>
            </c:numRef>
          </c:val>
          <c:extLst>
            <c:ext xmlns:c16="http://schemas.microsoft.com/office/drawing/2014/chart" uri="{C3380CC4-5D6E-409C-BE32-E72D297353CC}">
              <c16:uniqueId val="{00000003-3B07-4958-8DE9-E2F91ECAD15D}"/>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en-US"/>
          </a:p>
        </c:txPr>
        <c:crossAx val="-1719217280"/>
        <c:crosses val="autoZero"/>
        <c:auto val="1"/>
        <c:lblAlgn val="ctr"/>
        <c:lblOffset val="100"/>
        <c:noMultiLvlLbl val="0"/>
      </c:catAx>
      <c:valAx>
        <c:axId val="-1719217280"/>
        <c:scaling>
          <c:orientation val="minMax"/>
        </c:scaling>
        <c:delete val="1"/>
        <c:axPos val="b"/>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1351527986539891"/>
          <c:y val="2.3597491191768767E-3"/>
          <c:w val="0.8648472013460109"/>
          <c:h val="4.1885770007160504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907027469195667"/>
          <c:y val="0.20950391166194249"/>
          <c:w val="0.51932681487152632"/>
          <c:h val="0.5391989779849804"/>
        </c:manualLayout>
      </c:layout>
      <c:doughnutChart>
        <c:varyColors val="1"/>
        <c:ser>
          <c:idx val="0"/>
          <c:order val="0"/>
          <c:tx>
            <c:strRef>
              <c:f>Sheet1!$B$1</c:f>
              <c:strCache>
                <c:ptCount val="1"/>
                <c:pt idx="0">
                  <c:v>Sales</c:v>
                </c:pt>
              </c:strCache>
            </c:strRef>
          </c:tx>
          <c:dPt>
            <c:idx val="0"/>
            <c:bubble3D val="0"/>
            <c:spPr>
              <a:solidFill>
                <a:schemeClr val="accent3"/>
              </a:solidFill>
            </c:spPr>
            <c:extLst>
              <c:ext xmlns:c16="http://schemas.microsoft.com/office/drawing/2014/chart" uri="{C3380CC4-5D6E-409C-BE32-E72D297353CC}">
                <c16:uniqueId val="{00000001-4270-472C-9F5E-6D76D57B6162}"/>
              </c:ext>
            </c:extLst>
          </c:dPt>
          <c:dPt>
            <c:idx val="1"/>
            <c:bubble3D val="0"/>
            <c:spPr>
              <a:solidFill>
                <a:schemeClr val="accent1"/>
              </a:solidFill>
            </c:spPr>
            <c:extLst>
              <c:ext xmlns:c16="http://schemas.microsoft.com/office/drawing/2014/chart" uri="{C3380CC4-5D6E-409C-BE32-E72D297353CC}">
                <c16:uniqueId val="{00000003-4270-472C-9F5E-6D76D57B6162}"/>
              </c:ext>
            </c:extLst>
          </c:dPt>
          <c:dPt>
            <c:idx val="2"/>
            <c:bubble3D val="0"/>
            <c:spPr>
              <a:solidFill>
                <a:schemeClr val="bg1">
                  <a:lumMod val="65000"/>
                </a:schemeClr>
              </a:solidFill>
            </c:spPr>
            <c:extLst>
              <c:ext xmlns:c16="http://schemas.microsoft.com/office/drawing/2014/chart" uri="{C3380CC4-5D6E-409C-BE32-E72D297353CC}">
                <c16:uniqueId val="{00000005-4270-472C-9F5E-6D76D57B6162}"/>
              </c:ext>
            </c:extLst>
          </c:dPt>
          <c:dPt>
            <c:idx val="3"/>
            <c:bubble3D val="0"/>
            <c:spPr>
              <a:solidFill>
                <a:schemeClr val="bg1">
                  <a:lumMod val="65000"/>
                </a:schemeClr>
              </a:solidFill>
            </c:spPr>
            <c:extLst>
              <c:ext xmlns:c16="http://schemas.microsoft.com/office/drawing/2014/chart" uri="{C3380CC4-5D6E-409C-BE32-E72D297353CC}">
                <c16:uniqueId val="{00000007-4270-472C-9F5E-6D76D57B6162}"/>
              </c:ext>
            </c:extLst>
          </c:dPt>
          <c:dPt>
            <c:idx val="6"/>
            <c:bubble3D val="0"/>
            <c:spPr>
              <a:solidFill>
                <a:schemeClr val="bg1">
                  <a:lumMod val="65000"/>
                </a:schemeClr>
              </a:solidFill>
            </c:spPr>
            <c:extLst>
              <c:ext xmlns:c16="http://schemas.microsoft.com/office/drawing/2014/chart" uri="{C3380CC4-5D6E-409C-BE32-E72D297353CC}">
                <c16:uniqueId val="{00000009-4270-472C-9F5E-6D76D57B6162}"/>
              </c:ext>
            </c:extLst>
          </c:dPt>
          <c:dLbls>
            <c:dLbl>
              <c:idx val="0"/>
              <c:layout>
                <c:manualLayout>
                  <c:x val="-0.19306734841927445"/>
                  <c:y val="-0.16923427239834929"/>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270-472C-9F5E-6D76D57B6162}"/>
                </c:ext>
              </c:extLst>
            </c:dLbl>
            <c:dLbl>
              <c:idx val="1"/>
              <c:layout>
                <c:manualLayout>
                  <c:x val="0.21496796736838525"/>
                  <c:y val="0.16773318783813956"/>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270-472C-9F5E-6D76D57B6162}"/>
                </c:ext>
              </c:extLst>
            </c:dLbl>
            <c:dLbl>
              <c:idx val="2"/>
              <c:layout>
                <c:manualLayout>
                  <c:x val="-0.18447993150573741"/>
                  <c:y val="0.19153909961541363"/>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270-472C-9F5E-6D76D57B6162}"/>
                </c:ext>
              </c:extLst>
            </c:dLbl>
            <c:dLbl>
              <c:idx val="3"/>
              <c:layout>
                <c:manualLayout>
                  <c:x val="-0.19894894574148145"/>
                  <c:y val="0.17276075651586326"/>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270-472C-9F5E-6D76D57B6162}"/>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4270-472C-9F5E-6D76D57B6162}"/>
                </c:ext>
              </c:extLst>
            </c:dLbl>
            <c:spPr>
              <a:noFill/>
              <a:ln>
                <a:noFill/>
              </a:ln>
              <a:effectLst/>
            </c:spPr>
            <c:txPr>
              <a:bodyPr wrap="square" lIns="38100" tIns="19050" rIns="38100" bIns="19050" anchor="ctr">
                <a:spAutoFit/>
              </a:bodyPr>
              <a:lstStyle/>
              <a:p>
                <a:pPr>
                  <a:defRPr sz="100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Sheet1!$A$2:$A$4</c:f>
              <c:strCache>
                <c:ptCount val="3"/>
                <c:pt idx="0">
                  <c:v>Jā</c:v>
                </c:pt>
                <c:pt idx="1">
                  <c:v>Nē</c:v>
                </c:pt>
                <c:pt idx="2">
                  <c:v>Grūti atbildēt \ NA</c:v>
                </c:pt>
              </c:strCache>
            </c:strRef>
          </c:cat>
          <c:val>
            <c:numRef>
              <c:f>Sheet1!$B$2:$B$4</c:f>
              <c:numCache>
                <c:formatCode>0%</c:formatCode>
                <c:ptCount val="3"/>
                <c:pt idx="0">
                  <c:v>0.47820387267033659</c:v>
                </c:pt>
                <c:pt idx="1">
                  <c:v>0.40005241341186609</c:v>
                </c:pt>
                <c:pt idx="2">
                  <c:v>0.1217437139177954</c:v>
                </c:pt>
              </c:numCache>
            </c:numRef>
          </c:val>
          <c:extLst>
            <c:ext xmlns:c16="http://schemas.microsoft.com/office/drawing/2014/chart" uri="{C3380CC4-5D6E-409C-BE32-E72D297353CC}">
              <c16:uniqueId val="{0000000A-4270-472C-9F5E-6D76D57B6162}"/>
            </c:ext>
          </c:extLst>
        </c:ser>
        <c:dLbls>
          <c:showLegendKey val="0"/>
          <c:showVal val="0"/>
          <c:showCatName val="0"/>
          <c:showSerName val="0"/>
          <c:showPercent val="0"/>
          <c:showBubbleSize val="0"/>
          <c:showLeaderLines val="1"/>
        </c:dLbls>
        <c:firstSliceAng val="244"/>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5000565373883"/>
          <c:y val="0.18304847483907163"/>
          <c:w val="0.51928816188179538"/>
          <c:h val="0.66209263626702464"/>
        </c:manualLayout>
      </c:layout>
      <c:doughnutChart>
        <c:varyColors val="1"/>
        <c:ser>
          <c:idx val="0"/>
          <c:order val="0"/>
          <c:tx>
            <c:strRef>
              <c:f>Sheet1!$B$1</c:f>
              <c:strCache>
                <c:ptCount val="1"/>
                <c:pt idx="0">
                  <c:v>Sales</c:v>
                </c:pt>
              </c:strCache>
            </c:strRef>
          </c:tx>
          <c:dPt>
            <c:idx val="0"/>
            <c:bubble3D val="0"/>
            <c:spPr>
              <a:solidFill>
                <a:schemeClr val="accent3"/>
              </a:solidFill>
            </c:spPr>
            <c:extLst>
              <c:ext xmlns:c16="http://schemas.microsoft.com/office/drawing/2014/chart" uri="{C3380CC4-5D6E-409C-BE32-E72D297353CC}">
                <c16:uniqueId val="{00000001-34AF-4DAD-94FE-8588CED1DB2A}"/>
              </c:ext>
            </c:extLst>
          </c:dPt>
          <c:dPt>
            <c:idx val="1"/>
            <c:bubble3D val="0"/>
            <c:spPr>
              <a:solidFill>
                <a:schemeClr val="accent6"/>
              </a:solidFill>
            </c:spPr>
            <c:extLst>
              <c:ext xmlns:c16="http://schemas.microsoft.com/office/drawing/2014/chart" uri="{C3380CC4-5D6E-409C-BE32-E72D297353CC}">
                <c16:uniqueId val="{00000003-34AF-4DAD-94FE-8588CED1DB2A}"/>
              </c:ext>
            </c:extLst>
          </c:dPt>
          <c:dPt>
            <c:idx val="2"/>
            <c:bubble3D val="0"/>
            <c:spPr>
              <a:solidFill>
                <a:schemeClr val="accent1"/>
              </a:solidFill>
            </c:spPr>
            <c:extLst>
              <c:ext xmlns:c16="http://schemas.microsoft.com/office/drawing/2014/chart" uri="{C3380CC4-5D6E-409C-BE32-E72D297353CC}">
                <c16:uniqueId val="{00000005-34AF-4DAD-94FE-8588CED1DB2A}"/>
              </c:ext>
            </c:extLst>
          </c:dPt>
          <c:dPt>
            <c:idx val="3"/>
            <c:bubble3D val="0"/>
            <c:spPr>
              <a:solidFill>
                <a:schemeClr val="bg1">
                  <a:lumMod val="65000"/>
                </a:schemeClr>
              </a:solidFill>
            </c:spPr>
            <c:extLst>
              <c:ext xmlns:c16="http://schemas.microsoft.com/office/drawing/2014/chart" uri="{C3380CC4-5D6E-409C-BE32-E72D297353CC}">
                <c16:uniqueId val="{00000007-34AF-4DAD-94FE-8588CED1DB2A}"/>
              </c:ext>
            </c:extLst>
          </c:dPt>
          <c:dPt>
            <c:idx val="6"/>
            <c:bubble3D val="0"/>
            <c:spPr>
              <a:solidFill>
                <a:schemeClr val="bg1">
                  <a:lumMod val="65000"/>
                </a:schemeClr>
              </a:solidFill>
            </c:spPr>
            <c:extLst>
              <c:ext xmlns:c16="http://schemas.microsoft.com/office/drawing/2014/chart" uri="{C3380CC4-5D6E-409C-BE32-E72D297353CC}">
                <c16:uniqueId val="{00000009-34AF-4DAD-94FE-8588CED1DB2A}"/>
              </c:ext>
            </c:extLst>
          </c:dPt>
          <c:dLbls>
            <c:dLbl>
              <c:idx val="0"/>
              <c:layout>
                <c:manualLayout>
                  <c:x val="-0.22979200568128597"/>
                  <c:y val="-0.13976194997845726"/>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4AF-4DAD-94FE-8588CED1DB2A}"/>
                </c:ext>
              </c:extLst>
            </c:dLbl>
            <c:dLbl>
              <c:idx val="1"/>
              <c:layout>
                <c:manualLayout>
                  <c:x val="0.19683842318173797"/>
                  <c:y val="-0.16160536385032354"/>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4AF-4DAD-94FE-8588CED1DB2A}"/>
                </c:ext>
              </c:extLst>
            </c:dLbl>
            <c:dLbl>
              <c:idx val="2"/>
              <c:layout>
                <c:manualLayout>
                  <c:x val="0.19826936440613352"/>
                  <c:y val="0.14744686265653198"/>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4AF-4DAD-94FE-8588CED1DB2A}"/>
                </c:ext>
              </c:extLst>
            </c:dLbl>
            <c:dLbl>
              <c:idx val="3"/>
              <c:layout>
                <c:manualLayout>
                  <c:x val="-0.17362803915033409"/>
                  <c:y val="0.1601249722686966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4AF-4DAD-94FE-8588CED1DB2A}"/>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34AF-4DAD-94FE-8588CED1DB2A}"/>
                </c:ext>
              </c:extLst>
            </c:dLbl>
            <c:spPr>
              <a:noFill/>
              <a:ln>
                <a:noFill/>
              </a:ln>
              <a:effectLst/>
            </c:spPr>
            <c:txPr>
              <a:bodyPr wrap="square" lIns="38100" tIns="19050" rIns="38100" bIns="19050" anchor="ctr">
                <a:spAutoFit/>
              </a:bodyPr>
              <a:lstStyle/>
              <a:p>
                <a:pPr>
                  <a:defRPr sz="100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Sheet1!$A$2:$A$5</c:f>
              <c:strCache>
                <c:ptCount val="4"/>
                <c:pt idx="0">
                  <c:v>Pietiekamā apmērā</c:v>
                </c:pt>
                <c:pt idx="1">
                  <c:v>Pārāk maz</c:v>
                </c:pt>
                <c:pt idx="2">
                  <c:v>Pārāk daudz</c:v>
                </c:pt>
                <c:pt idx="3">
                  <c:v>Grūti atbildēt \ NA</c:v>
                </c:pt>
              </c:strCache>
            </c:strRef>
          </c:cat>
          <c:val>
            <c:numRef>
              <c:f>Sheet1!$B$2:$B$5</c:f>
              <c:numCache>
                <c:formatCode>0%</c:formatCode>
                <c:ptCount val="4"/>
                <c:pt idx="0">
                  <c:v>0.33380020576735442</c:v>
                </c:pt>
                <c:pt idx="1">
                  <c:v>0.21069030280554121</c:v>
                </c:pt>
                <c:pt idx="2">
                  <c:v>0.18716894043644494</c:v>
                </c:pt>
                <c:pt idx="3">
                  <c:v>0.26834055099065723</c:v>
                </c:pt>
              </c:numCache>
            </c:numRef>
          </c:val>
          <c:extLst>
            <c:ext xmlns:c16="http://schemas.microsoft.com/office/drawing/2014/chart" uri="{C3380CC4-5D6E-409C-BE32-E72D297353CC}">
              <c16:uniqueId val="{0000000A-34AF-4DAD-94FE-8588CED1DB2A}"/>
            </c:ext>
          </c:extLst>
        </c:ser>
        <c:dLbls>
          <c:showLegendKey val="0"/>
          <c:showVal val="0"/>
          <c:showCatName val="0"/>
          <c:showSerName val="0"/>
          <c:showPercent val="0"/>
          <c:showBubbleSize val="0"/>
          <c:showLeaderLines val="1"/>
        </c:dLbls>
        <c:firstSliceAng val="273"/>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463328819490868"/>
          <c:y val="0.24199293718568449"/>
          <c:w val="0.50730624356178389"/>
          <c:h val="0.6194269660119528"/>
        </c:manualLayout>
      </c:layout>
      <c:doughnutChart>
        <c:varyColors val="1"/>
        <c:ser>
          <c:idx val="0"/>
          <c:order val="0"/>
          <c:tx>
            <c:strRef>
              <c:f>Sheet1!$B$1</c:f>
              <c:strCache>
                <c:ptCount val="1"/>
                <c:pt idx="0">
                  <c:v>Sales</c:v>
                </c:pt>
              </c:strCache>
            </c:strRef>
          </c:tx>
          <c:dPt>
            <c:idx val="0"/>
            <c:bubble3D val="0"/>
            <c:spPr>
              <a:solidFill>
                <a:schemeClr val="accent6"/>
              </a:solidFill>
            </c:spPr>
            <c:extLst>
              <c:ext xmlns:c16="http://schemas.microsoft.com/office/drawing/2014/chart" uri="{C3380CC4-5D6E-409C-BE32-E72D297353CC}">
                <c16:uniqueId val="{00000001-00CD-4B5C-AF34-FA6B0E2A4411}"/>
              </c:ext>
            </c:extLst>
          </c:dPt>
          <c:dPt>
            <c:idx val="1"/>
            <c:bubble3D val="0"/>
            <c:spPr>
              <a:solidFill>
                <a:schemeClr val="accent1"/>
              </a:solidFill>
            </c:spPr>
            <c:extLst>
              <c:ext xmlns:c16="http://schemas.microsoft.com/office/drawing/2014/chart" uri="{C3380CC4-5D6E-409C-BE32-E72D297353CC}">
                <c16:uniqueId val="{00000003-00CD-4B5C-AF34-FA6B0E2A4411}"/>
              </c:ext>
            </c:extLst>
          </c:dPt>
          <c:dPt>
            <c:idx val="2"/>
            <c:bubble3D val="0"/>
            <c:spPr>
              <a:solidFill>
                <a:schemeClr val="accent3"/>
              </a:solidFill>
            </c:spPr>
            <c:extLst>
              <c:ext xmlns:c16="http://schemas.microsoft.com/office/drawing/2014/chart" uri="{C3380CC4-5D6E-409C-BE32-E72D297353CC}">
                <c16:uniqueId val="{00000005-00CD-4B5C-AF34-FA6B0E2A4411}"/>
              </c:ext>
            </c:extLst>
          </c:dPt>
          <c:dPt>
            <c:idx val="3"/>
            <c:bubble3D val="0"/>
            <c:spPr>
              <a:solidFill>
                <a:srgbClr val="FFC000"/>
              </a:solidFill>
            </c:spPr>
            <c:extLst>
              <c:ext xmlns:c16="http://schemas.microsoft.com/office/drawing/2014/chart" uri="{C3380CC4-5D6E-409C-BE32-E72D297353CC}">
                <c16:uniqueId val="{00000007-00CD-4B5C-AF34-FA6B0E2A4411}"/>
              </c:ext>
            </c:extLst>
          </c:dPt>
          <c:dPt>
            <c:idx val="4"/>
            <c:bubble3D val="0"/>
            <c:spPr>
              <a:solidFill>
                <a:schemeClr val="bg1">
                  <a:lumMod val="65000"/>
                </a:schemeClr>
              </a:solidFill>
            </c:spPr>
            <c:extLst>
              <c:ext xmlns:c16="http://schemas.microsoft.com/office/drawing/2014/chart" uri="{C3380CC4-5D6E-409C-BE32-E72D297353CC}">
                <c16:uniqueId val="{00000009-00CD-4B5C-AF34-FA6B0E2A4411}"/>
              </c:ext>
            </c:extLst>
          </c:dPt>
          <c:dPt>
            <c:idx val="6"/>
            <c:bubble3D val="0"/>
            <c:spPr>
              <a:solidFill>
                <a:schemeClr val="bg1">
                  <a:lumMod val="65000"/>
                </a:schemeClr>
              </a:solidFill>
            </c:spPr>
            <c:extLst>
              <c:ext xmlns:c16="http://schemas.microsoft.com/office/drawing/2014/chart" uri="{C3380CC4-5D6E-409C-BE32-E72D297353CC}">
                <c16:uniqueId val="{0000000B-00CD-4B5C-AF34-FA6B0E2A4411}"/>
              </c:ext>
            </c:extLst>
          </c:dPt>
          <c:dLbls>
            <c:dLbl>
              <c:idx val="0"/>
              <c:layout>
                <c:manualLayout>
                  <c:x val="-0.28115211630954851"/>
                  <c:y val="0.12236494967042634"/>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0CD-4B5C-AF34-FA6B0E2A4411}"/>
                </c:ext>
              </c:extLst>
            </c:dLbl>
            <c:dLbl>
              <c:idx val="1"/>
              <c:layout>
                <c:manualLayout>
                  <c:x val="-0.18766030017914681"/>
                  <c:y val="-0.2084108156632615"/>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0CD-4B5C-AF34-FA6B0E2A4411}"/>
                </c:ext>
              </c:extLst>
            </c:dLbl>
            <c:dLbl>
              <c:idx val="2"/>
              <c:layout>
                <c:manualLayout>
                  <c:x val="0.19680062694576064"/>
                  <c:y val="-0.17931126202132877"/>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0CD-4B5C-AF34-FA6B0E2A4411}"/>
                </c:ext>
              </c:extLst>
            </c:dLbl>
            <c:dLbl>
              <c:idx val="3"/>
              <c:layout>
                <c:manualLayout>
                  <c:x val="0.22804607441386521"/>
                  <c:y val="-1.6750812504675538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0CD-4B5C-AF34-FA6B0E2A4411}"/>
                </c:ext>
              </c:extLst>
            </c:dLbl>
            <c:dLbl>
              <c:idx val="4"/>
              <c:layout>
                <c:manualLayout>
                  <c:x val="0.19660402564312712"/>
                  <c:y val="0.18833883315185318"/>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00CD-4B5C-AF34-FA6B0E2A4411}"/>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00CD-4B5C-AF34-FA6B0E2A4411}"/>
                </c:ext>
              </c:extLst>
            </c:dLbl>
            <c:spPr>
              <a:noFill/>
              <a:ln>
                <a:noFill/>
              </a:ln>
              <a:effectLst/>
            </c:spPr>
            <c:txPr>
              <a:bodyPr wrap="square" lIns="38100" tIns="19050" rIns="38100" bIns="19050" anchor="ctr">
                <a:spAutoFit/>
              </a:bodyPr>
              <a:lstStyle/>
              <a:p>
                <a:pPr>
                  <a:defRPr sz="100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Sheet1!$A$2:$A$6</c:f>
              <c:strCache>
                <c:ptCount val="5"/>
                <c:pt idx="0">
                  <c:v>Ziņas un informatīvi analītiskais saturs</c:v>
                </c:pt>
                <c:pt idx="1">
                  <c:v>Kultūras un izglītojošais saturs</c:v>
                </c:pt>
                <c:pt idx="2">
                  <c:v>Izklaides saturs</c:v>
                </c:pt>
                <c:pt idx="3">
                  <c:v>Jebkāda veida saturs nav pietiekošs</c:v>
                </c:pt>
                <c:pt idx="4">
                  <c:v>Grūti atbildēt \ NA</c:v>
                </c:pt>
              </c:strCache>
            </c:strRef>
          </c:cat>
          <c:val>
            <c:numRef>
              <c:f>Sheet1!$B$2:$B$6</c:f>
              <c:numCache>
                <c:formatCode>0%</c:formatCode>
                <c:ptCount val="5"/>
                <c:pt idx="0">
                  <c:v>0.51349950044591497</c:v>
                </c:pt>
                <c:pt idx="1">
                  <c:v>0.24988359531690135</c:v>
                </c:pt>
                <c:pt idx="2">
                  <c:v>0.18881139284671947</c:v>
                </c:pt>
                <c:pt idx="3">
                  <c:v>1.3247755783084701E-2</c:v>
                </c:pt>
                <c:pt idx="4">
                  <c:v>3.4557755607379954E-2</c:v>
                </c:pt>
              </c:numCache>
            </c:numRef>
          </c:val>
          <c:extLst>
            <c:ext xmlns:c16="http://schemas.microsoft.com/office/drawing/2014/chart" uri="{C3380CC4-5D6E-409C-BE32-E72D297353CC}">
              <c16:uniqueId val="{0000000C-00CD-4B5C-AF34-FA6B0E2A4411}"/>
            </c:ext>
          </c:extLst>
        </c:ser>
        <c:dLbls>
          <c:showLegendKey val="0"/>
          <c:showVal val="0"/>
          <c:showCatName val="0"/>
          <c:showSerName val="0"/>
          <c:showPercent val="0"/>
          <c:showBubbleSize val="0"/>
          <c:showLeaderLines val="1"/>
        </c:dLbls>
        <c:firstSliceAng val="126"/>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8177562495085658"/>
          <c:y val="4.8337889668833976E-2"/>
          <c:w val="0.8047331012873713"/>
          <c:h val="0.93564727834304251"/>
        </c:manualLayout>
      </c:layout>
      <c:barChart>
        <c:barDir val="bar"/>
        <c:grouping val="percentStacked"/>
        <c:varyColors val="0"/>
        <c:ser>
          <c:idx val="0"/>
          <c:order val="0"/>
          <c:tx>
            <c:strRef>
              <c:f>Sheet1!$C$3</c:f>
              <c:strCache>
                <c:ptCount val="1"/>
                <c:pt idx="0">
                  <c:v>Pārāk maz</c:v>
                </c:pt>
              </c:strCache>
            </c:strRef>
          </c:tx>
          <c:spPr>
            <a:solidFill>
              <a:srgbClr val="F7964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Sheet1!$C$4:$C$27</c:f>
              <c:numCache>
                <c:formatCode>0%</c:formatCode>
                <c:ptCount val="24"/>
                <c:pt idx="0">
                  <c:v>0.1603137019280883</c:v>
                </c:pt>
                <c:pt idx="1">
                  <c:v>0.23571334148069215</c:v>
                </c:pt>
                <c:pt idx="2">
                  <c:v>0.2349986378294944</c:v>
                </c:pt>
                <c:pt idx="4">
                  <c:v>0.59251992466690939</c:v>
                </c:pt>
                <c:pt idx="5">
                  <c:v>0.12354988512486856</c:v>
                </c:pt>
                <c:pt idx="7">
                  <c:v>0.23143696036784361</c:v>
                </c:pt>
                <c:pt idx="8">
                  <c:v>0.20239964845047362</c:v>
                </c:pt>
                <c:pt idx="10">
                  <c:v>0.22531007553411364</c:v>
                </c:pt>
                <c:pt idx="11">
                  <c:v>0.20056349918509578</c:v>
                </c:pt>
                <c:pt idx="13">
                  <c:v>0.18509019828791082</c:v>
                </c:pt>
                <c:pt idx="14">
                  <c:v>0.25147526321953945</c:v>
                </c:pt>
                <c:pt idx="15">
                  <c:v>0.21059669592511088</c:v>
                </c:pt>
                <c:pt idx="16">
                  <c:v>0.22846127253028226</c:v>
                </c:pt>
                <c:pt idx="17">
                  <c:v>0.16384172508114025</c:v>
                </c:pt>
                <c:pt idx="18">
                  <c:v>0.21235154222619471</c:v>
                </c:pt>
                <c:pt idx="20">
                  <c:v>0.22184115692385944</c:v>
                </c:pt>
                <c:pt idx="21">
                  <c:v>0.20024509065363325</c:v>
                </c:pt>
                <c:pt idx="23">
                  <c:v>0.21069030280554121</c:v>
                </c:pt>
              </c:numCache>
            </c:numRef>
          </c:val>
          <c:extLst>
            <c:ext xmlns:c16="http://schemas.microsoft.com/office/drawing/2014/chart" uri="{C3380CC4-5D6E-409C-BE32-E72D297353CC}">
              <c16:uniqueId val="{00000000-B83A-4084-8E7B-09D583DC4496}"/>
            </c:ext>
          </c:extLst>
        </c:ser>
        <c:ser>
          <c:idx val="1"/>
          <c:order val="1"/>
          <c:tx>
            <c:strRef>
              <c:f>Sheet1!$D$3</c:f>
              <c:strCache>
                <c:ptCount val="1"/>
                <c:pt idx="0">
                  <c:v>Pietiekamā apmērā</c:v>
                </c:pt>
              </c:strCache>
            </c:strRef>
          </c:tx>
          <c:spPr>
            <a:solidFill>
              <a:srgbClr val="9BBB59"/>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Sheet1!$D$4:$D$27</c:f>
              <c:numCache>
                <c:formatCode>0%</c:formatCode>
                <c:ptCount val="24"/>
                <c:pt idx="0">
                  <c:v>0.36873954163772282</c:v>
                </c:pt>
                <c:pt idx="1">
                  <c:v>0.34430976083927506</c:v>
                </c:pt>
                <c:pt idx="2">
                  <c:v>0.2865714042493222</c:v>
                </c:pt>
                <c:pt idx="4">
                  <c:v>0.27554473301770604</c:v>
                </c:pt>
                <c:pt idx="5">
                  <c:v>0.34709515706747263</c:v>
                </c:pt>
                <c:pt idx="7">
                  <c:v>0.33485009628852275</c:v>
                </c:pt>
                <c:pt idx="8">
                  <c:v>0.3333806548399082</c:v>
                </c:pt>
                <c:pt idx="10">
                  <c:v>0.37832505628423813</c:v>
                </c:pt>
                <c:pt idx="11">
                  <c:v>0.3029587949065019</c:v>
                </c:pt>
                <c:pt idx="13">
                  <c:v>0.31544758907692566</c:v>
                </c:pt>
                <c:pt idx="14">
                  <c:v>0.30647550844448196</c:v>
                </c:pt>
                <c:pt idx="15">
                  <c:v>0.33708897129789095</c:v>
                </c:pt>
                <c:pt idx="16">
                  <c:v>0.3246948649146057</c:v>
                </c:pt>
                <c:pt idx="17">
                  <c:v>0.3579626304652056</c:v>
                </c:pt>
                <c:pt idx="18">
                  <c:v>0.39856014125298533</c:v>
                </c:pt>
                <c:pt idx="20">
                  <c:v>0.33146187409604866</c:v>
                </c:pt>
                <c:pt idx="21">
                  <c:v>0.33599056447254055</c:v>
                </c:pt>
                <c:pt idx="23">
                  <c:v>0.33380020576735442</c:v>
                </c:pt>
              </c:numCache>
            </c:numRef>
          </c:val>
          <c:extLst>
            <c:ext xmlns:c16="http://schemas.microsoft.com/office/drawing/2014/chart" uri="{C3380CC4-5D6E-409C-BE32-E72D297353CC}">
              <c16:uniqueId val="{00000001-B83A-4084-8E7B-09D583DC4496}"/>
            </c:ext>
          </c:extLst>
        </c:ser>
        <c:ser>
          <c:idx val="2"/>
          <c:order val="2"/>
          <c:tx>
            <c:strRef>
              <c:f>Sheet1!$E$3</c:f>
              <c:strCache>
                <c:ptCount val="1"/>
                <c:pt idx="0">
                  <c:v>Pārāk daudz</c:v>
                </c:pt>
              </c:strCache>
            </c:strRef>
          </c:tx>
          <c:spPr>
            <a:solidFill>
              <a:srgbClr val="4F81BD"/>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Sheet1!$E$4:$E$27</c:f>
              <c:numCache>
                <c:formatCode>0%</c:formatCode>
                <c:ptCount val="24"/>
                <c:pt idx="0">
                  <c:v>0.19108616224563069</c:v>
                </c:pt>
                <c:pt idx="1">
                  <c:v>0.14606748631378239</c:v>
                </c:pt>
                <c:pt idx="2">
                  <c:v>0.22795428295878767</c:v>
                </c:pt>
                <c:pt idx="4">
                  <c:v>3.5761509154448166E-2</c:v>
                </c:pt>
                <c:pt idx="5">
                  <c:v>0.22172285151739643</c:v>
                </c:pt>
                <c:pt idx="7">
                  <c:v>0.13108029507897739</c:v>
                </c:pt>
                <c:pt idx="8">
                  <c:v>0.20958274711862029</c:v>
                </c:pt>
                <c:pt idx="10">
                  <c:v>0.1788177493820147</c:v>
                </c:pt>
                <c:pt idx="11">
                  <c:v>0.19295363171552085</c:v>
                </c:pt>
                <c:pt idx="13">
                  <c:v>0.11555449057781879</c:v>
                </c:pt>
                <c:pt idx="14">
                  <c:v>0.15070900876330259</c:v>
                </c:pt>
                <c:pt idx="15">
                  <c:v>0.16141117349276959</c:v>
                </c:pt>
                <c:pt idx="16">
                  <c:v>0.24322555213044678</c:v>
                </c:pt>
                <c:pt idx="17">
                  <c:v>0.25741589462572984</c:v>
                </c:pt>
                <c:pt idx="18">
                  <c:v>0.20755777812475565</c:v>
                </c:pt>
                <c:pt idx="20">
                  <c:v>0.20276629797170032</c:v>
                </c:pt>
                <c:pt idx="21">
                  <c:v>0.17255860595119013</c:v>
                </c:pt>
                <c:pt idx="23">
                  <c:v>0.18716894043644494</c:v>
                </c:pt>
              </c:numCache>
            </c:numRef>
          </c:val>
          <c:extLst>
            <c:ext xmlns:c16="http://schemas.microsoft.com/office/drawing/2014/chart" uri="{C3380CC4-5D6E-409C-BE32-E72D297353CC}">
              <c16:uniqueId val="{00000002-B83A-4084-8E7B-09D583DC4496}"/>
            </c:ext>
          </c:extLst>
        </c:ser>
        <c:ser>
          <c:idx val="3"/>
          <c:order val="3"/>
          <c:tx>
            <c:strRef>
              <c:f>Sheet1!$F$3</c:f>
              <c:strCache>
                <c:ptCount val="1"/>
                <c:pt idx="0">
                  <c:v>Grūti atbildēt \ NA</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Sheet1!$F$4:$F$27</c:f>
              <c:numCache>
                <c:formatCode>0%</c:formatCode>
                <c:ptCount val="24"/>
                <c:pt idx="0">
                  <c:v>0.27986059418855697</c:v>
                </c:pt>
                <c:pt idx="1">
                  <c:v>0.27390941136624997</c:v>
                </c:pt>
                <c:pt idx="2">
                  <c:v>0.25047567496239775</c:v>
                </c:pt>
                <c:pt idx="4">
                  <c:v>9.6173833160936723E-2</c:v>
                </c:pt>
                <c:pt idx="5">
                  <c:v>0.30763210629026039</c:v>
                </c:pt>
                <c:pt idx="7">
                  <c:v>0.30263264826465763</c:v>
                </c:pt>
                <c:pt idx="8">
                  <c:v>0.25463694959099431</c:v>
                </c:pt>
                <c:pt idx="10">
                  <c:v>0.21754711879963323</c:v>
                </c:pt>
                <c:pt idx="11">
                  <c:v>0.30352407419287969</c:v>
                </c:pt>
                <c:pt idx="13">
                  <c:v>0.38390772205734514</c:v>
                </c:pt>
                <c:pt idx="14">
                  <c:v>0.29134021957267564</c:v>
                </c:pt>
                <c:pt idx="15">
                  <c:v>0.290903159284227</c:v>
                </c:pt>
                <c:pt idx="16">
                  <c:v>0.2036183104246671</c:v>
                </c:pt>
                <c:pt idx="17">
                  <c:v>0.22077974982792431</c:v>
                </c:pt>
                <c:pt idx="18">
                  <c:v>0.18153053839606367</c:v>
                </c:pt>
                <c:pt idx="20">
                  <c:v>0.24393067100839075</c:v>
                </c:pt>
                <c:pt idx="21">
                  <c:v>0.29120573892263507</c:v>
                </c:pt>
                <c:pt idx="23">
                  <c:v>0.26834055099065723</c:v>
                </c:pt>
              </c:numCache>
            </c:numRef>
          </c:val>
          <c:extLst>
            <c:ext xmlns:c16="http://schemas.microsoft.com/office/drawing/2014/chart" uri="{C3380CC4-5D6E-409C-BE32-E72D297353CC}">
              <c16:uniqueId val="{00000003-B83A-4084-8E7B-09D583DC4496}"/>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en-US"/>
          </a:p>
        </c:txPr>
        <c:crossAx val="-1719217280"/>
        <c:crosses val="autoZero"/>
        <c:auto val="1"/>
        <c:lblAlgn val="ctr"/>
        <c:lblOffset val="100"/>
        <c:noMultiLvlLbl val="0"/>
      </c:catAx>
      <c:valAx>
        <c:axId val="-1719217280"/>
        <c:scaling>
          <c:orientation val="minMax"/>
        </c:scaling>
        <c:delete val="1"/>
        <c:axPos val="b"/>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1351527986539891"/>
          <c:y val="2.3597491191768767E-3"/>
          <c:w val="0.8648472013460109"/>
          <c:h val="4.1885770007160504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8242140816986316"/>
          <c:y val="1.1732740416467349E-2"/>
          <c:w val="0.7412496169729329"/>
          <c:h val="0.96697201401478661"/>
        </c:manualLayout>
      </c:layout>
      <c:barChart>
        <c:barDir val="bar"/>
        <c:grouping val="clustered"/>
        <c:varyColors val="0"/>
        <c:ser>
          <c:idx val="0"/>
          <c:order val="0"/>
          <c:tx>
            <c:strRef>
              <c:f>Sheet1!$C$1</c:f>
              <c:strCache>
                <c:ptCount val="1"/>
                <c:pt idx="0">
                  <c:v>Uzskata, ka medijiem Latvijā būtu jāveido saturs angļu valodā</c:v>
                </c:pt>
              </c:strCache>
            </c:strRef>
          </c:tx>
          <c:spPr>
            <a:solidFill>
              <a:schemeClr val="accent5"/>
            </a:solidFill>
          </c:spPr>
          <c:invertIfNegative val="0"/>
          <c:dPt>
            <c:idx val="0"/>
            <c:invertIfNegative val="0"/>
            <c:bubble3D val="0"/>
            <c:spPr>
              <a:solidFill>
                <a:srgbClr val="70AD47">
                  <a:lumMod val="50000"/>
                </a:srgbClr>
              </a:solidFill>
            </c:spPr>
            <c:extLst>
              <c:ext xmlns:c16="http://schemas.microsoft.com/office/drawing/2014/chart" uri="{C3380CC4-5D6E-409C-BE32-E72D297353CC}">
                <c16:uniqueId val="{00000001-F4E9-430C-9272-5052733AA215}"/>
              </c:ext>
            </c:extLst>
          </c:dPt>
          <c:dPt>
            <c:idx val="1"/>
            <c:invertIfNegative val="0"/>
            <c:bubble3D val="0"/>
            <c:spPr>
              <a:solidFill>
                <a:srgbClr val="70AD47">
                  <a:lumMod val="50000"/>
                </a:srgbClr>
              </a:solidFill>
            </c:spPr>
            <c:extLst>
              <c:ext xmlns:c16="http://schemas.microsoft.com/office/drawing/2014/chart" uri="{C3380CC4-5D6E-409C-BE32-E72D297353CC}">
                <c16:uniqueId val="{00000003-F4E9-430C-9272-5052733AA215}"/>
              </c:ext>
            </c:extLst>
          </c:dPt>
          <c:dPt>
            <c:idx val="2"/>
            <c:invertIfNegative val="0"/>
            <c:bubble3D val="0"/>
            <c:spPr>
              <a:solidFill>
                <a:srgbClr val="70AD47">
                  <a:lumMod val="50000"/>
                </a:srgbClr>
              </a:solidFill>
            </c:spPr>
            <c:extLst>
              <c:ext xmlns:c16="http://schemas.microsoft.com/office/drawing/2014/chart" uri="{C3380CC4-5D6E-409C-BE32-E72D297353CC}">
                <c16:uniqueId val="{00000005-F4E9-430C-9272-5052733AA215}"/>
              </c:ext>
            </c:extLst>
          </c:dPt>
          <c:dPt>
            <c:idx val="3"/>
            <c:invertIfNegative val="0"/>
            <c:bubble3D val="0"/>
            <c:spPr>
              <a:solidFill>
                <a:srgbClr val="70AD47">
                  <a:lumMod val="50000"/>
                </a:srgbClr>
              </a:solidFill>
            </c:spPr>
            <c:extLst>
              <c:ext xmlns:c16="http://schemas.microsoft.com/office/drawing/2014/chart" uri="{C3380CC4-5D6E-409C-BE32-E72D297353CC}">
                <c16:uniqueId val="{00000007-F4E9-430C-9272-5052733AA215}"/>
              </c:ext>
            </c:extLst>
          </c:dPt>
          <c:dPt>
            <c:idx val="4"/>
            <c:invertIfNegative val="0"/>
            <c:bubble3D val="0"/>
            <c:spPr>
              <a:solidFill>
                <a:srgbClr val="9BBB59">
                  <a:lumMod val="50000"/>
                </a:srgbClr>
              </a:solidFill>
            </c:spPr>
            <c:extLst>
              <c:ext xmlns:c16="http://schemas.microsoft.com/office/drawing/2014/chart" uri="{C3380CC4-5D6E-409C-BE32-E72D297353CC}">
                <c16:uniqueId val="{00000009-F4E9-430C-9272-5052733AA215}"/>
              </c:ext>
            </c:extLst>
          </c:dPt>
          <c:dPt>
            <c:idx val="5"/>
            <c:invertIfNegative val="0"/>
            <c:bubble3D val="0"/>
            <c:spPr>
              <a:solidFill>
                <a:srgbClr val="9BBB59">
                  <a:lumMod val="50000"/>
                </a:srgbClr>
              </a:solidFill>
            </c:spPr>
            <c:extLst>
              <c:ext xmlns:c16="http://schemas.microsoft.com/office/drawing/2014/chart" uri="{C3380CC4-5D6E-409C-BE32-E72D297353CC}">
                <c16:uniqueId val="{0000000B-F4E9-430C-9272-5052733AA215}"/>
              </c:ext>
            </c:extLst>
          </c:dPt>
          <c:dPt>
            <c:idx val="7"/>
            <c:invertIfNegative val="0"/>
            <c:bubble3D val="0"/>
            <c:spPr>
              <a:solidFill>
                <a:srgbClr val="00B0F0"/>
              </a:solidFill>
            </c:spPr>
            <c:extLst>
              <c:ext xmlns:c16="http://schemas.microsoft.com/office/drawing/2014/chart" uri="{C3380CC4-5D6E-409C-BE32-E72D297353CC}">
                <c16:uniqueId val="{0000000D-F4E9-430C-9272-5052733AA215}"/>
              </c:ext>
            </c:extLst>
          </c:dPt>
          <c:dPt>
            <c:idx val="8"/>
            <c:invertIfNegative val="0"/>
            <c:bubble3D val="0"/>
            <c:spPr>
              <a:solidFill>
                <a:srgbClr val="00B0F0"/>
              </a:solidFill>
            </c:spPr>
            <c:extLst>
              <c:ext xmlns:c16="http://schemas.microsoft.com/office/drawing/2014/chart" uri="{C3380CC4-5D6E-409C-BE32-E72D297353CC}">
                <c16:uniqueId val="{0000000F-F4E9-430C-9272-5052733AA215}"/>
              </c:ext>
            </c:extLst>
          </c:dPt>
          <c:dPt>
            <c:idx val="9"/>
            <c:invertIfNegative val="0"/>
            <c:bubble3D val="0"/>
            <c:spPr>
              <a:solidFill>
                <a:srgbClr val="00B0F0"/>
              </a:solidFill>
            </c:spPr>
            <c:extLst>
              <c:ext xmlns:c16="http://schemas.microsoft.com/office/drawing/2014/chart" uri="{C3380CC4-5D6E-409C-BE32-E72D297353CC}">
                <c16:uniqueId val="{00000011-F4E9-430C-9272-5052733AA215}"/>
              </c:ext>
            </c:extLst>
          </c:dPt>
          <c:dPt>
            <c:idx val="10"/>
            <c:invertIfNegative val="0"/>
            <c:bubble3D val="0"/>
            <c:spPr>
              <a:solidFill>
                <a:srgbClr val="8064A2"/>
              </a:solidFill>
            </c:spPr>
            <c:extLst>
              <c:ext xmlns:c16="http://schemas.microsoft.com/office/drawing/2014/chart" uri="{C3380CC4-5D6E-409C-BE32-E72D297353CC}">
                <c16:uniqueId val="{00000013-F4E9-430C-9272-5052733AA215}"/>
              </c:ext>
            </c:extLst>
          </c:dPt>
          <c:dPt>
            <c:idx val="11"/>
            <c:invertIfNegative val="0"/>
            <c:bubble3D val="0"/>
            <c:spPr>
              <a:solidFill>
                <a:srgbClr val="8064A2"/>
              </a:solidFill>
            </c:spPr>
            <c:extLst>
              <c:ext xmlns:c16="http://schemas.microsoft.com/office/drawing/2014/chart" uri="{C3380CC4-5D6E-409C-BE32-E72D297353CC}">
                <c16:uniqueId val="{00000015-F4E9-430C-9272-5052733AA215}"/>
              </c:ext>
            </c:extLst>
          </c:dPt>
          <c:dPt>
            <c:idx val="12"/>
            <c:invertIfNegative val="0"/>
            <c:bubble3D val="0"/>
            <c:spPr>
              <a:solidFill>
                <a:srgbClr val="8064A2"/>
              </a:solidFill>
            </c:spPr>
            <c:extLst>
              <c:ext xmlns:c16="http://schemas.microsoft.com/office/drawing/2014/chart" uri="{C3380CC4-5D6E-409C-BE32-E72D297353CC}">
                <c16:uniqueId val="{00000017-F4E9-430C-9272-5052733AA215}"/>
              </c:ext>
            </c:extLst>
          </c:dPt>
          <c:dPt>
            <c:idx val="13"/>
            <c:invertIfNegative val="0"/>
            <c:bubble3D val="0"/>
            <c:spPr>
              <a:solidFill>
                <a:srgbClr val="4F81BD"/>
              </a:solidFill>
            </c:spPr>
            <c:extLst>
              <c:ext xmlns:c16="http://schemas.microsoft.com/office/drawing/2014/chart" uri="{C3380CC4-5D6E-409C-BE32-E72D297353CC}">
                <c16:uniqueId val="{00000019-F4E9-430C-9272-5052733AA215}"/>
              </c:ext>
            </c:extLst>
          </c:dPt>
          <c:dPt>
            <c:idx val="14"/>
            <c:invertIfNegative val="0"/>
            <c:bubble3D val="0"/>
            <c:spPr>
              <a:solidFill>
                <a:srgbClr val="9BBB59"/>
              </a:solidFill>
            </c:spPr>
            <c:extLst>
              <c:ext xmlns:c16="http://schemas.microsoft.com/office/drawing/2014/chart" uri="{C3380CC4-5D6E-409C-BE32-E72D297353CC}">
                <c16:uniqueId val="{0000001B-F4E9-430C-9272-5052733AA215}"/>
              </c:ext>
            </c:extLst>
          </c:dPt>
          <c:dPt>
            <c:idx val="15"/>
            <c:invertIfNegative val="0"/>
            <c:bubble3D val="0"/>
            <c:spPr>
              <a:solidFill>
                <a:srgbClr val="9BBB59"/>
              </a:solidFill>
            </c:spPr>
            <c:extLst>
              <c:ext xmlns:c16="http://schemas.microsoft.com/office/drawing/2014/chart" uri="{C3380CC4-5D6E-409C-BE32-E72D297353CC}">
                <c16:uniqueId val="{0000001D-F4E9-430C-9272-5052733AA215}"/>
              </c:ext>
            </c:extLst>
          </c:dPt>
          <c:dPt>
            <c:idx val="16"/>
            <c:invertIfNegative val="0"/>
            <c:bubble3D val="0"/>
            <c:spPr>
              <a:solidFill>
                <a:srgbClr val="4F81BD"/>
              </a:solidFill>
            </c:spPr>
            <c:extLst>
              <c:ext xmlns:c16="http://schemas.microsoft.com/office/drawing/2014/chart" uri="{C3380CC4-5D6E-409C-BE32-E72D297353CC}">
                <c16:uniqueId val="{0000001F-F4E9-430C-9272-5052733AA215}"/>
              </c:ext>
            </c:extLst>
          </c:dPt>
          <c:dPt>
            <c:idx val="17"/>
            <c:invertIfNegative val="0"/>
            <c:bubble3D val="0"/>
            <c:spPr>
              <a:solidFill>
                <a:srgbClr val="F79646"/>
              </a:solidFill>
            </c:spPr>
            <c:extLst>
              <c:ext xmlns:c16="http://schemas.microsoft.com/office/drawing/2014/chart" uri="{C3380CC4-5D6E-409C-BE32-E72D297353CC}">
                <c16:uniqueId val="{00000021-F4E9-430C-9272-5052733AA215}"/>
              </c:ext>
            </c:extLst>
          </c:dPt>
          <c:dPt>
            <c:idx val="18"/>
            <c:invertIfNegative val="0"/>
            <c:bubble3D val="0"/>
            <c:spPr>
              <a:solidFill>
                <a:srgbClr val="F79646"/>
              </a:solidFill>
            </c:spPr>
            <c:extLst>
              <c:ext xmlns:c16="http://schemas.microsoft.com/office/drawing/2014/chart" uri="{C3380CC4-5D6E-409C-BE32-E72D297353CC}">
                <c16:uniqueId val="{00000023-F4E9-430C-9272-5052733AA215}"/>
              </c:ext>
            </c:extLst>
          </c:dPt>
          <c:dPt>
            <c:idx val="19"/>
            <c:invertIfNegative val="0"/>
            <c:bubble3D val="0"/>
            <c:spPr>
              <a:solidFill>
                <a:srgbClr val="70AD47"/>
              </a:solidFill>
            </c:spPr>
            <c:extLst>
              <c:ext xmlns:c16="http://schemas.microsoft.com/office/drawing/2014/chart" uri="{C3380CC4-5D6E-409C-BE32-E72D297353CC}">
                <c16:uniqueId val="{00000025-F4E9-430C-9272-5052733AA215}"/>
              </c:ext>
            </c:extLst>
          </c:dPt>
          <c:dPt>
            <c:idx val="20"/>
            <c:invertIfNegative val="0"/>
            <c:bubble3D val="0"/>
            <c:spPr>
              <a:solidFill>
                <a:srgbClr val="4F81BD"/>
              </a:solidFill>
            </c:spPr>
            <c:extLst>
              <c:ext xmlns:c16="http://schemas.microsoft.com/office/drawing/2014/chart" uri="{C3380CC4-5D6E-409C-BE32-E72D297353CC}">
                <c16:uniqueId val="{00000027-F4E9-430C-9272-5052733AA215}"/>
              </c:ext>
            </c:extLst>
          </c:dPt>
          <c:dPt>
            <c:idx val="21"/>
            <c:invertIfNegative val="0"/>
            <c:bubble3D val="0"/>
            <c:spPr>
              <a:solidFill>
                <a:srgbClr val="4F81BD"/>
              </a:solidFill>
            </c:spPr>
            <c:extLst>
              <c:ext xmlns:c16="http://schemas.microsoft.com/office/drawing/2014/chart" uri="{C3380CC4-5D6E-409C-BE32-E72D297353CC}">
                <c16:uniqueId val="{00000029-F4E9-430C-9272-5052733AA215}"/>
              </c:ext>
            </c:extLst>
          </c:dPt>
          <c:dPt>
            <c:idx val="22"/>
            <c:invertIfNegative val="0"/>
            <c:bubble3D val="0"/>
            <c:spPr>
              <a:solidFill>
                <a:srgbClr val="4F81BD"/>
              </a:solidFill>
            </c:spPr>
            <c:extLst>
              <c:ext xmlns:c16="http://schemas.microsoft.com/office/drawing/2014/chart" uri="{C3380CC4-5D6E-409C-BE32-E72D297353CC}">
                <c16:uniqueId val="{0000002B-F4E9-430C-9272-5052733AA215}"/>
              </c:ext>
            </c:extLst>
          </c:dPt>
          <c:dPt>
            <c:idx val="23"/>
            <c:invertIfNegative val="0"/>
            <c:bubble3D val="0"/>
            <c:spPr>
              <a:solidFill>
                <a:srgbClr val="4F81BD"/>
              </a:solidFill>
            </c:spPr>
            <c:extLst>
              <c:ext xmlns:c16="http://schemas.microsoft.com/office/drawing/2014/chart" uri="{C3380CC4-5D6E-409C-BE32-E72D297353CC}">
                <c16:uniqueId val="{0000002D-F4E9-430C-9272-5052733AA215}"/>
              </c:ext>
            </c:extLst>
          </c:dPt>
          <c:dPt>
            <c:idx val="24"/>
            <c:invertIfNegative val="0"/>
            <c:bubble3D val="0"/>
            <c:spPr>
              <a:solidFill>
                <a:srgbClr val="4F81BD"/>
              </a:solidFill>
            </c:spPr>
            <c:extLst>
              <c:ext xmlns:c16="http://schemas.microsoft.com/office/drawing/2014/chart" uri="{C3380CC4-5D6E-409C-BE32-E72D297353CC}">
                <c16:uniqueId val="{0000002F-F4E9-430C-9272-5052733AA215}"/>
              </c:ext>
            </c:extLst>
          </c:dPt>
          <c:dPt>
            <c:idx val="25"/>
            <c:invertIfNegative val="0"/>
            <c:bubble3D val="0"/>
            <c:spPr>
              <a:solidFill>
                <a:srgbClr val="4F81BD"/>
              </a:solidFill>
            </c:spPr>
            <c:extLst>
              <c:ext xmlns:c16="http://schemas.microsoft.com/office/drawing/2014/chart" uri="{C3380CC4-5D6E-409C-BE32-E72D297353CC}">
                <c16:uniqueId val="{00000031-F4E9-430C-9272-5052733AA215}"/>
              </c:ext>
            </c:extLst>
          </c:dPt>
          <c:dPt>
            <c:idx val="26"/>
            <c:invertIfNegative val="0"/>
            <c:bubble3D val="0"/>
            <c:spPr>
              <a:solidFill>
                <a:srgbClr val="4F81BD"/>
              </a:solidFill>
            </c:spPr>
            <c:extLst>
              <c:ext xmlns:c16="http://schemas.microsoft.com/office/drawing/2014/chart" uri="{C3380CC4-5D6E-409C-BE32-E72D297353CC}">
                <c16:uniqueId val="{00000033-F4E9-430C-9272-5052733AA215}"/>
              </c:ext>
            </c:extLst>
          </c:dPt>
          <c:dPt>
            <c:idx val="27"/>
            <c:invertIfNegative val="0"/>
            <c:bubble3D val="0"/>
            <c:spPr>
              <a:solidFill>
                <a:srgbClr val="00B050"/>
              </a:solidFill>
            </c:spPr>
            <c:extLst>
              <c:ext xmlns:c16="http://schemas.microsoft.com/office/drawing/2014/chart" uri="{C3380CC4-5D6E-409C-BE32-E72D297353CC}">
                <c16:uniqueId val="{00000035-F4E9-430C-9272-5052733AA215}"/>
              </c:ext>
            </c:extLst>
          </c:dPt>
          <c:dPt>
            <c:idx val="28"/>
            <c:invertIfNegative val="0"/>
            <c:bubble3D val="0"/>
            <c:spPr>
              <a:solidFill>
                <a:srgbClr val="00B050"/>
              </a:solidFill>
            </c:spPr>
            <c:extLst>
              <c:ext xmlns:c16="http://schemas.microsoft.com/office/drawing/2014/chart" uri="{C3380CC4-5D6E-409C-BE32-E72D297353CC}">
                <c16:uniqueId val="{00000037-F4E9-430C-9272-5052733AA215}"/>
              </c:ext>
            </c:extLst>
          </c:dPt>
          <c:dPt>
            <c:idx val="30"/>
            <c:invertIfNegative val="0"/>
            <c:bubble3D val="0"/>
            <c:spPr>
              <a:solidFill>
                <a:srgbClr val="990033"/>
              </a:solidFill>
            </c:spPr>
            <c:extLst>
              <c:ext xmlns:c16="http://schemas.microsoft.com/office/drawing/2014/chart" uri="{C3380CC4-5D6E-409C-BE32-E72D297353CC}">
                <c16:uniqueId val="{00000039-F4E9-430C-9272-5052733AA215}"/>
              </c:ext>
            </c:extLst>
          </c:dPt>
          <c:dPt>
            <c:idx val="31"/>
            <c:invertIfNegative val="0"/>
            <c:bubble3D val="0"/>
            <c:spPr>
              <a:solidFill>
                <a:srgbClr val="00B050"/>
              </a:solidFill>
            </c:spPr>
            <c:extLst>
              <c:ext xmlns:c16="http://schemas.microsoft.com/office/drawing/2014/chart" uri="{C3380CC4-5D6E-409C-BE32-E72D297353CC}">
                <c16:uniqueId val="{0000003B-F4E9-430C-9272-5052733AA215}"/>
              </c:ext>
            </c:extLst>
          </c:dPt>
          <c:dPt>
            <c:idx val="32"/>
            <c:invertIfNegative val="0"/>
            <c:bubble3D val="0"/>
            <c:spPr>
              <a:solidFill>
                <a:srgbClr val="5B9BD5"/>
              </a:solidFill>
            </c:spPr>
            <c:extLst>
              <c:ext xmlns:c16="http://schemas.microsoft.com/office/drawing/2014/chart" uri="{C3380CC4-5D6E-409C-BE32-E72D297353CC}">
                <c16:uniqueId val="{0000003D-F4E9-430C-9272-5052733AA215}"/>
              </c:ext>
            </c:extLst>
          </c:dPt>
          <c:dPt>
            <c:idx val="33"/>
            <c:invertIfNegative val="0"/>
            <c:bubble3D val="0"/>
            <c:spPr>
              <a:solidFill>
                <a:srgbClr val="00B050"/>
              </a:solidFill>
            </c:spPr>
            <c:extLst>
              <c:ext xmlns:c16="http://schemas.microsoft.com/office/drawing/2014/chart" uri="{C3380CC4-5D6E-409C-BE32-E72D297353CC}">
                <c16:uniqueId val="{0000003F-F4E9-430C-9272-5052733AA215}"/>
              </c:ext>
            </c:extLst>
          </c:dPt>
          <c:dPt>
            <c:idx val="34"/>
            <c:invertIfNegative val="0"/>
            <c:bubble3D val="0"/>
            <c:spPr>
              <a:solidFill>
                <a:srgbClr val="00B050"/>
              </a:solidFill>
            </c:spPr>
            <c:extLst>
              <c:ext xmlns:c16="http://schemas.microsoft.com/office/drawing/2014/chart" uri="{C3380CC4-5D6E-409C-BE32-E72D297353CC}">
                <c16:uniqueId val="{00000041-F4E9-430C-9272-5052733AA215}"/>
              </c:ext>
            </c:extLst>
          </c:dPt>
          <c:dPt>
            <c:idx val="35"/>
            <c:invertIfNegative val="0"/>
            <c:bubble3D val="0"/>
            <c:spPr>
              <a:solidFill>
                <a:srgbClr val="00B050"/>
              </a:solidFill>
            </c:spPr>
            <c:extLst>
              <c:ext xmlns:c16="http://schemas.microsoft.com/office/drawing/2014/chart" uri="{C3380CC4-5D6E-409C-BE32-E72D297353CC}">
                <c16:uniqueId val="{00000043-F4E9-430C-9272-5052733AA215}"/>
              </c:ext>
            </c:extLst>
          </c:dPt>
          <c:dLbls>
            <c:dLbl>
              <c:idx val="17"/>
              <c:numFmt formatCode="0%" sourceLinked="0"/>
              <c:spPr>
                <a:noFill/>
                <a:ln>
                  <a:noFill/>
                </a:ln>
                <a:effectLst/>
              </c:spPr>
              <c:txPr>
                <a:bodyPr/>
                <a:lstStyle/>
                <a:p>
                  <a:pPr>
                    <a:defRPr sz="900" b="1"/>
                  </a:pPr>
                  <a:endParaRPr lang="en-US"/>
                </a:p>
              </c:txPr>
              <c:showLegendKey val="0"/>
              <c:showVal val="1"/>
              <c:showCatName val="0"/>
              <c:showSerName val="0"/>
              <c:showPercent val="0"/>
              <c:showBubbleSize val="0"/>
              <c:extLst>
                <c:ext xmlns:c16="http://schemas.microsoft.com/office/drawing/2014/chart" uri="{C3380CC4-5D6E-409C-BE32-E72D297353CC}">
                  <c16:uniqueId val="{00000021-F4E9-430C-9272-5052733AA215}"/>
                </c:ext>
              </c:extLst>
            </c:dLbl>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Sheet1!$A$2:$B$32</c:f>
              <c:multiLvlStrCache>
                <c:ptCount val="31"/>
                <c:lvl>
                  <c:pt idx="0">
                    <c:v>Kurzeme</c:v>
                  </c:pt>
                  <c:pt idx="1">
                    <c:v>Vidzeme</c:v>
                  </c:pt>
                  <c:pt idx="2">
                    <c:v>Zemgale</c:v>
                  </c:pt>
                  <c:pt idx="3">
                    <c:v>Pierīga</c:v>
                  </c:pt>
                  <c:pt idx="4">
                    <c:v>Latgale</c:v>
                  </c:pt>
                  <c:pt idx="5">
                    <c:v>Rīga</c:v>
                  </c:pt>
                  <c:pt idx="7">
                    <c:v>Ciems, lauki</c:v>
                  </c:pt>
                  <c:pt idx="8">
                    <c:v>Cita pilsēta</c:v>
                  </c:pt>
                  <c:pt idx="9">
                    <c:v>Rīga</c:v>
                  </c:pt>
                  <c:pt idx="11">
                    <c:v>Nestrādā</c:v>
                  </c:pt>
                  <c:pt idx="12">
                    <c:v>Strādā</c:v>
                  </c:pt>
                  <c:pt idx="14">
                    <c:v>Pamata, vidējā</c:v>
                  </c:pt>
                  <c:pt idx="15">
                    <c:v>Augstākā</c:v>
                  </c:pt>
                  <c:pt idx="17">
                    <c:v>Cita</c:v>
                  </c:pt>
                  <c:pt idx="18">
                    <c:v>Latviešu</c:v>
                  </c:pt>
                  <c:pt idx="20">
                    <c:v>65-74 gadi</c:v>
                  </c:pt>
                  <c:pt idx="21">
                    <c:v>55-64 gadi</c:v>
                  </c:pt>
                  <c:pt idx="22">
                    <c:v>45-54 gadi</c:v>
                  </c:pt>
                  <c:pt idx="23">
                    <c:v>35-44 gadi</c:v>
                  </c:pt>
                  <c:pt idx="24">
                    <c:v>25-34 gadi</c:v>
                  </c:pt>
                  <c:pt idx="25">
                    <c:v>18-24 gadi</c:v>
                  </c:pt>
                  <c:pt idx="27">
                    <c:v>Vīrieši</c:v>
                  </c:pt>
                  <c:pt idx="28">
                    <c:v>Sievietes</c:v>
                  </c:pt>
                  <c:pt idx="30">
                    <c:v>Kopā</c:v>
                  </c:pt>
                </c:lvl>
                <c:lvl>
                  <c:pt idx="0">
                    <c:v>Reģions</c:v>
                  </c:pt>
                  <c:pt idx="7">
                    <c:v>Dzīves-vieta</c:v>
                  </c:pt>
                  <c:pt idx="11">
                    <c:v>Nodarboša-nās </c:v>
                  </c:pt>
                  <c:pt idx="14">
                    <c:v>Izglītība</c:v>
                  </c:pt>
                  <c:pt idx="17">
                    <c:v>Pamata valoda ģimenē</c:v>
                  </c:pt>
                  <c:pt idx="20">
                    <c:v>Vecums</c:v>
                  </c:pt>
                  <c:pt idx="27">
                    <c:v>Dzi-mums</c:v>
                  </c:pt>
                  <c:pt idx="30">
                    <c:v>Kopā</c:v>
                  </c:pt>
                </c:lvl>
              </c:multiLvlStrCache>
            </c:multiLvlStrRef>
          </c:cat>
          <c:val>
            <c:numRef>
              <c:f>Sheet1!$C$2:$C$32</c:f>
              <c:numCache>
                <c:formatCode>0%</c:formatCode>
                <c:ptCount val="31"/>
                <c:pt idx="0">
                  <c:v>0.20974406061329653</c:v>
                </c:pt>
                <c:pt idx="1">
                  <c:v>0.22426760039882823</c:v>
                </c:pt>
                <c:pt idx="2">
                  <c:v>0.23782523142437773</c:v>
                </c:pt>
                <c:pt idx="3">
                  <c:v>0.30273165077290493</c:v>
                </c:pt>
                <c:pt idx="4">
                  <c:v>0.346112993504124</c:v>
                </c:pt>
                <c:pt idx="5">
                  <c:v>0.36702373085947232</c:v>
                </c:pt>
                <c:pt idx="7">
                  <c:v>0.24957638937987048</c:v>
                </c:pt>
                <c:pt idx="8">
                  <c:v>0.28844189027357425</c:v>
                </c:pt>
                <c:pt idx="9">
                  <c:v>0.36702373085947232</c:v>
                </c:pt>
                <c:pt idx="11">
                  <c:v>0.21666746536311662</c:v>
                </c:pt>
                <c:pt idx="12">
                  <c:v>0.33455838411907685</c:v>
                </c:pt>
                <c:pt idx="14">
                  <c:v>0.27474645039399381</c:v>
                </c:pt>
                <c:pt idx="15">
                  <c:v>0.31901344719106445</c:v>
                </c:pt>
                <c:pt idx="17">
                  <c:v>0.26138851956140285</c:v>
                </c:pt>
                <c:pt idx="18">
                  <c:v>0.30991537841680544</c:v>
                </c:pt>
                <c:pt idx="20">
                  <c:v>0.14510728564813302</c:v>
                </c:pt>
                <c:pt idx="21">
                  <c:v>0.23079855484170636</c:v>
                </c:pt>
                <c:pt idx="22">
                  <c:v>0.25958731946778296</c:v>
                </c:pt>
                <c:pt idx="23">
                  <c:v>0.34059267665129384</c:v>
                </c:pt>
                <c:pt idx="24">
                  <c:v>0.39554399804932899</c:v>
                </c:pt>
                <c:pt idx="25">
                  <c:v>0.58086600398574173</c:v>
                </c:pt>
                <c:pt idx="27">
                  <c:v>0.31880190856031493</c:v>
                </c:pt>
                <c:pt idx="28">
                  <c:v>0.28412802436508439</c:v>
                </c:pt>
                <c:pt idx="30">
                  <c:v>0.3008984895052661</c:v>
                </c:pt>
              </c:numCache>
            </c:numRef>
          </c:val>
          <c:extLst>
            <c:ext xmlns:c16="http://schemas.microsoft.com/office/drawing/2014/chart" uri="{C3380CC4-5D6E-409C-BE32-E72D297353CC}">
              <c16:uniqueId val="{00000044-F4E9-430C-9272-5052733AA215}"/>
            </c:ext>
          </c:extLst>
        </c:ser>
        <c:dLbls>
          <c:showLegendKey val="0"/>
          <c:showVal val="0"/>
          <c:showCatName val="0"/>
          <c:showSerName val="0"/>
          <c:showPercent val="0"/>
          <c:showBubbleSize val="0"/>
        </c:dLbls>
        <c:gapWidth val="51"/>
        <c:axId val="-1720574624"/>
        <c:axId val="-1720593120"/>
      </c:barChart>
      <c:catAx>
        <c:axId val="-1720574624"/>
        <c:scaling>
          <c:orientation val="minMax"/>
        </c:scaling>
        <c:delete val="0"/>
        <c:axPos val="l"/>
        <c:numFmt formatCode="General" sourceLinked="0"/>
        <c:majorTickMark val="out"/>
        <c:minorTickMark val="none"/>
        <c:tickLblPos val="nextTo"/>
        <c:txPr>
          <a:bodyPr/>
          <a:lstStyle/>
          <a:p>
            <a:pPr>
              <a:defRPr sz="1000"/>
            </a:pPr>
            <a:endParaRPr lang="en-US"/>
          </a:p>
        </c:txPr>
        <c:crossAx val="-1720593120"/>
        <c:crosses val="autoZero"/>
        <c:auto val="1"/>
        <c:lblAlgn val="ctr"/>
        <c:lblOffset val="100"/>
        <c:noMultiLvlLbl val="0"/>
      </c:catAx>
      <c:valAx>
        <c:axId val="-1720593120"/>
        <c:scaling>
          <c:orientation val="minMax"/>
          <c:max val="0.75000000000000011"/>
        </c:scaling>
        <c:delete val="1"/>
        <c:axPos val="b"/>
        <c:numFmt formatCode="0%" sourceLinked="1"/>
        <c:majorTickMark val="out"/>
        <c:minorTickMark val="none"/>
        <c:tickLblPos val="nextTo"/>
        <c:crossAx val="-1720574624"/>
        <c:crosses val="autoZero"/>
        <c:crossBetween val="between"/>
        <c:majorUnit val="0.25"/>
      </c:valAx>
    </c:plotArea>
    <c:plotVisOnly val="1"/>
    <c:dispBlanksAs val="gap"/>
    <c:showDLblsOverMax val="0"/>
  </c:chart>
  <c:txPr>
    <a:bodyPr/>
    <a:lstStyle/>
    <a:p>
      <a:pPr>
        <a:defRPr sz="1800"/>
      </a:pPr>
      <a:endParaRPr lang="en-US"/>
    </a:p>
  </c:txPr>
  <c:externalData r:id="rId2">
    <c:autoUpdate val="0"/>
  </c:externalData>
  <c:userShapes r:id="rId3"/>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907027469195667"/>
          <c:y val="0.20950391166194249"/>
          <c:w val="0.51932681487152632"/>
          <c:h val="0.5391989779849804"/>
        </c:manualLayout>
      </c:layout>
      <c:doughnutChart>
        <c:varyColors val="1"/>
        <c:ser>
          <c:idx val="0"/>
          <c:order val="0"/>
          <c:tx>
            <c:strRef>
              <c:f>Sheet1!$B$1</c:f>
              <c:strCache>
                <c:ptCount val="1"/>
                <c:pt idx="0">
                  <c:v>Sales</c:v>
                </c:pt>
              </c:strCache>
            </c:strRef>
          </c:tx>
          <c:dPt>
            <c:idx val="0"/>
            <c:bubble3D val="0"/>
            <c:spPr>
              <a:solidFill>
                <a:schemeClr val="accent3"/>
              </a:solidFill>
            </c:spPr>
            <c:extLst>
              <c:ext xmlns:c16="http://schemas.microsoft.com/office/drawing/2014/chart" uri="{C3380CC4-5D6E-409C-BE32-E72D297353CC}">
                <c16:uniqueId val="{00000001-A8B9-4D42-80A8-F29083F76D8C}"/>
              </c:ext>
            </c:extLst>
          </c:dPt>
          <c:dPt>
            <c:idx val="1"/>
            <c:bubble3D val="0"/>
            <c:spPr>
              <a:solidFill>
                <a:schemeClr val="accent1"/>
              </a:solidFill>
            </c:spPr>
            <c:extLst>
              <c:ext xmlns:c16="http://schemas.microsoft.com/office/drawing/2014/chart" uri="{C3380CC4-5D6E-409C-BE32-E72D297353CC}">
                <c16:uniqueId val="{00000003-A8B9-4D42-80A8-F29083F76D8C}"/>
              </c:ext>
            </c:extLst>
          </c:dPt>
          <c:dPt>
            <c:idx val="2"/>
            <c:bubble3D val="0"/>
            <c:spPr>
              <a:solidFill>
                <a:schemeClr val="bg1">
                  <a:lumMod val="65000"/>
                </a:schemeClr>
              </a:solidFill>
            </c:spPr>
            <c:extLst>
              <c:ext xmlns:c16="http://schemas.microsoft.com/office/drawing/2014/chart" uri="{C3380CC4-5D6E-409C-BE32-E72D297353CC}">
                <c16:uniqueId val="{00000005-A8B9-4D42-80A8-F29083F76D8C}"/>
              </c:ext>
            </c:extLst>
          </c:dPt>
          <c:dPt>
            <c:idx val="3"/>
            <c:bubble3D val="0"/>
            <c:spPr>
              <a:solidFill>
                <a:schemeClr val="bg1">
                  <a:lumMod val="65000"/>
                </a:schemeClr>
              </a:solidFill>
            </c:spPr>
            <c:extLst>
              <c:ext xmlns:c16="http://schemas.microsoft.com/office/drawing/2014/chart" uri="{C3380CC4-5D6E-409C-BE32-E72D297353CC}">
                <c16:uniqueId val="{00000007-A8B9-4D42-80A8-F29083F76D8C}"/>
              </c:ext>
            </c:extLst>
          </c:dPt>
          <c:dPt>
            <c:idx val="6"/>
            <c:bubble3D val="0"/>
            <c:spPr>
              <a:solidFill>
                <a:schemeClr val="bg1">
                  <a:lumMod val="65000"/>
                </a:schemeClr>
              </a:solidFill>
            </c:spPr>
            <c:extLst>
              <c:ext xmlns:c16="http://schemas.microsoft.com/office/drawing/2014/chart" uri="{C3380CC4-5D6E-409C-BE32-E72D297353CC}">
                <c16:uniqueId val="{00000009-A8B9-4D42-80A8-F29083F76D8C}"/>
              </c:ext>
            </c:extLst>
          </c:dPt>
          <c:dLbls>
            <c:dLbl>
              <c:idx val="0"/>
              <c:layout>
                <c:manualLayout>
                  <c:x val="-0.19306734841927445"/>
                  <c:y val="-0.16923427239834929"/>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8B9-4D42-80A8-F29083F76D8C}"/>
                </c:ext>
              </c:extLst>
            </c:dLbl>
            <c:dLbl>
              <c:idx val="1"/>
              <c:layout>
                <c:manualLayout>
                  <c:x val="0.19688169957370524"/>
                  <c:y val="0.14519917611867914"/>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8B9-4D42-80A8-F29083F76D8C}"/>
                </c:ext>
              </c:extLst>
            </c:dLbl>
            <c:dLbl>
              <c:idx val="2"/>
              <c:layout>
                <c:manualLayout>
                  <c:x val="-0.19894894574148145"/>
                  <c:y val="0.16524941927604311"/>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8B9-4D42-80A8-F29083F76D8C}"/>
                </c:ext>
              </c:extLst>
            </c:dLbl>
            <c:dLbl>
              <c:idx val="3"/>
              <c:layout>
                <c:manualLayout>
                  <c:x val="-0.19894894574148145"/>
                  <c:y val="0.17276075651586326"/>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8B9-4D42-80A8-F29083F76D8C}"/>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A8B9-4D42-80A8-F29083F76D8C}"/>
                </c:ext>
              </c:extLst>
            </c:dLbl>
            <c:spPr>
              <a:noFill/>
              <a:ln>
                <a:noFill/>
              </a:ln>
              <a:effectLst/>
            </c:spPr>
            <c:txPr>
              <a:bodyPr wrap="square" lIns="38100" tIns="19050" rIns="38100" bIns="19050" anchor="ctr">
                <a:spAutoFit/>
              </a:bodyPr>
              <a:lstStyle/>
              <a:p>
                <a:pPr>
                  <a:defRPr sz="100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Sheet1!$A$2:$A$4</c:f>
              <c:strCache>
                <c:ptCount val="3"/>
                <c:pt idx="0">
                  <c:v>Jā</c:v>
                </c:pt>
                <c:pt idx="1">
                  <c:v>Nē</c:v>
                </c:pt>
                <c:pt idx="2">
                  <c:v>Grūti atbildēt \ NA</c:v>
                </c:pt>
              </c:strCache>
            </c:strRef>
          </c:cat>
          <c:val>
            <c:numRef>
              <c:f>Sheet1!$B$2:$B$4</c:f>
              <c:numCache>
                <c:formatCode>0%</c:formatCode>
                <c:ptCount val="3"/>
                <c:pt idx="0">
                  <c:v>0.3008984895052661</c:v>
                </c:pt>
                <c:pt idx="1">
                  <c:v>0.54923310994593533</c:v>
                </c:pt>
                <c:pt idx="2">
                  <c:v>0.14986840054879655</c:v>
                </c:pt>
              </c:numCache>
            </c:numRef>
          </c:val>
          <c:extLst>
            <c:ext xmlns:c16="http://schemas.microsoft.com/office/drawing/2014/chart" uri="{C3380CC4-5D6E-409C-BE32-E72D297353CC}">
              <c16:uniqueId val="{0000000A-A8B9-4D42-80A8-F29083F76D8C}"/>
            </c:ext>
          </c:extLst>
        </c:ser>
        <c:dLbls>
          <c:showLegendKey val="0"/>
          <c:showVal val="0"/>
          <c:showCatName val="0"/>
          <c:showSerName val="0"/>
          <c:showPercent val="0"/>
          <c:showBubbleSize val="0"/>
          <c:showLeaderLines val="1"/>
        </c:dLbls>
        <c:firstSliceAng val="270"/>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5000565373883"/>
          <c:y val="0.18304847483907163"/>
          <c:w val="0.51928816188179538"/>
          <c:h val="0.66209263626702464"/>
        </c:manualLayout>
      </c:layout>
      <c:doughnutChart>
        <c:varyColors val="1"/>
        <c:ser>
          <c:idx val="0"/>
          <c:order val="0"/>
          <c:tx>
            <c:strRef>
              <c:f>Sheet1!$B$1</c:f>
              <c:strCache>
                <c:ptCount val="1"/>
                <c:pt idx="0">
                  <c:v>Sales</c:v>
                </c:pt>
              </c:strCache>
            </c:strRef>
          </c:tx>
          <c:dPt>
            <c:idx val="0"/>
            <c:bubble3D val="0"/>
            <c:spPr>
              <a:solidFill>
                <a:schemeClr val="accent3"/>
              </a:solidFill>
            </c:spPr>
            <c:extLst>
              <c:ext xmlns:c16="http://schemas.microsoft.com/office/drawing/2014/chart" uri="{C3380CC4-5D6E-409C-BE32-E72D297353CC}">
                <c16:uniqueId val="{00000001-4AF8-4DA6-A81B-CF7A7E6CE096}"/>
              </c:ext>
            </c:extLst>
          </c:dPt>
          <c:dPt>
            <c:idx val="1"/>
            <c:bubble3D val="0"/>
            <c:spPr>
              <a:solidFill>
                <a:schemeClr val="accent6"/>
              </a:solidFill>
            </c:spPr>
            <c:extLst>
              <c:ext xmlns:c16="http://schemas.microsoft.com/office/drawing/2014/chart" uri="{C3380CC4-5D6E-409C-BE32-E72D297353CC}">
                <c16:uniqueId val="{00000003-4AF8-4DA6-A81B-CF7A7E6CE096}"/>
              </c:ext>
            </c:extLst>
          </c:dPt>
          <c:dPt>
            <c:idx val="2"/>
            <c:bubble3D val="0"/>
            <c:spPr>
              <a:solidFill>
                <a:schemeClr val="accent1"/>
              </a:solidFill>
            </c:spPr>
            <c:extLst>
              <c:ext xmlns:c16="http://schemas.microsoft.com/office/drawing/2014/chart" uri="{C3380CC4-5D6E-409C-BE32-E72D297353CC}">
                <c16:uniqueId val="{00000005-4AF8-4DA6-A81B-CF7A7E6CE096}"/>
              </c:ext>
            </c:extLst>
          </c:dPt>
          <c:dPt>
            <c:idx val="3"/>
            <c:bubble3D val="0"/>
            <c:spPr>
              <a:solidFill>
                <a:schemeClr val="bg1">
                  <a:lumMod val="65000"/>
                </a:schemeClr>
              </a:solidFill>
            </c:spPr>
            <c:extLst>
              <c:ext xmlns:c16="http://schemas.microsoft.com/office/drawing/2014/chart" uri="{C3380CC4-5D6E-409C-BE32-E72D297353CC}">
                <c16:uniqueId val="{00000007-4AF8-4DA6-A81B-CF7A7E6CE096}"/>
              </c:ext>
            </c:extLst>
          </c:dPt>
          <c:dPt>
            <c:idx val="6"/>
            <c:bubble3D val="0"/>
            <c:spPr>
              <a:solidFill>
                <a:schemeClr val="bg1">
                  <a:lumMod val="65000"/>
                </a:schemeClr>
              </a:solidFill>
            </c:spPr>
            <c:extLst>
              <c:ext xmlns:c16="http://schemas.microsoft.com/office/drawing/2014/chart" uri="{C3380CC4-5D6E-409C-BE32-E72D297353CC}">
                <c16:uniqueId val="{00000009-4AF8-4DA6-A81B-CF7A7E6CE096}"/>
              </c:ext>
            </c:extLst>
          </c:dPt>
          <c:dLbls>
            <c:dLbl>
              <c:idx val="0"/>
              <c:layout>
                <c:manualLayout>
                  <c:x val="-0.22979200568128597"/>
                  <c:y val="-0.13976194997845726"/>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AF8-4DA6-A81B-CF7A7E6CE096}"/>
                </c:ext>
              </c:extLst>
            </c:dLbl>
            <c:dLbl>
              <c:idx val="1"/>
              <c:layout>
                <c:manualLayout>
                  <c:x val="0.19683842318173797"/>
                  <c:y val="-0.16160536385032354"/>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AF8-4DA6-A81B-CF7A7E6CE096}"/>
                </c:ext>
              </c:extLst>
            </c:dLbl>
            <c:dLbl>
              <c:idx val="2"/>
              <c:layout>
                <c:manualLayout>
                  <c:x val="0.19826936440613352"/>
                  <c:y val="0.14744686265653198"/>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AF8-4DA6-A81B-CF7A7E6CE096}"/>
                </c:ext>
              </c:extLst>
            </c:dLbl>
            <c:dLbl>
              <c:idx val="3"/>
              <c:layout>
                <c:manualLayout>
                  <c:x val="-0.17362803915033409"/>
                  <c:y val="0.1601249722686966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AF8-4DA6-A81B-CF7A7E6CE096}"/>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4AF8-4DA6-A81B-CF7A7E6CE096}"/>
                </c:ext>
              </c:extLst>
            </c:dLbl>
            <c:spPr>
              <a:noFill/>
              <a:ln>
                <a:noFill/>
              </a:ln>
              <a:effectLst/>
            </c:spPr>
            <c:txPr>
              <a:bodyPr wrap="square" lIns="38100" tIns="19050" rIns="38100" bIns="19050" anchor="ctr">
                <a:spAutoFit/>
              </a:bodyPr>
              <a:lstStyle/>
              <a:p>
                <a:pPr>
                  <a:defRPr sz="100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Sheet1!$A$2:$A$5</c:f>
              <c:strCache>
                <c:ptCount val="4"/>
                <c:pt idx="0">
                  <c:v>Pietiekamā apmērā</c:v>
                </c:pt>
                <c:pt idx="1">
                  <c:v>Pārāk maz</c:v>
                </c:pt>
                <c:pt idx="2">
                  <c:v>Pārāk daudz</c:v>
                </c:pt>
                <c:pt idx="3">
                  <c:v>Grūti atbildēt \ NA</c:v>
                </c:pt>
              </c:strCache>
            </c:strRef>
          </c:cat>
          <c:val>
            <c:numRef>
              <c:f>Sheet1!$B$2:$B$5</c:f>
              <c:numCache>
                <c:formatCode>0%</c:formatCode>
                <c:ptCount val="4"/>
                <c:pt idx="0">
                  <c:v>0.29614805608890721</c:v>
                </c:pt>
                <c:pt idx="1">
                  <c:v>0.19927999813955016</c:v>
                </c:pt>
                <c:pt idx="2">
                  <c:v>8.8373312958543143E-2</c:v>
                </c:pt>
                <c:pt idx="3">
                  <c:v>0.41619863281299702</c:v>
                </c:pt>
              </c:numCache>
            </c:numRef>
          </c:val>
          <c:extLst>
            <c:ext xmlns:c16="http://schemas.microsoft.com/office/drawing/2014/chart" uri="{C3380CC4-5D6E-409C-BE32-E72D297353CC}">
              <c16:uniqueId val="{0000000A-4AF8-4DA6-A81B-CF7A7E6CE096}"/>
            </c:ext>
          </c:extLst>
        </c:ser>
        <c:dLbls>
          <c:showLegendKey val="0"/>
          <c:showVal val="0"/>
          <c:showCatName val="0"/>
          <c:showSerName val="0"/>
          <c:showPercent val="0"/>
          <c:showBubbleSize val="0"/>
          <c:showLeaderLines val="1"/>
        </c:dLbls>
        <c:firstSliceAng val="284"/>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463328819490868"/>
          <c:y val="0.24199293718568449"/>
          <c:w val="0.50730624356178389"/>
          <c:h val="0.6194269660119528"/>
        </c:manualLayout>
      </c:layout>
      <c:doughnutChart>
        <c:varyColors val="1"/>
        <c:ser>
          <c:idx val="0"/>
          <c:order val="0"/>
          <c:tx>
            <c:strRef>
              <c:f>Sheet1!$B$1</c:f>
              <c:strCache>
                <c:ptCount val="1"/>
                <c:pt idx="0">
                  <c:v>Sales</c:v>
                </c:pt>
              </c:strCache>
            </c:strRef>
          </c:tx>
          <c:dPt>
            <c:idx val="0"/>
            <c:bubble3D val="0"/>
            <c:spPr>
              <a:solidFill>
                <a:schemeClr val="accent6"/>
              </a:solidFill>
            </c:spPr>
            <c:extLst>
              <c:ext xmlns:c16="http://schemas.microsoft.com/office/drawing/2014/chart" uri="{C3380CC4-5D6E-409C-BE32-E72D297353CC}">
                <c16:uniqueId val="{00000001-97BA-42D3-ABE1-255F54709594}"/>
              </c:ext>
            </c:extLst>
          </c:dPt>
          <c:dPt>
            <c:idx val="1"/>
            <c:bubble3D val="0"/>
            <c:spPr>
              <a:solidFill>
                <a:schemeClr val="accent1"/>
              </a:solidFill>
            </c:spPr>
            <c:extLst>
              <c:ext xmlns:c16="http://schemas.microsoft.com/office/drawing/2014/chart" uri="{C3380CC4-5D6E-409C-BE32-E72D297353CC}">
                <c16:uniqueId val="{00000003-97BA-42D3-ABE1-255F54709594}"/>
              </c:ext>
            </c:extLst>
          </c:dPt>
          <c:dPt>
            <c:idx val="2"/>
            <c:bubble3D val="0"/>
            <c:spPr>
              <a:solidFill>
                <a:schemeClr val="accent3"/>
              </a:solidFill>
            </c:spPr>
            <c:extLst>
              <c:ext xmlns:c16="http://schemas.microsoft.com/office/drawing/2014/chart" uri="{C3380CC4-5D6E-409C-BE32-E72D297353CC}">
                <c16:uniqueId val="{00000005-97BA-42D3-ABE1-255F54709594}"/>
              </c:ext>
            </c:extLst>
          </c:dPt>
          <c:dPt>
            <c:idx val="3"/>
            <c:bubble3D val="0"/>
            <c:spPr>
              <a:solidFill>
                <a:srgbClr val="FFC000"/>
              </a:solidFill>
            </c:spPr>
            <c:extLst>
              <c:ext xmlns:c16="http://schemas.microsoft.com/office/drawing/2014/chart" uri="{C3380CC4-5D6E-409C-BE32-E72D297353CC}">
                <c16:uniqueId val="{00000007-97BA-42D3-ABE1-255F54709594}"/>
              </c:ext>
            </c:extLst>
          </c:dPt>
          <c:dPt>
            <c:idx val="4"/>
            <c:bubble3D val="0"/>
            <c:spPr>
              <a:solidFill>
                <a:schemeClr val="bg1">
                  <a:lumMod val="65000"/>
                </a:schemeClr>
              </a:solidFill>
            </c:spPr>
            <c:extLst>
              <c:ext xmlns:c16="http://schemas.microsoft.com/office/drawing/2014/chart" uri="{C3380CC4-5D6E-409C-BE32-E72D297353CC}">
                <c16:uniqueId val="{00000009-97BA-42D3-ABE1-255F54709594}"/>
              </c:ext>
            </c:extLst>
          </c:dPt>
          <c:dPt>
            <c:idx val="6"/>
            <c:bubble3D val="0"/>
            <c:spPr>
              <a:solidFill>
                <a:schemeClr val="bg1">
                  <a:lumMod val="65000"/>
                </a:schemeClr>
              </a:solidFill>
            </c:spPr>
            <c:extLst>
              <c:ext xmlns:c16="http://schemas.microsoft.com/office/drawing/2014/chart" uri="{C3380CC4-5D6E-409C-BE32-E72D297353CC}">
                <c16:uniqueId val="{0000000B-97BA-42D3-ABE1-255F54709594}"/>
              </c:ext>
            </c:extLst>
          </c:dPt>
          <c:dLbls>
            <c:dLbl>
              <c:idx val="0"/>
              <c:layout>
                <c:manualLayout>
                  <c:x val="-0.28115211630954851"/>
                  <c:y val="0.12236494967042634"/>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7BA-42D3-ABE1-255F54709594}"/>
                </c:ext>
              </c:extLst>
            </c:dLbl>
            <c:dLbl>
              <c:idx val="1"/>
              <c:layout>
                <c:manualLayout>
                  <c:x val="-0.18766030017914681"/>
                  <c:y val="-0.2084108156632615"/>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7BA-42D3-ABE1-255F54709594}"/>
                </c:ext>
              </c:extLst>
            </c:dLbl>
            <c:dLbl>
              <c:idx val="2"/>
              <c:layout>
                <c:manualLayout>
                  <c:x val="0.19680062694576064"/>
                  <c:y val="-0.17931126202132877"/>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7BA-42D3-ABE1-255F54709594}"/>
                </c:ext>
              </c:extLst>
            </c:dLbl>
            <c:dLbl>
              <c:idx val="3"/>
              <c:layout>
                <c:manualLayout>
                  <c:x val="0.22804607441386521"/>
                  <c:y val="-1.6750812504675538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97BA-42D3-ABE1-255F54709594}"/>
                </c:ext>
              </c:extLst>
            </c:dLbl>
            <c:dLbl>
              <c:idx val="4"/>
              <c:layout>
                <c:manualLayout>
                  <c:x val="0.19660402564312712"/>
                  <c:y val="0.18833883315185318"/>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97BA-42D3-ABE1-255F54709594}"/>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97BA-42D3-ABE1-255F54709594}"/>
                </c:ext>
              </c:extLst>
            </c:dLbl>
            <c:spPr>
              <a:noFill/>
              <a:ln>
                <a:noFill/>
              </a:ln>
              <a:effectLst/>
            </c:spPr>
            <c:txPr>
              <a:bodyPr wrap="square" lIns="38100" tIns="19050" rIns="38100" bIns="19050" anchor="ctr">
                <a:spAutoFit/>
              </a:bodyPr>
              <a:lstStyle/>
              <a:p>
                <a:pPr>
                  <a:defRPr sz="100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Sheet1!$A$2:$A$6</c:f>
              <c:strCache>
                <c:ptCount val="5"/>
                <c:pt idx="0">
                  <c:v>Ziņas un informatīvi analītiskais saturs</c:v>
                </c:pt>
                <c:pt idx="1">
                  <c:v>Kultūras un izglītojošais saturs</c:v>
                </c:pt>
                <c:pt idx="2">
                  <c:v>Izklaides saturs</c:v>
                </c:pt>
                <c:pt idx="3">
                  <c:v>Jebkāda veida saturs nav pietiekošs</c:v>
                </c:pt>
                <c:pt idx="4">
                  <c:v>Grūti atbildēt \ NA</c:v>
                </c:pt>
              </c:strCache>
            </c:strRef>
          </c:cat>
          <c:val>
            <c:numRef>
              <c:f>Sheet1!$B$2:$B$6</c:f>
              <c:numCache>
                <c:formatCode>0%</c:formatCode>
                <c:ptCount val="5"/>
                <c:pt idx="0">
                  <c:v>0.55138403433880534</c:v>
                </c:pt>
                <c:pt idx="1">
                  <c:v>0.24386449338389718</c:v>
                </c:pt>
                <c:pt idx="2">
                  <c:v>0.13823658987997337</c:v>
                </c:pt>
                <c:pt idx="3">
                  <c:v>3.231963392464391E-2</c:v>
                </c:pt>
                <c:pt idx="4">
                  <c:v>3.4195248472680989E-2</c:v>
                </c:pt>
              </c:numCache>
            </c:numRef>
          </c:val>
          <c:extLst>
            <c:ext xmlns:c16="http://schemas.microsoft.com/office/drawing/2014/chart" uri="{C3380CC4-5D6E-409C-BE32-E72D297353CC}">
              <c16:uniqueId val="{0000000C-97BA-42D3-ABE1-255F54709594}"/>
            </c:ext>
          </c:extLst>
        </c:ser>
        <c:dLbls>
          <c:showLegendKey val="0"/>
          <c:showVal val="0"/>
          <c:showCatName val="0"/>
          <c:showSerName val="0"/>
          <c:showPercent val="0"/>
          <c:showBubbleSize val="0"/>
          <c:showLeaderLines val="1"/>
        </c:dLbls>
        <c:firstSliceAng val="126"/>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7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Sheet1!$C$3</c:f>
              <c:strCache>
                <c:ptCount val="1"/>
                <c:pt idx="0">
                  <c:v>Pārāk maz</c:v>
                </c:pt>
              </c:strCache>
            </c:strRef>
          </c:tx>
          <c:spPr>
            <a:solidFill>
              <a:srgbClr val="F7964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Sheet1!$C$4:$C$27</c:f>
              <c:numCache>
                <c:formatCode>0%</c:formatCode>
                <c:ptCount val="24"/>
                <c:pt idx="0">
                  <c:v>0.12569513100542773</c:v>
                </c:pt>
                <c:pt idx="1">
                  <c:v>0.19181643763126821</c:v>
                </c:pt>
                <c:pt idx="2">
                  <c:v>0.2827370010046677</c:v>
                </c:pt>
                <c:pt idx="4">
                  <c:v>0.21673722523190567</c:v>
                </c:pt>
                <c:pt idx="5">
                  <c:v>0.19529145709864515</c:v>
                </c:pt>
                <c:pt idx="7">
                  <c:v>0.10438211067994828</c:v>
                </c:pt>
                <c:pt idx="8">
                  <c:v>0.23725119198566669</c:v>
                </c:pt>
                <c:pt idx="10">
                  <c:v>0.17240729439293426</c:v>
                </c:pt>
                <c:pt idx="11">
                  <c:v>0.21792304520566408</c:v>
                </c:pt>
                <c:pt idx="13">
                  <c:v>2.6231344639786113E-2</c:v>
                </c:pt>
                <c:pt idx="14">
                  <c:v>0.11205124394966801</c:v>
                </c:pt>
                <c:pt idx="15">
                  <c:v>0.17896451476358124</c:v>
                </c:pt>
                <c:pt idx="16">
                  <c:v>0.29271505210797599</c:v>
                </c:pt>
                <c:pt idx="17">
                  <c:v>0.28925660848950491</c:v>
                </c:pt>
                <c:pt idx="18">
                  <c:v>0.39530401413525157</c:v>
                </c:pt>
                <c:pt idx="20">
                  <c:v>0.20044338909540044</c:v>
                </c:pt>
                <c:pt idx="21">
                  <c:v>0.19819229172598166</c:v>
                </c:pt>
                <c:pt idx="23">
                  <c:v>0.19927999813955016</c:v>
                </c:pt>
              </c:numCache>
            </c:numRef>
          </c:val>
          <c:extLst>
            <c:ext xmlns:c16="http://schemas.microsoft.com/office/drawing/2014/chart" uri="{C3380CC4-5D6E-409C-BE32-E72D297353CC}">
              <c16:uniqueId val="{00000000-3707-4B7F-AEB5-F5F1F8CAA600}"/>
            </c:ext>
          </c:extLst>
        </c:ser>
        <c:ser>
          <c:idx val="1"/>
          <c:order val="1"/>
          <c:tx>
            <c:strRef>
              <c:f>Sheet1!$D$3</c:f>
              <c:strCache>
                <c:ptCount val="1"/>
                <c:pt idx="0">
                  <c:v>Pietiekamā apmērā</c:v>
                </c:pt>
              </c:strCache>
            </c:strRef>
          </c:tx>
          <c:spPr>
            <a:solidFill>
              <a:srgbClr val="9BBB59"/>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Sheet1!$D$4:$D$27</c:f>
              <c:numCache>
                <c:formatCode>0%</c:formatCode>
                <c:ptCount val="24"/>
                <c:pt idx="0">
                  <c:v>0.34468261468930328</c:v>
                </c:pt>
                <c:pt idx="1">
                  <c:v>0.29383381700243361</c:v>
                </c:pt>
                <c:pt idx="2">
                  <c:v>0.24896902648280786</c:v>
                </c:pt>
                <c:pt idx="4">
                  <c:v>0.27907771055137021</c:v>
                </c:pt>
                <c:pt idx="5">
                  <c:v>0.3000482043426192</c:v>
                </c:pt>
                <c:pt idx="7">
                  <c:v>0.33504275956419421</c:v>
                </c:pt>
                <c:pt idx="8">
                  <c:v>0.28058524046905448</c:v>
                </c:pt>
                <c:pt idx="10">
                  <c:v>0.34016714031994916</c:v>
                </c:pt>
                <c:pt idx="11">
                  <c:v>0.2656096381141308</c:v>
                </c:pt>
                <c:pt idx="13">
                  <c:v>0.30233028169396053</c:v>
                </c:pt>
                <c:pt idx="14">
                  <c:v>0.26584371616116298</c:v>
                </c:pt>
                <c:pt idx="15">
                  <c:v>0.25198646012532816</c:v>
                </c:pt>
                <c:pt idx="16">
                  <c:v>0.29412246006063519</c:v>
                </c:pt>
                <c:pt idx="17">
                  <c:v>0.3586002085005105</c:v>
                </c:pt>
                <c:pt idx="18">
                  <c:v>0.34167558096325579</c:v>
                </c:pt>
                <c:pt idx="20">
                  <c:v>0.34118120612001157</c:v>
                </c:pt>
                <c:pt idx="21">
                  <c:v>0.25404454319348341</c:v>
                </c:pt>
                <c:pt idx="23">
                  <c:v>0.29614805608890721</c:v>
                </c:pt>
              </c:numCache>
            </c:numRef>
          </c:val>
          <c:extLst>
            <c:ext xmlns:c16="http://schemas.microsoft.com/office/drawing/2014/chart" uri="{C3380CC4-5D6E-409C-BE32-E72D297353CC}">
              <c16:uniqueId val="{00000001-3707-4B7F-AEB5-F5F1F8CAA600}"/>
            </c:ext>
          </c:extLst>
        </c:ser>
        <c:ser>
          <c:idx val="2"/>
          <c:order val="2"/>
          <c:tx>
            <c:strRef>
              <c:f>Sheet1!$E$3</c:f>
              <c:strCache>
                <c:ptCount val="1"/>
                <c:pt idx="0">
                  <c:v>Pārāk daudz</c:v>
                </c:pt>
              </c:strCache>
            </c:strRef>
          </c:tx>
          <c:spPr>
            <a:solidFill>
              <a:srgbClr val="4F81BD"/>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Sheet1!$E$4:$E$27</c:f>
              <c:numCache>
                <c:formatCode>0%</c:formatCode>
                <c:ptCount val="24"/>
                <c:pt idx="0">
                  <c:v>0.10264391866831467</c:v>
                </c:pt>
                <c:pt idx="1">
                  <c:v>9.5767207826954429E-2</c:v>
                </c:pt>
                <c:pt idx="2">
                  <c:v>6.5724118638020565E-2</c:v>
                </c:pt>
                <c:pt idx="4">
                  <c:v>9.9693513420775023E-2</c:v>
                </c:pt>
                <c:pt idx="5">
                  <c:v>8.578692945696989E-2</c:v>
                </c:pt>
                <c:pt idx="7">
                  <c:v>7.98496370394354E-2</c:v>
                </c:pt>
                <c:pt idx="8">
                  <c:v>9.1783864650156893E-2</c:v>
                </c:pt>
                <c:pt idx="10">
                  <c:v>0.11259725650666211</c:v>
                </c:pt>
                <c:pt idx="11">
                  <c:v>7.1567854008350307E-2</c:v>
                </c:pt>
                <c:pt idx="13">
                  <c:v>0.10200531974568626</c:v>
                </c:pt>
                <c:pt idx="14">
                  <c:v>0.14213740148180928</c:v>
                </c:pt>
                <c:pt idx="15">
                  <c:v>0.1085460356241266</c:v>
                </c:pt>
                <c:pt idx="16">
                  <c:v>3.4958266621782391E-2</c:v>
                </c:pt>
                <c:pt idx="17">
                  <c:v>5.8245120468618267E-2</c:v>
                </c:pt>
                <c:pt idx="18">
                  <c:v>6.4034774713017134E-2</c:v>
                </c:pt>
                <c:pt idx="20">
                  <c:v>8.9564696427495566E-2</c:v>
                </c:pt>
                <c:pt idx="21">
                  <c:v>8.7259435088268125E-2</c:v>
                </c:pt>
                <c:pt idx="23">
                  <c:v>8.8373312958543143E-2</c:v>
                </c:pt>
              </c:numCache>
            </c:numRef>
          </c:val>
          <c:extLst>
            <c:ext xmlns:c16="http://schemas.microsoft.com/office/drawing/2014/chart" uri="{C3380CC4-5D6E-409C-BE32-E72D297353CC}">
              <c16:uniqueId val="{00000002-3707-4B7F-AEB5-F5F1F8CAA600}"/>
            </c:ext>
          </c:extLst>
        </c:ser>
        <c:ser>
          <c:idx val="3"/>
          <c:order val="3"/>
          <c:tx>
            <c:strRef>
              <c:f>Sheet1!$F$3</c:f>
              <c:strCache>
                <c:ptCount val="1"/>
                <c:pt idx="0">
                  <c:v>Grūti atbildēt \ NA</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Sheet1!$F$4:$F$27</c:f>
              <c:numCache>
                <c:formatCode>0%</c:formatCode>
                <c:ptCount val="24"/>
                <c:pt idx="0">
                  <c:v>0.4269783356369532</c:v>
                </c:pt>
                <c:pt idx="1">
                  <c:v>0.41858253753934344</c:v>
                </c:pt>
                <c:pt idx="2">
                  <c:v>0.40256985387450572</c:v>
                </c:pt>
                <c:pt idx="4">
                  <c:v>0.40449155079594917</c:v>
                </c:pt>
                <c:pt idx="5">
                  <c:v>0.41887340910176329</c:v>
                </c:pt>
                <c:pt idx="7">
                  <c:v>0.48072549271642356</c:v>
                </c:pt>
                <c:pt idx="8">
                  <c:v>0.39037970289511814</c:v>
                </c:pt>
                <c:pt idx="10">
                  <c:v>0.37482830878045426</c:v>
                </c:pt>
                <c:pt idx="11">
                  <c:v>0.44489946267185276</c:v>
                </c:pt>
                <c:pt idx="13">
                  <c:v>0.56943305392056742</c:v>
                </c:pt>
                <c:pt idx="14">
                  <c:v>0.47996763840735968</c:v>
                </c:pt>
                <c:pt idx="15">
                  <c:v>0.46050298948696289</c:v>
                </c:pt>
                <c:pt idx="16">
                  <c:v>0.37820422120960873</c:v>
                </c:pt>
                <c:pt idx="17">
                  <c:v>0.29389806254136602</c:v>
                </c:pt>
                <c:pt idx="18">
                  <c:v>0.19898563018847504</c:v>
                </c:pt>
                <c:pt idx="20">
                  <c:v>0.36881070835709118</c:v>
                </c:pt>
                <c:pt idx="21">
                  <c:v>0.46050372999226563</c:v>
                </c:pt>
                <c:pt idx="23">
                  <c:v>0.41619863281299702</c:v>
                </c:pt>
              </c:numCache>
            </c:numRef>
          </c:val>
          <c:extLst>
            <c:ext xmlns:c16="http://schemas.microsoft.com/office/drawing/2014/chart" uri="{C3380CC4-5D6E-409C-BE32-E72D297353CC}">
              <c16:uniqueId val="{00000003-3707-4B7F-AEB5-F5F1F8CAA600}"/>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en-US"/>
          </a:p>
        </c:txPr>
        <c:crossAx val="-1719217280"/>
        <c:crosses val="autoZero"/>
        <c:auto val="1"/>
        <c:lblAlgn val="ctr"/>
        <c:lblOffset val="100"/>
        <c:noMultiLvlLbl val="0"/>
      </c:catAx>
      <c:valAx>
        <c:axId val="-1719217280"/>
        <c:scaling>
          <c:orientation val="minMax"/>
        </c:scaling>
        <c:delete val="1"/>
        <c:axPos val="b"/>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1351527986539891"/>
          <c:y val="2.3597491191768767E-3"/>
          <c:w val="0.8648472013460109"/>
          <c:h val="4.1885770007160504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7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5046393368395387"/>
          <c:y val="3.9881648851816751E-3"/>
          <c:w val="0.74290097871895788"/>
          <c:h val="0.88445189145464898"/>
        </c:manualLayout>
      </c:layout>
      <c:barChart>
        <c:barDir val="bar"/>
        <c:grouping val="percentStacked"/>
        <c:varyColors val="0"/>
        <c:ser>
          <c:idx val="0"/>
          <c:order val="0"/>
          <c:tx>
            <c:strRef>
              <c:f>Sheet1!$B$1</c:f>
              <c:strCache>
                <c:ptCount val="1"/>
                <c:pt idx="0">
                  <c:v>Svarīgi + drīzāk svarīgi</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Sheet1!$A$2:$A$4</c:f>
              <c:strCache>
                <c:ptCount val="3"/>
                <c:pt idx="0">
                  <c:v>Kultūras un izglītojošajā saturā</c:v>
                </c:pt>
                <c:pt idx="1">
                  <c:v>Ziņu un informatīvi analītiskajā saturā</c:v>
                </c:pt>
                <c:pt idx="2">
                  <c:v>Izklaides saturā, skatoties filmas, seriālus u.c.</c:v>
                </c:pt>
              </c:strCache>
            </c:strRef>
          </c:cat>
          <c:val>
            <c:numRef>
              <c:f>Sheet1!$B$2:$B$4</c:f>
              <c:numCache>
                <c:formatCode>0%</c:formatCode>
                <c:ptCount val="3"/>
                <c:pt idx="0">
                  <c:v>0.84773662551440321</c:v>
                </c:pt>
                <c:pt idx="1">
                  <c:v>0.95061728395061729</c:v>
                </c:pt>
                <c:pt idx="2">
                  <c:v>0.95473251028806572</c:v>
                </c:pt>
              </c:numCache>
            </c:numRef>
          </c:val>
          <c:extLst>
            <c:ext xmlns:c16="http://schemas.microsoft.com/office/drawing/2014/chart" uri="{C3380CC4-5D6E-409C-BE32-E72D297353CC}">
              <c16:uniqueId val="{00000000-185E-4568-A4C1-7A736A9C97D9}"/>
            </c:ext>
          </c:extLst>
        </c:ser>
        <c:ser>
          <c:idx val="1"/>
          <c:order val="1"/>
          <c:tx>
            <c:strRef>
              <c:f>Sheet1!$C$1</c:f>
              <c:strCache>
                <c:ptCount val="1"/>
                <c:pt idx="0">
                  <c:v>Nesvarīgi + drīzāk nesvarīgi</c:v>
                </c:pt>
              </c:strCache>
            </c:strRef>
          </c:tx>
          <c:spPr>
            <a:solidFill>
              <a:srgbClr val="F7964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Sheet1!$A$2:$A$4</c:f>
              <c:strCache>
                <c:ptCount val="3"/>
                <c:pt idx="0">
                  <c:v>Kultūras un izglītojošajā saturā</c:v>
                </c:pt>
                <c:pt idx="1">
                  <c:v>Ziņu un informatīvi analītiskajā saturā</c:v>
                </c:pt>
                <c:pt idx="2">
                  <c:v>Izklaides saturā, skatoties filmas, seriālus u.c.</c:v>
                </c:pt>
              </c:strCache>
            </c:strRef>
          </c:cat>
          <c:val>
            <c:numRef>
              <c:f>Sheet1!$C$2:$C$4</c:f>
              <c:numCache>
                <c:formatCode>0%</c:formatCode>
                <c:ptCount val="3"/>
                <c:pt idx="0">
                  <c:v>0.11111111111111112</c:v>
                </c:pt>
                <c:pt idx="1">
                  <c:v>2.0576131687242798E-2</c:v>
                </c:pt>
                <c:pt idx="2">
                  <c:v>3.292181069958848E-2</c:v>
                </c:pt>
              </c:numCache>
            </c:numRef>
          </c:val>
          <c:extLst>
            <c:ext xmlns:c16="http://schemas.microsoft.com/office/drawing/2014/chart" uri="{C3380CC4-5D6E-409C-BE32-E72D297353CC}">
              <c16:uniqueId val="{00000001-185E-4568-A4C1-7A736A9C97D9}"/>
            </c:ext>
          </c:extLst>
        </c:ser>
        <c:ser>
          <c:idx val="2"/>
          <c:order val="2"/>
          <c:tx>
            <c:strRef>
              <c:f>Sheet1!$D$1</c:f>
              <c:strCache>
                <c:ptCount val="1"/>
                <c:pt idx="0">
                  <c:v>Nezina\ NA</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Sheet1!$A$2:$A$4</c:f>
              <c:strCache>
                <c:ptCount val="3"/>
                <c:pt idx="0">
                  <c:v>Kultūras un izglītojošajā saturā</c:v>
                </c:pt>
                <c:pt idx="1">
                  <c:v>Ziņu un informatīvi analītiskajā saturā</c:v>
                </c:pt>
                <c:pt idx="2">
                  <c:v>Izklaides saturā, skatoties filmas, seriālus u.c.</c:v>
                </c:pt>
              </c:strCache>
            </c:strRef>
          </c:cat>
          <c:val>
            <c:numRef>
              <c:f>Sheet1!$D$2:$D$4</c:f>
              <c:numCache>
                <c:formatCode>0%</c:formatCode>
                <c:ptCount val="3"/>
                <c:pt idx="0">
                  <c:v>4.1152263374485597E-2</c:v>
                </c:pt>
                <c:pt idx="1">
                  <c:v>2.8806584362139918E-2</c:v>
                </c:pt>
                <c:pt idx="2">
                  <c:v>1.2345679012345678E-2</c:v>
                </c:pt>
              </c:numCache>
            </c:numRef>
          </c:val>
          <c:extLst>
            <c:ext xmlns:c16="http://schemas.microsoft.com/office/drawing/2014/chart" uri="{C3380CC4-5D6E-409C-BE32-E72D297353CC}">
              <c16:uniqueId val="{00000004-185E-4568-A4C1-7A736A9C97D9}"/>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100" b="1"/>
            </a:pPr>
            <a:endParaRPr lang="en-US"/>
          </a:p>
        </c:txPr>
        <c:crossAx val="-1719222176"/>
        <c:crosses val="autoZero"/>
        <c:auto val="1"/>
        <c:lblAlgn val="ctr"/>
        <c:lblOffset val="100"/>
        <c:noMultiLvlLbl val="0"/>
      </c:catAx>
      <c:valAx>
        <c:axId val="-1719222176"/>
        <c:scaling>
          <c:orientation val="minMax"/>
          <c:min val="0"/>
        </c:scaling>
        <c:delete val="1"/>
        <c:axPos val="b"/>
        <c:numFmt formatCode="0%" sourceLinked="1"/>
        <c:majorTickMark val="out"/>
        <c:minorTickMark val="none"/>
        <c:tickLblPos val="nextTo"/>
        <c:crossAx val="-1719209120"/>
        <c:crosses val="autoZero"/>
        <c:crossBetween val="between"/>
        <c:majorUnit val="0.25"/>
      </c:valAx>
    </c:plotArea>
    <c:legend>
      <c:legendPos val="r"/>
      <c:layout>
        <c:manualLayout>
          <c:xMode val="edge"/>
          <c:yMode val="edge"/>
          <c:x val="0.25017972205774791"/>
          <c:y val="0.87850479616081034"/>
          <c:w val="0.72770331928529131"/>
          <c:h val="7.8156098657778408E-2"/>
        </c:manualLayout>
      </c:layout>
      <c:overlay val="0"/>
      <c:txPr>
        <a:bodyPr/>
        <a:lstStyle/>
        <a:p>
          <a:pPr>
            <a:defRPr sz="110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Sheet1!$C$3</c:f>
              <c:strCache>
                <c:ptCount val="1"/>
                <c:pt idx="0">
                  <c:v>Lieto subtitrus</c:v>
                </c:pt>
              </c:strCache>
            </c:strRef>
          </c:tx>
          <c:spPr>
            <a:solidFill>
              <a:srgbClr val="F79646"/>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Sheet1!$C$4:$C$27</c:f>
              <c:numCache>
                <c:formatCode>0%</c:formatCode>
                <c:ptCount val="24"/>
                <c:pt idx="0">
                  <c:v>0.13973732726801527</c:v>
                </c:pt>
                <c:pt idx="1">
                  <c:v>0.19442118912721079</c:v>
                </c:pt>
                <c:pt idx="2">
                  <c:v>0.1837015730124644</c:v>
                </c:pt>
                <c:pt idx="4">
                  <c:v>0.15709142788690311</c:v>
                </c:pt>
                <c:pt idx="5">
                  <c:v>0.1766068843608328</c:v>
                </c:pt>
                <c:pt idx="7">
                  <c:v>0.18033176408527946</c:v>
                </c:pt>
                <c:pt idx="8">
                  <c:v>0.17003464832412779</c:v>
                </c:pt>
                <c:pt idx="10">
                  <c:v>0.17261432566874413</c:v>
                </c:pt>
                <c:pt idx="11">
                  <c:v>0.17322919590837668</c:v>
                </c:pt>
                <c:pt idx="13">
                  <c:v>0.14636838414451789</c:v>
                </c:pt>
                <c:pt idx="14">
                  <c:v>0.11412298892861808</c:v>
                </c:pt>
                <c:pt idx="15">
                  <c:v>0.20275604595929353</c:v>
                </c:pt>
                <c:pt idx="16">
                  <c:v>0.17678153934114588</c:v>
                </c:pt>
                <c:pt idx="17">
                  <c:v>0.16733663803370238</c:v>
                </c:pt>
                <c:pt idx="18">
                  <c:v>0.2967274092084824</c:v>
                </c:pt>
                <c:pt idx="20">
                  <c:v>0.16345023866906788</c:v>
                </c:pt>
                <c:pt idx="21">
                  <c:v>0.18188466970945996</c:v>
                </c:pt>
                <c:pt idx="23">
                  <c:v>0.17297734782035554</c:v>
                </c:pt>
              </c:numCache>
            </c:numRef>
          </c:val>
          <c:extLst>
            <c:ext xmlns:c16="http://schemas.microsoft.com/office/drawing/2014/chart" uri="{C3380CC4-5D6E-409C-BE32-E72D297353CC}">
              <c16:uniqueId val="{00000000-7E17-47FB-B4ED-48E7CDE4A67F}"/>
            </c:ext>
          </c:extLst>
        </c:ser>
        <c:ser>
          <c:idx val="1"/>
          <c:order val="1"/>
          <c:tx>
            <c:strRef>
              <c:f>Sheet1!$D$3</c:f>
              <c:strCache>
                <c:ptCount val="1"/>
                <c:pt idx="0">
                  <c:v>Lieto valodas celiņu</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Sheet1!$D$4:$D$27</c:f>
              <c:numCache>
                <c:formatCode>0%</c:formatCode>
                <c:ptCount val="24"/>
                <c:pt idx="0">
                  <c:v>0.1072378194594078</c:v>
                </c:pt>
                <c:pt idx="1">
                  <c:v>0.13337655070129104</c:v>
                </c:pt>
                <c:pt idx="2">
                  <c:v>6.6967721385948975E-2</c:v>
                </c:pt>
                <c:pt idx="4">
                  <c:v>0.11668350483324225</c:v>
                </c:pt>
                <c:pt idx="5">
                  <c:v>0.10039784034218797</c:v>
                </c:pt>
                <c:pt idx="7">
                  <c:v>8.8944998028580718E-2</c:v>
                </c:pt>
                <c:pt idx="8">
                  <c:v>0.1092212061558179</c:v>
                </c:pt>
                <c:pt idx="10">
                  <c:v>0.11918698092695963</c:v>
                </c:pt>
                <c:pt idx="11">
                  <c:v>9.2492926999743583E-2</c:v>
                </c:pt>
                <c:pt idx="13">
                  <c:v>7.3562650113223119E-2</c:v>
                </c:pt>
                <c:pt idx="14">
                  <c:v>0.12468263856887168</c:v>
                </c:pt>
                <c:pt idx="15">
                  <c:v>0.11201072658907592</c:v>
                </c:pt>
                <c:pt idx="16">
                  <c:v>9.5514558823450224E-2</c:v>
                </c:pt>
                <c:pt idx="17">
                  <c:v>0.1133824865306126</c:v>
                </c:pt>
                <c:pt idx="18">
                  <c:v>8.6664087746342364E-2</c:v>
                </c:pt>
                <c:pt idx="20">
                  <c:v>0.10024453063538993</c:v>
                </c:pt>
                <c:pt idx="21">
                  <c:v>0.10640183663743623</c:v>
                </c:pt>
                <c:pt idx="23">
                  <c:v>0.1034266915727597</c:v>
                </c:pt>
              </c:numCache>
            </c:numRef>
          </c:val>
          <c:extLst>
            <c:ext xmlns:c16="http://schemas.microsoft.com/office/drawing/2014/chart" uri="{C3380CC4-5D6E-409C-BE32-E72D297353CC}">
              <c16:uniqueId val="{00000001-7E17-47FB-B4ED-48E7CDE4A67F}"/>
            </c:ext>
          </c:extLst>
        </c:ser>
        <c:ser>
          <c:idx val="2"/>
          <c:order val="2"/>
          <c:tx>
            <c:strRef>
              <c:f>Sheet1!$E$3</c:f>
              <c:strCache>
                <c:ptCount val="1"/>
                <c:pt idx="0">
                  <c:v>Reizēm lieto subtitrus, reizēm valodas celiņu</c:v>
                </c:pt>
              </c:strCache>
            </c:strRef>
          </c:tx>
          <c:spPr>
            <a:solidFill>
              <a:srgbClr val="9BBB59"/>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Sheet1!$E$4:$E$27</c:f>
              <c:numCache>
                <c:formatCode>0%</c:formatCode>
                <c:ptCount val="24"/>
                <c:pt idx="0">
                  <c:v>0.26340537634572542</c:v>
                </c:pt>
                <c:pt idx="1">
                  <c:v>0.21718274740934934</c:v>
                </c:pt>
                <c:pt idx="2">
                  <c:v>0.28264460915926931</c:v>
                </c:pt>
                <c:pt idx="4">
                  <c:v>0.17124181140746239</c:v>
                </c:pt>
                <c:pt idx="5">
                  <c:v>0.27221828175220203</c:v>
                </c:pt>
                <c:pt idx="7">
                  <c:v>0.21218932571011517</c:v>
                </c:pt>
                <c:pt idx="8">
                  <c:v>0.26994327525654499</c:v>
                </c:pt>
                <c:pt idx="10">
                  <c:v>0.21707632551547321</c:v>
                </c:pt>
                <c:pt idx="11">
                  <c:v>0.27866475173182603</c:v>
                </c:pt>
                <c:pt idx="13">
                  <c:v>0.30191385616933114</c:v>
                </c:pt>
                <c:pt idx="14">
                  <c:v>0.28302554018659121</c:v>
                </c:pt>
                <c:pt idx="15">
                  <c:v>0.22159257674303592</c:v>
                </c:pt>
                <c:pt idx="16">
                  <c:v>0.23988154603210313</c:v>
                </c:pt>
                <c:pt idx="17">
                  <c:v>0.25422889565370238</c:v>
                </c:pt>
                <c:pt idx="18">
                  <c:v>0.19417525972399377</c:v>
                </c:pt>
                <c:pt idx="20">
                  <c:v>0.25511372069013311</c:v>
                </c:pt>
                <c:pt idx="21">
                  <c:v>0.25187208496204416</c:v>
                </c:pt>
                <c:pt idx="23">
                  <c:v>0.25343840902238723</c:v>
                </c:pt>
              </c:numCache>
            </c:numRef>
          </c:val>
          <c:extLst>
            <c:ext xmlns:c16="http://schemas.microsoft.com/office/drawing/2014/chart" uri="{C3380CC4-5D6E-409C-BE32-E72D297353CC}">
              <c16:uniqueId val="{00000002-7E17-47FB-B4ED-48E7CDE4A67F}"/>
            </c:ext>
          </c:extLst>
        </c:ser>
        <c:ser>
          <c:idx val="3"/>
          <c:order val="3"/>
          <c:tx>
            <c:strRef>
              <c:f>Sheet1!$F$3</c:f>
              <c:strCache>
                <c:ptCount val="1"/>
                <c:pt idx="0">
                  <c:v>Nelieto ne vienu, ne otru</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Sheet1!$A$4:$B$27</c:f>
              <c:multiLvlStrCache>
                <c:ptCount val="24"/>
                <c:lvl>
                  <c:pt idx="0">
                    <c:v>Lauki</c:v>
                  </c:pt>
                  <c:pt idx="1">
                    <c:v>Cita pilsēta</c:v>
                  </c:pt>
                  <c:pt idx="2">
                    <c:v>Rīga</c:v>
                  </c:pt>
                  <c:pt idx="4">
                    <c:v>Cita</c:v>
                  </c:pt>
                  <c:pt idx="5">
                    <c:v>Latviešu</c:v>
                  </c:pt>
                  <c:pt idx="7">
                    <c:v>Nestrādā</c:v>
                  </c:pt>
                  <c:pt idx="8">
                    <c:v>Strādā</c:v>
                  </c:pt>
                  <c:pt idx="10">
                    <c:v>Vidējā, pamata</c:v>
                  </c:pt>
                  <c:pt idx="11">
                    <c:v>Augstākā</c:v>
                  </c:pt>
                  <c:pt idx="13">
                    <c:v>65-74 gadi</c:v>
                  </c:pt>
                  <c:pt idx="14">
                    <c:v>55-64 gadi</c:v>
                  </c:pt>
                  <c:pt idx="15">
                    <c:v>45-54 gadi</c:v>
                  </c:pt>
                  <c:pt idx="16">
                    <c:v>35-44 gadi</c:v>
                  </c:pt>
                  <c:pt idx="17">
                    <c:v>25-34 gadi</c:v>
                  </c:pt>
                  <c:pt idx="18">
                    <c:v>18-24 gadi</c:v>
                  </c:pt>
                  <c:pt idx="20">
                    <c:v>Vīrieši</c:v>
                  </c:pt>
                  <c:pt idx="21">
                    <c:v>Sievietes</c:v>
                  </c:pt>
                  <c:pt idx="23">
                    <c:v>Kopā</c:v>
                  </c:pt>
                </c:lvl>
                <c:lvl>
                  <c:pt idx="0">
                    <c:v>Apdzīvotā vieta</c:v>
                  </c:pt>
                  <c:pt idx="4">
                    <c:v>Valoda ģimenē</c:v>
                  </c:pt>
                  <c:pt idx="7">
                    <c:v>Nodar-binātība</c:v>
                  </c:pt>
                  <c:pt idx="10">
                    <c:v>Izglītība</c:v>
                  </c:pt>
                  <c:pt idx="13">
                    <c:v>Vecums</c:v>
                  </c:pt>
                  <c:pt idx="20">
                    <c:v>Dzimums</c:v>
                  </c:pt>
                  <c:pt idx="23">
                    <c:v>Kopā</c:v>
                  </c:pt>
                </c:lvl>
              </c:multiLvlStrCache>
            </c:multiLvlStrRef>
          </c:cat>
          <c:val>
            <c:numRef>
              <c:f>Sheet1!$F$4:$F$27</c:f>
              <c:numCache>
                <c:formatCode>0%</c:formatCode>
                <c:ptCount val="24"/>
                <c:pt idx="0">
                  <c:v>0.48961947692685037</c:v>
                </c:pt>
                <c:pt idx="1">
                  <c:v>0.45501951276214841</c:v>
                </c:pt>
                <c:pt idx="2">
                  <c:v>0.46668609644231879</c:v>
                </c:pt>
                <c:pt idx="4">
                  <c:v>0.55498325587239239</c:v>
                </c:pt>
                <c:pt idx="5">
                  <c:v>0.45077699354477502</c:v>
                </c:pt>
                <c:pt idx="7">
                  <c:v>0.51853391217602596</c:v>
                </c:pt>
                <c:pt idx="8">
                  <c:v>0.45080087026350585</c:v>
                </c:pt>
                <c:pt idx="10">
                  <c:v>0.49112236788882258</c:v>
                </c:pt>
                <c:pt idx="11">
                  <c:v>0.4556131253600515</c:v>
                </c:pt>
                <c:pt idx="13">
                  <c:v>0.47815510957292839</c:v>
                </c:pt>
                <c:pt idx="14">
                  <c:v>0.47816883231591911</c:v>
                </c:pt>
                <c:pt idx="15">
                  <c:v>0.46364065070859362</c:v>
                </c:pt>
                <c:pt idx="16">
                  <c:v>0.48782235580330213</c:v>
                </c:pt>
                <c:pt idx="17">
                  <c:v>0.46505197978198237</c:v>
                </c:pt>
                <c:pt idx="18">
                  <c:v>0.42243324332118098</c:v>
                </c:pt>
                <c:pt idx="20">
                  <c:v>0.48119151000540805</c:v>
                </c:pt>
                <c:pt idx="21">
                  <c:v>0.45984140869105827</c:v>
                </c:pt>
                <c:pt idx="23">
                  <c:v>0.47015755158449496</c:v>
                </c:pt>
              </c:numCache>
            </c:numRef>
          </c:val>
          <c:extLst>
            <c:ext xmlns:c16="http://schemas.microsoft.com/office/drawing/2014/chart" uri="{C3380CC4-5D6E-409C-BE32-E72D297353CC}">
              <c16:uniqueId val="{00000003-7E17-47FB-B4ED-48E7CDE4A67F}"/>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en-US"/>
          </a:p>
        </c:txPr>
        <c:crossAx val="-1719217280"/>
        <c:crosses val="autoZero"/>
        <c:auto val="1"/>
        <c:lblAlgn val="ctr"/>
        <c:lblOffset val="100"/>
        <c:noMultiLvlLbl val="0"/>
      </c:catAx>
      <c:valAx>
        <c:axId val="-1719217280"/>
        <c:scaling>
          <c:orientation val="minMax"/>
        </c:scaling>
        <c:delete val="1"/>
        <c:axPos val="b"/>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1351527986539891"/>
          <c:y val="2.3597491191768767E-3"/>
          <c:w val="0.8648472013460109"/>
          <c:h val="4.1885770007160504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8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8168355505522122"/>
          <c:y val="0"/>
          <c:w val="0.60469761812511758"/>
          <c:h val="0.98479446372963153"/>
        </c:manualLayout>
      </c:layout>
      <c:barChart>
        <c:barDir val="bar"/>
        <c:grouping val="clustered"/>
        <c:varyColors val="0"/>
        <c:ser>
          <c:idx val="0"/>
          <c:order val="0"/>
          <c:tx>
            <c:strRef>
              <c:f>Sheet1!$B$1</c:f>
              <c:strCache>
                <c:ptCount val="1"/>
                <c:pt idx="0">
                  <c:v>2023</c:v>
                </c:pt>
              </c:strCache>
            </c:strRef>
          </c:tx>
          <c:spPr>
            <a:solidFill>
              <a:schemeClr val="accent1"/>
            </a:solidFill>
          </c:spPr>
          <c:invertIfNegative val="0"/>
          <c:dPt>
            <c:idx val="0"/>
            <c:invertIfNegative val="0"/>
            <c:bubble3D val="0"/>
            <c:spPr>
              <a:solidFill>
                <a:schemeClr val="bg1">
                  <a:lumMod val="65000"/>
                </a:schemeClr>
              </a:solidFill>
            </c:spPr>
            <c:extLst>
              <c:ext xmlns:c16="http://schemas.microsoft.com/office/drawing/2014/chart" uri="{C3380CC4-5D6E-409C-BE32-E72D297353CC}">
                <c16:uniqueId val="{00000001-6BC5-426B-9046-5A179CF4FDB0}"/>
              </c:ext>
            </c:extLst>
          </c:dPt>
          <c:dPt>
            <c:idx val="1"/>
            <c:invertIfNegative val="0"/>
            <c:bubble3D val="0"/>
            <c:spPr>
              <a:solidFill>
                <a:schemeClr val="accent6"/>
              </a:solidFill>
            </c:spPr>
            <c:extLst>
              <c:ext xmlns:c16="http://schemas.microsoft.com/office/drawing/2014/chart" uri="{C3380CC4-5D6E-409C-BE32-E72D297353CC}">
                <c16:uniqueId val="{00000002-6BC5-426B-9046-5A179CF4FDB0}"/>
              </c:ext>
            </c:extLst>
          </c:dPt>
          <c:dPt>
            <c:idx val="2"/>
            <c:invertIfNegative val="0"/>
            <c:bubble3D val="0"/>
            <c:extLst>
              <c:ext xmlns:c16="http://schemas.microsoft.com/office/drawing/2014/chart" uri="{C3380CC4-5D6E-409C-BE32-E72D297353CC}">
                <c16:uniqueId val="{00000003-6BC5-426B-9046-5A179CF4FDB0}"/>
              </c:ext>
            </c:extLst>
          </c:dPt>
          <c:dLbls>
            <c:spPr>
              <a:noFill/>
              <a:ln>
                <a:noFill/>
              </a:ln>
              <a:effectLst/>
            </c:spPr>
            <c:txPr>
              <a:bodyPr/>
              <a:lstStyle/>
              <a:p>
                <a:pPr>
                  <a:defRPr lang="en-US"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Grūti atbildēt</c:v>
                </c:pt>
                <c:pt idx="1">
                  <c:v>Neizmanto subtitrus</c:v>
                </c:pt>
                <c:pt idx="2">
                  <c:v>Cits</c:v>
                </c:pt>
                <c:pt idx="3">
                  <c:v>Kinoteātrī/ teātrī/ operā</c:v>
                </c:pt>
                <c:pt idx="4">
                  <c:v>Internetā</c:v>
                </c:pt>
                <c:pt idx="5">
                  <c:v>Televīzijā</c:v>
                </c:pt>
              </c:strCache>
            </c:strRef>
          </c:cat>
          <c:val>
            <c:numRef>
              <c:f>Sheet1!$B$2:$B$7</c:f>
              <c:numCache>
                <c:formatCode>0%</c:formatCode>
                <c:ptCount val="6"/>
                <c:pt idx="0">
                  <c:v>2.0576131687242798E-2</c:v>
                </c:pt>
                <c:pt idx="1">
                  <c:v>2.8806584362139918E-2</c:v>
                </c:pt>
                <c:pt idx="2">
                  <c:v>2.8806584362139918E-2</c:v>
                </c:pt>
                <c:pt idx="3">
                  <c:v>0.59259259259259256</c:v>
                </c:pt>
                <c:pt idx="4">
                  <c:v>0.74485596707818924</c:v>
                </c:pt>
                <c:pt idx="5">
                  <c:v>0.89711934156378603</c:v>
                </c:pt>
              </c:numCache>
            </c:numRef>
          </c:val>
          <c:extLst>
            <c:ext xmlns:c16="http://schemas.microsoft.com/office/drawing/2014/chart" uri="{C3380CC4-5D6E-409C-BE32-E72D297353CC}">
              <c16:uniqueId val="{00000004-6BC5-426B-9046-5A179CF4FDB0}"/>
            </c:ext>
          </c:extLst>
        </c:ser>
        <c:dLbls>
          <c:showLegendKey val="0"/>
          <c:showVal val="0"/>
          <c:showCatName val="0"/>
          <c:showSerName val="0"/>
          <c:showPercent val="0"/>
          <c:showBubbleSize val="0"/>
        </c:dLbls>
        <c:gapWidth val="50"/>
        <c:axId val="-1640709600"/>
        <c:axId val="-1640722112"/>
      </c:barChart>
      <c:catAx>
        <c:axId val="-1640709600"/>
        <c:scaling>
          <c:orientation val="minMax"/>
        </c:scaling>
        <c:delete val="0"/>
        <c:axPos val="l"/>
        <c:numFmt formatCode="General" sourceLinked="0"/>
        <c:majorTickMark val="out"/>
        <c:minorTickMark val="none"/>
        <c:tickLblPos val="nextTo"/>
        <c:txPr>
          <a:bodyPr/>
          <a:lstStyle/>
          <a:p>
            <a:pPr>
              <a:defRPr lang="en-US" sz="1100" b="1"/>
            </a:pPr>
            <a:endParaRPr lang="en-US"/>
          </a:p>
        </c:txPr>
        <c:crossAx val="-1640722112"/>
        <c:crosses val="autoZero"/>
        <c:auto val="1"/>
        <c:lblAlgn val="ctr"/>
        <c:lblOffset val="100"/>
        <c:noMultiLvlLbl val="0"/>
      </c:catAx>
      <c:valAx>
        <c:axId val="-1640722112"/>
        <c:scaling>
          <c:orientation val="minMax"/>
          <c:max val="1"/>
        </c:scaling>
        <c:delete val="1"/>
        <c:axPos val="b"/>
        <c:numFmt formatCode="0%" sourceLinked="1"/>
        <c:majorTickMark val="out"/>
        <c:minorTickMark val="none"/>
        <c:tickLblPos val="nextTo"/>
        <c:crossAx val="-1640709600"/>
        <c:crosses val="autoZero"/>
        <c:crossBetween val="between"/>
        <c:majorUnit val="0.25"/>
      </c:valAx>
    </c:plotArea>
    <c:plotVisOnly val="1"/>
    <c:dispBlanksAs val="gap"/>
    <c:showDLblsOverMax val="0"/>
  </c:chart>
  <c:txPr>
    <a:bodyPr/>
    <a:lstStyle/>
    <a:p>
      <a:pPr>
        <a:defRPr sz="1800"/>
      </a:pPr>
      <a:endParaRPr lang="en-US"/>
    </a:p>
  </c:txPr>
  <c:externalData r:id="rId1">
    <c:autoUpdate val="0"/>
  </c:externalData>
</c:chartSpace>
</file>

<file path=ppt/charts/chart8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143360139471682"/>
          <c:y val="0.18025032102376221"/>
          <c:w val="0.51928816188179538"/>
          <c:h val="0.66209263626702464"/>
        </c:manualLayout>
      </c:layout>
      <c:doughnutChart>
        <c:varyColors val="1"/>
        <c:ser>
          <c:idx val="0"/>
          <c:order val="0"/>
          <c:tx>
            <c:strRef>
              <c:f>Sheet1!$B$1</c:f>
              <c:strCache>
                <c:ptCount val="1"/>
                <c:pt idx="0">
                  <c:v>Column2</c:v>
                </c:pt>
              </c:strCache>
            </c:strRef>
          </c:tx>
          <c:dPt>
            <c:idx val="0"/>
            <c:bubble3D val="0"/>
            <c:spPr>
              <a:solidFill>
                <a:schemeClr val="accent3"/>
              </a:solidFill>
            </c:spPr>
            <c:extLst>
              <c:ext xmlns:c16="http://schemas.microsoft.com/office/drawing/2014/chart" uri="{C3380CC4-5D6E-409C-BE32-E72D297353CC}">
                <c16:uniqueId val="{00000001-021C-4FD8-8C45-9CF9738679BC}"/>
              </c:ext>
            </c:extLst>
          </c:dPt>
          <c:dPt>
            <c:idx val="1"/>
            <c:bubble3D val="0"/>
            <c:spPr>
              <a:solidFill>
                <a:schemeClr val="accent3">
                  <a:lumMod val="60000"/>
                  <a:lumOff val="40000"/>
                </a:schemeClr>
              </a:solidFill>
            </c:spPr>
            <c:extLst>
              <c:ext xmlns:c16="http://schemas.microsoft.com/office/drawing/2014/chart" uri="{C3380CC4-5D6E-409C-BE32-E72D297353CC}">
                <c16:uniqueId val="{00000003-021C-4FD8-8C45-9CF9738679BC}"/>
              </c:ext>
            </c:extLst>
          </c:dPt>
          <c:dPt>
            <c:idx val="2"/>
            <c:bubble3D val="0"/>
            <c:spPr>
              <a:solidFill>
                <a:schemeClr val="accent2">
                  <a:lumMod val="60000"/>
                  <a:lumOff val="40000"/>
                </a:schemeClr>
              </a:solidFill>
            </c:spPr>
            <c:extLst>
              <c:ext xmlns:c16="http://schemas.microsoft.com/office/drawing/2014/chart" uri="{C3380CC4-5D6E-409C-BE32-E72D297353CC}">
                <c16:uniqueId val="{00000005-021C-4FD8-8C45-9CF9738679BC}"/>
              </c:ext>
            </c:extLst>
          </c:dPt>
          <c:dPt>
            <c:idx val="3"/>
            <c:bubble3D val="0"/>
            <c:spPr>
              <a:solidFill>
                <a:schemeClr val="accent2"/>
              </a:solidFill>
            </c:spPr>
            <c:extLst>
              <c:ext xmlns:c16="http://schemas.microsoft.com/office/drawing/2014/chart" uri="{C3380CC4-5D6E-409C-BE32-E72D297353CC}">
                <c16:uniqueId val="{00000007-021C-4FD8-8C45-9CF9738679BC}"/>
              </c:ext>
            </c:extLst>
          </c:dPt>
          <c:dPt>
            <c:idx val="4"/>
            <c:bubble3D val="0"/>
            <c:spPr>
              <a:solidFill>
                <a:schemeClr val="bg1">
                  <a:lumMod val="65000"/>
                </a:schemeClr>
              </a:solidFill>
            </c:spPr>
            <c:extLst>
              <c:ext xmlns:c16="http://schemas.microsoft.com/office/drawing/2014/chart" uri="{C3380CC4-5D6E-409C-BE32-E72D297353CC}">
                <c16:uniqueId val="{0000000B-021C-4FD8-8C45-9CF9738679BC}"/>
              </c:ext>
            </c:extLst>
          </c:dPt>
          <c:dPt>
            <c:idx val="6"/>
            <c:bubble3D val="0"/>
            <c:spPr>
              <a:solidFill>
                <a:schemeClr val="bg1">
                  <a:lumMod val="65000"/>
                </a:schemeClr>
              </a:solidFill>
            </c:spPr>
            <c:extLst>
              <c:ext xmlns:c16="http://schemas.microsoft.com/office/drawing/2014/chart" uri="{C3380CC4-5D6E-409C-BE32-E72D297353CC}">
                <c16:uniqueId val="{00000009-021C-4FD8-8C45-9CF9738679BC}"/>
              </c:ext>
            </c:extLst>
          </c:dPt>
          <c:dLbls>
            <c:dLbl>
              <c:idx val="0"/>
              <c:layout>
                <c:manualLayout>
                  <c:x val="-0.24335891097570356"/>
                  <c:y val="-0.14796514857522294"/>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21C-4FD8-8C45-9CF9738679BC}"/>
                </c:ext>
              </c:extLst>
            </c:dLbl>
            <c:dLbl>
              <c:idx val="1"/>
              <c:layout>
                <c:manualLayout>
                  <c:x val="0.21040530752993258"/>
                  <c:y val="-0.17391026320072964"/>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21C-4FD8-8C45-9CF9738679BC}"/>
                </c:ext>
              </c:extLst>
            </c:dLbl>
            <c:dLbl>
              <c:idx val="2"/>
              <c:layout>
                <c:manualLayout>
                  <c:x val="0.21522795544084844"/>
                  <c:y val="0.18025968690817298"/>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21C-4FD8-8C45-9CF9738679BC}"/>
                </c:ext>
              </c:extLst>
            </c:dLbl>
            <c:dLbl>
              <c:idx val="3"/>
              <c:layout>
                <c:manualLayout>
                  <c:x val="-0.21432861626485947"/>
                  <c:y val="0.18063303043847842"/>
                </c:manualLayout>
              </c:layout>
              <c:showLegendKey val="0"/>
              <c:showVal val="1"/>
              <c:showCatName val="1"/>
              <c:showSerName val="0"/>
              <c:showPercent val="0"/>
              <c:showBubbleSize val="0"/>
              <c:extLst>
                <c:ext xmlns:c15="http://schemas.microsoft.com/office/drawing/2012/chart" uri="{CE6537A1-D6FC-4f65-9D91-7224C49458BB}">
                  <c15:layout>
                    <c:manualLayout>
                      <c:w val="0.20662340936477142"/>
                      <c:h val="0.11242516981317321"/>
                    </c:manualLayout>
                  </c15:layout>
                </c:ext>
                <c:ext xmlns:c16="http://schemas.microsoft.com/office/drawing/2014/chart" uri="{C3380CC4-5D6E-409C-BE32-E72D297353CC}">
                  <c16:uniqueId val="{00000007-021C-4FD8-8C45-9CF9738679BC}"/>
                </c:ext>
              </c:extLst>
            </c:dLbl>
            <c:dLbl>
              <c:idx val="4"/>
              <c:layout>
                <c:manualLayout>
                  <c:x val="-0.24548287369779426"/>
                  <c:y val="3.281289159085690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021C-4FD8-8C45-9CF9738679BC}"/>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021C-4FD8-8C45-9CF9738679BC}"/>
                </c:ext>
              </c:extLst>
            </c:dLbl>
            <c:spPr>
              <a:noFill/>
              <a:ln>
                <a:noFill/>
              </a:ln>
              <a:effectLst/>
            </c:spPr>
            <c:txPr>
              <a:bodyPr wrap="square" lIns="38100" tIns="19050" rIns="38100" bIns="19050" anchor="ctr">
                <a:spAutoFit/>
              </a:bodyPr>
              <a:lstStyle/>
              <a:p>
                <a:pPr>
                  <a:defRPr sz="100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Sheet1!$A$2:$A$6</c:f>
              <c:strCache>
                <c:ptCount val="5"/>
                <c:pt idx="0">
                  <c:v>Apmierina</c:v>
                </c:pt>
                <c:pt idx="1">
                  <c:v>Drīzāk apmierina</c:v>
                </c:pt>
                <c:pt idx="2">
                  <c:v>Drīzāk neapmierina</c:v>
                </c:pt>
                <c:pt idx="3">
                  <c:v>Neapmierina</c:v>
                </c:pt>
                <c:pt idx="4">
                  <c:v>Grūti atbildēt</c:v>
                </c:pt>
              </c:strCache>
            </c:strRef>
          </c:cat>
          <c:val>
            <c:numRef>
              <c:f>Sheet1!$B$2:$B$6</c:f>
              <c:numCache>
                <c:formatCode>0%</c:formatCode>
                <c:ptCount val="5"/>
                <c:pt idx="0">
                  <c:v>0.23430962343096234</c:v>
                </c:pt>
                <c:pt idx="1">
                  <c:v>0.41841004184100411</c:v>
                </c:pt>
                <c:pt idx="2">
                  <c:v>0.22594142259414227</c:v>
                </c:pt>
                <c:pt idx="3">
                  <c:v>8.7866108786610872E-2</c:v>
                </c:pt>
                <c:pt idx="4">
                  <c:v>3.3472803347280332E-2</c:v>
                </c:pt>
              </c:numCache>
            </c:numRef>
          </c:val>
          <c:extLst>
            <c:ext xmlns:c16="http://schemas.microsoft.com/office/drawing/2014/chart" uri="{C3380CC4-5D6E-409C-BE32-E72D297353CC}">
              <c16:uniqueId val="{0000000A-021C-4FD8-8C45-9CF9738679BC}"/>
            </c:ext>
          </c:extLst>
        </c:ser>
        <c:dLbls>
          <c:showLegendKey val="0"/>
          <c:showVal val="0"/>
          <c:showCatName val="0"/>
          <c:showSerName val="0"/>
          <c:showPercent val="0"/>
          <c:showBubbleSize val="0"/>
          <c:showLeaderLines val="1"/>
        </c:dLbls>
        <c:firstSliceAng val="256"/>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8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4825223781825778"/>
          <c:y val="0"/>
          <c:w val="0.74290097871895788"/>
          <c:h val="0.8007004096818825"/>
        </c:manualLayout>
      </c:layout>
      <c:barChart>
        <c:barDir val="bar"/>
        <c:grouping val="percentStacked"/>
        <c:varyColors val="0"/>
        <c:ser>
          <c:idx val="0"/>
          <c:order val="0"/>
          <c:tx>
            <c:strRef>
              <c:f>Sheet1!$B$1</c:f>
              <c:strCache>
                <c:ptCount val="1"/>
                <c:pt idx="0">
                  <c:v>Pietiekamā apjomā</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c:f>
              <c:strCache>
                <c:ptCount val="2"/>
                <c:pt idx="0">
                  <c:v>Televīzijā (n=218)</c:v>
                </c:pt>
                <c:pt idx="1">
                  <c:v>Interneta vietnēs (n=181)</c:v>
                </c:pt>
              </c:strCache>
            </c:strRef>
          </c:cat>
          <c:val>
            <c:numRef>
              <c:f>Sheet1!$B$2:$B$3</c:f>
              <c:numCache>
                <c:formatCode>0%</c:formatCode>
                <c:ptCount val="2"/>
                <c:pt idx="0">
                  <c:v>0.14678899082568808</c:v>
                </c:pt>
                <c:pt idx="1">
                  <c:v>0.18232044198895028</c:v>
                </c:pt>
              </c:numCache>
            </c:numRef>
          </c:val>
          <c:extLst>
            <c:ext xmlns:c16="http://schemas.microsoft.com/office/drawing/2014/chart" uri="{C3380CC4-5D6E-409C-BE32-E72D297353CC}">
              <c16:uniqueId val="{00000000-4673-4900-95E4-D8A0A983BA77}"/>
            </c:ext>
          </c:extLst>
        </c:ser>
        <c:ser>
          <c:idx val="1"/>
          <c:order val="1"/>
          <c:tx>
            <c:strRef>
              <c:f>Sheet1!$C$1</c:f>
              <c:strCache>
                <c:ptCount val="1"/>
                <c:pt idx="0">
                  <c:v>Drīzāk pietiekamā apjomā</c:v>
                </c:pt>
              </c:strCache>
            </c:strRef>
          </c:tx>
          <c:spPr>
            <a:solidFill>
              <a:srgbClr val="70AD47">
                <a:lumMod val="60000"/>
                <a:lumOff val="40000"/>
              </a:srgb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c:f>
              <c:strCache>
                <c:ptCount val="2"/>
                <c:pt idx="0">
                  <c:v>Televīzijā (n=218)</c:v>
                </c:pt>
                <c:pt idx="1">
                  <c:v>Interneta vietnēs (n=181)</c:v>
                </c:pt>
              </c:strCache>
            </c:strRef>
          </c:cat>
          <c:val>
            <c:numRef>
              <c:f>Sheet1!$C$2:$C$3</c:f>
              <c:numCache>
                <c:formatCode>0%</c:formatCode>
                <c:ptCount val="2"/>
                <c:pt idx="0">
                  <c:v>0.17431192660550457</c:v>
                </c:pt>
                <c:pt idx="1">
                  <c:v>0.18784530386740333</c:v>
                </c:pt>
              </c:numCache>
            </c:numRef>
          </c:val>
          <c:extLst>
            <c:ext xmlns:c16="http://schemas.microsoft.com/office/drawing/2014/chart" uri="{C3380CC4-5D6E-409C-BE32-E72D297353CC}">
              <c16:uniqueId val="{00000001-4673-4900-95E4-D8A0A983BA77}"/>
            </c:ext>
          </c:extLst>
        </c:ser>
        <c:ser>
          <c:idx val="2"/>
          <c:order val="2"/>
          <c:tx>
            <c:strRef>
              <c:f>Sheet1!$D$1</c:f>
              <c:strCache>
                <c:ptCount val="1"/>
                <c:pt idx="0">
                  <c:v>Drīzāk nepietiekamā apjomā</c:v>
                </c:pt>
              </c:strCache>
            </c:strRef>
          </c:tx>
          <c:spPr>
            <a:solidFill>
              <a:srgbClr val="ED7D31">
                <a:lumMod val="60000"/>
                <a:lumOff val="40000"/>
              </a:srgb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c:f>
              <c:strCache>
                <c:ptCount val="2"/>
                <c:pt idx="0">
                  <c:v>Televīzijā (n=218)</c:v>
                </c:pt>
                <c:pt idx="1">
                  <c:v>Interneta vietnēs (n=181)</c:v>
                </c:pt>
              </c:strCache>
            </c:strRef>
          </c:cat>
          <c:val>
            <c:numRef>
              <c:f>Sheet1!$D$2:$D$3</c:f>
              <c:numCache>
                <c:formatCode>0%</c:formatCode>
                <c:ptCount val="2"/>
                <c:pt idx="0">
                  <c:v>0.3256880733944954</c:v>
                </c:pt>
                <c:pt idx="1">
                  <c:v>0.32044198895027626</c:v>
                </c:pt>
              </c:numCache>
            </c:numRef>
          </c:val>
          <c:extLst>
            <c:ext xmlns:c16="http://schemas.microsoft.com/office/drawing/2014/chart" uri="{C3380CC4-5D6E-409C-BE32-E72D297353CC}">
              <c16:uniqueId val="{00000002-4673-4900-95E4-D8A0A983BA77}"/>
            </c:ext>
          </c:extLst>
        </c:ser>
        <c:ser>
          <c:idx val="3"/>
          <c:order val="3"/>
          <c:tx>
            <c:strRef>
              <c:f>Sheet1!$E$1</c:f>
              <c:strCache>
                <c:ptCount val="1"/>
                <c:pt idx="0">
                  <c:v>Nepietiekamā apjomā</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c:f>
              <c:strCache>
                <c:ptCount val="2"/>
                <c:pt idx="0">
                  <c:v>Televīzijā (n=218)</c:v>
                </c:pt>
                <c:pt idx="1">
                  <c:v>Interneta vietnēs (n=181)</c:v>
                </c:pt>
              </c:strCache>
            </c:strRef>
          </c:cat>
          <c:val>
            <c:numRef>
              <c:f>Sheet1!$E$2:$E$3</c:f>
              <c:numCache>
                <c:formatCode>0%</c:formatCode>
                <c:ptCount val="2"/>
                <c:pt idx="0">
                  <c:v>0.3165137614678899</c:v>
                </c:pt>
                <c:pt idx="1">
                  <c:v>0.28176795580110497</c:v>
                </c:pt>
              </c:numCache>
            </c:numRef>
          </c:val>
          <c:extLst>
            <c:ext xmlns:c16="http://schemas.microsoft.com/office/drawing/2014/chart" uri="{C3380CC4-5D6E-409C-BE32-E72D297353CC}">
              <c16:uniqueId val="{00000003-4673-4900-95E4-D8A0A983BA77}"/>
            </c:ext>
          </c:extLst>
        </c:ser>
        <c:ser>
          <c:idx val="4"/>
          <c:order val="4"/>
          <c:tx>
            <c:strRef>
              <c:f>Sheet1!$F$1</c:f>
              <c:strCache>
                <c:ptCount val="1"/>
                <c:pt idx="0">
                  <c:v>Grūti atbildēt</c:v>
                </c:pt>
              </c:strCache>
            </c:strRef>
          </c:tx>
          <c:spPr>
            <a:solidFill>
              <a:sysClr val="window" lastClr="FFFFFF">
                <a:lumMod val="65000"/>
              </a:sysClr>
            </a:solidFill>
          </c:spPr>
          <c:invertIfNegative val="0"/>
          <c:dLbls>
            <c:dLbl>
              <c:idx val="1"/>
              <c:layout>
                <c:manualLayout>
                  <c:x val="0"/>
                  <c:y val="2.522182581619842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673-4900-95E4-D8A0A983BA77}"/>
                </c:ext>
              </c:extLst>
            </c:dLbl>
            <c:dLbl>
              <c:idx val="2"/>
              <c:layout>
                <c:manualLayout>
                  <c:x val="0"/>
                  <c:y val="1.4412471894970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673-4900-95E4-D8A0A983BA77}"/>
                </c:ext>
              </c:extLst>
            </c:dLbl>
            <c:spPr>
              <a:noFill/>
              <a:ln>
                <a:noFill/>
              </a:ln>
              <a:effectLst/>
            </c:spPr>
            <c:txPr>
              <a:bodyPr wrap="square" lIns="38100" tIns="19050" rIns="38100" bIns="19050" anchor="ctr">
                <a:spAutoFit/>
              </a:bodyPr>
              <a:lstStyle/>
              <a:p>
                <a:pPr>
                  <a:defRPr sz="8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c:f>
              <c:strCache>
                <c:ptCount val="2"/>
                <c:pt idx="0">
                  <c:v>Televīzijā (n=218)</c:v>
                </c:pt>
                <c:pt idx="1">
                  <c:v>Interneta vietnēs (n=181)</c:v>
                </c:pt>
              </c:strCache>
            </c:strRef>
          </c:cat>
          <c:val>
            <c:numRef>
              <c:f>Sheet1!$F$2:$F$3</c:f>
              <c:numCache>
                <c:formatCode>0%</c:formatCode>
                <c:ptCount val="2"/>
                <c:pt idx="0">
                  <c:v>3.669724770642202E-2</c:v>
                </c:pt>
                <c:pt idx="1">
                  <c:v>2.7624309392265192E-2</c:v>
                </c:pt>
              </c:numCache>
            </c:numRef>
          </c:val>
          <c:extLst>
            <c:ext xmlns:c16="http://schemas.microsoft.com/office/drawing/2014/chart" uri="{C3380CC4-5D6E-409C-BE32-E72D297353CC}">
              <c16:uniqueId val="{00000006-4673-4900-95E4-D8A0A983BA77}"/>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10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25017972205774791"/>
          <c:y val="0.77880067403126851"/>
          <c:w val="0.74318519034516384"/>
          <c:h val="0.205777374983592"/>
        </c:manualLayout>
      </c:layout>
      <c:overlay val="0"/>
      <c:txPr>
        <a:bodyPr/>
        <a:lstStyle/>
        <a:p>
          <a:pPr>
            <a:defRPr sz="110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8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1.2431830955554763E-2"/>
          <c:y val="0"/>
          <c:w val="0.95774167427522949"/>
          <c:h val="0.76489784378656223"/>
        </c:manualLayout>
      </c:layout>
      <c:barChart>
        <c:barDir val="bar"/>
        <c:grouping val="percentStacked"/>
        <c:varyColors val="0"/>
        <c:ser>
          <c:idx val="0"/>
          <c:order val="0"/>
          <c:tx>
            <c:strRef>
              <c:f>Sheet1!$B$1</c:f>
              <c:strCache>
                <c:ptCount val="1"/>
                <c:pt idx="0">
                  <c:v>Pietiekamā + drīzāk pietiekamā apjomā</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c:f>
              <c:strCache>
                <c:ptCount val="2"/>
                <c:pt idx="0">
                  <c:v>Televīzijā</c:v>
                </c:pt>
                <c:pt idx="1">
                  <c:v>Interneta vietnēs</c:v>
                </c:pt>
              </c:strCache>
            </c:strRef>
          </c:cat>
          <c:val>
            <c:numRef>
              <c:f>Sheet1!$B$2:$B$3</c:f>
              <c:numCache>
                <c:formatCode>0%</c:formatCode>
                <c:ptCount val="2"/>
                <c:pt idx="0">
                  <c:v>0.32110091743119262</c:v>
                </c:pt>
                <c:pt idx="1">
                  <c:v>0.37016574585635365</c:v>
                </c:pt>
              </c:numCache>
            </c:numRef>
          </c:val>
          <c:extLst>
            <c:ext xmlns:c16="http://schemas.microsoft.com/office/drawing/2014/chart" uri="{C3380CC4-5D6E-409C-BE32-E72D297353CC}">
              <c16:uniqueId val="{00000000-C28A-4DC6-90E7-7EC696C39DC9}"/>
            </c:ext>
          </c:extLst>
        </c:ser>
        <c:ser>
          <c:idx val="1"/>
          <c:order val="1"/>
          <c:tx>
            <c:strRef>
              <c:f>Sheet1!$C$1</c:f>
              <c:strCache>
                <c:ptCount val="1"/>
                <c:pt idx="0">
                  <c:v>Nepietiekamā + drīzāk nepietiekamā apjomā</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c:f>
              <c:strCache>
                <c:ptCount val="2"/>
                <c:pt idx="0">
                  <c:v>Televīzijā</c:v>
                </c:pt>
                <c:pt idx="1">
                  <c:v>Interneta vietnēs</c:v>
                </c:pt>
              </c:strCache>
            </c:strRef>
          </c:cat>
          <c:val>
            <c:numRef>
              <c:f>Sheet1!$C$2:$C$3</c:f>
              <c:numCache>
                <c:formatCode>0%</c:formatCode>
                <c:ptCount val="2"/>
                <c:pt idx="0">
                  <c:v>0.64220183486238525</c:v>
                </c:pt>
                <c:pt idx="1">
                  <c:v>0.60220994475138123</c:v>
                </c:pt>
              </c:numCache>
            </c:numRef>
          </c:val>
          <c:extLst>
            <c:ext xmlns:c16="http://schemas.microsoft.com/office/drawing/2014/chart" uri="{C3380CC4-5D6E-409C-BE32-E72D297353CC}">
              <c16:uniqueId val="{00000001-C28A-4DC6-90E7-7EC696C39DC9}"/>
            </c:ext>
          </c:extLst>
        </c:ser>
        <c:ser>
          <c:idx val="2"/>
          <c:order val="2"/>
          <c:tx>
            <c:strRef>
              <c:f>Sheet1!$D$1</c:f>
              <c:strCache>
                <c:ptCount val="1"/>
                <c:pt idx="0">
                  <c:v>Grūti atbildēt</c:v>
                </c:pt>
              </c:strCache>
            </c:strRef>
          </c:tx>
          <c:spPr>
            <a:solidFill>
              <a:sysClr val="window" lastClr="FFFFFF">
                <a:lumMod val="65000"/>
              </a:sysClr>
            </a:solidFill>
          </c:spPr>
          <c:invertIfNegative val="0"/>
          <c:dLbls>
            <c:dLbl>
              <c:idx val="1"/>
              <c:layout>
                <c:manualLayout>
                  <c:x val="0"/>
                  <c:y val="3.055813715670963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28A-4DC6-90E7-7EC696C39DC9}"/>
                </c:ext>
              </c:extLst>
            </c:dLbl>
            <c:dLbl>
              <c:idx val="2"/>
              <c:layout>
                <c:manualLayout>
                  <c:x val="-1.3066529210894811E-2"/>
                  <c:y val="2.06792678128010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28A-4DC6-90E7-7EC696C39DC9}"/>
                </c:ext>
              </c:extLst>
            </c:dLbl>
            <c:spPr>
              <a:noFill/>
              <a:ln>
                <a:noFill/>
              </a:ln>
              <a:effectLst/>
            </c:spPr>
            <c:txPr>
              <a:bodyPr wrap="square" lIns="38100" tIns="19050" rIns="38100" bIns="19050" anchor="ctr">
                <a:spAutoFit/>
              </a:bodyPr>
              <a:lstStyle/>
              <a:p>
                <a:pPr>
                  <a:defRPr sz="8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c:f>
              <c:strCache>
                <c:ptCount val="2"/>
                <c:pt idx="0">
                  <c:v>Televīzijā</c:v>
                </c:pt>
                <c:pt idx="1">
                  <c:v>Interneta vietnēs</c:v>
                </c:pt>
              </c:strCache>
            </c:strRef>
          </c:cat>
          <c:val>
            <c:numRef>
              <c:f>Sheet1!$D$2:$D$3</c:f>
              <c:numCache>
                <c:formatCode>0%</c:formatCode>
                <c:ptCount val="2"/>
                <c:pt idx="0">
                  <c:v>3.669724770642202E-2</c:v>
                </c:pt>
                <c:pt idx="1">
                  <c:v>2.7624309392265192E-2</c:v>
                </c:pt>
              </c:numCache>
            </c:numRef>
          </c:val>
          <c:extLst>
            <c:ext xmlns:c16="http://schemas.microsoft.com/office/drawing/2014/chart" uri="{C3380CC4-5D6E-409C-BE32-E72D297353CC}">
              <c16:uniqueId val="{00000004-C28A-4DC6-90E7-7EC696C39DC9}"/>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1"/>
        <c:axPos val="l"/>
        <c:numFmt formatCode="General" sourceLinked="1"/>
        <c:majorTickMark val="out"/>
        <c:minorTickMark val="none"/>
        <c:tickLblPos val="nextTo"/>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
          <c:y val="0.76628769764287286"/>
          <c:w val="0.99768712144361482"/>
          <c:h val="0.23371230235712714"/>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8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8168355505522122"/>
          <c:y val="0"/>
          <c:w val="0.60469761812511758"/>
          <c:h val="0.98479446372963153"/>
        </c:manualLayout>
      </c:layout>
      <c:barChart>
        <c:barDir val="bar"/>
        <c:grouping val="clustered"/>
        <c:varyColors val="0"/>
        <c:ser>
          <c:idx val="0"/>
          <c:order val="0"/>
          <c:tx>
            <c:strRef>
              <c:f>Sheet1!$B$1</c:f>
              <c:strCache>
                <c:ptCount val="1"/>
                <c:pt idx="0">
                  <c:v>2023</c:v>
                </c:pt>
              </c:strCache>
            </c:strRef>
          </c:tx>
          <c:spPr>
            <a:solidFill>
              <a:schemeClr val="accent1"/>
            </a:solidFill>
          </c:spPr>
          <c:invertIfNegative val="0"/>
          <c:dPt>
            <c:idx val="0"/>
            <c:invertIfNegative val="0"/>
            <c:bubble3D val="0"/>
            <c:spPr>
              <a:solidFill>
                <a:schemeClr val="bg1">
                  <a:lumMod val="65000"/>
                </a:schemeClr>
              </a:solidFill>
            </c:spPr>
            <c:extLst>
              <c:ext xmlns:c16="http://schemas.microsoft.com/office/drawing/2014/chart" uri="{C3380CC4-5D6E-409C-BE32-E72D297353CC}">
                <c16:uniqueId val="{00000001-9571-402E-B4F7-B7EE1BFD1B28}"/>
              </c:ext>
            </c:extLst>
          </c:dPt>
          <c:dPt>
            <c:idx val="1"/>
            <c:invertIfNegative val="0"/>
            <c:bubble3D val="0"/>
            <c:spPr>
              <a:solidFill>
                <a:schemeClr val="accent6"/>
              </a:solidFill>
            </c:spPr>
            <c:extLst>
              <c:ext xmlns:c16="http://schemas.microsoft.com/office/drawing/2014/chart" uri="{C3380CC4-5D6E-409C-BE32-E72D297353CC}">
                <c16:uniqueId val="{00000003-9571-402E-B4F7-B7EE1BFD1B28}"/>
              </c:ext>
            </c:extLst>
          </c:dPt>
          <c:dPt>
            <c:idx val="2"/>
            <c:invertIfNegative val="0"/>
            <c:bubble3D val="0"/>
            <c:extLst>
              <c:ext xmlns:c16="http://schemas.microsoft.com/office/drawing/2014/chart" uri="{C3380CC4-5D6E-409C-BE32-E72D297353CC}">
                <c16:uniqueId val="{00000004-9571-402E-B4F7-B7EE1BFD1B28}"/>
              </c:ext>
            </c:extLst>
          </c:dPt>
          <c:dLbls>
            <c:spPr>
              <a:noFill/>
              <a:ln>
                <a:noFill/>
              </a:ln>
              <a:effectLst/>
            </c:spPr>
            <c:txPr>
              <a:bodyPr/>
              <a:lstStyle/>
              <a:p>
                <a:pPr>
                  <a:defRPr lang="en-US"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Grūti atbildēt</c:v>
                </c:pt>
                <c:pt idx="1">
                  <c:v>Neizmanto surdotulku/ surdotulkojumu</c:v>
                </c:pt>
                <c:pt idx="2">
                  <c:v>Cits</c:v>
                </c:pt>
                <c:pt idx="3">
                  <c:v>Internetā</c:v>
                </c:pt>
                <c:pt idx="4">
                  <c:v>Televīzijā</c:v>
                </c:pt>
              </c:strCache>
            </c:strRef>
          </c:cat>
          <c:val>
            <c:numRef>
              <c:f>Sheet1!$B$2:$B$6</c:f>
              <c:numCache>
                <c:formatCode>0%</c:formatCode>
                <c:ptCount val="5"/>
                <c:pt idx="0">
                  <c:v>3.292181069958848E-2</c:v>
                </c:pt>
                <c:pt idx="1">
                  <c:v>9.8765432098765427E-2</c:v>
                </c:pt>
                <c:pt idx="2">
                  <c:v>2.4691358024691357E-2</c:v>
                </c:pt>
                <c:pt idx="3">
                  <c:v>0.53909465020576131</c:v>
                </c:pt>
                <c:pt idx="4">
                  <c:v>0.81481481481481477</c:v>
                </c:pt>
              </c:numCache>
            </c:numRef>
          </c:val>
          <c:extLst>
            <c:ext xmlns:c16="http://schemas.microsoft.com/office/drawing/2014/chart" uri="{C3380CC4-5D6E-409C-BE32-E72D297353CC}">
              <c16:uniqueId val="{00000005-9571-402E-B4F7-B7EE1BFD1B28}"/>
            </c:ext>
          </c:extLst>
        </c:ser>
        <c:dLbls>
          <c:showLegendKey val="0"/>
          <c:showVal val="0"/>
          <c:showCatName val="0"/>
          <c:showSerName val="0"/>
          <c:showPercent val="0"/>
          <c:showBubbleSize val="0"/>
        </c:dLbls>
        <c:gapWidth val="50"/>
        <c:axId val="-1640709600"/>
        <c:axId val="-1640722112"/>
      </c:barChart>
      <c:catAx>
        <c:axId val="-1640709600"/>
        <c:scaling>
          <c:orientation val="minMax"/>
        </c:scaling>
        <c:delete val="0"/>
        <c:axPos val="l"/>
        <c:numFmt formatCode="General" sourceLinked="0"/>
        <c:majorTickMark val="out"/>
        <c:minorTickMark val="none"/>
        <c:tickLblPos val="nextTo"/>
        <c:txPr>
          <a:bodyPr/>
          <a:lstStyle/>
          <a:p>
            <a:pPr>
              <a:defRPr lang="en-US" sz="1100" b="1"/>
            </a:pPr>
            <a:endParaRPr lang="en-US"/>
          </a:p>
        </c:txPr>
        <c:crossAx val="-1640722112"/>
        <c:crosses val="autoZero"/>
        <c:auto val="1"/>
        <c:lblAlgn val="ctr"/>
        <c:lblOffset val="100"/>
        <c:noMultiLvlLbl val="0"/>
      </c:catAx>
      <c:valAx>
        <c:axId val="-1640722112"/>
        <c:scaling>
          <c:orientation val="minMax"/>
          <c:max val="1"/>
        </c:scaling>
        <c:delete val="1"/>
        <c:axPos val="b"/>
        <c:numFmt formatCode="0%" sourceLinked="1"/>
        <c:majorTickMark val="out"/>
        <c:minorTickMark val="none"/>
        <c:tickLblPos val="nextTo"/>
        <c:crossAx val="-1640709600"/>
        <c:crosses val="autoZero"/>
        <c:crossBetween val="between"/>
        <c:majorUnit val="0.25"/>
      </c:valAx>
    </c:plotArea>
    <c:plotVisOnly val="1"/>
    <c:dispBlanksAs val="gap"/>
    <c:showDLblsOverMax val="0"/>
  </c:chart>
  <c:txPr>
    <a:bodyPr/>
    <a:lstStyle/>
    <a:p>
      <a:pPr>
        <a:defRPr sz="1800"/>
      </a:pPr>
      <a:endParaRPr lang="en-US"/>
    </a:p>
  </c:txPr>
  <c:externalData r:id="rId1">
    <c:autoUpdate val="0"/>
  </c:externalData>
</c:chartSpace>
</file>

<file path=ppt/charts/chart8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143360139471682"/>
          <c:y val="0.18025032102376221"/>
          <c:w val="0.51928816188179538"/>
          <c:h val="0.66209263626702464"/>
        </c:manualLayout>
      </c:layout>
      <c:doughnutChart>
        <c:varyColors val="1"/>
        <c:ser>
          <c:idx val="0"/>
          <c:order val="0"/>
          <c:tx>
            <c:strRef>
              <c:f>Sheet1!$B$1</c:f>
              <c:strCache>
                <c:ptCount val="1"/>
                <c:pt idx="0">
                  <c:v>Column2</c:v>
                </c:pt>
              </c:strCache>
            </c:strRef>
          </c:tx>
          <c:dPt>
            <c:idx val="0"/>
            <c:bubble3D val="0"/>
            <c:spPr>
              <a:solidFill>
                <a:schemeClr val="accent3"/>
              </a:solidFill>
            </c:spPr>
            <c:extLst>
              <c:ext xmlns:c16="http://schemas.microsoft.com/office/drawing/2014/chart" uri="{C3380CC4-5D6E-409C-BE32-E72D297353CC}">
                <c16:uniqueId val="{00000001-6767-418F-BD25-F6D3E0FD04E7}"/>
              </c:ext>
            </c:extLst>
          </c:dPt>
          <c:dPt>
            <c:idx val="1"/>
            <c:bubble3D val="0"/>
            <c:spPr>
              <a:solidFill>
                <a:schemeClr val="accent3">
                  <a:lumMod val="60000"/>
                  <a:lumOff val="40000"/>
                </a:schemeClr>
              </a:solidFill>
            </c:spPr>
            <c:extLst>
              <c:ext xmlns:c16="http://schemas.microsoft.com/office/drawing/2014/chart" uri="{C3380CC4-5D6E-409C-BE32-E72D297353CC}">
                <c16:uniqueId val="{00000003-6767-418F-BD25-F6D3E0FD04E7}"/>
              </c:ext>
            </c:extLst>
          </c:dPt>
          <c:dPt>
            <c:idx val="2"/>
            <c:bubble3D val="0"/>
            <c:spPr>
              <a:solidFill>
                <a:schemeClr val="accent2">
                  <a:lumMod val="60000"/>
                  <a:lumOff val="40000"/>
                </a:schemeClr>
              </a:solidFill>
            </c:spPr>
            <c:extLst>
              <c:ext xmlns:c16="http://schemas.microsoft.com/office/drawing/2014/chart" uri="{C3380CC4-5D6E-409C-BE32-E72D297353CC}">
                <c16:uniqueId val="{00000005-6767-418F-BD25-F6D3E0FD04E7}"/>
              </c:ext>
            </c:extLst>
          </c:dPt>
          <c:dPt>
            <c:idx val="3"/>
            <c:bubble3D val="0"/>
            <c:spPr>
              <a:solidFill>
                <a:schemeClr val="accent2"/>
              </a:solidFill>
            </c:spPr>
            <c:extLst>
              <c:ext xmlns:c16="http://schemas.microsoft.com/office/drawing/2014/chart" uri="{C3380CC4-5D6E-409C-BE32-E72D297353CC}">
                <c16:uniqueId val="{00000007-6767-418F-BD25-F6D3E0FD04E7}"/>
              </c:ext>
            </c:extLst>
          </c:dPt>
          <c:dPt>
            <c:idx val="4"/>
            <c:bubble3D val="0"/>
            <c:spPr>
              <a:solidFill>
                <a:schemeClr val="bg1">
                  <a:lumMod val="65000"/>
                </a:schemeClr>
              </a:solidFill>
            </c:spPr>
            <c:extLst>
              <c:ext xmlns:c16="http://schemas.microsoft.com/office/drawing/2014/chart" uri="{C3380CC4-5D6E-409C-BE32-E72D297353CC}">
                <c16:uniqueId val="{00000009-6767-418F-BD25-F6D3E0FD04E7}"/>
              </c:ext>
            </c:extLst>
          </c:dPt>
          <c:dPt>
            <c:idx val="6"/>
            <c:bubble3D val="0"/>
            <c:spPr>
              <a:solidFill>
                <a:schemeClr val="bg1">
                  <a:lumMod val="65000"/>
                </a:schemeClr>
              </a:solidFill>
            </c:spPr>
            <c:extLst>
              <c:ext xmlns:c16="http://schemas.microsoft.com/office/drawing/2014/chart" uri="{C3380CC4-5D6E-409C-BE32-E72D297353CC}">
                <c16:uniqueId val="{0000000B-6767-418F-BD25-F6D3E0FD04E7}"/>
              </c:ext>
            </c:extLst>
          </c:dPt>
          <c:dLbls>
            <c:dLbl>
              <c:idx val="0"/>
              <c:layout>
                <c:manualLayout>
                  <c:x val="-0.24335891097570356"/>
                  <c:y val="-0.14796514857522294"/>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767-418F-BD25-F6D3E0FD04E7}"/>
                </c:ext>
              </c:extLst>
            </c:dLbl>
            <c:dLbl>
              <c:idx val="1"/>
              <c:layout>
                <c:manualLayout>
                  <c:x val="0.21040530752993258"/>
                  <c:y val="-0.17391026320072964"/>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767-418F-BD25-F6D3E0FD04E7}"/>
                </c:ext>
              </c:extLst>
            </c:dLbl>
            <c:dLbl>
              <c:idx val="2"/>
              <c:layout>
                <c:manualLayout>
                  <c:x val="0.21522795544084844"/>
                  <c:y val="0.18025968690817298"/>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767-418F-BD25-F6D3E0FD04E7}"/>
                </c:ext>
              </c:extLst>
            </c:dLbl>
            <c:dLbl>
              <c:idx val="3"/>
              <c:layout>
                <c:manualLayout>
                  <c:x val="-0.21432861626485947"/>
                  <c:y val="0.18063303043847842"/>
                </c:manualLayout>
              </c:layout>
              <c:showLegendKey val="0"/>
              <c:showVal val="1"/>
              <c:showCatName val="1"/>
              <c:showSerName val="0"/>
              <c:showPercent val="0"/>
              <c:showBubbleSize val="0"/>
              <c:extLst>
                <c:ext xmlns:c15="http://schemas.microsoft.com/office/drawing/2012/chart" uri="{CE6537A1-D6FC-4f65-9D91-7224C49458BB}">
                  <c15:layout>
                    <c:manualLayout>
                      <c:w val="0.20662340936477142"/>
                      <c:h val="0.11242516981317321"/>
                    </c:manualLayout>
                  </c15:layout>
                </c:ext>
                <c:ext xmlns:c16="http://schemas.microsoft.com/office/drawing/2014/chart" uri="{C3380CC4-5D6E-409C-BE32-E72D297353CC}">
                  <c16:uniqueId val="{00000007-6767-418F-BD25-F6D3E0FD04E7}"/>
                </c:ext>
              </c:extLst>
            </c:dLbl>
            <c:dLbl>
              <c:idx val="4"/>
              <c:layout>
                <c:manualLayout>
                  <c:x val="-0.24548287369779426"/>
                  <c:y val="3.281289159085690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6767-418F-BD25-F6D3E0FD04E7}"/>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6767-418F-BD25-F6D3E0FD04E7}"/>
                </c:ext>
              </c:extLst>
            </c:dLbl>
            <c:spPr>
              <a:noFill/>
              <a:ln>
                <a:noFill/>
              </a:ln>
              <a:effectLst/>
            </c:spPr>
            <c:txPr>
              <a:bodyPr wrap="square" lIns="38100" tIns="19050" rIns="38100" bIns="19050" anchor="ctr">
                <a:spAutoFit/>
              </a:bodyPr>
              <a:lstStyle/>
              <a:p>
                <a:pPr>
                  <a:defRPr sz="100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Sheet1!$A$2:$A$6</c:f>
              <c:strCache>
                <c:ptCount val="5"/>
                <c:pt idx="0">
                  <c:v>Apmierina</c:v>
                </c:pt>
                <c:pt idx="1">
                  <c:v>Drīzāk apmierina</c:v>
                </c:pt>
                <c:pt idx="2">
                  <c:v>Drīzāk neapmierina</c:v>
                </c:pt>
                <c:pt idx="3">
                  <c:v>Neapmierina</c:v>
                </c:pt>
                <c:pt idx="4">
                  <c:v>Grūti atbildēt</c:v>
                </c:pt>
              </c:strCache>
            </c:strRef>
          </c:cat>
          <c:val>
            <c:numRef>
              <c:f>Sheet1!$B$2:$B$6</c:f>
              <c:numCache>
                <c:formatCode>0%</c:formatCode>
                <c:ptCount val="5"/>
                <c:pt idx="0">
                  <c:v>0.24657534246575341</c:v>
                </c:pt>
                <c:pt idx="1">
                  <c:v>0.38812785388127852</c:v>
                </c:pt>
                <c:pt idx="2">
                  <c:v>0.25114155251141551</c:v>
                </c:pt>
                <c:pt idx="3">
                  <c:v>4.5662100456620995E-2</c:v>
                </c:pt>
                <c:pt idx="4">
                  <c:v>6.8493150684931503E-2</c:v>
                </c:pt>
              </c:numCache>
            </c:numRef>
          </c:val>
          <c:extLst>
            <c:ext xmlns:c16="http://schemas.microsoft.com/office/drawing/2014/chart" uri="{C3380CC4-5D6E-409C-BE32-E72D297353CC}">
              <c16:uniqueId val="{0000000C-6767-418F-BD25-F6D3E0FD04E7}"/>
            </c:ext>
          </c:extLst>
        </c:ser>
        <c:dLbls>
          <c:showLegendKey val="0"/>
          <c:showVal val="0"/>
          <c:showCatName val="0"/>
          <c:showSerName val="0"/>
          <c:showPercent val="0"/>
          <c:showBubbleSize val="0"/>
          <c:showLeaderLines val="1"/>
        </c:dLbls>
        <c:firstSliceAng val="256"/>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8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4825223781825778"/>
          <c:y val="0"/>
          <c:w val="0.74290097871895788"/>
          <c:h val="0.8007004096818825"/>
        </c:manualLayout>
      </c:layout>
      <c:barChart>
        <c:barDir val="bar"/>
        <c:grouping val="percentStacked"/>
        <c:varyColors val="0"/>
        <c:ser>
          <c:idx val="0"/>
          <c:order val="0"/>
          <c:tx>
            <c:strRef>
              <c:f>Sheet1!$B$1</c:f>
              <c:strCache>
                <c:ptCount val="1"/>
                <c:pt idx="0">
                  <c:v>Pietiekamā apjomā</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c:f>
              <c:strCache>
                <c:ptCount val="2"/>
                <c:pt idx="0">
                  <c:v>Interneta vietnēs (n=131)</c:v>
                </c:pt>
                <c:pt idx="1">
                  <c:v>Televīzijā (n=198)</c:v>
                </c:pt>
              </c:strCache>
            </c:strRef>
          </c:cat>
          <c:val>
            <c:numRef>
              <c:f>Sheet1!$B$2:$B$3</c:f>
              <c:numCache>
                <c:formatCode>0%</c:formatCode>
                <c:ptCount val="2"/>
                <c:pt idx="0">
                  <c:v>0.14503816793893129</c:v>
                </c:pt>
                <c:pt idx="1">
                  <c:v>0.18686868686868688</c:v>
                </c:pt>
              </c:numCache>
            </c:numRef>
          </c:val>
          <c:extLst>
            <c:ext xmlns:c16="http://schemas.microsoft.com/office/drawing/2014/chart" uri="{C3380CC4-5D6E-409C-BE32-E72D297353CC}">
              <c16:uniqueId val="{00000000-BC93-477D-AA48-841A14105C8B}"/>
            </c:ext>
          </c:extLst>
        </c:ser>
        <c:ser>
          <c:idx val="1"/>
          <c:order val="1"/>
          <c:tx>
            <c:strRef>
              <c:f>Sheet1!$C$1</c:f>
              <c:strCache>
                <c:ptCount val="1"/>
                <c:pt idx="0">
                  <c:v>Drīzāk pietiekamā apjomā</c:v>
                </c:pt>
              </c:strCache>
            </c:strRef>
          </c:tx>
          <c:spPr>
            <a:solidFill>
              <a:srgbClr val="70AD47">
                <a:lumMod val="60000"/>
                <a:lumOff val="40000"/>
              </a:srgb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c:f>
              <c:strCache>
                <c:ptCount val="2"/>
                <c:pt idx="0">
                  <c:v>Interneta vietnēs (n=131)</c:v>
                </c:pt>
                <c:pt idx="1">
                  <c:v>Televīzijā (n=198)</c:v>
                </c:pt>
              </c:strCache>
            </c:strRef>
          </c:cat>
          <c:val>
            <c:numRef>
              <c:f>Sheet1!$C$2:$C$3</c:f>
              <c:numCache>
                <c:formatCode>0%</c:formatCode>
                <c:ptCount val="2"/>
                <c:pt idx="0">
                  <c:v>0.29007633587786258</c:v>
                </c:pt>
                <c:pt idx="1">
                  <c:v>0.29292929292929293</c:v>
                </c:pt>
              </c:numCache>
            </c:numRef>
          </c:val>
          <c:extLst>
            <c:ext xmlns:c16="http://schemas.microsoft.com/office/drawing/2014/chart" uri="{C3380CC4-5D6E-409C-BE32-E72D297353CC}">
              <c16:uniqueId val="{00000001-BC93-477D-AA48-841A14105C8B}"/>
            </c:ext>
          </c:extLst>
        </c:ser>
        <c:ser>
          <c:idx val="2"/>
          <c:order val="2"/>
          <c:tx>
            <c:strRef>
              <c:f>Sheet1!$D$1</c:f>
              <c:strCache>
                <c:ptCount val="1"/>
                <c:pt idx="0">
                  <c:v>Drīzāk nepietiekamā apjomā</c:v>
                </c:pt>
              </c:strCache>
            </c:strRef>
          </c:tx>
          <c:spPr>
            <a:solidFill>
              <a:srgbClr val="ED7D31">
                <a:lumMod val="60000"/>
                <a:lumOff val="40000"/>
              </a:srgb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c:f>
              <c:strCache>
                <c:ptCount val="2"/>
                <c:pt idx="0">
                  <c:v>Interneta vietnēs (n=131)</c:v>
                </c:pt>
                <c:pt idx="1">
                  <c:v>Televīzijā (n=198)</c:v>
                </c:pt>
              </c:strCache>
            </c:strRef>
          </c:cat>
          <c:val>
            <c:numRef>
              <c:f>Sheet1!$D$2:$D$3</c:f>
              <c:numCache>
                <c:formatCode>0%</c:formatCode>
                <c:ptCount val="2"/>
                <c:pt idx="0">
                  <c:v>0.37404580152671757</c:v>
                </c:pt>
                <c:pt idx="1">
                  <c:v>0.34343434343434337</c:v>
                </c:pt>
              </c:numCache>
            </c:numRef>
          </c:val>
          <c:extLst>
            <c:ext xmlns:c16="http://schemas.microsoft.com/office/drawing/2014/chart" uri="{C3380CC4-5D6E-409C-BE32-E72D297353CC}">
              <c16:uniqueId val="{00000002-BC93-477D-AA48-841A14105C8B}"/>
            </c:ext>
          </c:extLst>
        </c:ser>
        <c:ser>
          <c:idx val="3"/>
          <c:order val="3"/>
          <c:tx>
            <c:strRef>
              <c:f>Sheet1!$E$1</c:f>
              <c:strCache>
                <c:ptCount val="1"/>
                <c:pt idx="0">
                  <c:v>Nepietiekamā apjomā</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c:f>
              <c:strCache>
                <c:ptCount val="2"/>
                <c:pt idx="0">
                  <c:v>Interneta vietnēs (n=131)</c:v>
                </c:pt>
                <c:pt idx="1">
                  <c:v>Televīzijā (n=198)</c:v>
                </c:pt>
              </c:strCache>
            </c:strRef>
          </c:cat>
          <c:val>
            <c:numRef>
              <c:f>Sheet1!$E$2:$E$3</c:f>
              <c:numCache>
                <c:formatCode>0%</c:formatCode>
                <c:ptCount val="2"/>
                <c:pt idx="0">
                  <c:v>0.15267175572519084</c:v>
                </c:pt>
                <c:pt idx="1">
                  <c:v>0.12626262626262627</c:v>
                </c:pt>
              </c:numCache>
            </c:numRef>
          </c:val>
          <c:extLst>
            <c:ext xmlns:c16="http://schemas.microsoft.com/office/drawing/2014/chart" uri="{C3380CC4-5D6E-409C-BE32-E72D297353CC}">
              <c16:uniqueId val="{00000003-BC93-477D-AA48-841A14105C8B}"/>
            </c:ext>
          </c:extLst>
        </c:ser>
        <c:ser>
          <c:idx val="4"/>
          <c:order val="4"/>
          <c:tx>
            <c:strRef>
              <c:f>Sheet1!$F$1</c:f>
              <c:strCache>
                <c:ptCount val="1"/>
                <c:pt idx="0">
                  <c:v>Grūti atbildēt</c:v>
                </c:pt>
              </c:strCache>
            </c:strRef>
          </c:tx>
          <c:spPr>
            <a:solidFill>
              <a:sysClr val="window" lastClr="FFFFFF">
                <a:lumMod val="65000"/>
              </a:sysClr>
            </a:solidFill>
          </c:spPr>
          <c:invertIfNegative val="0"/>
          <c:dLbls>
            <c:dLbl>
              <c:idx val="1"/>
              <c:layout>
                <c:manualLayout>
                  <c:x val="0"/>
                  <c:y val="2.522182581619842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C93-477D-AA48-841A14105C8B}"/>
                </c:ext>
              </c:extLst>
            </c:dLbl>
            <c:dLbl>
              <c:idx val="2"/>
              <c:layout>
                <c:manualLayout>
                  <c:x val="0"/>
                  <c:y val="1.4412471894970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C93-477D-AA48-841A14105C8B}"/>
                </c:ext>
              </c:extLst>
            </c:dLbl>
            <c:spPr>
              <a:noFill/>
              <a:ln>
                <a:noFill/>
              </a:ln>
              <a:effectLst/>
            </c:spPr>
            <c:txPr>
              <a:bodyPr wrap="square" lIns="38100" tIns="19050" rIns="38100" bIns="19050" anchor="ctr">
                <a:spAutoFit/>
              </a:bodyPr>
              <a:lstStyle/>
              <a:p>
                <a:pPr>
                  <a:defRPr sz="8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c:f>
              <c:strCache>
                <c:ptCount val="2"/>
                <c:pt idx="0">
                  <c:v>Interneta vietnēs (n=131)</c:v>
                </c:pt>
                <c:pt idx="1">
                  <c:v>Televīzijā (n=198)</c:v>
                </c:pt>
              </c:strCache>
            </c:strRef>
          </c:cat>
          <c:val>
            <c:numRef>
              <c:f>Sheet1!$F$2:$F$3</c:f>
              <c:numCache>
                <c:formatCode>0%</c:formatCode>
                <c:ptCount val="2"/>
                <c:pt idx="0">
                  <c:v>3.8167938931297711E-2</c:v>
                </c:pt>
                <c:pt idx="1">
                  <c:v>5.0505050505050504E-2</c:v>
                </c:pt>
              </c:numCache>
            </c:numRef>
          </c:val>
          <c:extLst>
            <c:ext xmlns:c16="http://schemas.microsoft.com/office/drawing/2014/chart" uri="{C3380CC4-5D6E-409C-BE32-E72D297353CC}">
              <c16:uniqueId val="{00000006-BC93-477D-AA48-841A14105C8B}"/>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10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25017972205774791"/>
          <c:y val="0.77880067403126851"/>
          <c:w val="0.74318519034516384"/>
          <c:h val="0.205777374983592"/>
        </c:manualLayout>
      </c:layout>
      <c:overlay val="0"/>
      <c:txPr>
        <a:bodyPr/>
        <a:lstStyle/>
        <a:p>
          <a:pPr>
            <a:defRPr sz="110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8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1.2431830955554763E-2"/>
          <c:y val="0"/>
          <c:w val="0.95774167427522949"/>
          <c:h val="0.76489784378656223"/>
        </c:manualLayout>
      </c:layout>
      <c:barChart>
        <c:barDir val="bar"/>
        <c:grouping val="percentStacked"/>
        <c:varyColors val="0"/>
        <c:ser>
          <c:idx val="0"/>
          <c:order val="0"/>
          <c:tx>
            <c:strRef>
              <c:f>Sheet1!$B$1</c:f>
              <c:strCache>
                <c:ptCount val="1"/>
                <c:pt idx="0">
                  <c:v>Pietiekamā + drīzāk pietiekamā apjomā</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c:f>
              <c:strCache>
                <c:ptCount val="2"/>
                <c:pt idx="0">
                  <c:v>Interneta vietnēs</c:v>
                </c:pt>
                <c:pt idx="1">
                  <c:v>Televīzijā</c:v>
                </c:pt>
              </c:strCache>
            </c:strRef>
          </c:cat>
          <c:val>
            <c:numRef>
              <c:f>Sheet1!$B$2:$B$3</c:f>
              <c:numCache>
                <c:formatCode>0%</c:formatCode>
                <c:ptCount val="2"/>
                <c:pt idx="0">
                  <c:v>0.43511450381679384</c:v>
                </c:pt>
                <c:pt idx="1">
                  <c:v>0.47979797979797978</c:v>
                </c:pt>
              </c:numCache>
            </c:numRef>
          </c:val>
          <c:extLst>
            <c:ext xmlns:c16="http://schemas.microsoft.com/office/drawing/2014/chart" uri="{C3380CC4-5D6E-409C-BE32-E72D297353CC}">
              <c16:uniqueId val="{00000000-9CA2-4B95-A5A7-E08B5AC561F4}"/>
            </c:ext>
          </c:extLst>
        </c:ser>
        <c:ser>
          <c:idx val="1"/>
          <c:order val="1"/>
          <c:tx>
            <c:strRef>
              <c:f>Sheet1!$C$1</c:f>
              <c:strCache>
                <c:ptCount val="1"/>
                <c:pt idx="0">
                  <c:v>Nepietiekamā + drīzāk nepietiekamā apjomā</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c:f>
              <c:strCache>
                <c:ptCount val="2"/>
                <c:pt idx="0">
                  <c:v>Interneta vietnēs</c:v>
                </c:pt>
                <c:pt idx="1">
                  <c:v>Televīzijā</c:v>
                </c:pt>
              </c:strCache>
            </c:strRef>
          </c:cat>
          <c:val>
            <c:numRef>
              <c:f>Sheet1!$C$2:$C$3</c:f>
              <c:numCache>
                <c:formatCode>0%</c:formatCode>
                <c:ptCount val="2"/>
                <c:pt idx="0">
                  <c:v>0.52671755725190839</c:v>
                </c:pt>
                <c:pt idx="1">
                  <c:v>0.46969696969696961</c:v>
                </c:pt>
              </c:numCache>
            </c:numRef>
          </c:val>
          <c:extLst>
            <c:ext xmlns:c16="http://schemas.microsoft.com/office/drawing/2014/chart" uri="{C3380CC4-5D6E-409C-BE32-E72D297353CC}">
              <c16:uniqueId val="{00000001-9CA2-4B95-A5A7-E08B5AC561F4}"/>
            </c:ext>
          </c:extLst>
        </c:ser>
        <c:ser>
          <c:idx val="2"/>
          <c:order val="2"/>
          <c:tx>
            <c:strRef>
              <c:f>Sheet1!$D$1</c:f>
              <c:strCache>
                <c:ptCount val="1"/>
                <c:pt idx="0">
                  <c:v>Grūti atbildēt</c:v>
                </c:pt>
              </c:strCache>
            </c:strRef>
          </c:tx>
          <c:spPr>
            <a:solidFill>
              <a:sysClr val="window" lastClr="FFFFFF">
                <a:lumMod val="65000"/>
              </a:sysClr>
            </a:solidFill>
          </c:spPr>
          <c:invertIfNegative val="0"/>
          <c:dLbls>
            <c:dLbl>
              <c:idx val="1"/>
              <c:layout>
                <c:manualLayout>
                  <c:x val="0"/>
                  <c:y val="3.055813715670963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CA2-4B95-A5A7-E08B5AC561F4}"/>
                </c:ext>
              </c:extLst>
            </c:dLbl>
            <c:dLbl>
              <c:idx val="2"/>
              <c:layout>
                <c:manualLayout>
                  <c:x val="-1.3066529210894811E-2"/>
                  <c:y val="2.06792678128010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CA2-4B95-A5A7-E08B5AC561F4}"/>
                </c:ext>
              </c:extLst>
            </c:dLbl>
            <c:spPr>
              <a:noFill/>
              <a:ln>
                <a:noFill/>
              </a:ln>
              <a:effectLst/>
            </c:spPr>
            <c:txPr>
              <a:bodyPr wrap="square" lIns="38100" tIns="19050" rIns="38100" bIns="19050" anchor="ctr">
                <a:spAutoFit/>
              </a:bodyPr>
              <a:lstStyle/>
              <a:p>
                <a:pPr>
                  <a:defRPr sz="8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c:f>
              <c:strCache>
                <c:ptCount val="2"/>
                <c:pt idx="0">
                  <c:v>Interneta vietnēs</c:v>
                </c:pt>
                <c:pt idx="1">
                  <c:v>Televīzijā</c:v>
                </c:pt>
              </c:strCache>
            </c:strRef>
          </c:cat>
          <c:val>
            <c:numRef>
              <c:f>Sheet1!$D$2:$D$3</c:f>
              <c:numCache>
                <c:formatCode>0%</c:formatCode>
                <c:ptCount val="2"/>
                <c:pt idx="0">
                  <c:v>3.8167938931297711E-2</c:v>
                </c:pt>
                <c:pt idx="1">
                  <c:v>5.0505050505050504E-2</c:v>
                </c:pt>
              </c:numCache>
            </c:numRef>
          </c:val>
          <c:extLst>
            <c:ext xmlns:c16="http://schemas.microsoft.com/office/drawing/2014/chart" uri="{C3380CC4-5D6E-409C-BE32-E72D297353CC}">
              <c16:uniqueId val="{00000004-9CA2-4B95-A5A7-E08B5AC561F4}"/>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1"/>
        <c:axPos val="l"/>
        <c:numFmt formatCode="General" sourceLinked="1"/>
        <c:majorTickMark val="out"/>
        <c:minorTickMark val="none"/>
        <c:tickLblPos val="nextTo"/>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
          <c:y val="0.76628769764287286"/>
          <c:w val="0.99768712144361482"/>
          <c:h val="0.23371230235712714"/>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8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4825223781825778"/>
          <c:y val="0"/>
          <c:w val="0.74290097871895788"/>
          <c:h val="0.88445189145464898"/>
        </c:manualLayout>
      </c:layout>
      <c:barChart>
        <c:barDir val="bar"/>
        <c:grouping val="percentStacked"/>
        <c:varyColors val="0"/>
        <c:ser>
          <c:idx val="0"/>
          <c:order val="0"/>
          <c:tx>
            <c:strRef>
              <c:f>Sheet1!$B$1</c:f>
              <c:strCache>
                <c:ptCount val="1"/>
                <c:pt idx="0">
                  <c:v>Jā </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Sheet1!$A$2:$A$4</c:f>
              <c:strCache>
                <c:ptCount val="3"/>
                <c:pt idx="0">
                  <c:v>Izglītības un kultūras  raidījumi</c:v>
                </c:pt>
                <c:pt idx="1">
                  <c:v>Ziņu un analītiskie raidījumi</c:v>
                </c:pt>
                <c:pt idx="2">
                  <c:v>Izklaide, filmas un seriāli</c:v>
                </c:pt>
              </c:strCache>
            </c:strRef>
          </c:cat>
          <c:val>
            <c:numRef>
              <c:f>Sheet1!$B$2:$B$4</c:f>
              <c:numCache>
                <c:formatCode>0%</c:formatCode>
                <c:ptCount val="3"/>
                <c:pt idx="0">
                  <c:v>0.20175438596491227</c:v>
                </c:pt>
                <c:pt idx="1">
                  <c:v>0.26754385964912281</c:v>
                </c:pt>
                <c:pt idx="2">
                  <c:v>0.36403508771929827</c:v>
                </c:pt>
              </c:numCache>
            </c:numRef>
          </c:val>
          <c:extLst>
            <c:ext xmlns:c16="http://schemas.microsoft.com/office/drawing/2014/chart" uri="{C3380CC4-5D6E-409C-BE32-E72D297353CC}">
              <c16:uniqueId val="{00000000-A13E-4AA6-834E-BDE253662D9D}"/>
            </c:ext>
          </c:extLst>
        </c:ser>
        <c:ser>
          <c:idx val="1"/>
          <c:order val="1"/>
          <c:tx>
            <c:strRef>
              <c:f>Sheet1!$C$1</c:f>
              <c:strCache>
                <c:ptCount val="1"/>
                <c:pt idx="0">
                  <c:v>Drīzāk jā</c:v>
                </c:pt>
              </c:strCache>
            </c:strRef>
          </c:tx>
          <c:spPr>
            <a:solidFill>
              <a:srgbClr val="70AD47">
                <a:lumMod val="60000"/>
                <a:lumOff val="40000"/>
              </a:srgb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Sheet1!$A$2:$A$4</c:f>
              <c:strCache>
                <c:ptCount val="3"/>
                <c:pt idx="0">
                  <c:v>Izglītības un kultūras  raidījumi</c:v>
                </c:pt>
                <c:pt idx="1">
                  <c:v>Ziņu un analītiskie raidījumi</c:v>
                </c:pt>
                <c:pt idx="2">
                  <c:v>Izklaide, filmas un seriāli</c:v>
                </c:pt>
              </c:strCache>
            </c:strRef>
          </c:cat>
          <c:val>
            <c:numRef>
              <c:f>Sheet1!$C$2:$C$4</c:f>
              <c:numCache>
                <c:formatCode>0%</c:formatCode>
                <c:ptCount val="3"/>
                <c:pt idx="0">
                  <c:v>0.32894736842105265</c:v>
                </c:pt>
                <c:pt idx="1">
                  <c:v>0.39912280701754388</c:v>
                </c:pt>
                <c:pt idx="2">
                  <c:v>0.32894736842105265</c:v>
                </c:pt>
              </c:numCache>
            </c:numRef>
          </c:val>
          <c:extLst>
            <c:ext xmlns:c16="http://schemas.microsoft.com/office/drawing/2014/chart" uri="{C3380CC4-5D6E-409C-BE32-E72D297353CC}">
              <c16:uniqueId val="{00000001-A13E-4AA6-834E-BDE253662D9D}"/>
            </c:ext>
          </c:extLst>
        </c:ser>
        <c:ser>
          <c:idx val="2"/>
          <c:order val="2"/>
          <c:tx>
            <c:strRef>
              <c:f>Sheet1!$D$1</c:f>
              <c:strCache>
                <c:ptCount val="1"/>
                <c:pt idx="0">
                  <c:v>Drīzāk nē</c:v>
                </c:pt>
              </c:strCache>
            </c:strRef>
          </c:tx>
          <c:spPr>
            <a:solidFill>
              <a:srgbClr val="ED7D31">
                <a:lumMod val="60000"/>
                <a:lumOff val="40000"/>
              </a:srgb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Sheet1!$A$2:$A$4</c:f>
              <c:strCache>
                <c:ptCount val="3"/>
                <c:pt idx="0">
                  <c:v>Izglītības un kultūras  raidījumi</c:v>
                </c:pt>
                <c:pt idx="1">
                  <c:v>Ziņu un analītiskie raidījumi</c:v>
                </c:pt>
                <c:pt idx="2">
                  <c:v>Izklaide, filmas un seriāli</c:v>
                </c:pt>
              </c:strCache>
            </c:strRef>
          </c:cat>
          <c:val>
            <c:numRef>
              <c:f>Sheet1!$D$2:$D$4</c:f>
              <c:numCache>
                <c:formatCode>0%</c:formatCode>
                <c:ptCount val="3"/>
                <c:pt idx="0">
                  <c:v>0.28947368421052633</c:v>
                </c:pt>
                <c:pt idx="1">
                  <c:v>0.21929824561403508</c:v>
                </c:pt>
                <c:pt idx="2">
                  <c:v>0.19298245614035087</c:v>
                </c:pt>
              </c:numCache>
            </c:numRef>
          </c:val>
          <c:extLst>
            <c:ext xmlns:c16="http://schemas.microsoft.com/office/drawing/2014/chart" uri="{C3380CC4-5D6E-409C-BE32-E72D297353CC}">
              <c16:uniqueId val="{00000002-A13E-4AA6-834E-BDE253662D9D}"/>
            </c:ext>
          </c:extLst>
        </c:ser>
        <c:ser>
          <c:idx val="3"/>
          <c:order val="3"/>
          <c:tx>
            <c:strRef>
              <c:f>Sheet1!$E$1</c:f>
              <c:strCache>
                <c:ptCount val="1"/>
                <c:pt idx="0">
                  <c:v>Nē</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Sheet1!$A$2:$A$4</c:f>
              <c:strCache>
                <c:ptCount val="3"/>
                <c:pt idx="0">
                  <c:v>Izglītības un kultūras  raidījumi</c:v>
                </c:pt>
                <c:pt idx="1">
                  <c:v>Ziņu un analītiskie raidījumi</c:v>
                </c:pt>
                <c:pt idx="2">
                  <c:v>Izklaide, filmas un seriāli</c:v>
                </c:pt>
              </c:strCache>
            </c:strRef>
          </c:cat>
          <c:val>
            <c:numRef>
              <c:f>Sheet1!$E$2:$E$4</c:f>
              <c:numCache>
                <c:formatCode>0%</c:formatCode>
                <c:ptCount val="3"/>
                <c:pt idx="0">
                  <c:v>8.3333333333333315E-2</c:v>
                </c:pt>
                <c:pt idx="1">
                  <c:v>5.2631578947368418E-2</c:v>
                </c:pt>
                <c:pt idx="2">
                  <c:v>6.1403508771929821E-2</c:v>
                </c:pt>
              </c:numCache>
            </c:numRef>
          </c:val>
          <c:extLst>
            <c:ext xmlns:c16="http://schemas.microsoft.com/office/drawing/2014/chart" uri="{C3380CC4-5D6E-409C-BE32-E72D297353CC}">
              <c16:uniqueId val="{00000003-A13E-4AA6-834E-BDE253662D9D}"/>
            </c:ext>
          </c:extLst>
        </c:ser>
        <c:ser>
          <c:idx val="4"/>
          <c:order val="4"/>
          <c:tx>
            <c:strRef>
              <c:f>Sheet1!$F$1</c:f>
              <c:strCache>
                <c:ptCount val="1"/>
                <c:pt idx="0">
                  <c:v>Grūti pateikt</c:v>
                </c:pt>
              </c:strCache>
            </c:strRef>
          </c:tx>
          <c:spPr>
            <a:solidFill>
              <a:sysClr val="window" lastClr="FFFFFF">
                <a:lumMod val="65000"/>
              </a:sysClr>
            </a:solidFill>
          </c:spPr>
          <c:invertIfNegative val="0"/>
          <c:dLbls>
            <c:dLbl>
              <c:idx val="1"/>
              <c:layout>
                <c:manualLayout>
                  <c:x val="0"/>
                  <c:y val="2.522182581619842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13E-4AA6-834E-BDE253662D9D}"/>
                </c:ext>
              </c:extLst>
            </c:dLbl>
            <c:dLbl>
              <c:idx val="2"/>
              <c:layout>
                <c:manualLayout>
                  <c:x val="0"/>
                  <c:y val="1.4412471894970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13E-4AA6-834E-BDE253662D9D}"/>
                </c:ext>
              </c:extLst>
            </c:dLbl>
            <c:spPr>
              <a:noFill/>
              <a:ln>
                <a:noFill/>
              </a:ln>
              <a:effectLst/>
            </c:spPr>
            <c:txPr>
              <a:bodyPr wrap="square" lIns="38100" tIns="19050" rIns="38100" bIns="19050" anchor="ctr">
                <a:spAutoFit/>
              </a:bodyPr>
              <a:lstStyle/>
              <a:p>
                <a:pPr>
                  <a:defRPr sz="8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Sheet1!$A$2:$A$4</c:f>
              <c:strCache>
                <c:ptCount val="3"/>
                <c:pt idx="0">
                  <c:v>Izglītības un kultūras  raidījumi</c:v>
                </c:pt>
                <c:pt idx="1">
                  <c:v>Ziņu un analītiskie raidījumi</c:v>
                </c:pt>
                <c:pt idx="2">
                  <c:v>Izklaide, filmas un seriāli</c:v>
                </c:pt>
              </c:strCache>
            </c:strRef>
          </c:cat>
          <c:val>
            <c:numRef>
              <c:f>Sheet1!$F$2:$F$4</c:f>
              <c:numCache>
                <c:formatCode>0%</c:formatCode>
                <c:ptCount val="3"/>
                <c:pt idx="0">
                  <c:v>9.6491228070175433E-2</c:v>
                </c:pt>
                <c:pt idx="1">
                  <c:v>6.1403508771929821E-2</c:v>
                </c:pt>
                <c:pt idx="2">
                  <c:v>5.2631578947368418E-2</c:v>
                </c:pt>
              </c:numCache>
            </c:numRef>
          </c:val>
          <c:extLst>
            <c:ext xmlns:c16="http://schemas.microsoft.com/office/drawing/2014/chart" uri="{C3380CC4-5D6E-409C-BE32-E72D297353CC}">
              <c16:uniqueId val="{00000006-A13E-4AA6-834E-BDE253662D9D}"/>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05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25017972205774791"/>
          <c:y val="0.91041011524226378"/>
          <c:w val="0.74982027794225214"/>
          <c:h val="7.0179768887415048E-2"/>
        </c:manualLayout>
      </c:layout>
      <c:overlay val="0"/>
      <c:txPr>
        <a:bodyPr/>
        <a:lstStyle/>
        <a:p>
          <a:pPr>
            <a:defRPr sz="110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8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1.2431830955554763E-2"/>
          <c:y val="0"/>
          <c:w val="0.95774167427522949"/>
          <c:h val="0.84511309822652214"/>
        </c:manualLayout>
      </c:layout>
      <c:barChart>
        <c:barDir val="bar"/>
        <c:grouping val="percentStacked"/>
        <c:varyColors val="0"/>
        <c:ser>
          <c:idx val="0"/>
          <c:order val="0"/>
          <c:tx>
            <c:strRef>
              <c:f>Sheet1!$B$1</c:f>
              <c:strCache>
                <c:ptCount val="1"/>
                <c:pt idx="0">
                  <c:v>Jā + drīzāk jā</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Sheet1!$A$2:$A$4</c:f>
              <c:strCache>
                <c:ptCount val="3"/>
                <c:pt idx="0">
                  <c:v>Izglītības un kultūras  raidījumi</c:v>
                </c:pt>
                <c:pt idx="1">
                  <c:v>Ziņu un analītiskie raidījumi</c:v>
                </c:pt>
                <c:pt idx="2">
                  <c:v>Izklaide, filmas un seriāli</c:v>
                </c:pt>
              </c:strCache>
            </c:strRef>
          </c:cat>
          <c:val>
            <c:numRef>
              <c:f>Sheet1!$B$2:$B$4</c:f>
              <c:numCache>
                <c:formatCode>0%</c:formatCode>
                <c:ptCount val="3"/>
                <c:pt idx="0">
                  <c:v>0.5307017543859649</c:v>
                </c:pt>
                <c:pt idx="1">
                  <c:v>0.66666666666666674</c:v>
                </c:pt>
                <c:pt idx="2">
                  <c:v>0.69298245614035092</c:v>
                </c:pt>
              </c:numCache>
            </c:numRef>
          </c:val>
          <c:extLst>
            <c:ext xmlns:c16="http://schemas.microsoft.com/office/drawing/2014/chart" uri="{C3380CC4-5D6E-409C-BE32-E72D297353CC}">
              <c16:uniqueId val="{00000000-270E-441D-8E62-C663FEF4E9DC}"/>
            </c:ext>
          </c:extLst>
        </c:ser>
        <c:ser>
          <c:idx val="1"/>
          <c:order val="1"/>
          <c:tx>
            <c:strRef>
              <c:f>Sheet1!$C$1</c:f>
              <c:strCache>
                <c:ptCount val="1"/>
                <c:pt idx="0">
                  <c:v>Nē + drīzāk nē</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Sheet1!$A$2:$A$4</c:f>
              <c:strCache>
                <c:ptCount val="3"/>
                <c:pt idx="0">
                  <c:v>Izglītības un kultūras  raidījumi</c:v>
                </c:pt>
                <c:pt idx="1">
                  <c:v>Ziņu un analītiskie raidījumi</c:v>
                </c:pt>
                <c:pt idx="2">
                  <c:v>Izklaide, filmas un seriāli</c:v>
                </c:pt>
              </c:strCache>
            </c:strRef>
          </c:cat>
          <c:val>
            <c:numRef>
              <c:f>Sheet1!$C$2:$C$4</c:f>
              <c:numCache>
                <c:formatCode>0%</c:formatCode>
                <c:ptCount val="3"/>
                <c:pt idx="0">
                  <c:v>0.37280701754385964</c:v>
                </c:pt>
                <c:pt idx="1">
                  <c:v>0.27192982456140347</c:v>
                </c:pt>
                <c:pt idx="2">
                  <c:v>0.25438596491228072</c:v>
                </c:pt>
              </c:numCache>
            </c:numRef>
          </c:val>
          <c:extLst>
            <c:ext xmlns:c16="http://schemas.microsoft.com/office/drawing/2014/chart" uri="{C3380CC4-5D6E-409C-BE32-E72D297353CC}">
              <c16:uniqueId val="{00000001-270E-441D-8E62-C663FEF4E9DC}"/>
            </c:ext>
          </c:extLst>
        </c:ser>
        <c:ser>
          <c:idx val="2"/>
          <c:order val="2"/>
          <c:tx>
            <c:strRef>
              <c:f>Sheet1!$D$1</c:f>
              <c:strCache>
                <c:ptCount val="1"/>
                <c:pt idx="0">
                  <c:v>Grūti pateikt</c:v>
                </c:pt>
              </c:strCache>
            </c:strRef>
          </c:tx>
          <c:spPr>
            <a:solidFill>
              <a:sysClr val="window" lastClr="FFFFFF">
                <a:lumMod val="65000"/>
              </a:sysClr>
            </a:solidFill>
          </c:spPr>
          <c:invertIfNegative val="0"/>
          <c:dLbls>
            <c:dLbl>
              <c:idx val="1"/>
              <c:layout>
                <c:manualLayout>
                  <c:x val="4.3555097369649366E-3"/>
                  <c:y val="-3.819767144588783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70E-441D-8E62-C663FEF4E9DC}"/>
                </c:ext>
              </c:extLst>
            </c:dLbl>
            <c:dLbl>
              <c:idx val="2"/>
              <c:layout>
                <c:manualLayout>
                  <c:x val="-1.3066529210894811E-2"/>
                  <c:y val="2.06792678128010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70E-441D-8E62-C663FEF4E9DC}"/>
                </c:ext>
              </c:extLst>
            </c:dLbl>
            <c:spPr>
              <a:noFill/>
              <a:ln>
                <a:noFill/>
              </a:ln>
              <a:effectLst/>
            </c:spPr>
            <c:txPr>
              <a:bodyPr wrap="square" lIns="38100" tIns="19050" rIns="38100" bIns="19050" anchor="ctr">
                <a:spAutoFit/>
              </a:bodyPr>
              <a:lstStyle/>
              <a:p>
                <a:pPr>
                  <a:defRPr sz="8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Sheet1!$A$2:$A$4</c:f>
              <c:strCache>
                <c:ptCount val="3"/>
                <c:pt idx="0">
                  <c:v>Izglītības un kultūras  raidījumi</c:v>
                </c:pt>
                <c:pt idx="1">
                  <c:v>Ziņu un analītiskie raidījumi</c:v>
                </c:pt>
                <c:pt idx="2">
                  <c:v>Izklaide, filmas un seriāli</c:v>
                </c:pt>
              </c:strCache>
            </c:strRef>
          </c:cat>
          <c:val>
            <c:numRef>
              <c:f>Sheet1!$D$2:$D$4</c:f>
              <c:numCache>
                <c:formatCode>0%</c:formatCode>
                <c:ptCount val="3"/>
                <c:pt idx="0">
                  <c:v>9.6491228070175433E-2</c:v>
                </c:pt>
                <c:pt idx="1">
                  <c:v>6.1403508771929821E-2</c:v>
                </c:pt>
                <c:pt idx="2">
                  <c:v>5.2631578947368418E-2</c:v>
                </c:pt>
              </c:numCache>
            </c:numRef>
          </c:val>
          <c:extLst>
            <c:ext xmlns:c16="http://schemas.microsoft.com/office/drawing/2014/chart" uri="{C3380CC4-5D6E-409C-BE32-E72D297353CC}">
              <c16:uniqueId val="{00000004-270E-441D-8E62-C663FEF4E9DC}"/>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1"/>
        <c:axPos val="l"/>
        <c:numFmt formatCode="General" sourceLinked="1"/>
        <c:majorTickMark val="out"/>
        <c:minorTickMark val="none"/>
        <c:tickLblPos val="nextTo"/>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
          <c:y val="0.82358413503941819"/>
          <c:w val="0.99768712144361482"/>
          <c:h val="0.17641586496058184"/>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535593716125961"/>
          <c:y val="3.437500000000001E-2"/>
          <c:w val="0.8766936440156291"/>
          <c:h val="0.62221290981031774"/>
        </c:manualLayout>
      </c:layout>
      <c:barChart>
        <c:barDir val="bar"/>
        <c:grouping val="percentStacked"/>
        <c:varyColors val="0"/>
        <c:ser>
          <c:idx val="0"/>
          <c:order val="0"/>
          <c:tx>
            <c:strRef>
              <c:f>Sheet1!$B$1</c:f>
              <c:strCache>
                <c:ptCount val="1"/>
                <c:pt idx="0">
                  <c:v>Dod priekšroku subtitriem</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Sheet1!$A$2:$A$3</c:f>
              <c:numCache>
                <c:formatCode>General</c:formatCode>
                <c:ptCount val="2"/>
                <c:pt idx="0">
                  <c:v>2022</c:v>
                </c:pt>
                <c:pt idx="1">
                  <c:v>2023</c:v>
                </c:pt>
              </c:numCache>
            </c:numRef>
          </c:cat>
          <c:val>
            <c:numRef>
              <c:f>Sheet1!$B$2:$B$3</c:f>
              <c:numCache>
                <c:formatCode>0%</c:formatCode>
                <c:ptCount val="2"/>
                <c:pt idx="0">
                  <c:v>0.37383163885413467</c:v>
                </c:pt>
                <c:pt idx="1">
                  <c:v>0.43143888113919843</c:v>
                </c:pt>
              </c:numCache>
            </c:numRef>
          </c:val>
          <c:extLst>
            <c:ext xmlns:c16="http://schemas.microsoft.com/office/drawing/2014/chart" uri="{C3380CC4-5D6E-409C-BE32-E72D297353CC}">
              <c16:uniqueId val="{00000000-1A99-4347-AC31-D871E2F87C36}"/>
            </c:ext>
          </c:extLst>
        </c:ser>
        <c:ser>
          <c:idx val="1"/>
          <c:order val="1"/>
          <c:tx>
            <c:strRef>
              <c:f>Sheet1!$C$1</c:f>
              <c:strCache>
                <c:ptCount val="1"/>
                <c:pt idx="0">
                  <c:v>Dod priekšroku valodas celiņam dzimtajā valodā</c:v>
                </c:pt>
              </c:strCache>
            </c:strRef>
          </c:tx>
          <c:spPr>
            <a:solidFill>
              <a:schemeClr val="accent1"/>
            </a:solidFill>
          </c:spPr>
          <c:invertIfNegative val="0"/>
          <c:dLbls>
            <c:spPr>
              <a:noFill/>
              <a:ln>
                <a:noFill/>
              </a:ln>
              <a:effectLst/>
            </c:spPr>
            <c:txPr>
              <a:bodyPr/>
              <a:lstStyle/>
              <a:p>
                <a:pPr>
                  <a:defRPr sz="9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2022</c:v>
                </c:pt>
                <c:pt idx="1">
                  <c:v>2023</c:v>
                </c:pt>
              </c:numCache>
            </c:numRef>
          </c:cat>
          <c:val>
            <c:numRef>
              <c:f>Sheet1!$C$2:$C$3</c:f>
              <c:numCache>
                <c:formatCode>0%</c:formatCode>
                <c:ptCount val="2"/>
                <c:pt idx="0">
                  <c:v>0.42096837206061183</c:v>
                </c:pt>
                <c:pt idx="1">
                  <c:v>0.42369148551514491</c:v>
                </c:pt>
              </c:numCache>
            </c:numRef>
          </c:val>
          <c:extLst>
            <c:ext xmlns:c16="http://schemas.microsoft.com/office/drawing/2014/chart" uri="{C3380CC4-5D6E-409C-BE32-E72D297353CC}">
              <c16:uniqueId val="{00000001-1A99-4347-AC31-D871E2F87C36}"/>
            </c:ext>
          </c:extLst>
        </c:ser>
        <c:ser>
          <c:idx val="2"/>
          <c:order val="2"/>
          <c:tx>
            <c:strRef>
              <c:f>Sheet1!$D$1</c:f>
              <c:strCache>
                <c:ptCount val="1"/>
                <c:pt idx="0">
                  <c:v>Nezinu\ NA</c:v>
                </c:pt>
              </c:strCache>
            </c:strRef>
          </c:tx>
          <c:spPr>
            <a:solidFill>
              <a:schemeClr val="bg1">
                <a:lumMod val="65000"/>
              </a:schemeClr>
            </a:solidFill>
          </c:spPr>
          <c:invertIfNegative val="0"/>
          <c:dLbls>
            <c:spPr>
              <a:noFill/>
              <a:ln>
                <a:noFill/>
              </a:ln>
              <a:effectLst/>
            </c:spPr>
            <c:txPr>
              <a:bodyPr/>
              <a:lstStyle/>
              <a:p>
                <a:pPr>
                  <a:defRPr sz="9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2022</c:v>
                </c:pt>
                <c:pt idx="1">
                  <c:v>2023</c:v>
                </c:pt>
              </c:numCache>
            </c:numRef>
          </c:cat>
          <c:val>
            <c:numRef>
              <c:f>Sheet1!$D$2:$D$3</c:f>
              <c:numCache>
                <c:formatCode>0%</c:formatCode>
                <c:ptCount val="2"/>
                <c:pt idx="0">
                  <c:v>0.20519998908525275</c:v>
                </c:pt>
                <c:pt idx="1">
                  <c:v>0.14486963334565495</c:v>
                </c:pt>
              </c:numCache>
            </c:numRef>
          </c:val>
          <c:extLst>
            <c:ext xmlns:c16="http://schemas.microsoft.com/office/drawing/2014/chart" uri="{C3380CC4-5D6E-409C-BE32-E72D297353CC}">
              <c16:uniqueId val="{00000002-1A99-4347-AC31-D871E2F87C36}"/>
            </c:ext>
          </c:extLst>
        </c:ser>
        <c:dLbls>
          <c:showLegendKey val="0"/>
          <c:showVal val="0"/>
          <c:showCatName val="0"/>
          <c:showSerName val="0"/>
          <c:showPercent val="0"/>
          <c:showBubbleSize val="0"/>
        </c:dLbls>
        <c:gapWidth val="45"/>
        <c:overlap val="100"/>
        <c:axId val="-1647026640"/>
        <c:axId val="-1646999984"/>
      </c:barChart>
      <c:catAx>
        <c:axId val="-1647026640"/>
        <c:scaling>
          <c:orientation val="minMax"/>
        </c:scaling>
        <c:delete val="0"/>
        <c:axPos val="l"/>
        <c:numFmt formatCode="General" sourceLinked="1"/>
        <c:majorTickMark val="out"/>
        <c:minorTickMark val="none"/>
        <c:tickLblPos val="nextTo"/>
        <c:txPr>
          <a:bodyPr/>
          <a:lstStyle/>
          <a:p>
            <a:pPr>
              <a:defRPr sz="1050" b="1"/>
            </a:pPr>
            <a:endParaRPr lang="en-US"/>
          </a:p>
        </c:txPr>
        <c:crossAx val="-1646999984"/>
        <c:crosses val="autoZero"/>
        <c:auto val="1"/>
        <c:lblAlgn val="ctr"/>
        <c:lblOffset val="100"/>
        <c:noMultiLvlLbl val="0"/>
      </c:catAx>
      <c:valAx>
        <c:axId val="-1646999984"/>
        <c:scaling>
          <c:orientation val="minMax"/>
        </c:scaling>
        <c:delete val="1"/>
        <c:axPos val="b"/>
        <c:numFmt formatCode="0%" sourceLinked="1"/>
        <c:majorTickMark val="out"/>
        <c:minorTickMark val="none"/>
        <c:tickLblPos val="nextTo"/>
        <c:crossAx val="-1647026640"/>
        <c:crosses val="autoZero"/>
        <c:crossBetween val="between"/>
      </c:valAx>
    </c:plotArea>
    <c:legend>
      <c:legendPos val="r"/>
      <c:layout>
        <c:manualLayout>
          <c:xMode val="edge"/>
          <c:yMode val="edge"/>
          <c:x val="0.12400431736322411"/>
          <c:y val="0.67964857970311898"/>
          <c:w val="0.8596852953838463"/>
          <c:h val="0.32035142029688107"/>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9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20667020883211"/>
          <c:y val="0"/>
          <c:w val="0.60469761812511758"/>
          <c:h val="0.98479446372963153"/>
        </c:manualLayout>
      </c:layout>
      <c:barChart>
        <c:barDir val="bar"/>
        <c:grouping val="clustered"/>
        <c:varyColors val="0"/>
        <c:ser>
          <c:idx val="0"/>
          <c:order val="0"/>
          <c:tx>
            <c:strRef>
              <c:f>Sheet1!$B$1</c:f>
              <c:strCache>
                <c:ptCount val="1"/>
                <c:pt idx="0">
                  <c:v>2023</c:v>
                </c:pt>
              </c:strCache>
            </c:strRef>
          </c:tx>
          <c:spPr>
            <a:solidFill>
              <a:schemeClr val="accent5"/>
            </a:solidFill>
          </c:spPr>
          <c:invertIfNegative val="0"/>
          <c:dPt>
            <c:idx val="0"/>
            <c:invertIfNegative val="0"/>
            <c:bubble3D val="0"/>
            <c:extLst>
              <c:ext xmlns:c16="http://schemas.microsoft.com/office/drawing/2014/chart" uri="{C3380CC4-5D6E-409C-BE32-E72D297353CC}">
                <c16:uniqueId val="{00000001-4ECB-4A5D-9963-9E9296957CB2}"/>
              </c:ext>
            </c:extLst>
          </c:dPt>
          <c:dPt>
            <c:idx val="1"/>
            <c:invertIfNegative val="0"/>
            <c:bubble3D val="0"/>
            <c:extLst>
              <c:ext xmlns:c16="http://schemas.microsoft.com/office/drawing/2014/chart" uri="{C3380CC4-5D6E-409C-BE32-E72D297353CC}">
                <c16:uniqueId val="{00000002-4ECB-4A5D-9963-9E9296957CB2}"/>
              </c:ext>
            </c:extLst>
          </c:dPt>
          <c:dPt>
            <c:idx val="2"/>
            <c:invertIfNegative val="0"/>
            <c:bubble3D val="0"/>
            <c:extLst>
              <c:ext xmlns:c16="http://schemas.microsoft.com/office/drawing/2014/chart" uri="{C3380CC4-5D6E-409C-BE32-E72D297353CC}">
                <c16:uniqueId val="{00000003-4ECB-4A5D-9963-9E9296957CB2}"/>
              </c:ext>
            </c:extLst>
          </c:dPt>
          <c:dLbls>
            <c:spPr>
              <a:noFill/>
              <a:ln>
                <a:noFill/>
              </a:ln>
              <a:effectLst/>
            </c:spPr>
            <c:txPr>
              <a:bodyPr/>
              <a:lstStyle/>
              <a:p>
                <a:pPr>
                  <a:defRPr lang="en-US"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Nevienu no minētajām</c:v>
                </c:pt>
                <c:pt idx="1">
                  <c:v>ReTV</c:v>
                </c:pt>
                <c:pt idx="2">
                  <c:v>TV3 Life</c:v>
                </c:pt>
                <c:pt idx="3">
                  <c:v>360 TV</c:v>
                </c:pt>
                <c:pt idx="4">
                  <c:v>STV Pirmā</c:v>
                </c:pt>
                <c:pt idx="5">
                  <c:v>LTV7</c:v>
                </c:pt>
                <c:pt idx="6">
                  <c:v>TV3</c:v>
                </c:pt>
                <c:pt idx="7">
                  <c:v>LTV1</c:v>
                </c:pt>
              </c:strCache>
            </c:strRef>
          </c:cat>
          <c:val>
            <c:numRef>
              <c:f>Sheet1!$B$2:$B$9</c:f>
              <c:numCache>
                <c:formatCode>0.0%</c:formatCode>
                <c:ptCount val="8"/>
                <c:pt idx="0" formatCode="0%">
                  <c:v>3.9473684210526314E-2</c:v>
                </c:pt>
                <c:pt idx="1">
                  <c:v>4.3859649122807015E-3</c:v>
                </c:pt>
                <c:pt idx="2" formatCode="0%">
                  <c:v>2.1929824561403508E-2</c:v>
                </c:pt>
                <c:pt idx="3" formatCode="0%">
                  <c:v>2.6315789473684209E-2</c:v>
                </c:pt>
                <c:pt idx="4" formatCode="0%">
                  <c:v>3.0701754385964911E-2</c:v>
                </c:pt>
                <c:pt idx="5" formatCode="0%">
                  <c:v>5.2631578947368418E-2</c:v>
                </c:pt>
                <c:pt idx="6" formatCode="0%">
                  <c:v>0.20614035087719298</c:v>
                </c:pt>
                <c:pt idx="7" formatCode="0%">
                  <c:v>0.61842105263157898</c:v>
                </c:pt>
              </c:numCache>
            </c:numRef>
          </c:val>
          <c:extLst>
            <c:ext xmlns:c16="http://schemas.microsoft.com/office/drawing/2014/chart" uri="{C3380CC4-5D6E-409C-BE32-E72D297353CC}">
              <c16:uniqueId val="{00000004-4ECB-4A5D-9963-9E9296957CB2}"/>
            </c:ext>
          </c:extLst>
        </c:ser>
        <c:dLbls>
          <c:showLegendKey val="0"/>
          <c:showVal val="0"/>
          <c:showCatName val="0"/>
          <c:showSerName val="0"/>
          <c:showPercent val="0"/>
          <c:showBubbleSize val="0"/>
        </c:dLbls>
        <c:gapWidth val="50"/>
        <c:axId val="-1640709600"/>
        <c:axId val="-1640722112"/>
      </c:barChart>
      <c:catAx>
        <c:axId val="-1640709600"/>
        <c:scaling>
          <c:orientation val="minMax"/>
        </c:scaling>
        <c:delete val="0"/>
        <c:axPos val="l"/>
        <c:numFmt formatCode="General" sourceLinked="0"/>
        <c:majorTickMark val="out"/>
        <c:minorTickMark val="none"/>
        <c:tickLblPos val="nextTo"/>
        <c:txPr>
          <a:bodyPr/>
          <a:lstStyle/>
          <a:p>
            <a:pPr>
              <a:defRPr lang="en-US" sz="1100" b="1"/>
            </a:pPr>
            <a:endParaRPr lang="en-US"/>
          </a:p>
        </c:txPr>
        <c:crossAx val="-1640722112"/>
        <c:crosses val="autoZero"/>
        <c:auto val="1"/>
        <c:lblAlgn val="ctr"/>
        <c:lblOffset val="100"/>
        <c:noMultiLvlLbl val="0"/>
      </c:catAx>
      <c:valAx>
        <c:axId val="-1640722112"/>
        <c:scaling>
          <c:orientation val="minMax"/>
          <c:max val="0.75000000000000011"/>
        </c:scaling>
        <c:delete val="1"/>
        <c:axPos val="b"/>
        <c:numFmt formatCode="0%" sourceLinked="1"/>
        <c:majorTickMark val="out"/>
        <c:minorTickMark val="none"/>
        <c:tickLblPos val="nextTo"/>
        <c:crossAx val="-1640709600"/>
        <c:crosses val="autoZero"/>
        <c:crossBetween val="between"/>
        <c:majorUnit val="0.25"/>
      </c:valAx>
    </c:plotArea>
    <c:plotVisOnly val="1"/>
    <c:dispBlanksAs val="gap"/>
    <c:showDLblsOverMax val="0"/>
  </c:chart>
  <c:txPr>
    <a:bodyPr/>
    <a:lstStyle/>
    <a:p>
      <a:pPr>
        <a:defRPr sz="1800"/>
      </a:pPr>
      <a:endParaRPr lang="en-US"/>
    </a:p>
  </c:txPr>
  <c:externalData r:id="rId1">
    <c:autoUpdate val="0"/>
  </c:externalData>
</c:chartSpace>
</file>

<file path=ppt/charts/chart9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925175244763181"/>
          <c:y val="5.4421494148868078E-2"/>
          <c:w val="0.87976513036665083"/>
          <c:h val="0.75885307832683446"/>
        </c:manualLayout>
      </c:layout>
      <c:barChart>
        <c:barDir val="bar"/>
        <c:grouping val="percentStacked"/>
        <c:varyColors val="0"/>
        <c:ser>
          <c:idx val="0"/>
          <c:order val="0"/>
          <c:tx>
            <c:strRef>
              <c:f>Sheet1!$C$3</c:f>
              <c:strCache>
                <c:ptCount val="1"/>
                <c:pt idx="0">
                  <c:v>Pozitīvs vērtējums (9-10 punkti)</c:v>
                </c:pt>
              </c:strCache>
            </c:strRef>
          </c:tx>
          <c:spPr>
            <a:solidFill>
              <a:schemeClr val="accent3"/>
            </a:solidFill>
          </c:spPr>
          <c:invertIfNegative val="0"/>
          <c:dPt>
            <c:idx val="0"/>
            <c:invertIfNegative val="0"/>
            <c:bubble3D val="0"/>
            <c:extLst>
              <c:ext xmlns:c16="http://schemas.microsoft.com/office/drawing/2014/chart" uri="{C3380CC4-5D6E-409C-BE32-E72D297353CC}">
                <c16:uniqueId val="{00000000-DF85-49E7-BAE8-69A28C1BAAB9}"/>
              </c:ext>
            </c:extLst>
          </c:dPt>
          <c:dPt>
            <c:idx val="3"/>
            <c:invertIfNegative val="0"/>
            <c:bubble3D val="0"/>
            <c:extLst>
              <c:ext xmlns:c16="http://schemas.microsoft.com/office/drawing/2014/chart" uri="{C3380CC4-5D6E-409C-BE32-E72D297353CC}">
                <c16:uniqueId val="{00000001-DF85-49E7-BAE8-69A28C1BAAB9}"/>
              </c:ext>
            </c:extLst>
          </c:dPt>
          <c:dLbls>
            <c:spPr>
              <a:noFill/>
              <a:ln>
                <a:noFill/>
              </a:ln>
              <a:effectLst/>
            </c:spPr>
            <c:txPr>
              <a:bodyPr/>
              <a:lstStyle/>
              <a:p>
                <a:pPr>
                  <a:defRPr lang="en-US" sz="9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Sheet1!$B$4:$B$5</c:f>
              <c:strCache>
                <c:ptCount val="2"/>
                <c:pt idx="0">
                  <c:v>TV3 (n=47)</c:v>
                </c:pt>
                <c:pt idx="1">
                  <c:v>LTV1 (n=141)</c:v>
                </c:pt>
              </c:strCache>
            </c:strRef>
          </c:cat>
          <c:val>
            <c:numRef>
              <c:f>Sheet1!$C$4:$C$5</c:f>
              <c:numCache>
                <c:formatCode>0%</c:formatCode>
                <c:ptCount val="2"/>
                <c:pt idx="0">
                  <c:v>0.14893617021276595</c:v>
                </c:pt>
                <c:pt idx="1">
                  <c:v>0.48936170212765961</c:v>
                </c:pt>
              </c:numCache>
            </c:numRef>
          </c:val>
          <c:extLst>
            <c:ext xmlns:c16="http://schemas.microsoft.com/office/drawing/2014/chart" uri="{C3380CC4-5D6E-409C-BE32-E72D297353CC}">
              <c16:uniqueId val="{00000002-DF85-49E7-BAE8-69A28C1BAAB9}"/>
            </c:ext>
          </c:extLst>
        </c:ser>
        <c:ser>
          <c:idx val="1"/>
          <c:order val="1"/>
          <c:tx>
            <c:strRef>
              <c:f>Sheet1!$D$3</c:f>
              <c:strCache>
                <c:ptCount val="1"/>
                <c:pt idx="0">
                  <c:v>Apmierinoši (6-8 punkti)</c:v>
                </c:pt>
              </c:strCache>
            </c:strRef>
          </c:tx>
          <c:spPr>
            <a:solidFill>
              <a:schemeClr val="accent1"/>
            </a:solidFill>
          </c:spPr>
          <c:invertIfNegative val="0"/>
          <c:dPt>
            <c:idx val="0"/>
            <c:invertIfNegative val="0"/>
            <c:bubble3D val="0"/>
            <c:extLst>
              <c:ext xmlns:c16="http://schemas.microsoft.com/office/drawing/2014/chart" uri="{C3380CC4-5D6E-409C-BE32-E72D297353CC}">
                <c16:uniqueId val="{00000003-DF85-49E7-BAE8-69A28C1BAAB9}"/>
              </c:ext>
            </c:extLst>
          </c:dPt>
          <c:dPt>
            <c:idx val="3"/>
            <c:invertIfNegative val="0"/>
            <c:bubble3D val="0"/>
            <c:extLst>
              <c:ext xmlns:c16="http://schemas.microsoft.com/office/drawing/2014/chart" uri="{C3380CC4-5D6E-409C-BE32-E72D297353CC}">
                <c16:uniqueId val="{00000004-DF85-49E7-BAE8-69A28C1BAAB9}"/>
              </c:ext>
            </c:extLst>
          </c:dPt>
          <c:dLbls>
            <c:spPr>
              <a:noFill/>
              <a:ln>
                <a:noFill/>
              </a:ln>
              <a:effectLst/>
            </c:spPr>
            <c:txPr>
              <a:bodyPr wrap="square" lIns="38100" tIns="19050" rIns="38100" bIns="19050" anchor="ctr">
                <a:spAutoFit/>
              </a:bodyPr>
              <a:lstStyle/>
              <a:p>
                <a:pPr>
                  <a:defRPr sz="9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Sheet1!$B$4:$B$5</c:f>
              <c:strCache>
                <c:ptCount val="2"/>
                <c:pt idx="0">
                  <c:v>TV3 (n=47)</c:v>
                </c:pt>
                <c:pt idx="1">
                  <c:v>LTV1 (n=141)</c:v>
                </c:pt>
              </c:strCache>
            </c:strRef>
          </c:cat>
          <c:val>
            <c:numRef>
              <c:f>Sheet1!$D$4:$D$5</c:f>
              <c:numCache>
                <c:formatCode>0%</c:formatCode>
                <c:ptCount val="2"/>
                <c:pt idx="0">
                  <c:v>0.36170212765957449</c:v>
                </c:pt>
                <c:pt idx="1">
                  <c:v>0.29078014184397161</c:v>
                </c:pt>
              </c:numCache>
            </c:numRef>
          </c:val>
          <c:extLst>
            <c:ext xmlns:c16="http://schemas.microsoft.com/office/drawing/2014/chart" uri="{C3380CC4-5D6E-409C-BE32-E72D297353CC}">
              <c16:uniqueId val="{00000005-DF85-49E7-BAE8-69A28C1BAAB9}"/>
            </c:ext>
          </c:extLst>
        </c:ser>
        <c:ser>
          <c:idx val="2"/>
          <c:order val="2"/>
          <c:tx>
            <c:strRef>
              <c:f>Sheet1!$E$3</c:f>
              <c:strCache>
                <c:ptCount val="1"/>
                <c:pt idx="0">
                  <c:v>Kritisks vērtējums (1-5 punkti)</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Sheet1!$B$4:$B$5</c:f>
              <c:strCache>
                <c:ptCount val="2"/>
                <c:pt idx="0">
                  <c:v>TV3 (n=47)</c:v>
                </c:pt>
                <c:pt idx="1">
                  <c:v>LTV1 (n=141)</c:v>
                </c:pt>
              </c:strCache>
            </c:strRef>
          </c:cat>
          <c:val>
            <c:numRef>
              <c:f>Sheet1!$E$4:$E$5</c:f>
              <c:numCache>
                <c:formatCode>0%</c:formatCode>
                <c:ptCount val="2"/>
                <c:pt idx="0">
                  <c:v>0.36170212765957444</c:v>
                </c:pt>
                <c:pt idx="1">
                  <c:v>0.15602836879432624</c:v>
                </c:pt>
              </c:numCache>
            </c:numRef>
          </c:val>
          <c:extLst>
            <c:ext xmlns:c16="http://schemas.microsoft.com/office/drawing/2014/chart" uri="{C3380CC4-5D6E-409C-BE32-E72D297353CC}">
              <c16:uniqueId val="{00000006-DF85-49E7-BAE8-69A28C1BAAB9}"/>
            </c:ext>
          </c:extLst>
        </c:ser>
        <c:ser>
          <c:idx val="3"/>
          <c:order val="3"/>
          <c:tx>
            <c:strRef>
              <c:f>Sheet1!$F$3</c:f>
              <c:strCache>
                <c:ptCount val="1"/>
                <c:pt idx="0">
                  <c:v>Grūti atbildēt</c:v>
                </c:pt>
              </c:strCache>
            </c:strRef>
          </c:tx>
          <c:spPr>
            <a:solidFill>
              <a:schemeClr val="bg1">
                <a:lumMod val="65000"/>
              </a:scheme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Sheet1!$B$4:$B$5</c:f>
              <c:strCache>
                <c:ptCount val="2"/>
                <c:pt idx="0">
                  <c:v>TV3 (n=47)</c:v>
                </c:pt>
                <c:pt idx="1">
                  <c:v>LTV1 (n=141)</c:v>
                </c:pt>
              </c:strCache>
            </c:strRef>
          </c:cat>
          <c:val>
            <c:numRef>
              <c:f>Sheet1!$F$4:$F$5</c:f>
              <c:numCache>
                <c:formatCode>0%</c:formatCode>
                <c:ptCount val="2"/>
                <c:pt idx="0">
                  <c:v>0.1276595744680851</c:v>
                </c:pt>
                <c:pt idx="1">
                  <c:v>6.3829787234042548E-2</c:v>
                </c:pt>
              </c:numCache>
            </c:numRef>
          </c:val>
          <c:extLst>
            <c:ext xmlns:c16="http://schemas.microsoft.com/office/drawing/2014/chart" uri="{C3380CC4-5D6E-409C-BE32-E72D297353CC}">
              <c16:uniqueId val="{00000007-DF85-49E7-BAE8-69A28C1BAAB9}"/>
            </c:ext>
          </c:extLst>
        </c:ser>
        <c:dLbls>
          <c:showLegendKey val="0"/>
          <c:showVal val="1"/>
          <c:showCatName val="0"/>
          <c:showSerName val="0"/>
          <c:showPercent val="0"/>
          <c:showBubbleSize val="0"/>
        </c:dLbls>
        <c:gapWidth val="44"/>
        <c:overlap val="100"/>
        <c:axId val="-1640715584"/>
        <c:axId val="-1640705248"/>
      </c:barChart>
      <c:catAx>
        <c:axId val="-1640715584"/>
        <c:scaling>
          <c:orientation val="minMax"/>
        </c:scaling>
        <c:delete val="0"/>
        <c:axPos val="l"/>
        <c:numFmt formatCode="General" sourceLinked="0"/>
        <c:majorTickMark val="out"/>
        <c:minorTickMark val="none"/>
        <c:tickLblPos val="nextTo"/>
        <c:txPr>
          <a:bodyPr/>
          <a:lstStyle/>
          <a:p>
            <a:pPr>
              <a:defRPr sz="1100" b="1"/>
            </a:pPr>
            <a:endParaRPr lang="en-US"/>
          </a:p>
        </c:txPr>
        <c:crossAx val="-1640705248"/>
        <c:crosses val="autoZero"/>
        <c:auto val="1"/>
        <c:lblAlgn val="ctr"/>
        <c:lblOffset val="100"/>
        <c:noMultiLvlLbl val="0"/>
      </c:catAx>
      <c:valAx>
        <c:axId val="-1640705248"/>
        <c:scaling>
          <c:orientation val="minMax"/>
        </c:scaling>
        <c:delete val="1"/>
        <c:axPos val="b"/>
        <c:numFmt formatCode="0%" sourceLinked="1"/>
        <c:majorTickMark val="out"/>
        <c:minorTickMark val="none"/>
        <c:tickLblPos val="nextTo"/>
        <c:crossAx val="-1640715584"/>
        <c:crosses val="autoZero"/>
        <c:crossBetween val="between"/>
      </c:valAx>
    </c:plotArea>
    <c:legend>
      <c:legendPos val="t"/>
      <c:layout>
        <c:manualLayout>
          <c:xMode val="edge"/>
          <c:yMode val="edge"/>
          <c:x val="0.16817259722819708"/>
          <c:y val="0.78161271213472472"/>
          <c:w val="0.81012075479898427"/>
          <c:h val="0.21838685388552914"/>
        </c:manualLayout>
      </c:layout>
      <c:overlay val="0"/>
      <c:txPr>
        <a:bodyPr/>
        <a:lstStyle/>
        <a:p>
          <a:pPr>
            <a:defRPr lang="en-US" sz="11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9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069688696793009"/>
          <c:y val="1.8065104931233117E-2"/>
          <c:w val="0.74397162873759015"/>
          <c:h val="0.96210538414094304"/>
        </c:manualLayout>
      </c:layout>
      <c:barChart>
        <c:barDir val="bar"/>
        <c:grouping val="clustered"/>
        <c:varyColors val="0"/>
        <c:ser>
          <c:idx val="0"/>
          <c:order val="0"/>
          <c:tx>
            <c:strRef>
              <c:f>Sheet1!$B$1</c:f>
              <c:strCache>
                <c:ptCount val="1"/>
                <c:pt idx="0">
                  <c:v>Vidējais*</c:v>
                </c:pt>
              </c:strCache>
            </c:strRef>
          </c:tx>
          <c:spPr>
            <a:solidFill>
              <a:srgbClr val="990033"/>
            </a:solidFill>
            <a:ln w="25310">
              <a:noFill/>
            </a:ln>
          </c:spPr>
          <c:invertIfNegative val="0"/>
          <c:dPt>
            <c:idx val="0"/>
            <c:invertIfNegative val="0"/>
            <c:bubble3D val="0"/>
            <c:extLst>
              <c:ext xmlns:c16="http://schemas.microsoft.com/office/drawing/2014/chart" uri="{C3380CC4-5D6E-409C-BE32-E72D297353CC}">
                <c16:uniqueId val="{00000000-84C8-4979-A6B8-3001132DC3C2}"/>
              </c:ext>
            </c:extLst>
          </c:dPt>
          <c:dPt>
            <c:idx val="1"/>
            <c:invertIfNegative val="0"/>
            <c:bubble3D val="0"/>
            <c:extLst>
              <c:ext xmlns:c16="http://schemas.microsoft.com/office/drawing/2014/chart" uri="{C3380CC4-5D6E-409C-BE32-E72D297353CC}">
                <c16:uniqueId val="{00000001-84C8-4979-A6B8-3001132DC3C2}"/>
              </c:ext>
            </c:extLst>
          </c:dPt>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TV3 (n=47)</c:v>
                </c:pt>
                <c:pt idx="1">
                  <c:v>LTV1 (n=141)</c:v>
                </c:pt>
              </c:strCache>
            </c:strRef>
          </c:cat>
          <c:val>
            <c:numRef>
              <c:f>Sheet1!$B$2:$B$3</c:f>
              <c:numCache>
                <c:formatCode>0.0</c:formatCode>
                <c:ptCount val="2"/>
                <c:pt idx="0">
                  <c:v>5.6097560975609753</c:v>
                </c:pt>
                <c:pt idx="1">
                  <c:v>7.7803030303030294</c:v>
                </c:pt>
              </c:numCache>
            </c:numRef>
          </c:val>
          <c:extLst>
            <c:ext xmlns:c16="http://schemas.microsoft.com/office/drawing/2014/chart" uri="{C3380CC4-5D6E-409C-BE32-E72D297353CC}">
              <c16:uniqueId val="{00000002-84C8-4979-A6B8-3001132DC3C2}"/>
            </c:ext>
          </c:extLst>
        </c:ser>
        <c:dLbls>
          <c:showLegendKey val="0"/>
          <c:showVal val="1"/>
          <c:showCatName val="1"/>
          <c:showSerName val="0"/>
          <c:showPercent val="0"/>
          <c:showBubbleSize val="0"/>
        </c:dLbls>
        <c:gapWidth val="50"/>
        <c:axId val="441604376"/>
        <c:axId val="441604768"/>
      </c:barChart>
      <c:catAx>
        <c:axId val="441604376"/>
        <c:scaling>
          <c:orientation val="minMax"/>
        </c:scaling>
        <c:delete val="0"/>
        <c:axPos val="l"/>
        <c:majorGridlines>
          <c:spPr>
            <a:ln w="6350">
              <a:solidFill>
                <a:schemeClr val="bg1">
                  <a:lumMod val="85000"/>
                </a:schemeClr>
              </a:solidFill>
              <a:prstDash val="sysDash"/>
            </a:ln>
          </c:spPr>
        </c:majorGridlines>
        <c:numFmt formatCode="@" sourceLinked="0"/>
        <c:majorTickMark val="out"/>
        <c:minorTickMark val="none"/>
        <c:tickLblPos val="nextTo"/>
        <c:txPr>
          <a:bodyPr/>
          <a:lstStyle/>
          <a:p>
            <a:pPr>
              <a:defRPr sz="1100" b="1"/>
            </a:pPr>
            <a:endParaRPr lang="en-US"/>
          </a:p>
        </c:txPr>
        <c:crossAx val="441604768"/>
        <c:crosses val="autoZero"/>
        <c:auto val="1"/>
        <c:lblAlgn val="ctr"/>
        <c:lblOffset val="100"/>
        <c:tickMarkSkip val="1"/>
        <c:noMultiLvlLbl val="0"/>
      </c:catAx>
      <c:valAx>
        <c:axId val="441604768"/>
        <c:scaling>
          <c:orientation val="minMax"/>
          <c:max val="10"/>
          <c:min val="1"/>
        </c:scaling>
        <c:delete val="1"/>
        <c:axPos val="b"/>
        <c:numFmt formatCode="0.0" sourceLinked="1"/>
        <c:majorTickMark val="out"/>
        <c:minorTickMark val="none"/>
        <c:tickLblPos val="nextTo"/>
        <c:crossAx val="441604376"/>
        <c:crosses val="autoZero"/>
        <c:crossBetween val="between"/>
        <c:majorUnit val="3"/>
      </c:valAx>
      <c:spPr>
        <a:noFill/>
        <a:ln w="25310">
          <a:noFill/>
        </a:ln>
      </c:spPr>
    </c:plotArea>
    <c:plotVisOnly val="1"/>
    <c:dispBlanksAs val="gap"/>
    <c:showDLblsOverMax val="0"/>
  </c:chart>
  <c:spPr>
    <a:noFill/>
    <a:ln>
      <a:noFill/>
    </a:ln>
  </c:spPr>
  <c:txPr>
    <a:bodyPr/>
    <a:lstStyle/>
    <a:p>
      <a:pPr>
        <a:defRPr sz="700" b="0" i="0" u="none" strike="noStrike" baseline="0">
          <a:solidFill>
            <a:schemeClr val="tx1"/>
          </a:solidFill>
          <a:latin typeface="+mj-lt"/>
          <a:ea typeface="Arial"/>
          <a:cs typeface="Arial"/>
        </a:defRPr>
      </a:pPr>
      <a:endParaRPr lang="en-US"/>
    </a:p>
  </c:txPr>
  <c:externalData r:id="rId1">
    <c:autoUpdate val="0"/>
  </c:externalData>
</c:chartSpace>
</file>

<file path=ppt/charts/chart9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8168355505522122"/>
          <c:y val="3.2884186872318168E-4"/>
          <c:w val="0.60469761812511758"/>
          <c:h val="0.98479446372963153"/>
        </c:manualLayout>
      </c:layout>
      <c:barChart>
        <c:barDir val="bar"/>
        <c:grouping val="clustered"/>
        <c:varyColors val="0"/>
        <c:ser>
          <c:idx val="0"/>
          <c:order val="0"/>
          <c:tx>
            <c:strRef>
              <c:f>Sheet1!$B$1</c:f>
              <c:strCache>
                <c:ptCount val="1"/>
                <c:pt idx="0">
                  <c:v>2023</c:v>
                </c:pt>
              </c:strCache>
            </c:strRef>
          </c:tx>
          <c:spPr>
            <a:solidFill>
              <a:schemeClr val="accent5"/>
            </a:solidFill>
          </c:spPr>
          <c:invertIfNegative val="0"/>
          <c:dPt>
            <c:idx val="0"/>
            <c:invertIfNegative val="0"/>
            <c:bubble3D val="0"/>
            <c:extLst>
              <c:ext xmlns:c16="http://schemas.microsoft.com/office/drawing/2014/chart" uri="{C3380CC4-5D6E-409C-BE32-E72D297353CC}">
                <c16:uniqueId val="{00000001-12B0-4E0D-808F-1B4733F1D0E8}"/>
              </c:ext>
            </c:extLst>
          </c:dPt>
          <c:dPt>
            <c:idx val="1"/>
            <c:invertIfNegative val="0"/>
            <c:bubble3D val="0"/>
            <c:extLst>
              <c:ext xmlns:c16="http://schemas.microsoft.com/office/drawing/2014/chart" uri="{C3380CC4-5D6E-409C-BE32-E72D297353CC}">
                <c16:uniqueId val="{00000002-12B0-4E0D-808F-1B4733F1D0E8}"/>
              </c:ext>
            </c:extLst>
          </c:dPt>
          <c:dPt>
            <c:idx val="2"/>
            <c:invertIfNegative val="0"/>
            <c:bubble3D val="0"/>
            <c:extLst>
              <c:ext xmlns:c16="http://schemas.microsoft.com/office/drawing/2014/chart" uri="{C3380CC4-5D6E-409C-BE32-E72D297353CC}">
                <c16:uniqueId val="{00000003-12B0-4E0D-808F-1B4733F1D0E8}"/>
              </c:ext>
            </c:extLst>
          </c:dPt>
          <c:dLbls>
            <c:spPr>
              <a:noFill/>
              <a:ln>
                <a:noFill/>
              </a:ln>
              <a:effectLst/>
            </c:spPr>
            <c:txPr>
              <a:bodyPr/>
              <a:lstStyle/>
              <a:p>
                <a:pPr>
                  <a:defRPr lang="en-US"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Nevienu no minētajām</c:v>
                </c:pt>
                <c:pt idx="1">
                  <c:v>retv.lv</c:v>
                </c:pt>
                <c:pt idx="2">
                  <c:v>LA.lv</c:v>
                </c:pt>
                <c:pt idx="3">
                  <c:v>Tv3Play</c:v>
                </c:pt>
                <c:pt idx="4">
                  <c:v>Apollo.lv</c:v>
                </c:pt>
                <c:pt idx="5">
                  <c:v>Jauns.tv</c:v>
                </c:pt>
                <c:pt idx="6">
                  <c:v>Tvnet.lv</c:v>
                </c:pt>
                <c:pt idx="7">
                  <c:v>LSM.lv</c:v>
                </c:pt>
                <c:pt idx="8">
                  <c:v>Delfi.tv</c:v>
                </c:pt>
              </c:strCache>
            </c:strRef>
          </c:cat>
          <c:val>
            <c:numRef>
              <c:f>Sheet1!$B$2:$B$10</c:f>
              <c:numCache>
                <c:formatCode>0%</c:formatCode>
                <c:ptCount val="9"/>
                <c:pt idx="0">
                  <c:v>3.6199095022624438E-2</c:v>
                </c:pt>
                <c:pt idx="1">
                  <c:v>9.0497737556561094E-3</c:v>
                </c:pt>
                <c:pt idx="2">
                  <c:v>2.7149321266968326E-2</c:v>
                </c:pt>
                <c:pt idx="3">
                  <c:v>7.6923076923076927E-2</c:v>
                </c:pt>
                <c:pt idx="4">
                  <c:v>9.0497737556561084E-2</c:v>
                </c:pt>
                <c:pt idx="5">
                  <c:v>9.0497737556561084E-2</c:v>
                </c:pt>
                <c:pt idx="6">
                  <c:v>9.5022624434389136E-2</c:v>
                </c:pt>
                <c:pt idx="7">
                  <c:v>0.27601809954751133</c:v>
                </c:pt>
                <c:pt idx="8">
                  <c:v>0.29864253393665158</c:v>
                </c:pt>
              </c:numCache>
            </c:numRef>
          </c:val>
          <c:extLst>
            <c:ext xmlns:c16="http://schemas.microsoft.com/office/drawing/2014/chart" uri="{C3380CC4-5D6E-409C-BE32-E72D297353CC}">
              <c16:uniqueId val="{00000004-12B0-4E0D-808F-1B4733F1D0E8}"/>
            </c:ext>
          </c:extLst>
        </c:ser>
        <c:dLbls>
          <c:showLegendKey val="0"/>
          <c:showVal val="0"/>
          <c:showCatName val="0"/>
          <c:showSerName val="0"/>
          <c:showPercent val="0"/>
          <c:showBubbleSize val="0"/>
        </c:dLbls>
        <c:gapWidth val="50"/>
        <c:axId val="-1640709600"/>
        <c:axId val="-1640722112"/>
      </c:barChart>
      <c:catAx>
        <c:axId val="-1640709600"/>
        <c:scaling>
          <c:orientation val="minMax"/>
        </c:scaling>
        <c:delete val="0"/>
        <c:axPos val="l"/>
        <c:numFmt formatCode="General" sourceLinked="0"/>
        <c:majorTickMark val="out"/>
        <c:minorTickMark val="none"/>
        <c:tickLblPos val="nextTo"/>
        <c:txPr>
          <a:bodyPr/>
          <a:lstStyle/>
          <a:p>
            <a:pPr>
              <a:defRPr lang="en-US" sz="1100" b="1"/>
            </a:pPr>
            <a:endParaRPr lang="en-US"/>
          </a:p>
        </c:txPr>
        <c:crossAx val="-1640722112"/>
        <c:crosses val="autoZero"/>
        <c:auto val="1"/>
        <c:lblAlgn val="ctr"/>
        <c:lblOffset val="100"/>
        <c:noMultiLvlLbl val="0"/>
      </c:catAx>
      <c:valAx>
        <c:axId val="-1640722112"/>
        <c:scaling>
          <c:orientation val="minMax"/>
          <c:max val="0.5"/>
        </c:scaling>
        <c:delete val="1"/>
        <c:axPos val="b"/>
        <c:numFmt formatCode="0%" sourceLinked="1"/>
        <c:majorTickMark val="out"/>
        <c:minorTickMark val="none"/>
        <c:tickLblPos val="nextTo"/>
        <c:crossAx val="-1640709600"/>
        <c:crosses val="autoZero"/>
        <c:crossBetween val="between"/>
        <c:majorUnit val="0.25"/>
      </c:valAx>
    </c:plotArea>
    <c:plotVisOnly val="1"/>
    <c:dispBlanksAs val="gap"/>
    <c:showDLblsOverMax val="0"/>
  </c:chart>
  <c:txPr>
    <a:bodyPr/>
    <a:lstStyle/>
    <a:p>
      <a:pPr>
        <a:defRPr sz="1800"/>
      </a:pPr>
      <a:endParaRPr lang="en-US"/>
    </a:p>
  </c:txPr>
  <c:externalData r:id="rId1">
    <c:autoUpdate val="0"/>
  </c:externalData>
</c:chartSpace>
</file>

<file path=ppt/charts/chart9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925175244763181"/>
          <c:y val="5.4421494148868078E-2"/>
          <c:w val="0.87976513036665083"/>
          <c:h val="0.75885307832683446"/>
        </c:manualLayout>
      </c:layout>
      <c:barChart>
        <c:barDir val="bar"/>
        <c:grouping val="percentStacked"/>
        <c:varyColors val="0"/>
        <c:ser>
          <c:idx val="0"/>
          <c:order val="0"/>
          <c:tx>
            <c:strRef>
              <c:f>Sheet1!$C$3</c:f>
              <c:strCache>
                <c:ptCount val="1"/>
                <c:pt idx="0">
                  <c:v>Pozitīvs vērtējums (9-10 punkti)</c:v>
                </c:pt>
              </c:strCache>
            </c:strRef>
          </c:tx>
          <c:spPr>
            <a:solidFill>
              <a:schemeClr val="accent3"/>
            </a:solidFill>
          </c:spPr>
          <c:invertIfNegative val="0"/>
          <c:dPt>
            <c:idx val="0"/>
            <c:invertIfNegative val="0"/>
            <c:bubble3D val="0"/>
            <c:extLst>
              <c:ext xmlns:c16="http://schemas.microsoft.com/office/drawing/2014/chart" uri="{C3380CC4-5D6E-409C-BE32-E72D297353CC}">
                <c16:uniqueId val="{00000000-C75F-4CA0-BE72-14C25459880B}"/>
              </c:ext>
            </c:extLst>
          </c:dPt>
          <c:dPt>
            <c:idx val="3"/>
            <c:invertIfNegative val="0"/>
            <c:bubble3D val="0"/>
            <c:extLst>
              <c:ext xmlns:c16="http://schemas.microsoft.com/office/drawing/2014/chart" uri="{C3380CC4-5D6E-409C-BE32-E72D297353CC}">
                <c16:uniqueId val="{00000001-C75F-4CA0-BE72-14C25459880B}"/>
              </c:ext>
            </c:extLst>
          </c:dPt>
          <c:dLbls>
            <c:spPr>
              <a:noFill/>
              <a:ln>
                <a:noFill/>
              </a:ln>
              <a:effectLst/>
            </c:spPr>
            <c:txPr>
              <a:bodyPr/>
              <a:lstStyle/>
              <a:p>
                <a:pPr>
                  <a:defRPr lang="en-US" sz="9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Sheet1!$B$4:$B$5</c:f>
              <c:strCache>
                <c:ptCount val="2"/>
                <c:pt idx="0">
                  <c:v>Delfi.tv (n=66)</c:v>
                </c:pt>
                <c:pt idx="1">
                  <c:v>LSM.lv (n=61)</c:v>
                </c:pt>
              </c:strCache>
            </c:strRef>
          </c:cat>
          <c:val>
            <c:numRef>
              <c:f>Sheet1!$C$4:$C$5</c:f>
              <c:numCache>
                <c:formatCode>0%</c:formatCode>
                <c:ptCount val="2"/>
                <c:pt idx="0">
                  <c:v>0.28787878787878785</c:v>
                </c:pt>
                <c:pt idx="1">
                  <c:v>0.50819672131147542</c:v>
                </c:pt>
              </c:numCache>
            </c:numRef>
          </c:val>
          <c:extLst>
            <c:ext xmlns:c16="http://schemas.microsoft.com/office/drawing/2014/chart" uri="{C3380CC4-5D6E-409C-BE32-E72D297353CC}">
              <c16:uniqueId val="{00000002-C75F-4CA0-BE72-14C25459880B}"/>
            </c:ext>
          </c:extLst>
        </c:ser>
        <c:ser>
          <c:idx val="1"/>
          <c:order val="1"/>
          <c:tx>
            <c:strRef>
              <c:f>Sheet1!$D$3</c:f>
              <c:strCache>
                <c:ptCount val="1"/>
                <c:pt idx="0">
                  <c:v>Apmierinoši (6-8 punkti)</c:v>
                </c:pt>
              </c:strCache>
            </c:strRef>
          </c:tx>
          <c:spPr>
            <a:solidFill>
              <a:schemeClr val="accent1"/>
            </a:solidFill>
          </c:spPr>
          <c:invertIfNegative val="0"/>
          <c:dPt>
            <c:idx val="0"/>
            <c:invertIfNegative val="0"/>
            <c:bubble3D val="0"/>
            <c:extLst>
              <c:ext xmlns:c16="http://schemas.microsoft.com/office/drawing/2014/chart" uri="{C3380CC4-5D6E-409C-BE32-E72D297353CC}">
                <c16:uniqueId val="{00000003-C75F-4CA0-BE72-14C25459880B}"/>
              </c:ext>
            </c:extLst>
          </c:dPt>
          <c:dPt>
            <c:idx val="3"/>
            <c:invertIfNegative val="0"/>
            <c:bubble3D val="0"/>
            <c:extLst>
              <c:ext xmlns:c16="http://schemas.microsoft.com/office/drawing/2014/chart" uri="{C3380CC4-5D6E-409C-BE32-E72D297353CC}">
                <c16:uniqueId val="{00000004-C75F-4CA0-BE72-14C25459880B}"/>
              </c:ext>
            </c:extLst>
          </c:dPt>
          <c:dLbls>
            <c:spPr>
              <a:noFill/>
              <a:ln>
                <a:noFill/>
              </a:ln>
              <a:effectLst/>
            </c:spPr>
            <c:txPr>
              <a:bodyPr wrap="square" lIns="38100" tIns="19050" rIns="38100" bIns="19050" anchor="ctr">
                <a:spAutoFit/>
              </a:bodyPr>
              <a:lstStyle/>
              <a:p>
                <a:pPr>
                  <a:defRPr sz="9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Sheet1!$B$4:$B$5</c:f>
              <c:strCache>
                <c:ptCount val="2"/>
                <c:pt idx="0">
                  <c:v>Delfi.tv (n=66)</c:v>
                </c:pt>
                <c:pt idx="1">
                  <c:v>LSM.lv (n=61)</c:v>
                </c:pt>
              </c:strCache>
            </c:strRef>
          </c:cat>
          <c:val>
            <c:numRef>
              <c:f>Sheet1!$D$4:$D$5</c:f>
              <c:numCache>
                <c:formatCode>0%</c:formatCode>
                <c:ptCount val="2"/>
                <c:pt idx="0">
                  <c:v>0.48484848484848481</c:v>
                </c:pt>
                <c:pt idx="1">
                  <c:v>0.27868852459016391</c:v>
                </c:pt>
              </c:numCache>
            </c:numRef>
          </c:val>
          <c:extLst>
            <c:ext xmlns:c16="http://schemas.microsoft.com/office/drawing/2014/chart" uri="{C3380CC4-5D6E-409C-BE32-E72D297353CC}">
              <c16:uniqueId val="{00000005-C75F-4CA0-BE72-14C25459880B}"/>
            </c:ext>
          </c:extLst>
        </c:ser>
        <c:ser>
          <c:idx val="2"/>
          <c:order val="2"/>
          <c:tx>
            <c:strRef>
              <c:f>Sheet1!$E$3</c:f>
              <c:strCache>
                <c:ptCount val="1"/>
                <c:pt idx="0">
                  <c:v>Kritisks vērtējums (1-5 punkti)</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Sheet1!$B$4:$B$5</c:f>
              <c:strCache>
                <c:ptCount val="2"/>
                <c:pt idx="0">
                  <c:v>Delfi.tv (n=66)</c:v>
                </c:pt>
                <c:pt idx="1">
                  <c:v>LSM.lv (n=61)</c:v>
                </c:pt>
              </c:strCache>
            </c:strRef>
          </c:cat>
          <c:val>
            <c:numRef>
              <c:f>Sheet1!$E$4:$E$5</c:f>
              <c:numCache>
                <c:formatCode>0%</c:formatCode>
                <c:ptCount val="2"/>
                <c:pt idx="0">
                  <c:v>0.18181818181818182</c:v>
                </c:pt>
                <c:pt idx="1">
                  <c:v>0.11475409836065574</c:v>
                </c:pt>
              </c:numCache>
            </c:numRef>
          </c:val>
          <c:extLst>
            <c:ext xmlns:c16="http://schemas.microsoft.com/office/drawing/2014/chart" uri="{C3380CC4-5D6E-409C-BE32-E72D297353CC}">
              <c16:uniqueId val="{00000006-C75F-4CA0-BE72-14C25459880B}"/>
            </c:ext>
          </c:extLst>
        </c:ser>
        <c:ser>
          <c:idx val="3"/>
          <c:order val="3"/>
          <c:tx>
            <c:strRef>
              <c:f>Sheet1!$F$3</c:f>
              <c:strCache>
                <c:ptCount val="1"/>
                <c:pt idx="0">
                  <c:v>Grūti atbildēt</c:v>
                </c:pt>
              </c:strCache>
            </c:strRef>
          </c:tx>
          <c:spPr>
            <a:solidFill>
              <a:schemeClr val="bg1">
                <a:lumMod val="65000"/>
              </a:scheme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Sheet1!$B$4:$B$5</c:f>
              <c:strCache>
                <c:ptCount val="2"/>
                <c:pt idx="0">
                  <c:v>Delfi.tv (n=66)</c:v>
                </c:pt>
                <c:pt idx="1">
                  <c:v>LSM.lv (n=61)</c:v>
                </c:pt>
              </c:strCache>
            </c:strRef>
          </c:cat>
          <c:val>
            <c:numRef>
              <c:f>Sheet1!$F$4:$F$5</c:f>
              <c:numCache>
                <c:formatCode>0%</c:formatCode>
                <c:ptCount val="2"/>
                <c:pt idx="0">
                  <c:v>4.5454545454545456E-2</c:v>
                </c:pt>
                <c:pt idx="1">
                  <c:v>9.8360655737704916E-2</c:v>
                </c:pt>
              </c:numCache>
            </c:numRef>
          </c:val>
          <c:extLst>
            <c:ext xmlns:c16="http://schemas.microsoft.com/office/drawing/2014/chart" uri="{C3380CC4-5D6E-409C-BE32-E72D297353CC}">
              <c16:uniqueId val="{00000007-C75F-4CA0-BE72-14C25459880B}"/>
            </c:ext>
          </c:extLst>
        </c:ser>
        <c:dLbls>
          <c:showLegendKey val="0"/>
          <c:showVal val="1"/>
          <c:showCatName val="0"/>
          <c:showSerName val="0"/>
          <c:showPercent val="0"/>
          <c:showBubbleSize val="0"/>
        </c:dLbls>
        <c:gapWidth val="44"/>
        <c:overlap val="100"/>
        <c:axId val="-1640715584"/>
        <c:axId val="-1640705248"/>
      </c:barChart>
      <c:catAx>
        <c:axId val="-1640715584"/>
        <c:scaling>
          <c:orientation val="minMax"/>
        </c:scaling>
        <c:delete val="0"/>
        <c:axPos val="l"/>
        <c:numFmt formatCode="General" sourceLinked="0"/>
        <c:majorTickMark val="out"/>
        <c:minorTickMark val="none"/>
        <c:tickLblPos val="nextTo"/>
        <c:txPr>
          <a:bodyPr/>
          <a:lstStyle/>
          <a:p>
            <a:pPr>
              <a:defRPr sz="1100" b="1"/>
            </a:pPr>
            <a:endParaRPr lang="en-US"/>
          </a:p>
        </c:txPr>
        <c:crossAx val="-1640705248"/>
        <c:crosses val="autoZero"/>
        <c:auto val="1"/>
        <c:lblAlgn val="ctr"/>
        <c:lblOffset val="100"/>
        <c:noMultiLvlLbl val="0"/>
      </c:catAx>
      <c:valAx>
        <c:axId val="-1640705248"/>
        <c:scaling>
          <c:orientation val="minMax"/>
        </c:scaling>
        <c:delete val="1"/>
        <c:axPos val="b"/>
        <c:numFmt formatCode="0%" sourceLinked="1"/>
        <c:majorTickMark val="out"/>
        <c:minorTickMark val="none"/>
        <c:tickLblPos val="nextTo"/>
        <c:crossAx val="-1640715584"/>
        <c:crosses val="autoZero"/>
        <c:crossBetween val="between"/>
      </c:valAx>
    </c:plotArea>
    <c:legend>
      <c:legendPos val="t"/>
      <c:layout>
        <c:manualLayout>
          <c:xMode val="edge"/>
          <c:yMode val="edge"/>
          <c:x val="0.16817259722819708"/>
          <c:y val="0.78161271213472472"/>
          <c:w val="0.81012075479898427"/>
          <c:h val="0.21838685388552914"/>
        </c:manualLayout>
      </c:layout>
      <c:overlay val="0"/>
      <c:txPr>
        <a:bodyPr/>
        <a:lstStyle/>
        <a:p>
          <a:pPr>
            <a:defRPr lang="en-US" sz="11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9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069688696793009"/>
          <c:y val="1.8065104931233117E-2"/>
          <c:w val="0.74397162873759015"/>
          <c:h val="0.96210538414094304"/>
        </c:manualLayout>
      </c:layout>
      <c:barChart>
        <c:barDir val="bar"/>
        <c:grouping val="clustered"/>
        <c:varyColors val="0"/>
        <c:ser>
          <c:idx val="0"/>
          <c:order val="0"/>
          <c:tx>
            <c:strRef>
              <c:f>Sheet1!$B$1</c:f>
              <c:strCache>
                <c:ptCount val="1"/>
                <c:pt idx="0">
                  <c:v>Vidējais*</c:v>
                </c:pt>
              </c:strCache>
            </c:strRef>
          </c:tx>
          <c:spPr>
            <a:solidFill>
              <a:srgbClr val="990033"/>
            </a:solidFill>
            <a:ln w="25310">
              <a:noFill/>
            </a:ln>
          </c:spPr>
          <c:invertIfNegative val="0"/>
          <c:dPt>
            <c:idx val="0"/>
            <c:invertIfNegative val="0"/>
            <c:bubble3D val="0"/>
            <c:extLst>
              <c:ext xmlns:c16="http://schemas.microsoft.com/office/drawing/2014/chart" uri="{C3380CC4-5D6E-409C-BE32-E72D297353CC}">
                <c16:uniqueId val="{00000000-CF67-4BCD-9702-580523B38627}"/>
              </c:ext>
            </c:extLst>
          </c:dPt>
          <c:dPt>
            <c:idx val="1"/>
            <c:invertIfNegative val="0"/>
            <c:bubble3D val="0"/>
            <c:extLst>
              <c:ext xmlns:c16="http://schemas.microsoft.com/office/drawing/2014/chart" uri="{C3380CC4-5D6E-409C-BE32-E72D297353CC}">
                <c16:uniqueId val="{00000001-CF67-4BCD-9702-580523B38627}"/>
              </c:ext>
            </c:extLst>
          </c:dPt>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Delfi.tv (n=66)</c:v>
                </c:pt>
                <c:pt idx="1">
                  <c:v>LSM.lv (n=61)</c:v>
                </c:pt>
              </c:strCache>
            </c:strRef>
          </c:cat>
          <c:val>
            <c:numRef>
              <c:f>Sheet1!$B$2:$B$3</c:f>
              <c:numCache>
                <c:formatCode>0.0</c:formatCode>
                <c:ptCount val="2"/>
                <c:pt idx="0">
                  <c:v>7.1428571428571397</c:v>
                </c:pt>
                <c:pt idx="1">
                  <c:v>8.254545454545454</c:v>
                </c:pt>
              </c:numCache>
            </c:numRef>
          </c:val>
          <c:extLst>
            <c:ext xmlns:c16="http://schemas.microsoft.com/office/drawing/2014/chart" uri="{C3380CC4-5D6E-409C-BE32-E72D297353CC}">
              <c16:uniqueId val="{00000002-CF67-4BCD-9702-580523B38627}"/>
            </c:ext>
          </c:extLst>
        </c:ser>
        <c:dLbls>
          <c:showLegendKey val="0"/>
          <c:showVal val="1"/>
          <c:showCatName val="1"/>
          <c:showSerName val="0"/>
          <c:showPercent val="0"/>
          <c:showBubbleSize val="0"/>
        </c:dLbls>
        <c:gapWidth val="50"/>
        <c:axId val="441604376"/>
        <c:axId val="441604768"/>
      </c:barChart>
      <c:catAx>
        <c:axId val="441604376"/>
        <c:scaling>
          <c:orientation val="minMax"/>
        </c:scaling>
        <c:delete val="0"/>
        <c:axPos val="l"/>
        <c:majorGridlines>
          <c:spPr>
            <a:ln w="6350">
              <a:solidFill>
                <a:schemeClr val="bg1">
                  <a:lumMod val="85000"/>
                </a:schemeClr>
              </a:solidFill>
              <a:prstDash val="sysDash"/>
            </a:ln>
          </c:spPr>
        </c:majorGridlines>
        <c:numFmt formatCode="@" sourceLinked="0"/>
        <c:majorTickMark val="out"/>
        <c:minorTickMark val="none"/>
        <c:tickLblPos val="nextTo"/>
        <c:txPr>
          <a:bodyPr/>
          <a:lstStyle/>
          <a:p>
            <a:pPr>
              <a:defRPr sz="1100" b="1"/>
            </a:pPr>
            <a:endParaRPr lang="en-US"/>
          </a:p>
        </c:txPr>
        <c:crossAx val="441604768"/>
        <c:crosses val="autoZero"/>
        <c:auto val="1"/>
        <c:lblAlgn val="ctr"/>
        <c:lblOffset val="100"/>
        <c:tickMarkSkip val="1"/>
        <c:noMultiLvlLbl val="0"/>
      </c:catAx>
      <c:valAx>
        <c:axId val="441604768"/>
        <c:scaling>
          <c:orientation val="minMax"/>
          <c:max val="10"/>
          <c:min val="1"/>
        </c:scaling>
        <c:delete val="1"/>
        <c:axPos val="b"/>
        <c:numFmt formatCode="0.0" sourceLinked="1"/>
        <c:majorTickMark val="out"/>
        <c:minorTickMark val="none"/>
        <c:tickLblPos val="nextTo"/>
        <c:crossAx val="441604376"/>
        <c:crosses val="autoZero"/>
        <c:crossBetween val="between"/>
        <c:majorUnit val="3"/>
      </c:valAx>
      <c:spPr>
        <a:noFill/>
        <a:ln w="25310">
          <a:noFill/>
        </a:ln>
      </c:spPr>
    </c:plotArea>
    <c:plotVisOnly val="1"/>
    <c:dispBlanksAs val="gap"/>
    <c:showDLblsOverMax val="0"/>
  </c:chart>
  <c:spPr>
    <a:noFill/>
    <a:ln>
      <a:noFill/>
    </a:ln>
  </c:spPr>
  <c:txPr>
    <a:bodyPr/>
    <a:lstStyle/>
    <a:p>
      <a:pPr>
        <a:defRPr sz="700" b="0" i="0" u="none" strike="noStrike" baseline="0">
          <a:solidFill>
            <a:schemeClr val="tx1"/>
          </a:solidFill>
          <a:latin typeface="+mj-lt"/>
          <a:ea typeface="Arial"/>
          <a:cs typeface="Arial"/>
        </a:defRPr>
      </a:pPr>
      <a:endParaRPr lang="en-US"/>
    </a:p>
  </c:txPr>
  <c:externalData r:id="rId1">
    <c:autoUpdate val="0"/>
  </c:externalData>
</c:chartSpace>
</file>

<file path=ppt/charts/chart9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5046393368395387"/>
          <c:y val="3.9881648851816751E-3"/>
          <c:w val="0.74290097871895788"/>
          <c:h val="0.88445189145464898"/>
        </c:manualLayout>
      </c:layout>
      <c:barChart>
        <c:barDir val="bar"/>
        <c:grouping val="percentStacked"/>
        <c:varyColors val="0"/>
        <c:ser>
          <c:idx val="0"/>
          <c:order val="0"/>
          <c:tx>
            <c:strRef>
              <c:f>Sheet1!$B$1</c:f>
              <c:strCache>
                <c:ptCount val="1"/>
                <c:pt idx="0">
                  <c:v>Ļoti bieži</c:v>
                </c:pt>
              </c:strCache>
            </c:strRef>
          </c:tx>
          <c:spPr>
            <a:solidFill>
              <a:srgbClr val="C0504D"/>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c:f>
              <c:strCache>
                <c:ptCount val="2"/>
                <c:pt idx="0">
                  <c:v>Kļūdas subtitros</c:v>
                </c:pt>
                <c:pt idx="1">
                  <c:v>Sarežģīta valoda, pārāk daudz svešvārdu</c:v>
                </c:pt>
              </c:strCache>
            </c:strRef>
          </c:cat>
          <c:val>
            <c:numRef>
              <c:f>Sheet1!$B$2:$B$3</c:f>
              <c:numCache>
                <c:formatCode>0%</c:formatCode>
                <c:ptCount val="2"/>
                <c:pt idx="0">
                  <c:v>2.8806584362139918E-2</c:v>
                </c:pt>
                <c:pt idx="1">
                  <c:v>5.3497942386831275E-2</c:v>
                </c:pt>
              </c:numCache>
            </c:numRef>
          </c:val>
          <c:extLst>
            <c:ext xmlns:c16="http://schemas.microsoft.com/office/drawing/2014/chart" uri="{C3380CC4-5D6E-409C-BE32-E72D297353CC}">
              <c16:uniqueId val="{00000000-E483-4D8C-B9EE-27C233671AF3}"/>
            </c:ext>
          </c:extLst>
        </c:ser>
        <c:ser>
          <c:idx val="1"/>
          <c:order val="1"/>
          <c:tx>
            <c:strRef>
              <c:f>Sheet1!$C$1</c:f>
              <c:strCache>
                <c:ptCount val="1"/>
                <c:pt idx="0">
                  <c:v>Diezgan bieži</c:v>
                </c:pt>
              </c:strCache>
            </c:strRef>
          </c:tx>
          <c:spPr>
            <a:solidFill>
              <a:srgbClr val="C0504D">
                <a:lumMod val="60000"/>
                <a:lumOff val="40000"/>
              </a:srgb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c:f>
              <c:strCache>
                <c:ptCount val="2"/>
                <c:pt idx="0">
                  <c:v>Kļūdas subtitros</c:v>
                </c:pt>
                <c:pt idx="1">
                  <c:v>Sarežģīta valoda, pārāk daudz svešvārdu</c:v>
                </c:pt>
              </c:strCache>
            </c:strRef>
          </c:cat>
          <c:val>
            <c:numRef>
              <c:f>Sheet1!$C$2:$C$3</c:f>
              <c:numCache>
                <c:formatCode>0%</c:formatCode>
                <c:ptCount val="2"/>
                <c:pt idx="0">
                  <c:v>9.0534979423868317E-2</c:v>
                </c:pt>
                <c:pt idx="1">
                  <c:v>0.22633744855967078</c:v>
                </c:pt>
              </c:numCache>
            </c:numRef>
          </c:val>
          <c:extLst>
            <c:ext xmlns:c16="http://schemas.microsoft.com/office/drawing/2014/chart" uri="{C3380CC4-5D6E-409C-BE32-E72D297353CC}">
              <c16:uniqueId val="{00000001-E483-4D8C-B9EE-27C233671AF3}"/>
            </c:ext>
          </c:extLst>
        </c:ser>
        <c:ser>
          <c:idx val="2"/>
          <c:order val="2"/>
          <c:tx>
            <c:strRef>
              <c:f>Sheet1!$D$1</c:f>
              <c:strCache>
                <c:ptCount val="1"/>
                <c:pt idx="0">
                  <c:v>Reizēm</c:v>
                </c:pt>
              </c:strCache>
            </c:strRef>
          </c:tx>
          <c:spPr>
            <a:solidFill>
              <a:srgbClr val="4F81BD"/>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c:f>
              <c:strCache>
                <c:ptCount val="2"/>
                <c:pt idx="0">
                  <c:v>Kļūdas subtitros</c:v>
                </c:pt>
                <c:pt idx="1">
                  <c:v>Sarežģīta valoda, pārāk daudz svešvārdu</c:v>
                </c:pt>
              </c:strCache>
            </c:strRef>
          </c:cat>
          <c:val>
            <c:numRef>
              <c:f>Sheet1!$D$2:$D$3</c:f>
              <c:numCache>
                <c:formatCode>0%</c:formatCode>
                <c:ptCount val="2"/>
                <c:pt idx="0">
                  <c:v>0.35390946502057619</c:v>
                </c:pt>
                <c:pt idx="1">
                  <c:v>0.41563786008230452</c:v>
                </c:pt>
              </c:numCache>
            </c:numRef>
          </c:val>
          <c:extLst>
            <c:ext xmlns:c16="http://schemas.microsoft.com/office/drawing/2014/chart" uri="{C3380CC4-5D6E-409C-BE32-E72D297353CC}">
              <c16:uniqueId val="{00000002-E483-4D8C-B9EE-27C233671AF3}"/>
            </c:ext>
          </c:extLst>
        </c:ser>
        <c:ser>
          <c:idx val="3"/>
          <c:order val="3"/>
          <c:tx>
            <c:strRef>
              <c:f>Sheet1!$E$1</c:f>
              <c:strCache>
                <c:ptCount val="1"/>
                <c:pt idx="0">
                  <c:v>Ļoti reti/ praktiski nekad</c:v>
                </c:pt>
              </c:strCache>
            </c:strRef>
          </c:tx>
          <c:spPr>
            <a:solidFill>
              <a:srgbClr val="9BBB59"/>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c:f>
              <c:strCache>
                <c:ptCount val="2"/>
                <c:pt idx="0">
                  <c:v>Kļūdas subtitros</c:v>
                </c:pt>
                <c:pt idx="1">
                  <c:v>Sarežģīta valoda, pārāk daudz svešvārdu</c:v>
                </c:pt>
              </c:strCache>
            </c:strRef>
          </c:cat>
          <c:val>
            <c:numRef>
              <c:f>Sheet1!$E$2:$E$3</c:f>
              <c:numCache>
                <c:formatCode>0%</c:formatCode>
                <c:ptCount val="2"/>
                <c:pt idx="0">
                  <c:v>0.3168724279835391</c:v>
                </c:pt>
                <c:pt idx="1">
                  <c:v>0.18106995884773663</c:v>
                </c:pt>
              </c:numCache>
            </c:numRef>
          </c:val>
          <c:extLst>
            <c:ext xmlns:c16="http://schemas.microsoft.com/office/drawing/2014/chart" uri="{C3380CC4-5D6E-409C-BE32-E72D297353CC}">
              <c16:uniqueId val="{00000003-E483-4D8C-B9EE-27C233671AF3}"/>
            </c:ext>
          </c:extLst>
        </c:ser>
        <c:ser>
          <c:idx val="4"/>
          <c:order val="4"/>
          <c:tx>
            <c:strRef>
              <c:f>Sheet1!$F$1</c:f>
              <c:strCache>
                <c:ptCount val="1"/>
                <c:pt idx="0">
                  <c:v>Neatceros/ NA</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c:f>
              <c:strCache>
                <c:ptCount val="2"/>
                <c:pt idx="0">
                  <c:v>Kļūdas subtitros</c:v>
                </c:pt>
                <c:pt idx="1">
                  <c:v>Sarežģīta valoda, pārāk daudz svešvārdu</c:v>
                </c:pt>
              </c:strCache>
            </c:strRef>
          </c:cat>
          <c:val>
            <c:numRef>
              <c:f>Sheet1!$F$2:$F$3</c:f>
              <c:numCache>
                <c:formatCode>0%</c:formatCode>
                <c:ptCount val="2"/>
                <c:pt idx="0">
                  <c:v>0.2098765432098765</c:v>
                </c:pt>
                <c:pt idx="1">
                  <c:v>0.12345679012345678</c:v>
                </c:pt>
              </c:numCache>
            </c:numRef>
          </c:val>
          <c:extLst>
            <c:ext xmlns:c16="http://schemas.microsoft.com/office/drawing/2014/chart" uri="{C3380CC4-5D6E-409C-BE32-E72D297353CC}">
              <c16:uniqueId val="{00000004-E483-4D8C-B9EE-27C233671AF3}"/>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10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7.3244052802061921E-2"/>
          <c:y val="0.90243378547190034"/>
          <c:w val="0.91737260980112167"/>
          <c:h val="9.7566214528099604E-2"/>
        </c:manualLayout>
      </c:layout>
      <c:overlay val="0"/>
      <c:txPr>
        <a:bodyPr/>
        <a:lstStyle/>
        <a:p>
          <a:pPr>
            <a:defRPr sz="110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9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6345658563189949"/>
          <c:y val="3.437500000000001E-2"/>
          <c:w val="0.82859303511731008"/>
          <c:h val="0.84396471828413333"/>
        </c:manualLayout>
      </c:layout>
      <c:barChart>
        <c:barDir val="bar"/>
        <c:grouping val="percentStacked"/>
        <c:varyColors val="0"/>
        <c:ser>
          <c:idx val="0"/>
          <c:order val="0"/>
          <c:tx>
            <c:strRef>
              <c:f>Sheet1!$B$1</c:f>
              <c:strCache>
                <c:ptCount val="1"/>
                <c:pt idx="0">
                  <c:v>Jā</c:v>
                </c:pt>
              </c:strCache>
            </c:strRef>
          </c:tx>
          <c:spPr>
            <a:solidFill>
              <a:schemeClr val="accent3"/>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c:f>
              <c:strCache>
                <c:ptCount val="2"/>
                <c:pt idx="0">
                  <c:v>krievu valodā</c:v>
                </c:pt>
                <c:pt idx="1">
                  <c:v>angļu valodā</c:v>
                </c:pt>
              </c:strCache>
            </c:strRef>
          </c:cat>
          <c:val>
            <c:numRef>
              <c:f>Sheet1!$B$2:$B$3</c:f>
              <c:numCache>
                <c:formatCode>0%</c:formatCode>
                <c:ptCount val="2"/>
                <c:pt idx="0">
                  <c:v>0.1440329218106996</c:v>
                </c:pt>
                <c:pt idx="1">
                  <c:v>0.21810699588477367</c:v>
                </c:pt>
              </c:numCache>
            </c:numRef>
          </c:val>
          <c:extLst>
            <c:ext xmlns:c16="http://schemas.microsoft.com/office/drawing/2014/chart" uri="{C3380CC4-5D6E-409C-BE32-E72D297353CC}">
              <c16:uniqueId val="{00000000-8AA7-424C-A775-E5913C0028C4}"/>
            </c:ext>
          </c:extLst>
        </c:ser>
        <c:ser>
          <c:idx val="1"/>
          <c:order val="1"/>
          <c:tx>
            <c:strRef>
              <c:f>Sheet1!$C$1</c:f>
              <c:strCache>
                <c:ptCount val="1"/>
                <c:pt idx="0">
                  <c:v>Nē</c:v>
                </c:pt>
              </c:strCache>
            </c:strRef>
          </c:tx>
          <c:spPr>
            <a:solidFill>
              <a:schemeClr val="accent1"/>
            </a:solidFill>
          </c:spPr>
          <c:invertIfNegative val="0"/>
          <c:dLbls>
            <c:spPr>
              <a:noFill/>
              <a:ln>
                <a:noFill/>
              </a:ln>
              <a:effectLst/>
            </c:spPr>
            <c:txPr>
              <a:bodyPr/>
              <a:lstStyle/>
              <a:p>
                <a:pPr>
                  <a:defRPr sz="9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krievu valodā</c:v>
                </c:pt>
                <c:pt idx="1">
                  <c:v>angļu valodā</c:v>
                </c:pt>
              </c:strCache>
            </c:strRef>
          </c:cat>
          <c:val>
            <c:numRef>
              <c:f>Sheet1!$C$2:$C$3</c:f>
              <c:numCache>
                <c:formatCode>0%</c:formatCode>
                <c:ptCount val="2"/>
                <c:pt idx="0">
                  <c:v>0.78189300411522633</c:v>
                </c:pt>
                <c:pt idx="1">
                  <c:v>0.70370370370370372</c:v>
                </c:pt>
              </c:numCache>
            </c:numRef>
          </c:val>
          <c:extLst>
            <c:ext xmlns:c16="http://schemas.microsoft.com/office/drawing/2014/chart" uri="{C3380CC4-5D6E-409C-BE32-E72D297353CC}">
              <c16:uniqueId val="{00000001-8AA7-424C-A775-E5913C0028C4}"/>
            </c:ext>
          </c:extLst>
        </c:ser>
        <c:ser>
          <c:idx val="2"/>
          <c:order val="2"/>
          <c:tx>
            <c:strRef>
              <c:f>Sheet1!$D$1</c:f>
              <c:strCache>
                <c:ptCount val="1"/>
                <c:pt idx="0">
                  <c:v>Grūti atbildēt \ NA</c:v>
                </c:pt>
              </c:strCache>
            </c:strRef>
          </c:tx>
          <c:spPr>
            <a:solidFill>
              <a:schemeClr val="bg1">
                <a:lumMod val="65000"/>
              </a:schemeClr>
            </a:solidFill>
          </c:spPr>
          <c:invertIfNegative val="0"/>
          <c:dLbls>
            <c:spPr>
              <a:noFill/>
              <a:ln>
                <a:noFill/>
              </a:ln>
              <a:effectLst/>
            </c:spPr>
            <c:txPr>
              <a:bodyPr/>
              <a:lstStyle/>
              <a:p>
                <a:pPr>
                  <a:defRPr sz="9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krievu valodā</c:v>
                </c:pt>
                <c:pt idx="1">
                  <c:v>angļu valodā</c:v>
                </c:pt>
              </c:strCache>
            </c:strRef>
          </c:cat>
          <c:val>
            <c:numRef>
              <c:f>Sheet1!$D$2:$D$3</c:f>
              <c:numCache>
                <c:formatCode>0%</c:formatCode>
                <c:ptCount val="2"/>
                <c:pt idx="0">
                  <c:v>7.407407407407407E-2</c:v>
                </c:pt>
                <c:pt idx="1">
                  <c:v>7.8189300411522639E-2</c:v>
                </c:pt>
              </c:numCache>
            </c:numRef>
          </c:val>
          <c:extLst>
            <c:ext xmlns:c16="http://schemas.microsoft.com/office/drawing/2014/chart" uri="{C3380CC4-5D6E-409C-BE32-E72D297353CC}">
              <c16:uniqueId val="{00000002-8AA7-424C-A775-E5913C0028C4}"/>
            </c:ext>
          </c:extLst>
        </c:ser>
        <c:dLbls>
          <c:showLegendKey val="0"/>
          <c:showVal val="0"/>
          <c:showCatName val="0"/>
          <c:showSerName val="0"/>
          <c:showPercent val="0"/>
          <c:showBubbleSize val="0"/>
        </c:dLbls>
        <c:gapWidth val="45"/>
        <c:overlap val="100"/>
        <c:axId val="-1647026640"/>
        <c:axId val="-1646999984"/>
      </c:barChart>
      <c:catAx>
        <c:axId val="-1647026640"/>
        <c:scaling>
          <c:orientation val="minMax"/>
        </c:scaling>
        <c:delete val="0"/>
        <c:axPos val="l"/>
        <c:numFmt formatCode="General" sourceLinked="1"/>
        <c:majorTickMark val="out"/>
        <c:minorTickMark val="none"/>
        <c:tickLblPos val="nextTo"/>
        <c:txPr>
          <a:bodyPr/>
          <a:lstStyle/>
          <a:p>
            <a:pPr>
              <a:defRPr sz="1100" b="1"/>
            </a:pPr>
            <a:endParaRPr lang="en-US"/>
          </a:p>
        </c:txPr>
        <c:crossAx val="-1646999984"/>
        <c:crosses val="autoZero"/>
        <c:auto val="1"/>
        <c:lblAlgn val="ctr"/>
        <c:lblOffset val="100"/>
        <c:noMultiLvlLbl val="0"/>
      </c:catAx>
      <c:valAx>
        <c:axId val="-1646999984"/>
        <c:scaling>
          <c:orientation val="minMax"/>
        </c:scaling>
        <c:delete val="1"/>
        <c:axPos val="b"/>
        <c:numFmt formatCode="0%" sourceLinked="1"/>
        <c:majorTickMark val="out"/>
        <c:minorTickMark val="none"/>
        <c:tickLblPos val="nextTo"/>
        <c:crossAx val="-1647026640"/>
        <c:crosses val="autoZero"/>
        <c:crossBetween val="between"/>
      </c:valAx>
    </c:plotArea>
    <c:legend>
      <c:legendPos val="r"/>
      <c:layout>
        <c:manualLayout>
          <c:xMode val="edge"/>
          <c:yMode val="edge"/>
          <c:x val="0.16496865786181925"/>
          <c:y val="0.87972952335124177"/>
          <c:w val="0.82120471462766764"/>
          <c:h val="9.859961182306555E-2"/>
        </c:manualLayout>
      </c:layout>
      <c:overlay val="0"/>
      <c:txPr>
        <a:bodyPr/>
        <a:lstStyle/>
        <a:p>
          <a:pPr>
            <a:defRPr sz="11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9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6977336073200056E-2"/>
          <c:y val="3.6336656111411271E-2"/>
          <c:w val="0.92391752400193428"/>
          <c:h val="0.83887929254658899"/>
        </c:manualLayout>
      </c:layout>
      <c:lineChart>
        <c:grouping val="standard"/>
        <c:varyColors val="0"/>
        <c:ser>
          <c:idx val="0"/>
          <c:order val="0"/>
          <c:tx>
            <c:strRef>
              <c:f>Sheet1!$B$1</c:f>
              <c:strCache>
                <c:ptCount val="1"/>
                <c:pt idx="0">
                  <c:v>angļu valodā</c:v>
                </c:pt>
              </c:strCache>
            </c:strRef>
          </c:tx>
          <c:spPr>
            <a:ln w="22225">
              <a:solidFill>
                <a:srgbClr val="990033"/>
              </a:solidFill>
            </a:ln>
          </c:spPr>
          <c:marker>
            <c:symbol val="circle"/>
            <c:size val="7"/>
            <c:spPr>
              <a:solidFill>
                <a:srgbClr val="990033"/>
              </a:solidFill>
              <a:ln>
                <a:solidFill>
                  <a:srgbClr val="990033"/>
                </a:solidFill>
              </a:ln>
            </c:spPr>
          </c:marker>
          <c:dLbls>
            <c:dLbl>
              <c:idx val="20"/>
              <c:layout>
                <c:manualLayout>
                  <c:x val="4.4546434864635789E-3"/>
                  <c:y val="1.9315200111936909E-2"/>
                </c:manualLayout>
              </c:layout>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8B6-4BCB-9BFD-0F3D756E7057}"/>
                </c:ext>
              </c:extLst>
            </c:dLbl>
            <c:spPr>
              <a:noFill/>
              <a:ln>
                <a:noFill/>
              </a:ln>
              <a:effectLst/>
            </c:spPr>
            <c:txPr>
              <a:bodyPr/>
              <a:lstStyle/>
              <a:p>
                <a:pPr>
                  <a:defRPr lang="en-US" sz="900" b="1">
                    <a:solidFill>
                      <a:schemeClr val="tx1"/>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Līdz 30 gadiem</c:v>
                </c:pt>
                <c:pt idx="1">
                  <c:v>31-54 gadi</c:v>
                </c:pt>
                <c:pt idx="2">
                  <c:v>55 gadi un vairāk</c:v>
                </c:pt>
              </c:strCache>
            </c:strRef>
          </c:cat>
          <c:val>
            <c:numRef>
              <c:f>Sheet1!$B$2:$B$4</c:f>
              <c:numCache>
                <c:formatCode>0%</c:formatCode>
                <c:ptCount val="3"/>
                <c:pt idx="0">
                  <c:v>0.36708860759493672</c:v>
                </c:pt>
                <c:pt idx="1">
                  <c:v>0.17777777777777778</c:v>
                </c:pt>
                <c:pt idx="2">
                  <c:v>0.1081081081081081</c:v>
                </c:pt>
              </c:numCache>
            </c:numRef>
          </c:val>
          <c:smooth val="1"/>
          <c:extLst>
            <c:ext xmlns:c16="http://schemas.microsoft.com/office/drawing/2014/chart" uri="{C3380CC4-5D6E-409C-BE32-E72D297353CC}">
              <c16:uniqueId val="{00000001-B8B6-4BCB-9BFD-0F3D756E7057}"/>
            </c:ext>
          </c:extLst>
        </c:ser>
        <c:ser>
          <c:idx val="1"/>
          <c:order val="1"/>
          <c:tx>
            <c:strRef>
              <c:f>Sheet1!$C$1</c:f>
              <c:strCache>
                <c:ptCount val="1"/>
                <c:pt idx="0">
                  <c:v>krievu valodā</c:v>
                </c:pt>
              </c:strCache>
            </c:strRef>
          </c:tx>
          <c:spPr>
            <a:ln>
              <a:solidFill>
                <a:srgbClr val="000099"/>
              </a:solidFill>
            </a:ln>
          </c:spPr>
          <c:marker>
            <c:spPr>
              <a:solidFill>
                <a:srgbClr val="000099"/>
              </a:solidFill>
              <a:ln>
                <a:solidFill>
                  <a:srgbClr val="000099"/>
                </a:solidFill>
              </a:ln>
            </c:spPr>
          </c:marker>
          <c:dLbls>
            <c:dLbl>
              <c:idx val="0"/>
              <c:layout>
                <c:manualLayout>
                  <c:x val="-5.6787854882908294E-2"/>
                  <c:y val="-8.267310576602604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8B6-4BCB-9BFD-0F3D756E7057}"/>
                </c:ext>
              </c:extLst>
            </c:dLbl>
            <c:dLbl>
              <c:idx val="1"/>
              <c:layout>
                <c:manualLayout>
                  <c:x val="-3.8854848077779468E-2"/>
                  <c:y val="7.716156538162426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8B6-4BCB-9BFD-0F3D756E7057}"/>
                </c:ext>
              </c:extLst>
            </c:dLbl>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Līdz 30 gadiem</c:v>
                </c:pt>
                <c:pt idx="1">
                  <c:v>31-54 gadi</c:v>
                </c:pt>
                <c:pt idx="2">
                  <c:v>55 gadi un vairāk</c:v>
                </c:pt>
              </c:strCache>
            </c:strRef>
          </c:cat>
          <c:val>
            <c:numRef>
              <c:f>Sheet1!$C$2:$C$4</c:f>
              <c:numCache>
                <c:formatCode>0%</c:formatCode>
                <c:ptCount val="3"/>
                <c:pt idx="0">
                  <c:v>0.189873417721519</c:v>
                </c:pt>
                <c:pt idx="1">
                  <c:v>0.14444444444444443</c:v>
                </c:pt>
                <c:pt idx="2">
                  <c:v>9.45945945945946E-2</c:v>
                </c:pt>
              </c:numCache>
            </c:numRef>
          </c:val>
          <c:smooth val="0"/>
          <c:extLst>
            <c:ext xmlns:c16="http://schemas.microsoft.com/office/drawing/2014/chart" uri="{C3380CC4-5D6E-409C-BE32-E72D297353CC}">
              <c16:uniqueId val="{00000002-B8B6-4BCB-9BFD-0F3D756E7057}"/>
            </c:ext>
          </c:extLst>
        </c:ser>
        <c:dLbls>
          <c:showLegendKey val="0"/>
          <c:showVal val="0"/>
          <c:showCatName val="0"/>
          <c:showSerName val="0"/>
          <c:showPercent val="0"/>
          <c:showBubbleSize val="0"/>
        </c:dLbls>
        <c:marker val="1"/>
        <c:smooth val="0"/>
        <c:axId val="-1643088464"/>
        <c:axId val="-1643075952"/>
      </c:lineChart>
      <c:catAx>
        <c:axId val="-1643088464"/>
        <c:scaling>
          <c:orientation val="minMax"/>
        </c:scaling>
        <c:delete val="0"/>
        <c:axPos val="b"/>
        <c:numFmt formatCode="General" sourceLinked="0"/>
        <c:majorTickMark val="out"/>
        <c:minorTickMark val="none"/>
        <c:tickLblPos val="nextTo"/>
        <c:txPr>
          <a:bodyPr rot="0" vert="horz"/>
          <a:lstStyle/>
          <a:p>
            <a:pPr>
              <a:defRPr lang="en-US" sz="1000" b="1"/>
            </a:pPr>
            <a:endParaRPr lang="en-US"/>
          </a:p>
        </c:txPr>
        <c:crossAx val="-1643075952"/>
        <c:crossesAt val="-100"/>
        <c:auto val="1"/>
        <c:lblAlgn val="ctr"/>
        <c:lblOffset val="100"/>
        <c:noMultiLvlLbl val="0"/>
      </c:catAx>
      <c:valAx>
        <c:axId val="-1643075952"/>
        <c:scaling>
          <c:orientation val="minMax"/>
          <c:max val="0.5"/>
          <c:min val="0"/>
        </c:scaling>
        <c:delete val="0"/>
        <c:axPos val="l"/>
        <c:majorGridlines/>
        <c:numFmt formatCode="0%" sourceLinked="1"/>
        <c:majorTickMark val="none"/>
        <c:minorTickMark val="none"/>
        <c:tickLblPos val="nextTo"/>
        <c:txPr>
          <a:bodyPr/>
          <a:lstStyle/>
          <a:p>
            <a:pPr>
              <a:defRPr lang="en-US" sz="800">
                <a:solidFill>
                  <a:srgbClr val="333333"/>
                </a:solidFill>
              </a:defRPr>
            </a:pPr>
            <a:endParaRPr lang="en-US"/>
          </a:p>
        </c:txPr>
        <c:crossAx val="-1643088464"/>
        <c:crossesAt val="1"/>
        <c:crossBetween val="between"/>
        <c:majorUnit val="0.25"/>
      </c:valAx>
    </c:plotArea>
    <c:legend>
      <c:legendPos val="r"/>
      <c:layout>
        <c:manualLayout>
          <c:xMode val="edge"/>
          <c:yMode val="edge"/>
          <c:x val="0.70411927285187537"/>
          <c:y val="0.13578135415509388"/>
          <c:w val="0.25702587907034541"/>
          <c:h val="0.19932941478724586"/>
        </c:manualLayout>
      </c:layout>
      <c:overlay val="0"/>
      <c:txPr>
        <a:bodyPr/>
        <a:lstStyle/>
        <a:p>
          <a:pPr>
            <a:defRPr sz="1000" b="1" i="0"/>
          </a:pPr>
          <a:endParaRPr lang="en-US"/>
        </a:p>
      </c:txPr>
    </c:legend>
    <c:plotVisOnly val="1"/>
    <c:dispBlanksAs val="gap"/>
    <c:showDLblsOverMax val="0"/>
  </c:chart>
  <c:txPr>
    <a:bodyPr/>
    <a:lstStyle/>
    <a:p>
      <a:pPr>
        <a:defRPr sz="1800"/>
      </a:pPr>
      <a:endParaRPr lang="en-US"/>
    </a:p>
  </c:tx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0.55553</cdr:x>
      <cdr:y>0</cdr:y>
    </cdr:from>
    <cdr:to>
      <cdr:x>0.76421</cdr:x>
      <cdr:y>0.04199</cdr:y>
    </cdr:to>
    <cdr:sp macro="" textlink="">
      <cdr:nvSpPr>
        <cdr:cNvPr id="2049" name="Text Box 1"/>
        <cdr:cNvSpPr txBox="1">
          <a:spLocks xmlns:a="http://schemas.openxmlformats.org/drawingml/2006/main" noChangeArrowheads="1"/>
        </cdr:cNvSpPr>
      </cdr:nvSpPr>
      <cdr:spPr bwMode="auto">
        <a:xfrm xmlns:a="http://schemas.openxmlformats.org/drawingml/2006/main">
          <a:off x="4399614" y="-912174"/>
          <a:ext cx="1652669" cy="214532"/>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lv-LV" sz="1000" b="1" dirty="0">
              <a:solidFill>
                <a:srgbClr val="000000"/>
              </a:solidFill>
              <a:cs typeface="Arial"/>
            </a:rPr>
            <a:t>Pilnībā + drīzāk nepiekrīt</a:t>
          </a:r>
          <a:endParaRPr lang="lv-LV" sz="1000" b="1" i="0" strike="noStrike" dirty="0">
            <a:solidFill>
              <a:srgbClr val="000000"/>
            </a:solidFill>
            <a:latin typeface="+mn-lt"/>
            <a:cs typeface="Arial"/>
          </a:endParaRPr>
        </a:p>
      </cdr:txBody>
    </cdr:sp>
  </cdr:relSizeAnchor>
  <cdr:relSizeAnchor xmlns:cdr="http://schemas.openxmlformats.org/drawingml/2006/chartDrawing">
    <cdr:from>
      <cdr:x>0.78284</cdr:x>
      <cdr:y>0</cdr:y>
    </cdr:from>
    <cdr:to>
      <cdr:x>0.96538</cdr:x>
      <cdr:y>0.04235</cdr:y>
    </cdr:to>
    <cdr:sp macro="" textlink="">
      <cdr:nvSpPr>
        <cdr:cNvPr id="2050" name="Text Box 2"/>
        <cdr:cNvSpPr txBox="1">
          <a:spLocks xmlns:a="http://schemas.openxmlformats.org/drawingml/2006/main" noChangeArrowheads="1"/>
        </cdr:cNvSpPr>
      </cdr:nvSpPr>
      <cdr:spPr bwMode="auto">
        <a:xfrm xmlns:a="http://schemas.openxmlformats.org/drawingml/2006/main">
          <a:off x="6199814" y="0"/>
          <a:ext cx="1445650" cy="216371"/>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lv-LV" sz="1000" b="1" dirty="0">
              <a:solidFill>
                <a:srgbClr val="000000"/>
              </a:solidFill>
              <a:cs typeface="Arial"/>
            </a:rPr>
            <a:t>Pilnībā + drīzāk piekrīt</a:t>
          </a:r>
        </a:p>
      </cdr:txBody>
    </cdr:sp>
  </cdr:relSizeAnchor>
</c:userShapes>
</file>

<file path=ppt/drawings/drawing2.xml><?xml version="1.0" encoding="utf-8"?>
<c:userShapes xmlns:c="http://schemas.openxmlformats.org/drawingml/2006/chart">
  <cdr:relSizeAnchor xmlns:cdr="http://schemas.openxmlformats.org/drawingml/2006/chartDrawing">
    <cdr:from>
      <cdr:x>0.93129</cdr:x>
      <cdr:y>0.1528</cdr:y>
    </cdr:from>
    <cdr:to>
      <cdr:x>1</cdr:x>
      <cdr:y>0.20164</cdr:y>
    </cdr:to>
    <cdr:sp macro="" textlink="">
      <cdr:nvSpPr>
        <cdr:cNvPr id="2" name="Oval 1">
          <a:extLst xmlns:a="http://schemas.openxmlformats.org/drawingml/2006/main">
            <a:ext uri="{FF2B5EF4-FFF2-40B4-BE49-F238E27FC236}">
              <a16:creationId xmlns:a16="http://schemas.microsoft.com/office/drawing/2014/main" id="{C9220762-CC3B-FAFC-1F4F-B5FA08605D47}"/>
            </a:ext>
          </a:extLst>
        </cdr:cNvPr>
        <cdr:cNvSpPr/>
      </cdr:nvSpPr>
      <cdr:spPr>
        <a:xfrm xmlns:a="http://schemas.openxmlformats.org/drawingml/2006/main">
          <a:off x="4879754" y="901062"/>
          <a:ext cx="360040" cy="288032"/>
        </a:xfrm>
        <a:prstGeom xmlns:a="http://schemas.openxmlformats.org/drawingml/2006/main" prst="ellipse">
          <a:avLst/>
        </a:prstGeom>
        <a:noFill xmlns:a="http://schemas.openxmlformats.org/drawingml/2006/main"/>
        <a:ln xmlns:a="http://schemas.openxmlformats.org/drawingml/2006/main" w="28575">
          <a:solidFill>
            <a:srgbClr val="FF0000"/>
          </a:solidFill>
          <a:prstDash val="dash"/>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lv-LV"/>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xmlns:a="http://schemas.openxmlformats.org/drawingml/2006/main">
          <a:pPr algn="ctr"/>
          <a:endParaRPr lang="lv-LV" dirty="0"/>
        </a:p>
      </cdr:txBody>
    </cdr:sp>
  </cdr:relSizeAnchor>
</c:userShapes>
</file>

<file path=ppt/drawings/drawing3.xml><?xml version="1.0" encoding="utf-8"?>
<c:userShapes xmlns:c="http://schemas.openxmlformats.org/drawingml/2006/chart">
  <cdr:relSizeAnchor xmlns:cdr="http://schemas.openxmlformats.org/drawingml/2006/chartDrawing">
    <cdr:from>
      <cdr:x>0.9038</cdr:x>
      <cdr:y>0.41141</cdr:y>
    </cdr:from>
    <cdr:to>
      <cdr:x>0.97251</cdr:x>
      <cdr:y>0.46025</cdr:y>
    </cdr:to>
    <cdr:sp macro="" textlink="">
      <cdr:nvSpPr>
        <cdr:cNvPr id="2" name="Oval 1">
          <a:extLst xmlns:a="http://schemas.openxmlformats.org/drawingml/2006/main">
            <a:ext uri="{FF2B5EF4-FFF2-40B4-BE49-F238E27FC236}">
              <a16:creationId xmlns:a16="http://schemas.microsoft.com/office/drawing/2014/main" id="{C9220762-CC3B-FAFC-1F4F-B5FA08605D47}"/>
            </a:ext>
          </a:extLst>
        </cdr:cNvPr>
        <cdr:cNvSpPr/>
      </cdr:nvSpPr>
      <cdr:spPr>
        <a:xfrm xmlns:a="http://schemas.openxmlformats.org/drawingml/2006/main">
          <a:off x="4735738" y="2426156"/>
          <a:ext cx="360040" cy="288032"/>
        </a:xfrm>
        <a:prstGeom xmlns:a="http://schemas.openxmlformats.org/drawingml/2006/main" prst="ellipse">
          <a:avLst/>
        </a:prstGeom>
        <a:noFill xmlns:a="http://schemas.openxmlformats.org/drawingml/2006/main"/>
        <a:ln xmlns:a="http://schemas.openxmlformats.org/drawingml/2006/main" w="28575">
          <a:solidFill>
            <a:srgbClr val="FF0000"/>
          </a:solidFill>
          <a:prstDash val="dash"/>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lv-LV"/>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xmlns:a="http://schemas.openxmlformats.org/drawingml/2006/main">
          <a:pPr algn="ctr"/>
          <a:endParaRPr lang="lv-LV" dirty="0"/>
        </a:p>
      </cdr:txBody>
    </cdr:sp>
  </cdr:relSizeAnchor>
  <cdr:relSizeAnchor xmlns:cdr="http://schemas.openxmlformats.org/drawingml/2006/chartDrawing">
    <cdr:from>
      <cdr:x>0.75263</cdr:x>
      <cdr:y>0.78692</cdr:y>
    </cdr:from>
    <cdr:to>
      <cdr:x>0.82135</cdr:x>
      <cdr:y>0.83576</cdr:y>
    </cdr:to>
    <cdr:sp macro="" textlink="">
      <cdr:nvSpPr>
        <cdr:cNvPr id="3" name="Oval 2">
          <a:extLst xmlns:a="http://schemas.openxmlformats.org/drawingml/2006/main">
            <a:ext uri="{FF2B5EF4-FFF2-40B4-BE49-F238E27FC236}">
              <a16:creationId xmlns:a16="http://schemas.microsoft.com/office/drawing/2014/main" id="{54E26A02-9AB4-25FB-0804-1848FE85D251}"/>
            </a:ext>
          </a:extLst>
        </cdr:cNvPr>
        <cdr:cNvSpPr/>
      </cdr:nvSpPr>
      <cdr:spPr>
        <a:xfrm xmlns:a="http://schemas.openxmlformats.org/drawingml/2006/main">
          <a:off x="3943650" y="4640600"/>
          <a:ext cx="360040" cy="288032"/>
        </a:xfrm>
        <a:prstGeom xmlns:a="http://schemas.openxmlformats.org/drawingml/2006/main" prst="ellipse">
          <a:avLst/>
        </a:prstGeom>
        <a:noFill xmlns:a="http://schemas.openxmlformats.org/drawingml/2006/main"/>
        <a:ln xmlns:a="http://schemas.openxmlformats.org/drawingml/2006/main" w="28575">
          <a:solidFill>
            <a:srgbClr val="FF0000"/>
          </a:solidFill>
          <a:prstDash val="dash"/>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endParaRPr lang="lv-LV" dirty="0"/>
        </a:p>
      </cdr:txBody>
    </cdr:sp>
  </cdr:relSizeAnchor>
</c:userShapes>
</file>

<file path=ppt/drawings/drawing4.xml><?xml version="1.0" encoding="utf-8"?>
<c:userShapes xmlns:c="http://schemas.openxmlformats.org/drawingml/2006/chart">
  <cdr:relSizeAnchor xmlns:cdr="http://schemas.openxmlformats.org/drawingml/2006/chartDrawing">
    <cdr:from>
      <cdr:x>0.83509</cdr:x>
      <cdr:y>0.1528</cdr:y>
    </cdr:from>
    <cdr:to>
      <cdr:x>0.9038</cdr:x>
      <cdr:y>0.20164</cdr:y>
    </cdr:to>
    <cdr:sp macro="" textlink="">
      <cdr:nvSpPr>
        <cdr:cNvPr id="2" name="Oval 1">
          <a:extLst xmlns:a="http://schemas.openxmlformats.org/drawingml/2006/main">
            <a:ext uri="{FF2B5EF4-FFF2-40B4-BE49-F238E27FC236}">
              <a16:creationId xmlns:a16="http://schemas.microsoft.com/office/drawing/2014/main" id="{55772345-57DB-BE86-4F86-DEFEF94AC58D}"/>
            </a:ext>
          </a:extLst>
        </cdr:cNvPr>
        <cdr:cNvSpPr/>
      </cdr:nvSpPr>
      <cdr:spPr>
        <a:xfrm xmlns:a="http://schemas.openxmlformats.org/drawingml/2006/main">
          <a:off x="4375698" y="901062"/>
          <a:ext cx="360040" cy="288032"/>
        </a:xfrm>
        <a:prstGeom xmlns:a="http://schemas.openxmlformats.org/drawingml/2006/main" prst="ellipse">
          <a:avLst/>
        </a:prstGeom>
        <a:noFill xmlns:a="http://schemas.openxmlformats.org/drawingml/2006/main"/>
        <a:ln xmlns:a="http://schemas.openxmlformats.org/drawingml/2006/main" w="28575">
          <a:solidFill>
            <a:srgbClr val="FF0000"/>
          </a:solidFill>
          <a:prstDash val="dash"/>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endParaRPr lang="lv-LV" dirty="0"/>
        </a:p>
      </cdr:txBody>
    </cdr:sp>
  </cdr:relSizeAnchor>
  <cdr:relSizeAnchor xmlns:cdr="http://schemas.openxmlformats.org/drawingml/2006/chartDrawing">
    <cdr:from>
      <cdr:x>0.62895</cdr:x>
      <cdr:y>0.65314</cdr:y>
    </cdr:from>
    <cdr:to>
      <cdr:x>0.69766</cdr:x>
      <cdr:y>0.70198</cdr:y>
    </cdr:to>
    <cdr:sp macro="" textlink="">
      <cdr:nvSpPr>
        <cdr:cNvPr id="3" name="Oval 2">
          <a:extLst xmlns:a="http://schemas.openxmlformats.org/drawingml/2006/main">
            <a:ext uri="{FF2B5EF4-FFF2-40B4-BE49-F238E27FC236}">
              <a16:creationId xmlns:a16="http://schemas.microsoft.com/office/drawing/2014/main" id="{5D07F093-ABC0-340A-DA48-3CF91C6B71E3}"/>
            </a:ext>
          </a:extLst>
        </cdr:cNvPr>
        <cdr:cNvSpPr/>
      </cdr:nvSpPr>
      <cdr:spPr>
        <a:xfrm xmlns:a="http://schemas.openxmlformats.org/drawingml/2006/main">
          <a:off x="3295578" y="3851675"/>
          <a:ext cx="360040" cy="288032"/>
        </a:xfrm>
        <a:prstGeom xmlns:a="http://schemas.openxmlformats.org/drawingml/2006/main" prst="ellipse">
          <a:avLst/>
        </a:prstGeom>
        <a:noFill xmlns:a="http://schemas.openxmlformats.org/drawingml/2006/main"/>
        <a:ln xmlns:a="http://schemas.openxmlformats.org/drawingml/2006/main" w="28575">
          <a:solidFill>
            <a:srgbClr val="FF0000"/>
          </a:solidFill>
          <a:prstDash val="dash"/>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endParaRPr lang="lv-LV" dirty="0"/>
        </a:p>
      </cdr:txBody>
    </cdr:sp>
  </cdr:relSizeAnchor>
  <cdr:relSizeAnchor xmlns:cdr="http://schemas.openxmlformats.org/drawingml/2006/chartDrawing">
    <cdr:from>
      <cdr:x>0.60147</cdr:x>
      <cdr:y>0.57263</cdr:y>
    </cdr:from>
    <cdr:to>
      <cdr:x>0.67018</cdr:x>
      <cdr:y>0.62147</cdr:y>
    </cdr:to>
    <cdr:sp macro="" textlink="">
      <cdr:nvSpPr>
        <cdr:cNvPr id="4" name="Oval 3">
          <a:extLst xmlns:a="http://schemas.openxmlformats.org/drawingml/2006/main">
            <a:ext uri="{FF2B5EF4-FFF2-40B4-BE49-F238E27FC236}">
              <a16:creationId xmlns:a16="http://schemas.microsoft.com/office/drawing/2014/main" id="{5D07F093-ABC0-340A-DA48-3CF91C6B71E3}"/>
            </a:ext>
          </a:extLst>
        </cdr:cNvPr>
        <cdr:cNvSpPr/>
      </cdr:nvSpPr>
      <cdr:spPr>
        <a:xfrm xmlns:a="http://schemas.openxmlformats.org/drawingml/2006/main">
          <a:off x="3151562" y="3376893"/>
          <a:ext cx="360040" cy="288032"/>
        </a:xfrm>
        <a:prstGeom xmlns:a="http://schemas.openxmlformats.org/drawingml/2006/main" prst="ellipse">
          <a:avLst/>
        </a:prstGeom>
        <a:noFill xmlns:a="http://schemas.openxmlformats.org/drawingml/2006/main"/>
        <a:ln xmlns:a="http://schemas.openxmlformats.org/drawingml/2006/main" w="28575">
          <a:solidFill>
            <a:srgbClr val="FF0000"/>
          </a:solidFill>
          <a:prstDash val="dash"/>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endParaRPr lang="lv-LV"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33FF9C5-43AB-41DB-99A5-23E170D8ED43}"/>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atin typeface="Arial" panose="020B0604020202020204" pitchFamily="34" charset="0"/>
              </a:defRPr>
            </a:lvl1pPr>
          </a:lstStyle>
          <a:p>
            <a:pPr>
              <a:defRPr/>
            </a:pPr>
            <a:endParaRPr lang="lv-LV"/>
          </a:p>
        </p:txBody>
      </p:sp>
      <p:sp>
        <p:nvSpPr>
          <p:cNvPr id="3" name="Date Placeholder 2">
            <a:extLst>
              <a:ext uri="{FF2B5EF4-FFF2-40B4-BE49-F238E27FC236}">
                <a16:creationId xmlns:a16="http://schemas.microsoft.com/office/drawing/2014/main" id="{C620C9A6-0253-4B5F-9856-D44A0DB51F26}"/>
              </a:ext>
            </a:extLst>
          </p:cNvPr>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atin typeface="Arial" panose="020B0604020202020204" pitchFamily="34" charset="0"/>
              </a:defRPr>
            </a:lvl1pPr>
          </a:lstStyle>
          <a:p>
            <a:pPr>
              <a:defRPr/>
            </a:pPr>
            <a:fld id="{24CB7808-3C54-4F8F-A64C-ADD3BD83FAF1}" type="datetimeFigureOut">
              <a:rPr lang="lv-LV"/>
              <a:pPr>
                <a:defRPr/>
              </a:pPr>
              <a:t>24.01.2024</a:t>
            </a:fld>
            <a:endParaRPr lang="lv-LV"/>
          </a:p>
        </p:txBody>
      </p:sp>
      <p:sp>
        <p:nvSpPr>
          <p:cNvPr id="4" name="Slide Image Placeholder 3">
            <a:extLst>
              <a:ext uri="{FF2B5EF4-FFF2-40B4-BE49-F238E27FC236}">
                <a16:creationId xmlns:a16="http://schemas.microsoft.com/office/drawing/2014/main" id="{B9822604-440B-4C26-9540-7984F9253387}"/>
              </a:ext>
            </a:extLst>
          </p:cNvPr>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a:extLst>
              <a:ext uri="{FF2B5EF4-FFF2-40B4-BE49-F238E27FC236}">
                <a16:creationId xmlns:a16="http://schemas.microsoft.com/office/drawing/2014/main" id="{24F4774C-93BD-4F5F-BC04-D5AA3B77837F}"/>
              </a:ext>
            </a:extLst>
          </p:cNvPr>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a:extLst>
              <a:ext uri="{FF2B5EF4-FFF2-40B4-BE49-F238E27FC236}">
                <a16:creationId xmlns:a16="http://schemas.microsoft.com/office/drawing/2014/main" id="{19375F3C-4421-4D30-B052-77E3F0208BDF}"/>
              </a:ext>
            </a:extLst>
          </p:cNvPr>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atin typeface="Arial" panose="020B0604020202020204" pitchFamily="34" charset="0"/>
              </a:defRPr>
            </a:lvl1pPr>
          </a:lstStyle>
          <a:p>
            <a:pPr>
              <a:defRPr/>
            </a:pPr>
            <a:endParaRPr lang="lv-LV"/>
          </a:p>
        </p:txBody>
      </p:sp>
      <p:sp>
        <p:nvSpPr>
          <p:cNvPr id="7" name="Slide Number Placeholder 6">
            <a:extLst>
              <a:ext uri="{FF2B5EF4-FFF2-40B4-BE49-F238E27FC236}">
                <a16:creationId xmlns:a16="http://schemas.microsoft.com/office/drawing/2014/main" id="{1F36445B-C626-4115-9B5B-F90C2FA2236C}"/>
              </a:ext>
            </a:extLst>
          </p:cNvPr>
          <p:cNvSpPr>
            <a:spLocks noGrp="1"/>
          </p:cNvSpPr>
          <p:nvPr>
            <p:ph type="sldNum" sz="quarter" idx="5"/>
          </p:nvPr>
        </p:nvSpPr>
        <p:spPr>
          <a:xfrm>
            <a:off x="3849688" y="9429750"/>
            <a:ext cx="2946400" cy="496888"/>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414B1747-727F-4832-915E-8F8750DC5DF1}" type="slidenum">
              <a:rPr lang="lv-LV" altLang="en-US"/>
              <a:pPr>
                <a:defRPr/>
              </a:pPr>
              <a:t>‹#›</a:t>
            </a:fld>
            <a:endParaRPr lang="lv-LV"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249095C5-5EB5-4FB9-A814-2C5E128CE7C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1D624178-618F-42B8-9AD0-8D44550EAB6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lv-LV" altLang="lv-LV"/>
          </a:p>
        </p:txBody>
      </p:sp>
      <p:sp>
        <p:nvSpPr>
          <p:cNvPr id="8196" name="Slide Number Placeholder 3">
            <a:extLst>
              <a:ext uri="{FF2B5EF4-FFF2-40B4-BE49-F238E27FC236}">
                <a16:creationId xmlns:a16="http://schemas.microsoft.com/office/drawing/2014/main" id="{38D13092-4EA1-41A0-B151-4900D8A5E26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EE0C660-5127-4BE2-A1D9-5B915246646F}" type="slidenum">
              <a:rPr lang="lv-LV" altLang="lv-LV" smtClean="0"/>
              <a:pPr/>
              <a:t>4</a:t>
            </a:fld>
            <a:endParaRPr lang="lv-LV" altLang="lv-LV"/>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414B1747-727F-4832-915E-8F8750DC5DF1}" type="slidenum">
              <a:rPr lang="lv-LV" altLang="en-US" smtClean="0"/>
              <a:pPr>
                <a:defRPr/>
              </a:pPr>
              <a:t>85</a:t>
            </a:fld>
            <a:endParaRPr lang="lv-LV" altLang="en-US"/>
          </a:p>
        </p:txBody>
      </p:sp>
    </p:spTree>
    <p:extLst>
      <p:ext uri="{BB962C8B-B14F-4D97-AF65-F5344CB8AC3E}">
        <p14:creationId xmlns:p14="http://schemas.microsoft.com/office/powerpoint/2010/main" val="23698236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lv-LV"/>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97A14D3F-5C89-44D7-BB92-CDB5874C191A}"/>
              </a:ext>
            </a:extLst>
          </p:cNvPr>
          <p:cNvSpPr>
            <a:spLocks noGrp="1"/>
          </p:cNvSpPr>
          <p:nvPr>
            <p:ph type="dt" sz="half" idx="10"/>
          </p:nvPr>
        </p:nvSpPr>
        <p:spPr/>
        <p:txBody>
          <a:bodyPr/>
          <a:lstStyle>
            <a:lvl1pPr>
              <a:defRPr/>
            </a:lvl1pPr>
          </a:lstStyle>
          <a:p>
            <a:pPr>
              <a:defRPr/>
            </a:pPr>
            <a:fld id="{47BC7ACC-D0E9-4D86-84D9-225593EE7A99}" type="datetime1">
              <a:rPr lang="lv-LV"/>
              <a:pPr>
                <a:defRPr/>
              </a:pPr>
              <a:t>24.01.2024</a:t>
            </a:fld>
            <a:endParaRPr lang="lv-LV"/>
          </a:p>
        </p:txBody>
      </p:sp>
      <p:sp>
        <p:nvSpPr>
          <p:cNvPr id="5" name="Footer Placeholder 4">
            <a:extLst>
              <a:ext uri="{FF2B5EF4-FFF2-40B4-BE49-F238E27FC236}">
                <a16:creationId xmlns:a16="http://schemas.microsoft.com/office/drawing/2014/main" id="{169A0983-7AC0-42CC-90EB-37CE53CA781C}"/>
              </a:ext>
            </a:extLst>
          </p:cNvPr>
          <p:cNvSpPr>
            <a:spLocks noGrp="1"/>
          </p:cNvSpPr>
          <p:nvPr>
            <p:ph type="ftr" sz="quarter" idx="11"/>
          </p:nvPr>
        </p:nvSpPr>
        <p:spPr/>
        <p:txBody>
          <a:bodyPr/>
          <a:lstStyle>
            <a:lvl1pPr>
              <a:defRPr/>
            </a:lvl1pPr>
          </a:lstStyle>
          <a:p>
            <a:pPr>
              <a:defRPr/>
            </a:pPr>
            <a:endParaRPr lang="lv-LV"/>
          </a:p>
        </p:txBody>
      </p:sp>
      <p:sp>
        <p:nvSpPr>
          <p:cNvPr id="6" name="Slide Number Placeholder 5">
            <a:extLst>
              <a:ext uri="{FF2B5EF4-FFF2-40B4-BE49-F238E27FC236}">
                <a16:creationId xmlns:a16="http://schemas.microsoft.com/office/drawing/2014/main" id="{CA1DCF8B-39D3-4E3E-8D06-141390C4A206}"/>
              </a:ext>
            </a:extLst>
          </p:cNvPr>
          <p:cNvSpPr>
            <a:spLocks noGrp="1"/>
          </p:cNvSpPr>
          <p:nvPr>
            <p:ph type="sldNum" sz="quarter" idx="12"/>
          </p:nvPr>
        </p:nvSpPr>
        <p:spPr/>
        <p:txBody>
          <a:bodyPr/>
          <a:lstStyle>
            <a:lvl1pPr>
              <a:defRPr/>
            </a:lvl1pPr>
          </a:lstStyle>
          <a:p>
            <a:pPr>
              <a:defRPr/>
            </a:pPr>
            <a:fld id="{50B05987-1B21-42CE-9935-0C4F7F380BCA}" type="slidenum">
              <a:rPr lang="lv-LV" altLang="lv-LV"/>
              <a:pPr>
                <a:defRPr/>
              </a:pPr>
              <a:t>‹#›</a:t>
            </a:fld>
            <a:endParaRPr lang="lv-LV" altLang="lv-LV"/>
          </a:p>
        </p:txBody>
      </p:sp>
    </p:spTree>
    <p:extLst>
      <p:ext uri="{BB962C8B-B14F-4D97-AF65-F5344CB8AC3E}">
        <p14:creationId xmlns:p14="http://schemas.microsoft.com/office/powerpoint/2010/main" val="40309418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8BDC5B79-73A2-4838-A42F-6468B26A65BA}"/>
              </a:ext>
            </a:extLst>
          </p:cNvPr>
          <p:cNvSpPr>
            <a:spLocks noGrp="1"/>
          </p:cNvSpPr>
          <p:nvPr>
            <p:ph type="dt" sz="half" idx="10"/>
          </p:nvPr>
        </p:nvSpPr>
        <p:spPr/>
        <p:txBody>
          <a:bodyPr/>
          <a:lstStyle>
            <a:lvl1pPr>
              <a:defRPr/>
            </a:lvl1pPr>
          </a:lstStyle>
          <a:p>
            <a:pPr>
              <a:defRPr/>
            </a:pPr>
            <a:fld id="{FCFB3652-B645-4607-9623-F29F0DD6422A}" type="datetime1">
              <a:rPr lang="lv-LV"/>
              <a:pPr>
                <a:defRPr/>
              </a:pPr>
              <a:t>24.01.2024</a:t>
            </a:fld>
            <a:endParaRPr lang="lv-LV"/>
          </a:p>
        </p:txBody>
      </p:sp>
      <p:sp>
        <p:nvSpPr>
          <p:cNvPr id="5" name="Footer Placeholder 4">
            <a:extLst>
              <a:ext uri="{FF2B5EF4-FFF2-40B4-BE49-F238E27FC236}">
                <a16:creationId xmlns:a16="http://schemas.microsoft.com/office/drawing/2014/main" id="{1650F09E-1603-4AD9-B445-E8B755A4A681}"/>
              </a:ext>
            </a:extLst>
          </p:cNvPr>
          <p:cNvSpPr>
            <a:spLocks noGrp="1"/>
          </p:cNvSpPr>
          <p:nvPr>
            <p:ph type="ftr" sz="quarter" idx="11"/>
          </p:nvPr>
        </p:nvSpPr>
        <p:spPr/>
        <p:txBody>
          <a:bodyPr/>
          <a:lstStyle>
            <a:lvl1pPr>
              <a:defRPr/>
            </a:lvl1pPr>
          </a:lstStyle>
          <a:p>
            <a:pPr>
              <a:defRPr/>
            </a:pPr>
            <a:endParaRPr lang="lv-LV"/>
          </a:p>
        </p:txBody>
      </p:sp>
      <p:sp>
        <p:nvSpPr>
          <p:cNvPr id="6" name="Slide Number Placeholder 5">
            <a:extLst>
              <a:ext uri="{FF2B5EF4-FFF2-40B4-BE49-F238E27FC236}">
                <a16:creationId xmlns:a16="http://schemas.microsoft.com/office/drawing/2014/main" id="{3636E527-A5A1-4C54-B1CB-61F6B6EA5F2A}"/>
              </a:ext>
            </a:extLst>
          </p:cNvPr>
          <p:cNvSpPr>
            <a:spLocks noGrp="1"/>
          </p:cNvSpPr>
          <p:nvPr>
            <p:ph type="sldNum" sz="quarter" idx="12"/>
          </p:nvPr>
        </p:nvSpPr>
        <p:spPr/>
        <p:txBody>
          <a:bodyPr/>
          <a:lstStyle>
            <a:lvl1pPr>
              <a:defRPr/>
            </a:lvl1pPr>
          </a:lstStyle>
          <a:p>
            <a:pPr>
              <a:defRPr/>
            </a:pPr>
            <a:fld id="{28D19FB3-8A07-483A-9673-9BC588F35C9E}" type="slidenum">
              <a:rPr lang="lv-LV" altLang="lv-LV"/>
              <a:pPr>
                <a:defRPr/>
              </a:pPr>
              <a:t>‹#›</a:t>
            </a:fld>
            <a:endParaRPr lang="lv-LV" altLang="lv-LV"/>
          </a:p>
        </p:txBody>
      </p:sp>
    </p:spTree>
    <p:extLst>
      <p:ext uri="{BB962C8B-B14F-4D97-AF65-F5344CB8AC3E}">
        <p14:creationId xmlns:p14="http://schemas.microsoft.com/office/powerpoint/2010/main" val="1926703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lv-LV"/>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E5EF09FE-7A51-445A-B39C-30F550521AAC}"/>
              </a:ext>
            </a:extLst>
          </p:cNvPr>
          <p:cNvSpPr>
            <a:spLocks noGrp="1"/>
          </p:cNvSpPr>
          <p:nvPr>
            <p:ph type="dt" sz="half" idx="10"/>
          </p:nvPr>
        </p:nvSpPr>
        <p:spPr/>
        <p:txBody>
          <a:bodyPr/>
          <a:lstStyle>
            <a:lvl1pPr>
              <a:defRPr/>
            </a:lvl1pPr>
          </a:lstStyle>
          <a:p>
            <a:pPr>
              <a:defRPr/>
            </a:pPr>
            <a:fld id="{F04376C9-0F08-4888-81A9-E6700FC12142}" type="datetime1">
              <a:rPr lang="lv-LV"/>
              <a:pPr>
                <a:defRPr/>
              </a:pPr>
              <a:t>24.01.2024</a:t>
            </a:fld>
            <a:endParaRPr lang="lv-LV"/>
          </a:p>
        </p:txBody>
      </p:sp>
      <p:sp>
        <p:nvSpPr>
          <p:cNvPr id="5" name="Footer Placeholder 4">
            <a:extLst>
              <a:ext uri="{FF2B5EF4-FFF2-40B4-BE49-F238E27FC236}">
                <a16:creationId xmlns:a16="http://schemas.microsoft.com/office/drawing/2014/main" id="{B90EA1A4-4924-453C-805A-BCA0E191F385}"/>
              </a:ext>
            </a:extLst>
          </p:cNvPr>
          <p:cNvSpPr>
            <a:spLocks noGrp="1"/>
          </p:cNvSpPr>
          <p:nvPr>
            <p:ph type="ftr" sz="quarter" idx="11"/>
          </p:nvPr>
        </p:nvSpPr>
        <p:spPr/>
        <p:txBody>
          <a:bodyPr/>
          <a:lstStyle>
            <a:lvl1pPr>
              <a:defRPr/>
            </a:lvl1pPr>
          </a:lstStyle>
          <a:p>
            <a:pPr>
              <a:defRPr/>
            </a:pPr>
            <a:endParaRPr lang="lv-LV"/>
          </a:p>
        </p:txBody>
      </p:sp>
      <p:sp>
        <p:nvSpPr>
          <p:cNvPr id="6" name="Slide Number Placeholder 5">
            <a:extLst>
              <a:ext uri="{FF2B5EF4-FFF2-40B4-BE49-F238E27FC236}">
                <a16:creationId xmlns:a16="http://schemas.microsoft.com/office/drawing/2014/main" id="{342727AE-9B4C-4D9B-B98C-536E3BF9A4C9}"/>
              </a:ext>
            </a:extLst>
          </p:cNvPr>
          <p:cNvSpPr>
            <a:spLocks noGrp="1"/>
          </p:cNvSpPr>
          <p:nvPr>
            <p:ph type="sldNum" sz="quarter" idx="12"/>
          </p:nvPr>
        </p:nvSpPr>
        <p:spPr/>
        <p:txBody>
          <a:bodyPr/>
          <a:lstStyle>
            <a:lvl1pPr>
              <a:defRPr/>
            </a:lvl1pPr>
          </a:lstStyle>
          <a:p>
            <a:pPr>
              <a:defRPr/>
            </a:pPr>
            <a:fld id="{121A0AD8-89A5-486E-8201-A55776F3B531}" type="slidenum">
              <a:rPr lang="lv-LV" altLang="lv-LV"/>
              <a:pPr>
                <a:defRPr/>
              </a:pPr>
              <a:t>‹#›</a:t>
            </a:fld>
            <a:endParaRPr lang="lv-LV" altLang="lv-LV"/>
          </a:p>
        </p:txBody>
      </p:sp>
    </p:spTree>
    <p:extLst>
      <p:ext uri="{BB962C8B-B14F-4D97-AF65-F5344CB8AC3E}">
        <p14:creationId xmlns:p14="http://schemas.microsoft.com/office/powerpoint/2010/main" val="1450247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1F996285-2751-43F8-8FC4-9C95051BB038}"/>
              </a:ext>
            </a:extLst>
          </p:cNvPr>
          <p:cNvSpPr>
            <a:spLocks noGrp="1"/>
          </p:cNvSpPr>
          <p:nvPr>
            <p:ph type="dt" sz="half" idx="10"/>
          </p:nvPr>
        </p:nvSpPr>
        <p:spPr/>
        <p:txBody>
          <a:bodyPr/>
          <a:lstStyle>
            <a:lvl1pPr>
              <a:defRPr/>
            </a:lvl1pPr>
          </a:lstStyle>
          <a:p>
            <a:pPr>
              <a:defRPr/>
            </a:pPr>
            <a:fld id="{8558BD1B-C4B8-4BDD-B950-94488E4576DB}" type="datetime1">
              <a:rPr lang="lv-LV"/>
              <a:pPr>
                <a:defRPr/>
              </a:pPr>
              <a:t>24.01.2024</a:t>
            </a:fld>
            <a:endParaRPr lang="lv-LV"/>
          </a:p>
        </p:txBody>
      </p:sp>
      <p:sp>
        <p:nvSpPr>
          <p:cNvPr id="5" name="Footer Placeholder 4">
            <a:extLst>
              <a:ext uri="{FF2B5EF4-FFF2-40B4-BE49-F238E27FC236}">
                <a16:creationId xmlns:a16="http://schemas.microsoft.com/office/drawing/2014/main" id="{6885AE2A-5EC5-42FD-9B41-D48842485E8A}"/>
              </a:ext>
            </a:extLst>
          </p:cNvPr>
          <p:cNvSpPr>
            <a:spLocks noGrp="1"/>
          </p:cNvSpPr>
          <p:nvPr>
            <p:ph type="ftr" sz="quarter" idx="11"/>
          </p:nvPr>
        </p:nvSpPr>
        <p:spPr/>
        <p:txBody>
          <a:bodyPr/>
          <a:lstStyle>
            <a:lvl1pPr>
              <a:defRPr/>
            </a:lvl1pPr>
          </a:lstStyle>
          <a:p>
            <a:pPr>
              <a:defRPr/>
            </a:pPr>
            <a:endParaRPr lang="lv-LV"/>
          </a:p>
        </p:txBody>
      </p:sp>
      <p:sp>
        <p:nvSpPr>
          <p:cNvPr id="6" name="Slide Number Placeholder 5">
            <a:extLst>
              <a:ext uri="{FF2B5EF4-FFF2-40B4-BE49-F238E27FC236}">
                <a16:creationId xmlns:a16="http://schemas.microsoft.com/office/drawing/2014/main" id="{39F0EF58-878C-4CB1-A0D0-070C689BA5CF}"/>
              </a:ext>
            </a:extLst>
          </p:cNvPr>
          <p:cNvSpPr>
            <a:spLocks noGrp="1"/>
          </p:cNvSpPr>
          <p:nvPr>
            <p:ph type="sldNum" sz="quarter" idx="12"/>
          </p:nvPr>
        </p:nvSpPr>
        <p:spPr/>
        <p:txBody>
          <a:bodyPr/>
          <a:lstStyle>
            <a:lvl1pPr>
              <a:defRPr/>
            </a:lvl1pPr>
          </a:lstStyle>
          <a:p>
            <a:pPr>
              <a:defRPr/>
            </a:pPr>
            <a:fld id="{63F69DFA-FC56-4188-AAB1-0E9ACA50DA5B}" type="slidenum">
              <a:rPr lang="lv-LV" altLang="lv-LV"/>
              <a:pPr>
                <a:defRPr/>
              </a:pPr>
              <a:t>‹#›</a:t>
            </a:fld>
            <a:endParaRPr lang="lv-LV" altLang="lv-LV"/>
          </a:p>
        </p:txBody>
      </p:sp>
    </p:spTree>
    <p:extLst>
      <p:ext uri="{BB962C8B-B14F-4D97-AF65-F5344CB8AC3E}">
        <p14:creationId xmlns:p14="http://schemas.microsoft.com/office/powerpoint/2010/main" val="1067513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lv-LV"/>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4D74B4A-9828-4E47-B94B-3B08A18D4AA4}"/>
              </a:ext>
            </a:extLst>
          </p:cNvPr>
          <p:cNvSpPr>
            <a:spLocks noGrp="1"/>
          </p:cNvSpPr>
          <p:nvPr>
            <p:ph type="dt" sz="half" idx="10"/>
          </p:nvPr>
        </p:nvSpPr>
        <p:spPr/>
        <p:txBody>
          <a:bodyPr/>
          <a:lstStyle>
            <a:lvl1pPr>
              <a:defRPr/>
            </a:lvl1pPr>
          </a:lstStyle>
          <a:p>
            <a:pPr>
              <a:defRPr/>
            </a:pPr>
            <a:fld id="{43537AF0-C6A9-4E5F-9E57-F86E308E89CB}" type="datetime1">
              <a:rPr lang="lv-LV"/>
              <a:pPr>
                <a:defRPr/>
              </a:pPr>
              <a:t>24.01.2024</a:t>
            </a:fld>
            <a:endParaRPr lang="lv-LV"/>
          </a:p>
        </p:txBody>
      </p:sp>
      <p:sp>
        <p:nvSpPr>
          <p:cNvPr id="5" name="Footer Placeholder 4">
            <a:extLst>
              <a:ext uri="{FF2B5EF4-FFF2-40B4-BE49-F238E27FC236}">
                <a16:creationId xmlns:a16="http://schemas.microsoft.com/office/drawing/2014/main" id="{5B70BCF4-F575-466F-81B3-BCC2B3CBE054}"/>
              </a:ext>
            </a:extLst>
          </p:cNvPr>
          <p:cNvSpPr>
            <a:spLocks noGrp="1"/>
          </p:cNvSpPr>
          <p:nvPr>
            <p:ph type="ftr" sz="quarter" idx="11"/>
          </p:nvPr>
        </p:nvSpPr>
        <p:spPr/>
        <p:txBody>
          <a:bodyPr/>
          <a:lstStyle>
            <a:lvl1pPr>
              <a:defRPr/>
            </a:lvl1pPr>
          </a:lstStyle>
          <a:p>
            <a:pPr>
              <a:defRPr/>
            </a:pPr>
            <a:endParaRPr lang="lv-LV"/>
          </a:p>
        </p:txBody>
      </p:sp>
      <p:sp>
        <p:nvSpPr>
          <p:cNvPr id="6" name="Slide Number Placeholder 5">
            <a:extLst>
              <a:ext uri="{FF2B5EF4-FFF2-40B4-BE49-F238E27FC236}">
                <a16:creationId xmlns:a16="http://schemas.microsoft.com/office/drawing/2014/main" id="{AF46EA0D-8E88-4BA3-9FFB-9AA87721FD06}"/>
              </a:ext>
            </a:extLst>
          </p:cNvPr>
          <p:cNvSpPr>
            <a:spLocks noGrp="1"/>
          </p:cNvSpPr>
          <p:nvPr>
            <p:ph type="sldNum" sz="quarter" idx="12"/>
          </p:nvPr>
        </p:nvSpPr>
        <p:spPr/>
        <p:txBody>
          <a:bodyPr/>
          <a:lstStyle>
            <a:lvl1pPr>
              <a:defRPr/>
            </a:lvl1pPr>
          </a:lstStyle>
          <a:p>
            <a:pPr>
              <a:defRPr/>
            </a:pPr>
            <a:fld id="{7288A7B7-B960-4CEF-B785-12EECE242361}" type="slidenum">
              <a:rPr lang="lv-LV" altLang="lv-LV"/>
              <a:pPr>
                <a:defRPr/>
              </a:pPr>
              <a:t>‹#›</a:t>
            </a:fld>
            <a:endParaRPr lang="lv-LV" altLang="lv-LV"/>
          </a:p>
        </p:txBody>
      </p:sp>
    </p:spTree>
    <p:extLst>
      <p:ext uri="{BB962C8B-B14F-4D97-AF65-F5344CB8AC3E}">
        <p14:creationId xmlns:p14="http://schemas.microsoft.com/office/powerpoint/2010/main" val="1557579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3">
            <a:extLst>
              <a:ext uri="{FF2B5EF4-FFF2-40B4-BE49-F238E27FC236}">
                <a16:creationId xmlns:a16="http://schemas.microsoft.com/office/drawing/2014/main" id="{94D41B23-BD7B-47A1-B6D6-EE45847F6521}"/>
              </a:ext>
            </a:extLst>
          </p:cNvPr>
          <p:cNvSpPr>
            <a:spLocks noGrp="1"/>
          </p:cNvSpPr>
          <p:nvPr>
            <p:ph type="dt" sz="half" idx="10"/>
          </p:nvPr>
        </p:nvSpPr>
        <p:spPr/>
        <p:txBody>
          <a:bodyPr/>
          <a:lstStyle>
            <a:lvl1pPr>
              <a:defRPr/>
            </a:lvl1pPr>
          </a:lstStyle>
          <a:p>
            <a:pPr>
              <a:defRPr/>
            </a:pPr>
            <a:fld id="{01E97404-0711-4E33-B6A4-B62A7D8D4995}" type="datetime1">
              <a:rPr lang="lv-LV"/>
              <a:pPr>
                <a:defRPr/>
              </a:pPr>
              <a:t>24.01.2024</a:t>
            </a:fld>
            <a:endParaRPr lang="lv-LV"/>
          </a:p>
        </p:txBody>
      </p:sp>
      <p:sp>
        <p:nvSpPr>
          <p:cNvPr id="6" name="Footer Placeholder 4">
            <a:extLst>
              <a:ext uri="{FF2B5EF4-FFF2-40B4-BE49-F238E27FC236}">
                <a16:creationId xmlns:a16="http://schemas.microsoft.com/office/drawing/2014/main" id="{FF4E29BF-5BB1-4920-AE08-D8A5B13B2977}"/>
              </a:ext>
            </a:extLst>
          </p:cNvPr>
          <p:cNvSpPr>
            <a:spLocks noGrp="1"/>
          </p:cNvSpPr>
          <p:nvPr>
            <p:ph type="ftr" sz="quarter" idx="11"/>
          </p:nvPr>
        </p:nvSpPr>
        <p:spPr/>
        <p:txBody>
          <a:bodyPr/>
          <a:lstStyle>
            <a:lvl1pPr>
              <a:defRPr/>
            </a:lvl1pPr>
          </a:lstStyle>
          <a:p>
            <a:pPr>
              <a:defRPr/>
            </a:pPr>
            <a:endParaRPr lang="lv-LV"/>
          </a:p>
        </p:txBody>
      </p:sp>
      <p:sp>
        <p:nvSpPr>
          <p:cNvPr id="7" name="Slide Number Placeholder 5">
            <a:extLst>
              <a:ext uri="{FF2B5EF4-FFF2-40B4-BE49-F238E27FC236}">
                <a16:creationId xmlns:a16="http://schemas.microsoft.com/office/drawing/2014/main" id="{3717D86E-746C-45A8-9142-D7897200D74F}"/>
              </a:ext>
            </a:extLst>
          </p:cNvPr>
          <p:cNvSpPr>
            <a:spLocks noGrp="1"/>
          </p:cNvSpPr>
          <p:nvPr>
            <p:ph type="sldNum" sz="quarter" idx="12"/>
          </p:nvPr>
        </p:nvSpPr>
        <p:spPr/>
        <p:txBody>
          <a:bodyPr/>
          <a:lstStyle>
            <a:lvl1pPr>
              <a:defRPr/>
            </a:lvl1pPr>
          </a:lstStyle>
          <a:p>
            <a:pPr>
              <a:defRPr/>
            </a:pPr>
            <a:fld id="{12A95552-F0D7-41F1-8A4E-6C641C610CE9}" type="slidenum">
              <a:rPr lang="lv-LV" altLang="lv-LV"/>
              <a:pPr>
                <a:defRPr/>
              </a:pPr>
              <a:t>‹#›</a:t>
            </a:fld>
            <a:endParaRPr lang="lv-LV" altLang="lv-LV"/>
          </a:p>
        </p:txBody>
      </p:sp>
    </p:spTree>
    <p:extLst>
      <p:ext uri="{BB962C8B-B14F-4D97-AF65-F5344CB8AC3E}">
        <p14:creationId xmlns:p14="http://schemas.microsoft.com/office/powerpoint/2010/main" val="20989156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lv-LV"/>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3">
            <a:extLst>
              <a:ext uri="{FF2B5EF4-FFF2-40B4-BE49-F238E27FC236}">
                <a16:creationId xmlns:a16="http://schemas.microsoft.com/office/drawing/2014/main" id="{1B32A696-3D3D-4A71-8040-4FE14301C4EB}"/>
              </a:ext>
            </a:extLst>
          </p:cNvPr>
          <p:cNvSpPr>
            <a:spLocks noGrp="1"/>
          </p:cNvSpPr>
          <p:nvPr>
            <p:ph type="dt" sz="half" idx="10"/>
          </p:nvPr>
        </p:nvSpPr>
        <p:spPr/>
        <p:txBody>
          <a:bodyPr/>
          <a:lstStyle>
            <a:lvl1pPr>
              <a:defRPr/>
            </a:lvl1pPr>
          </a:lstStyle>
          <a:p>
            <a:pPr>
              <a:defRPr/>
            </a:pPr>
            <a:fld id="{8427BBDB-EA62-4721-B66E-687DF2377D02}" type="datetime1">
              <a:rPr lang="lv-LV"/>
              <a:pPr>
                <a:defRPr/>
              </a:pPr>
              <a:t>24.01.2024</a:t>
            </a:fld>
            <a:endParaRPr lang="lv-LV"/>
          </a:p>
        </p:txBody>
      </p:sp>
      <p:sp>
        <p:nvSpPr>
          <p:cNvPr id="8" name="Footer Placeholder 4">
            <a:extLst>
              <a:ext uri="{FF2B5EF4-FFF2-40B4-BE49-F238E27FC236}">
                <a16:creationId xmlns:a16="http://schemas.microsoft.com/office/drawing/2014/main" id="{39FB243E-D584-4A34-AE6F-C16A90025D1B}"/>
              </a:ext>
            </a:extLst>
          </p:cNvPr>
          <p:cNvSpPr>
            <a:spLocks noGrp="1"/>
          </p:cNvSpPr>
          <p:nvPr>
            <p:ph type="ftr" sz="quarter" idx="11"/>
          </p:nvPr>
        </p:nvSpPr>
        <p:spPr/>
        <p:txBody>
          <a:bodyPr/>
          <a:lstStyle>
            <a:lvl1pPr>
              <a:defRPr/>
            </a:lvl1pPr>
          </a:lstStyle>
          <a:p>
            <a:pPr>
              <a:defRPr/>
            </a:pPr>
            <a:endParaRPr lang="lv-LV"/>
          </a:p>
        </p:txBody>
      </p:sp>
      <p:sp>
        <p:nvSpPr>
          <p:cNvPr id="9" name="Slide Number Placeholder 5">
            <a:extLst>
              <a:ext uri="{FF2B5EF4-FFF2-40B4-BE49-F238E27FC236}">
                <a16:creationId xmlns:a16="http://schemas.microsoft.com/office/drawing/2014/main" id="{22332DFD-37CD-4D3B-87F9-37B79BF9C61F}"/>
              </a:ext>
            </a:extLst>
          </p:cNvPr>
          <p:cNvSpPr>
            <a:spLocks noGrp="1"/>
          </p:cNvSpPr>
          <p:nvPr>
            <p:ph type="sldNum" sz="quarter" idx="12"/>
          </p:nvPr>
        </p:nvSpPr>
        <p:spPr/>
        <p:txBody>
          <a:bodyPr/>
          <a:lstStyle>
            <a:lvl1pPr>
              <a:defRPr/>
            </a:lvl1pPr>
          </a:lstStyle>
          <a:p>
            <a:pPr>
              <a:defRPr/>
            </a:pPr>
            <a:fld id="{3DF578C9-8563-44EE-A28A-42E3B83A2915}" type="slidenum">
              <a:rPr lang="lv-LV" altLang="lv-LV"/>
              <a:pPr>
                <a:defRPr/>
              </a:pPr>
              <a:t>‹#›</a:t>
            </a:fld>
            <a:endParaRPr lang="lv-LV" altLang="lv-LV"/>
          </a:p>
        </p:txBody>
      </p:sp>
    </p:spTree>
    <p:extLst>
      <p:ext uri="{BB962C8B-B14F-4D97-AF65-F5344CB8AC3E}">
        <p14:creationId xmlns:p14="http://schemas.microsoft.com/office/powerpoint/2010/main" val="2873540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Date Placeholder 3">
            <a:extLst>
              <a:ext uri="{FF2B5EF4-FFF2-40B4-BE49-F238E27FC236}">
                <a16:creationId xmlns:a16="http://schemas.microsoft.com/office/drawing/2014/main" id="{CCED0D1C-3F0E-484A-B311-61454D8E1EC8}"/>
              </a:ext>
            </a:extLst>
          </p:cNvPr>
          <p:cNvSpPr>
            <a:spLocks noGrp="1"/>
          </p:cNvSpPr>
          <p:nvPr>
            <p:ph type="dt" sz="half" idx="10"/>
          </p:nvPr>
        </p:nvSpPr>
        <p:spPr/>
        <p:txBody>
          <a:bodyPr/>
          <a:lstStyle>
            <a:lvl1pPr>
              <a:defRPr/>
            </a:lvl1pPr>
          </a:lstStyle>
          <a:p>
            <a:pPr>
              <a:defRPr/>
            </a:pPr>
            <a:fld id="{DCE2E456-8D19-4F08-BC05-85753060F011}" type="datetime1">
              <a:rPr lang="lv-LV"/>
              <a:pPr>
                <a:defRPr/>
              </a:pPr>
              <a:t>24.01.2024</a:t>
            </a:fld>
            <a:endParaRPr lang="lv-LV"/>
          </a:p>
        </p:txBody>
      </p:sp>
      <p:sp>
        <p:nvSpPr>
          <p:cNvPr id="4" name="Footer Placeholder 4">
            <a:extLst>
              <a:ext uri="{FF2B5EF4-FFF2-40B4-BE49-F238E27FC236}">
                <a16:creationId xmlns:a16="http://schemas.microsoft.com/office/drawing/2014/main" id="{358D2457-417C-4065-84B9-572BF8BBD4F6}"/>
              </a:ext>
            </a:extLst>
          </p:cNvPr>
          <p:cNvSpPr>
            <a:spLocks noGrp="1"/>
          </p:cNvSpPr>
          <p:nvPr>
            <p:ph type="ftr" sz="quarter" idx="11"/>
          </p:nvPr>
        </p:nvSpPr>
        <p:spPr/>
        <p:txBody>
          <a:bodyPr/>
          <a:lstStyle>
            <a:lvl1pPr>
              <a:defRPr/>
            </a:lvl1pPr>
          </a:lstStyle>
          <a:p>
            <a:pPr>
              <a:defRPr/>
            </a:pPr>
            <a:endParaRPr lang="lv-LV"/>
          </a:p>
        </p:txBody>
      </p:sp>
      <p:sp>
        <p:nvSpPr>
          <p:cNvPr id="5" name="Slide Number Placeholder 5">
            <a:extLst>
              <a:ext uri="{FF2B5EF4-FFF2-40B4-BE49-F238E27FC236}">
                <a16:creationId xmlns:a16="http://schemas.microsoft.com/office/drawing/2014/main" id="{BB75D57C-31A7-4742-8442-3488BB51E6E8}"/>
              </a:ext>
            </a:extLst>
          </p:cNvPr>
          <p:cNvSpPr>
            <a:spLocks noGrp="1"/>
          </p:cNvSpPr>
          <p:nvPr>
            <p:ph type="sldNum" sz="quarter" idx="12"/>
          </p:nvPr>
        </p:nvSpPr>
        <p:spPr/>
        <p:txBody>
          <a:bodyPr/>
          <a:lstStyle>
            <a:lvl1pPr>
              <a:defRPr/>
            </a:lvl1pPr>
          </a:lstStyle>
          <a:p>
            <a:pPr>
              <a:defRPr/>
            </a:pPr>
            <a:fld id="{8C35BA4A-B336-4B24-ACE0-C6DC473D37BD}" type="slidenum">
              <a:rPr lang="lv-LV" altLang="lv-LV"/>
              <a:pPr>
                <a:defRPr/>
              </a:pPr>
              <a:t>‹#›</a:t>
            </a:fld>
            <a:endParaRPr lang="lv-LV" altLang="lv-LV"/>
          </a:p>
        </p:txBody>
      </p:sp>
    </p:spTree>
    <p:extLst>
      <p:ext uri="{BB962C8B-B14F-4D97-AF65-F5344CB8AC3E}">
        <p14:creationId xmlns:p14="http://schemas.microsoft.com/office/powerpoint/2010/main" val="20900497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A0A7E621-3E2D-41A9-A28A-3AFD26E37233}"/>
              </a:ext>
            </a:extLst>
          </p:cNvPr>
          <p:cNvSpPr>
            <a:spLocks noGrp="1"/>
          </p:cNvSpPr>
          <p:nvPr>
            <p:ph type="dt" sz="half" idx="10"/>
          </p:nvPr>
        </p:nvSpPr>
        <p:spPr/>
        <p:txBody>
          <a:bodyPr/>
          <a:lstStyle>
            <a:lvl1pPr>
              <a:defRPr/>
            </a:lvl1pPr>
          </a:lstStyle>
          <a:p>
            <a:pPr>
              <a:defRPr/>
            </a:pPr>
            <a:fld id="{5E476387-5F3D-485A-9791-97FE4068ED62}" type="datetime1">
              <a:rPr lang="lv-LV"/>
              <a:pPr>
                <a:defRPr/>
              </a:pPr>
              <a:t>24.01.2024</a:t>
            </a:fld>
            <a:endParaRPr lang="lv-LV"/>
          </a:p>
        </p:txBody>
      </p:sp>
      <p:sp>
        <p:nvSpPr>
          <p:cNvPr id="3" name="Footer Placeholder 4">
            <a:extLst>
              <a:ext uri="{FF2B5EF4-FFF2-40B4-BE49-F238E27FC236}">
                <a16:creationId xmlns:a16="http://schemas.microsoft.com/office/drawing/2014/main" id="{F24CB01F-EC8F-4585-8FE3-FA3588C1F430}"/>
              </a:ext>
            </a:extLst>
          </p:cNvPr>
          <p:cNvSpPr>
            <a:spLocks noGrp="1"/>
          </p:cNvSpPr>
          <p:nvPr>
            <p:ph type="ftr" sz="quarter" idx="11"/>
          </p:nvPr>
        </p:nvSpPr>
        <p:spPr/>
        <p:txBody>
          <a:bodyPr/>
          <a:lstStyle>
            <a:lvl1pPr>
              <a:defRPr/>
            </a:lvl1pPr>
          </a:lstStyle>
          <a:p>
            <a:pPr>
              <a:defRPr/>
            </a:pPr>
            <a:endParaRPr lang="lv-LV"/>
          </a:p>
        </p:txBody>
      </p:sp>
    </p:spTree>
    <p:extLst>
      <p:ext uri="{BB962C8B-B14F-4D97-AF65-F5344CB8AC3E}">
        <p14:creationId xmlns:p14="http://schemas.microsoft.com/office/powerpoint/2010/main" val="29116113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lv-LV"/>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75235FF6-6AE3-4995-AA10-13583B99A4C9}"/>
              </a:ext>
            </a:extLst>
          </p:cNvPr>
          <p:cNvSpPr>
            <a:spLocks noGrp="1"/>
          </p:cNvSpPr>
          <p:nvPr>
            <p:ph type="dt" sz="half" idx="10"/>
          </p:nvPr>
        </p:nvSpPr>
        <p:spPr/>
        <p:txBody>
          <a:bodyPr/>
          <a:lstStyle>
            <a:lvl1pPr>
              <a:defRPr/>
            </a:lvl1pPr>
          </a:lstStyle>
          <a:p>
            <a:pPr>
              <a:defRPr/>
            </a:pPr>
            <a:fld id="{67642205-56C8-4DC4-BB77-500B3DBD7058}" type="datetime1">
              <a:rPr lang="lv-LV"/>
              <a:pPr>
                <a:defRPr/>
              </a:pPr>
              <a:t>24.01.2024</a:t>
            </a:fld>
            <a:endParaRPr lang="lv-LV"/>
          </a:p>
        </p:txBody>
      </p:sp>
      <p:sp>
        <p:nvSpPr>
          <p:cNvPr id="6" name="Footer Placeholder 4">
            <a:extLst>
              <a:ext uri="{FF2B5EF4-FFF2-40B4-BE49-F238E27FC236}">
                <a16:creationId xmlns:a16="http://schemas.microsoft.com/office/drawing/2014/main" id="{F9D9BEBB-18B4-4785-B5D5-75DB2EA2ACA6}"/>
              </a:ext>
            </a:extLst>
          </p:cNvPr>
          <p:cNvSpPr>
            <a:spLocks noGrp="1"/>
          </p:cNvSpPr>
          <p:nvPr>
            <p:ph type="ftr" sz="quarter" idx="11"/>
          </p:nvPr>
        </p:nvSpPr>
        <p:spPr/>
        <p:txBody>
          <a:bodyPr/>
          <a:lstStyle>
            <a:lvl1pPr>
              <a:defRPr/>
            </a:lvl1pPr>
          </a:lstStyle>
          <a:p>
            <a:pPr>
              <a:defRPr/>
            </a:pPr>
            <a:endParaRPr lang="lv-LV"/>
          </a:p>
        </p:txBody>
      </p:sp>
      <p:sp>
        <p:nvSpPr>
          <p:cNvPr id="7" name="Slide Number Placeholder 5">
            <a:extLst>
              <a:ext uri="{FF2B5EF4-FFF2-40B4-BE49-F238E27FC236}">
                <a16:creationId xmlns:a16="http://schemas.microsoft.com/office/drawing/2014/main" id="{5108E9C7-EB23-4C75-AD53-DF99BC1F6FA2}"/>
              </a:ext>
            </a:extLst>
          </p:cNvPr>
          <p:cNvSpPr>
            <a:spLocks noGrp="1"/>
          </p:cNvSpPr>
          <p:nvPr>
            <p:ph type="sldNum" sz="quarter" idx="12"/>
          </p:nvPr>
        </p:nvSpPr>
        <p:spPr/>
        <p:txBody>
          <a:bodyPr/>
          <a:lstStyle>
            <a:lvl1pPr>
              <a:defRPr/>
            </a:lvl1pPr>
          </a:lstStyle>
          <a:p>
            <a:pPr>
              <a:defRPr/>
            </a:pPr>
            <a:fld id="{5E29F211-241A-414D-B4BF-F3CD216A79B6}" type="slidenum">
              <a:rPr lang="lv-LV" altLang="lv-LV"/>
              <a:pPr>
                <a:defRPr/>
              </a:pPr>
              <a:t>‹#›</a:t>
            </a:fld>
            <a:endParaRPr lang="lv-LV" altLang="lv-LV"/>
          </a:p>
        </p:txBody>
      </p:sp>
    </p:spTree>
    <p:extLst>
      <p:ext uri="{BB962C8B-B14F-4D97-AF65-F5344CB8AC3E}">
        <p14:creationId xmlns:p14="http://schemas.microsoft.com/office/powerpoint/2010/main" val="14086756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lv-LV"/>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lv-LV"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D81CAFD3-F450-4B2D-B09D-4156709043F9}"/>
              </a:ext>
            </a:extLst>
          </p:cNvPr>
          <p:cNvSpPr>
            <a:spLocks noGrp="1"/>
          </p:cNvSpPr>
          <p:nvPr>
            <p:ph type="dt" sz="half" idx="10"/>
          </p:nvPr>
        </p:nvSpPr>
        <p:spPr/>
        <p:txBody>
          <a:bodyPr/>
          <a:lstStyle>
            <a:lvl1pPr>
              <a:defRPr/>
            </a:lvl1pPr>
          </a:lstStyle>
          <a:p>
            <a:pPr>
              <a:defRPr/>
            </a:pPr>
            <a:fld id="{4968C411-9A5A-4E74-923B-F117B459DFC8}" type="datetime1">
              <a:rPr lang="lv-LV"/>
              <a:pPr>
                <a:defRPr/>
              </a:pPr>
              <a:t>24.01.2024</a:t>
            </a:fld>
            <a:endParaRPr lang="lv-LV"/>
          </a:p>
        </p:txBody>
      </p:sp>
      <p:sp>
        <p:nvSpPr>
          <p:cNvPr id="6" name="Footer Placeholder 4">
            <a:extLst>
              <a:ext uri="{FF2B5EF4-FFF2-40B4-BE49-F238E27FC236}">
                <a16:creationId xmlns:a16="http://schemas.microsoft.com/office/drawing/2014/main" id="{2DB9EB7B-C9CC-40A1-99AE-75DA2006C74D}"/>
              </a:ext>
            </a:extLst>
          </p:cNvPr>
          <p:cNvSpPr>
            <a:spLocks noGrp="1"/>
          </p:cNvSpPr>
          <p:nvPr>
            <p:ph type="ftr" sz="quarter" idx="11"/>
          </p:nvPr>
        </p:nvSpPr>
        <p:spPr/>
        <p:txBody>
          <a:bodyPr/>
          <a:lstStyle>
            <a:lvl1pPr>
              <a:defRPr/>
            </a:lvl1pPr>
          </a:lstStyle>
          <a:p>
            <a:pPr>
              <a:defRPr/>
            </a:pPr>
            <a:endParaRPr lang="lv-LV"/>
          </a:p>
        </p:txBody>
      </p:sp>
      <p:sp>
        <p:nvSpPr>
          <p:cNvPr id="7" name="Slide Number Placeholder 5">
            <a:extLst>
              <a:ext uri="{FF2B5EF4-FFF2-40B4-BE49-F238E27FC236}">
                <a16:creationId xmlns:a16="http://schemas.microsoft.com/office/drawing/2014/main" id="{4A85E07D-A103-45B5-AC13-E683E3C01A54}"/>
              </a:ext>
            </a:extLst>
          </p:cNvPr>
          <p:cNvSpPr>
            <a:spLocks noGrp="1"/>
          </p:cNvSpPr>
          <p:nvPr>
            <p:ph type="sldNum" sz="quarter" idx="12"/>
          </p:nvPr>
        </p:nvSpPr>
        <p:spPr/>
        <p:txBody>
          <a:bodyPr/>
          <a:lstStyle>
            <a:lvl1pPr>
              <a:defRPr/>
            </a:lvl1pPr>
          </a:lstStyle>
          <a:p>
            <a:pPr>
              <a:defRPr/>
            </a:pPr>
            <a:fld id="{962F6652-42B6-462F-91F7-190448918CFA}" type="slidenum">
              <a:rPr lang="lv-LV" altLang="lv-LV"/>
              <a:pPr>
                <a:defRPr/>
              </a:pPr>
              <a:t>‹#›</a:t>
            </a:fld>
            <a:endParaRPr lang="lv-LV" altLang="lv-LV"/>
          </a:p>
        </p:txBody>
      </p:sp>
    </p:spTree>
    <p:extLst>
      <p:ext uri="{BB962C8B-B14F-4D97-AF65-F5344CB8AC3E}">
        <p14:creationId xmlns:p14="http://schemas.microsoft.com/office/powerpoint/2010/main" val="31390639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70C034BD-8A64-40EE-A038-05E67D184B82}"/>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lv-LV"/>
              <a:t>Click to edit Master title style</a:t>
            </a:r>
            <a:endParaRPr lang="lv-LV" altLang="lv-LV"/>
          </a:p>
        </p:txBody>
      </p:sp>
      <p:sp>
        <p:nvSpPr>
          <p:cNvPr id="1027" name="Text Placeholder 2">
            <a:extLst>
              <a:ext uri="{FF2B5EF4-FFF2-40B4-BE49-F238E27FC236}">
                <a16:creationId xmlns:a16="http://schemas.microsoft.com/office/drawing/2014/main" id="{3710F32C-044A-4B86-A4B1-9D41CA1A49E3}"/>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endParaRPr lang="lv-LV" altLang="lv-LV"/>
          </a:p>
        </p:txBody>
      </p:sp>
      <p:sp>
        <p:nvSpPr>
          <p:cNvPr id="4" name="Date Placeholder 3">
            <a:extLst>
              <a:ext uri="{FF2B5EF4-FFF2-40B4-BE49-F238E27FC236}">
                <a16:creationId xmlns:a16="http://schemas.microsoft.com/office/drawing/2014/main" id="{03938836-6A66-4EEC-B8CC-C1E608DC62CA}"/>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43C906FE-2A92-42CB-8A47-6DFC70FAA0D8}" type="datetime1">
              <a:rPr lang="lv-LV"/>
              <a:pPr>
                <a:defRPr/>
              </a:pPr>
              <a:t>24.01.2024</a:t>
            </a:fld>
            <a:endParaRPr lang="lv-LV"/>
          </a:p>
        </p:txBody>
      </p:sp>
      <p:sp>
        <p:nvSpPr>
          <p:cNvPr id="5" name="Footer Placeholder 4">
            <a:extLst>
              <a:ext uri="{FF2B5EF4-FFF2-40B4-BE49-F238E27FC236}">
                <a16:creationId xmlns:a16="http://schemas.microsoft.com/office/drawing/2014/main" id="{0A6C2CC5-E473-4513-A3C9-17CCD9B08D9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lv-LV"/>
          </a:p>
        </p:txBody>
      </p:sp>
      <p:sp>
        <p:nvSpPr>
          <p:cNvPr id="6" name="Slide Number Placeholder 5">
            <a:extLst>
              <a:ext uri="{FF2B5EF4-FFF2-40B4-BE49-F238E27FC236}">
                <a16:creationId xmlns:a16="http://schemas.microsoft.com/office/drawing/2014/main" id="{C71E48D1-36FD-4113-8974-26A3AD77094E}"/>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77552DCE-8F6D-4AC3-BF54-2503B217194C}" type="slidenum">
              <a:rPr lang="lv-LV" altLang="lv-LV"/>
              <a:pPr>
                <a:defRPr/>
              </a:pPr>
              <a:t>‹#›</a:t>
            </a:fld>
            <a:endParaRPr lang="lv-LV" altLang="lv-LV"/>
          </a:p>
        </p:txBody>
      </p:sp>
      <p:pic>
        <p:nvPicPr>
          <p:cNvPr id="7" name="Picture 6">
            <a:extLst>
              <a:ext uri="{FF2B5EF4-FFF2-40B4-BE49-F238E27FC236}">
                <a16:creationId xmlns:a16="http://schemas.microsoft.com/office/drawing/2014/main" id="{E60DF7D2-35CD-CED1-50C3-B48DA86E2384}"/>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508" y="0"/>
            <a:ext cx="9142984" cy="6858000"/>
          </a:xfrm>
          <a:prstGeom prst="rect">
            <a:avLst/>
          </a:prstGeom>
        </p:spPr>
      </p:pic>
    </p:spTree>
  </p:cSld>
  <p:clrMap bg1="lt1" tx1="dk1" bg2="lt2" tx2="dk2" accent1="accent1" accent2="accent2" accent3="accent3" accent4="accent4" accent5="accent5" accent6="accent6" hlink="hlink" folHlink="folHlink"/>
  <p:sldLayoutIdLst>
    <p:sldLayoutId id="2147484115" r:id="rId1"/>
    <p:sldLayoutId id="2147484116" r:id="rId2"/>
    <p:sldLayoutId id="2147484117" r:id="rId3"/>
    <p:sldLayoutId id="2147484118" r:id="rId4"/>
    <p:sldLayoutId id="2147484119" r:id="rId5"/>
    <p:sldLayoutId id="2147484120" r:id="rId6"/>
    <p:sldLayoutId id="2147484125" r:id="rId7"/>
    <p:sldLayoutId id="2147484121" r:id="rId8"/>
    <p:sldLayoutId id="2147484122" r:id="rId9"/>
    <p:sldLayoutId id="2147484123" r:id="rId10"/>
    <p:sldLayoutId id="2147484124"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chart" Target="../charts/chart14.xml"/><Relationship Id="rId1" Type="http://schemas.openxmlformats.org/officeDocument/2006/relationships/slideLayout" Target="../slideLayouts/slideLayout7.xml"/><Relationship Id="rId4" Type="http://schemas.openxmlformats.org/officeDocument/2006/relationships/chart" Target="../charts/chart1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chart" Target="../charts/chart1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chart" Target="../charts/chart21.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chart" Target="../charts/chart23.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chart" Target="../charts/chart25.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chart" Target="../charts/chart27.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chart" Target="../charts/chart29.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chart" Target="../charts/chart31.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chart" Target="../charts/chart33.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chart" Target="../charts/chart36.xml"/><Relationship Id="rId2" Type="http://schemas.openxmlformats.org/officeDocument/2006/relationships/chart" Target="../charts/chart35.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chart" Target="../charts/chart38.xml"/><Relationship Id="rId2" Type="http://schemas.openxmlformats.org/officeDocument/2006/relationships/chart" Target="../charts/chart37.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chart" Target="../charts/chart40.xml"/><Relationship Id="rId2" Type="http://schemas.openxmlformats.org/officeDocument/2006/relationships/chart" Target="../charts/chart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chart" Target="../charts/chart42.xml"/><Relationship Id="rId2" Type="http://schemas.openxmlformats.org/officeDocument/2006/relationships/chart" Target="../charts/chart41.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chart" Target="../charts/chart44.xml"/><Relationship Id="rId2" Type="http://schemas.openxmlformats.org/officeDocument/2006/relationships/chart" Target="../charts/chart43.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chart" Target="../charts/chart45.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chart" Target="../charts/chart46.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chart" Target="../charts/chart47.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chart" Target="../charts/chart48.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chart" Target="../charts/chart49.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chart" Target="../charts/chart51.xml"/><Relationship Id="rId2" Type="http://schemas.openxmlformats.org/officeDocument/2006/relationships/chart" Target="../charts/chart50.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chart" Target="../charts/chart52.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chart" Target="../charts/chart53.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chart" Target="../charts/chart54.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chart" Target="../charts/chart55.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chart" Target="../charts/chart56.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chart" Target="../charts/chart57.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chart" Target="../charts/chart58.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chart" Target="../charts/chart59.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chart" Target="../charts/chart60.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chart" Target="../charts/chart6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oleObject" Target="../embeddings/oleObject1.bin"/><Relationship Id="rId1" Type="http://schemas.openxmlformats.org/officeDocument/2006/relationships/slideLayout" Target="../slideLayouts/slideLayout7.xml"/><Relationship Id="rId5" Type="http://schemas.openxmlformats.org/officeDocument/2006/relationships/image" Target="../media/image5.wmf"/><Relationship Id="rId4" Type="http://schemas.openxmlformats.org/officeDocument/2006/relationships/oleObject" Target="../embeddings/oleObject2.bin"/></Relationships>
</file>

<file path=ppt/slides/_rels/slide60.xml.rels><?xml version="1.0" encoding="UTF-8" standalone="yes"?>
<Relationships xmlns="http://schemas.openxmlformats.org/package/2006/relationships"><Relationship Id="rId2" Type="http://schemas.openxmlformats.org/officeDocument/2006/relationships/chart" Target="../charts/chart62.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chart" Target="../charts/chart63.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chart" Target="../charts/chart65.xml"/><Relationship Id="rId2" Type="http://schemas.openxmlformats.org/officeDocument/2006/relationships/chart" Target="../charts/chart64.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chart" Target="../charts/chart66.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chart" Target="../charts/chart68.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chart" Target="../charts/chart70.xml"/><Relationship Id="rId2" Type="http://schemas.openxmlformats.org/officeDocument/2006/relationships/chart" Target="../charts/chart69.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chart" Target="../charts/chart72.xml"/><Relationship Id="rId2" Type="http://schemas.openxmlformats.org/officeDocument/2006/relationships/chart" Target="../charts/chart71.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chart" Target="../charts/chart73.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chart" Target="../charts/chart75.xml"/><Relationship Id="rId2" Type="http://schemas.openxmlformats.org/officeDocument/2006/relationships/chart" Target="../charts/chart7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chart" Target="../charts/chart77.xml"/><Relationship Id="rId2" Type="http://schemas.openxmlformats.org/officeDocument/2006/relationships/chart" Target="../charts/chart76.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chart" Target="../charts/chart78.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chart" Target="../charts/chart79.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chart" Target="../charts/chart81.xml"/><Relationship Id="rId2" Type="http://schemas.openxmlformats.org/officeDocument/2006/relationships/chart" Target="../charts/chart80.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chart" Target="../charts/chart83.xml"/><Relationship Id="rId2" Type="http://schemas.openxmlformats.org/officeDocument/2006/relationships/chart" Target="../charts/chart82.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chart" Target="../charts/chart85.xml"/><Relationship Id="rId2" Type="http://schemas.openxmlformats.org/officeDocument/2006/relationships/chart" Target="../charts/chart84.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chart" Target="../charts/chart87.xml"/><Relationship Id="rId2" Type="http://schemas.openxmlformats.org/officeDocument/2006/relationships/chart" Target="../charts/chart86.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chart" Target="../charts/chart89.xml"/><Relationship Id="rId2" Type="http://schemas.openxmlformats.org/officeDocument/2006/relationships/chart" Target="../charts/chart88.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chart" Target="../charts/chart91.xml"/><Relationship Id="rId2" Type="http://schemas.openxmlformats.org/officeDocument/2006/relationships/chart" Target="../charts/chart90.xml"/><Relationship Id="rId1" Type="http://schemas.openxmlformats.org/officeDocument/2006/relationships/slideLayout" Target="../slideLayouts/slideLayout7.xml"/><Relationship Id="rId4" Type="http://schemas.openxmlformats.org/officeDocument/2006/relationships/chart" Target="../charts/chart92.xml"/></Relationships>
</file>

<file path=ppt/slides/_rels/slide85.xml.rels><?xml version="1.0" encoding="UTF-8" standalone="yes"?>
<Relationships xmlns="http://schemas.openxmlformats.org/package/2006/relationships"><Relationship Id="rId3" Type="http://schemas.openxmlformats.org/officeDocument/2006/relationships/chart" Target="../charts/chart93.xml"/><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chart" Target="../charts/chart95.xml"/><Relationship Id="rId4" Type="http://schemas.openxmlformats.org/officeDocument/2006/relationships/chart" Target="../charts/chart94.xml"/></Relationships>
</file>

<file path=ppt/slides/_rels/slide86.xml.rels><?xml version="1.0" encoding="UTF-8" standalone="yes"?>
<Relationships xmlns="http://schemas.openxmlformats.org/package/2006/relationships"><Relationship Id="rId2" Type="http://schemas.openxmlformats.org/officeDocument/2006/relationships/chart" Target="../charts/chart96.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chart" Target="../charts/chart98.xml"/><Relationship Id="rId2" Type="http://schemas.openxmlformats.org/officeDocument/2006/relationships/chart" Target="../charts/chart97.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hyperlink" Target="mailto:sana@latfacts.lv" TargetMode="External"/><Relationship Id="rId2" Type="http://schemas.openxmlformats.org/officeDocument/2006/relationships/hyperlink" Target="http://www.latvianfacts.lv/" TargetMode="Externa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EDAAE6D-02EF-91BB-0FB0-DFDAA52ADF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 y="0"/>
            <a:ext cx="9142984" cy="6858000"/>
          </a:xfrm>
          <a:prstGeom prst="rect">
            <a:avLst/>
          </a:prstGeom>
        </p:spPr>
      </p:pic>
      <p:sp>
        <p:nvSpPr>
          <p:cNvPr id="4" name="Rectangle 9">
            <a:extLst>
              <a:ext uri="{FF2B5EF4-FFF2-40B4-BE49-F238E27FC236}">
                <a16:creationId xmlns:a16="http://schemas.microsoft.com/office/drawing/2014/main" id="{28B6668A-37FE-C450-98F7-84538C514696}"/>
              </a:ext>
            </a:extLst>
          </p:cNvPr>
          <p:cNvSpPr>
            <a:spLocks noChangeArrowheads="1"/>
          </p:cNvSpPr>
          <p:nvPr/>
        </p:nvSpPr>
        <p:spPr bwMode="auto">
          <a:xfrm>
            <a:off x="642938" y="1268413"/>
            <a:ext cx="8072437" cy="2016125"/>
          </a:xfrm>
          <a:prstGeom prst="rect">
            <a:avLst/>
          </a:prstGeom>
          <a:noFill/>
          <a:ln w="9525">
            <a:noFill/>
            <a:miter lim="800000"/>
            <a:headEnd/>
            <a:tailEnd/>
          </a:ln>
          <a:effectLst/>
        </p:spPr>
        <p:txBody>
          <a:bodyPr/>
          <a:lstStyle/>
          <a:p>
            <a:pPr algn="ctr" fontAlgn="auto">
              <a:lnSpc>
                <a:spcPct val="130000"/>
              </a:lnSpc>
              <a:spcBef>
                <a:spcPts val="0"/>
              </a:spcBef>
              <a:spcAft>
                <a:spcPts val="0"/>
              </a:spcAft>
              <a:defRPr/>
            </a:pPr>
            <a:r>
              <a:rPr lang="lv-LV" sz="3200" dirty="0">
                <a:solidFill>
                  <a:schemeClr val="bg1"/>
                </a:solidFill>
                <a:effectDag name="">
                  <a:cont type="tree" name="">
                    <a:effect ref="fillLine"/>
                    <a:outerShdw dist="38100" dir="13500000" algn="br">
                      <a:srgbClr val="FFFFFF"/>
                    </a:outerShdw>
                  </a:cont>
                  <a:cont type="tree" name="">
                    <a:effect ref="fillLine"/>
                    <a:outerShdw dist="38100" dir="2700000" algn="tl">
                      <a:srgbClr val="999999"/>
                    </a:outerShdw>
                  </a:cont>
                  <a:effect ref="fillLine"/>
                </a:effectDag>
                <a:latin typeface="+mj-lt"/>
              </a:rPr>
              <a:t>Latviešu valodas lietojums un kvalitāte elektroniskajos plašsaziņas līdzekļos un interneta vietnēs</a:t>
            </a:r>
          </a:p>
        </p:txBody>
      </p:sp>
      <p:sp>
        <p:nvSpPr>
          <p:cNvPr id="5" name="Rectangle 8">
            <a:extLst>
              <a:ext uri="{FF2B5EF4-FFF2-40B4-BE49-F238E27FC236}">
                <a16:creationId xmlns:a16="http://schemas.microsoft.com/office/drawing/2014/main" id="{F81C5ED4-0AF7-6A9D-CE2B-0ABB249DBD02}"/>
              </a:ext>
            </a:extLst>
          </p:cNvPr>
          <p:cNvSpPr>
            <a:spLocks noChangeArrowheads="1"/>
          </p:cNvSpPr>
          <p:nvPr/>
        </p:nvSpPr>
        <p:spPr bwMode="auto">
          <a:xfrm>
            <a:off x="1321593" y="4223568"/>
            <a:ext cx="6715125" cy="647651"/>
          </a:xfrm>
          <a:prstGeom prst="rect">
            <a:avLst/>
          </a:prstGeom>
          <a:noFill/>
          <a:ln w="9525">
            <a:noFill/>
            <a:miter lim="800000"/>
            <a:headEnd/>
            <a:tailEnd/>
          </a:ln>
        </p:spPr>
        <p:txBody>
          <a:bodyPr/>
          <a:lstStyle/>
          <a:p>
            <a:pPr marL="342900" indent="-342900" algn="ctr">
              <a:spcBef>
                <a:spcPct val="20000"/>
              </a:spcBef>
              <a:defRPr/>
            </a:pPr>
            <a:r>
              <a:rPr lang="lv-LV" sz="2000" dirty="0">
                <a:solidFill>
                  <a:schemeClr val="accent2">
                    <a:lumMod val="20000"/>
                    <a:lumOff val="80000"/>
                  </a:schemeClr>
                </a:solidFill>
                <a:latin typeface="+mj-lt"/>
              </a:rPr>
              <a:t>KVANTITATĪVAIS PĒTĪJUMS</a:t>
            </a:r>
          </a:p>
        </p:txBody>
      </p:sp>
      <p:sp>
        <p:nvSpPr>
          <p:cNvPr id="6" name="Rectangle 5">
            <a:extLst>
              <a:ext uri="{FF2B5EF4-FFF2-40B4-BE49-F238E27FC236}">
                <a16:creationId xmlns:a16="http://schemas.microsoft.com/office/drawing/2014/main" id="{D7468F8B-F8CC-D3A4-4B73-AA6A01A17BC1}"/>
              </a:ext>
            </a:extLst>
          </p:cNvPr>
          <p:cNvSpPr>
            <a:spLocks noChangeArrowheads="1"/>
          </p:cNvSpPr>
          <p:nvPr/>
        </p:nvSpPr>
        <p:spPr bwMode="auto">
          <a:xfrm>
            <a:off x="1847850" y="5810250"/>
            <a:ext cx="5481638" cy="571500"/>
          </a:xfrm>
          <a:prstGeom prst="rect">
            <a:avLst/>
          </a:prstGeom>
          <a:noFill/>
          <a:ln w="9525">
            <a:noFill/>
            <a:miter lim="800000"/>
            <a:headEnd/>
            <a:tailEnd/>
          </a:ln>
        </p:spPr>
        <p:txBody>
          <a:bodyPr/>
          <a:lstStyle/>
          <a:p>
            <a:pPr marL="342900" indent="-342900" algn="ctr">
              <a:spcBef>
                <a:spcPct val="20000"/>
              </a:spcBef>
              <a:defRPr/>
            </a:pPr>
            <a:r>
              <a:rPr lang="lv-LV" dirty="0">
                <a:solidFill>
                  <a:schemeClr val="accent2">
                    <a:lumMod val="20000"/>
                    <a:lumOff val="80000"/>
                  </a:schemeClr>
                </a:solidFill>
                <a:latin typeface="+mj-lt"/>
              </a:rPr>
              <a:t>© “Latvijas Fakti”, 2023.g. novembris - decembris</a:t>
            </a:r>
            <a:endParaRPr lang="en-GB" dirty="0">
              <a:solidFill>
                <a:schemeClr val="accent2">
                  <a:lumMod val="20000"/>
                  <a:lumOff val="80000"/>
                </a:schemeClr>
              </a:solidFill>
              <a:latin typeface="+mj-lt"/>
            </a:endParaRPr>
          </a:p>
        </p:txBody>
      </p:sp>
    </p:spTree>
    <p:extLst>
      <p:ext uri="{BB962C8B-B14F-4D97-AF65-F5344CB8AC3E}">
        <p14:creationId xmlns:p14="http://schemas.microsoft.com/office/powerpoint/2010/main" val="5745158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17B7866-7C56-73AA-7EDC-B5DA8D53F290}"/>
              </a:ext>
            </a:extLst>
          </p:cNvPr>
          <p:cNvSpPr>
            <a:spLocks noChangeArrowheads="1"/>
          </p:cNvSpPr>
          <p:nvPr/>
        </p:nvSpPr>
        <p:spPr bwMode="auto">
          <a:xfrm>
            <a:off x="310551" y="293306"/>
            <a:ext cx="8436634" cy="5913480"/>
          </a:xfrm>
          <a:prstGeom prst="rect">
            <a:avLst/>
          </a:prstGeom>
          <a:noFill/>
          <a:ln w="9525">
            <a:noFill/>
            <a:miter lim="800000"/>
            <a:headEnd/>
            <a:tailEnd/>
          </a:ln>
        </p:spPr>
        <p:txBody>
          <a:bodyPr/>
          <a:lstStyle/>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Radio pēc visiem kritērijiem (ziņas un  informatīvi analītiskie raidījumi; kultūras un izglītojošie raidījumi; izklaides raidījumi, šovi, filmas un seriāli) latviešu valodas lietojuma pareizība un saprotamība vispozitīvāk tika vērtēta sabiedriskā radio kanālos LR1, LR2, LR3. Salīdzinoši rezervētāk vērtētie radio kanāli ir LR5, LR6 un Eiropas Hitu radio.</a:t>
            </a:r>
          </a:p>
          <a:p>
            <a:pPr marL="1828800" lvl="3" indent="-457200" algn="just">
              <a:lnSpc>
                <a:spcPct val="120000"/>
              </a:lnSpc>
              <a:spcBef>
                <a:spcPts val="600"/>
              </a:spcBef>
              <a:buClr>
                <a:srgbClr val="CC3300"/>
              </a:buClr>
              <a:buFont typeface="Wingdings" panose="05000000000000000000" pitchFamily="2" charset="2"/>
              <a:buChar char="Ø"/>
            </a:pPr>
            <a:r>
              <a:rPr lang="lv-LV" sz="1100" dirty="0">
                <a:solidFill>
                  <a:srgbClr val="000000"/>
                </a:solidFill>
                <a:latin typeface="Calibri" pitchFamily="34" charset="0"/>
              </a:rPr>
              <a:t>Latvijas radio 1 pēc visiem kritērijiem latviešu valodas lietojumu 10 punktu skalā ar kādu no divām augstākajām vērtējumu atzīmēm (9-10 punkti) vērtēja 46%-49% respondentu, vidējais vērtējums sasniedza 8,9 punktus;</a:t>
            </a:r>
          </a:p>
          <a:p>
            <a:pPr marL="1828800" lvl="3" indent="-457200" algn="just">
              <a:lnSpc>
                <a:spcPct val="120000"/>
              </a:lnSpc>
              <a:spcBef>
                <a:spcPts val="600"/>
              </a:spcBef>
              <a:buClr>
                <a:srgbClr val="CC3300"/>
              </a:buClr>
              <a:buFont typeface="Wingdings" panose="05000000000000000000" pitchFamily="2" charset="2"/>
              <a:buChar char="Ø"/>
            </a:pPr>
            <a:r>
              <a:rPr lang="lv-LV" sz="1100" dirty="0">
                <a:solidFill>
                  <a:srgbClr val="000000"/>
                </a:solidFill>
                <a:latin typeface="Calibri" pitchFamily="34" charset="0"/>
              </a:rPr>
              <a:t>Latvijas radio 2 visās anketas pozīcijās 10 punktu skalā ar kādu no divām augstākajām vērtējumu atzīmēm (9-10 punkti) vērtēja 42%-44% respondentu, vidējais vērtējums sasniedza 8,8-8,9 punktus;</a:t>
            </a:r>
          </a:p>
          <a:p>
            <a:pPr marL="1828800" lvl="3" indent="-457200" algn="just">
              <a:lnSpc>
                <a:spcPct val="120000"/>
              </a:lnSpc>
              <a:spcBef>
                <a:spcPts val="600"/>
              </a:spcBef>
              <a:buClr>
                <a:srgbClr val="CC3300"/>
              </a:buClr>
              <a:buFont typeface="Wingdings" panose="05000000000000000000" pitchFamily="2" charset="2"/>
              <a:buChar char="Ø"/>
            </a:pPr>
            <a:r>
              <a:rPr lang="lv-LV" sz="1100" dirty="0">
                <a:solidFill>
                  <a:srgbClr val="000000"/>
                </a:solidFill>
                <a:latin typeface="Calibri" pitchFamily="34" charset="0"/>
              </a:rPr>
              <a:t>Latvijas radio 3 Klasika latviešu valodas lietojumu 10 punktu skalā ar kādu no divām augstākajām vērtējumu atzīmēm (9-10 punkti) vērtēja 25%-26% respondentu, vidējais vērtējums sasniedza 8,8-8,9 punktus;</a:t>
            </a:r>
          </a:p>
          <a:p>
            <a:pPr marL="1828800" lvl="3" indent="-457200" algn="just">
              <a:lnSpc>
                <a:spcPct val="120000"/>
              </a:lnSpc>
              <a:spcBef>
                <a:spcPts val="600"/>
              </a:spcBef>
              <a:buClr>
                <a:srgbClr val="CC3300"/>
              </a:buClr>
              <a:buFont typeface="Wingdings" panose="05000000000000000000" pitchFamily="2" charset="2"/>
              <a:buChar char="Ø"/>
            </a:pPr>
            <a:r>
              <a:rPr lang="lv-LV" sz="1100" dirty="0">
                <a:solidFill>
                  <a:srgbClr val="000000"/>
                </a:solidFill>
                <a:latin typeface="Calibri" pitchFamily="34" charset="0"/>
              </a:rPr>
              <a:t>Arī visi pārējie aptaujā iekļautie radio kanāli vidēji tika vērtēti ar augstāku atzīmi par 8 punktiem, kas 10 punktu skalā uzskatāms par pozitīvu vērtējumu. Kritiski (1-5 punkti) latviešu valodas lietojuma pareizumu un saprotamību aptaujā iekļautajos radio kanālos vērtēja ne vairāk kā 4% aptaujāto Latvijas iedzīvotāju, kuri klausās radio latviešu valodā.</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Arī starp populārākajām interneta vietnēm latviešu valodas lietojums pārliecinoši vispozitīvāk tika vērtēts sabiedrisko mediju portālā LSM.lv. </a:t>
            </a:r>
          </a:p>
          <a:p>
            <a:pPr marL="1828800" lvl="3" indent="-457200" algn="just">
              <a:lnSpc>
                <a:spcPct val="120000"/>
              </a:lnSpc>
              <a:spcBef>
                <a:spcPts val="600"/>
              </a:spcBef>
              <a:buClr>
                <a:srgbClr val="CC3300"/>
              </a:buClr>
              <a:buFont typeface="Wingdings" panose="05000000000000000000" pitchFamily="2" charset="2"/>
              <a:buChar char="Ø"/>
            </a:pPr>
            <a:r>
              <a:rPr lang="lv-LV" sz="1100" dirty="0">
                <a:solidFill>
                  <a:srgbClr val="000000"/>
                </a:solidFill>
                <a:latin typeface="Calibri" pitchFamily="34" charset="0"/>
              </a:rPr>
              <a:t>LSM.lv latviešu valodas lietojumu 10 punktu skalā ar kādu no divām augstākajām vērtējumu atzīmēm (9-10 punkti) vērtēja 36% respondentu, vidējais vērtējums sasniedza 8,</a:t>
            </a:r>
            <a:r>
              <a:rPr lang="en-US" sz="1100" dirty="0">
                <a:solidFill>
                  <a:srgbClr val="000000"/>
                </a:solidFill>
                <a:latin typeface="Calibri" pitchFamily="34" charset="0"/>
              </a:rPr>
              <a:t>3</a:t>
            </a:r>
            <a:r>
              <a:rPr lang="lv-LV" sz="1100" dirty="0">
                <a:solidFill>
                  <a:srgbClr val="000000"/>
                </a:solidFill>
                <a:latin typeface="Calibri" pitchFamily="34" charset="0"/>
              </a:rPr>
              <a:t> punktus;</a:t>
            </a:r>
          </a:p>
          <a:p>
            <a:pPr marL="1828800" lvl="3" indent="-457200" algn="just">
              <a:lnSpc>
                <a:spcPct val="120000"/>
              </a:lnSpc>
              <a:spcBef>
                <a:spcPts val="600"/>
              </a:spcBef>
              <a:buClr>
                <a:srgbClr val="CC3300"/>
              </a:buClr>
              <a:buFont typeface="Wingdings" panose="05000000000000000000" pitchFamily="2" charset="2"/>
              <a:buChar char="Ø"/>
            </a:pPr>
            <a:r>
              <a:rPr lang="lv-LV" sz="1100" dirty="0">
                <a:solidFill>
                  <a:srgbClr val="000000"/>
                </a:solidFill>
                <a:latin typeface="Calibri" pitchFamily="34" charset="0"/>
              </a:rPr>
              <a:t>Nākamajās vietās ierindojās retv.lv (vidējais vērtējums 8 punkti), Tv3Play (7,8 punkti) un LA.lv (7,7 punkti) kuras gan ir ievērojami mazāk populāras interneta vietnes;</a:t>
            </a:r>
          </a:p>
          <a:p>
            <a:pPr marL="1828800" lvl="3" indent="-457200" algn="just">
              <a:lnSpc>
                <a:spcPct val="120000"/>
              </a:lnSpc>
              <a:spcBef>
                <a:spcPts val="600"/>
              </a:spcBef>
              <a:buClr>
                <a:srgbClr val="CC3300"/>
              </a:buClr>
              <a:buFont typeface="Wingdings" panose="05000000000000000000" pitchFamily="2" charset="2"/>
              <a:buChar char="Ø"/>
            </a:pPr>
            <a:r>
              <a:rPr lang="lv-LV" sz="1100" dirty="0">
                <a:solidFill>
                  <a:srgbClr val="000000"/>
                </a:solidFill>
                <a:latin typeface="Calibri" pitchFamily="34" charset="0"/>
              </a:rPr>
              <a:t>Citi populārākie Latvijas interneta portāli kā Delfi.tv (vidējais vērtējums 7,6 punkti), Tvnet.lv (7,5 punkti), Apollo.lv (7,4 punkti) pēc latviešu valodas lietojuma kvalitātes tika vērtēti jūtami kritiskāk nekā sabiedrisko mediju vienotais portāls;</a:t>
            </a:r>
          </a:p>
          <a:p>
            <a:pPr marL="1828800" lvl="3" indent="-457200" algn="just">
              <a:lnSpc>
                <a:spcPct val="120000"/>
              </a:lnSpc>
              <a:spcBef>
                <a:spcPts val="600"/>
              </a:spcBef>
              <a:buClr>
                <a:srgbClr val="CC3300"/>
              </a:buClr>
              <a:buFont typeface="Wingdings" panose="05000000000000000000" pitchFamily="2" charset="2"/>
              <a:buChar char="Ø"/>
            </a:pPr>
            <a:r>
              <a:rPr lang="lv-LV" sz="1100" dirty="0">
                <a:solidFill>
                  <a:srgbClr val="000000"/>
                </a:solidFill>
                <a:latin typeface="Calibri" pitchFamily="34" charset="0"/>
              </a:rPr>
              <a:t>Jāatzīmē vispārēja tendence – interneta medijiem latviešu valodas lietojums tika vērtēts kopumā ievērojami kritiskāk nekā televīzijas un radio kanāliem. Acīmredzot, interneta medijos iedzīvotāji biežāk nekā tradicionālajos medijos saskaras ar dažādām valodas stila kļūdām, neveikliem tulkojumiem, aizguvumiem no citām valodām un līdzīgām nekvalitatīva valodas lietojuma parādībām.</a:t>
            </a:r>
          </a:p>
        </p:txBody>
      </p:sp>
    </p:spTree>
    <p:extLst>
      <p:ext uri="{BB962C8B-B14F-4D97-AF65-F5344CB8AC3E}">
        <p14:creationId xmlns:p14="http://schemas.microsoft.com/office/powerpoint/2010/main" val="35066546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D2AFB-4516-EEAF-A274-D15C4A7DF629}"/>
              </a:ext>
            </a:extLst>
          </p:cNvPr>
          <p:cNvSpPr>
            <a:spLocks noChangeArrowheads="1"/>
          </p:cNvSpPr>
          <p:nvPr/>
        </p:nvSpPr>
        <p:spPr bwMode="auto">
          <a:xfrm>
            <a:off x="539552" y="476672"/>
            <a:ext cx="8136904" cy="5885381"/>
          </a:xfrm>
          <a:prstGeom prst="rect">
            <a:avLst/>
          </a:prstGeom>
          <a:noFill/>
          <a:ln w="9525">
            <a:noFill/>
            <a:miter lim="800000"/>
            <a:headEnd/>
            <a:tailEnd/>
          </a:ln>
        </p:spPr>
        <p:txBody>
          <a:bodyPr/>
          <a:lstStyle/>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Līdzīgi kā 2022.g. pētījumā, arī šogad vairākums aptaujāto Latvijas iedzīvotāju pēdējā gada laikā ir </a:t>
            </a:r>
            <a:r>
              <a:rPr lang="lv-LV" sz="1100" dirty="0" err="1">
                <a:solidFill>
                  <a:srgbClr val="000000"/>
                </a:solidFill>
                <a:latin typeface="Calibri" pitchFamily="34" charset="0"/>
              </a:rPr>
              <a:t>saskārušies</a:t>
            </a:r>
            <a:r>
              <a:rPr lang="lv-LV" sz="1100" dirty="0">
                <a:solidFill>
                  <a:srgbClr val="000000"/>
                </a:solidFill>
                <a:latin typeface="Calibri" pitchFamily="34" charset="0"/>
              </a:rPr>
              <a:t> ar nepareizu latviešu valodas lietojumu mediju saturā. Šogad kopumā nedaudz retāk tika minēta bieža saskare ar dažādām negatīvām valodas lietojuma pazīmēm. Aptaujātie mediju satura lietotāji latviešu valodā visbiežāk </a:t>
            </a:r>
            <a:r>
              <a:rPr lang="lv-LV" sz="1100" dirty="0" err="1">
                <a:solidFill>
                  <a:srgbClr val="000000"/>
                </a:solidFill>
                <a:latin typeface="Calibri" pitchFamily="34" charset="0"/>
              </a:rPr>
              <a:t>saskārušies</a:t>
            </a:r>
            <a:r>
              <a:rPr lang="lv-LV" sz="1100" dirty="0">
                <a:solidFill>
                  <a:srgbClr val="000000"/>
                </a:solidFill>
                <a:latin typeface="Calibri" pitchFamily="34" charset="0"/>
              </a:rPr>
              <a:t> ar šādām negācijām:</a:t>
            </a:r>
          </a:p>
          <a:p>
            <a:pPr marL="1371600" lvl="2" indent="-457200" algn="just">
              <a:lnSpc>
                <a:spcPct val="120000"/>
              </a:lnSpc>
              <a:spcBef>
                <a:spcPts val="600"/>
              </a:spcBef>
              <a:buClr>
                <a:srgbClr val="CC3300"/>
              </a:buClr>
              <a:buFont typeface="Wingdings" panose="05000000000000000000" pitchFamily="2" charset="2"/>
              <a:buChar char="ü"/>
            </a:pPr>
            <a:r>
              <a:rPr lang="lv-LV" sz="1100" dirty="0" err="1">
                <a:solidFill>
                  <a:srgbClr val="000000"/>
                </a:solidFill>
                <a:latin typeface="Calibri" pitchFamily="34" charset="0"/>
              </a:rPr>
              <a:t>Anglismi</a:t>
            </a:r>
            <a:r>
              <a:rPr lang="lv-LV" sz="1100" dirty="0">
                <a:solidFill>
                  <a:srgbClr val="000000"/>
                </a:solidFill>
                <a:latin typeface="Calibri" pitchFamily="34" charset="0"/>
              </a:rPr>
              <a:t> – ar tiem kopumā </a:t>
            </a:r>
            <a:r>
              <a:rPr lang="lv-LV" sz="1100" dirty="0" err="1">
                <a:solidFill>
                  <a:srgbClr val="000000"/>
                </a:solidFill>
                <a:latin typeface="Calibri" pitchFamily="34" charset="0"/>
              </a:rPr>
              <a:t>saskārušies</a:t>
            </a:r>
            <a:r>
              <a:rPr lang="lv-LV" sz="1100" dirty="0">
                <a:solidFill>
                  <a:srgbClr val="000000"/>
                </a:solidFill>
                <a:latin typeface="Calibri" pitchFamily="34" charset="0"/>
              </a:rPr>
              <a:t> 74%, ļoti vai diezgan bieži tos pamanījuši 42% (-4% salīdzinājumā ar 2022.g.) aptaujāto Latvijas iedzīvotāju; </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Liekvārdība – ar to kopumā </a:t>
            </a:r>
            <a:r>
              <a:rPr lang="lv-LV" sz="1100" dirty="0" err="1">
                <a:solidFill>
                  <a:srgbClr val="000000"/>
                </a:solidFill>
                <a:latin typeface="Calibri" pitchFamily="34" charset="0"/>
              </a:rPr>
              <a:t>saskārušies</a:t>
            </a:r>
            <a:r>
              <a:rPr lang="lv-LV" sz="1100" dirty="0">
                <a:solidFill>
                  <a:srgbClr val="000000"/>
                </a:solidFill>
                <a:latin typeface="Calibri" pitchFamily="34" charset="0"/>
              </a:rPr>
              <a:t> 64%, ļoti vai diezgan bieži to pamanījuši 35% (-1% salīdzinājumā ar 2022.g.) respondentu; </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Sarunvaloda un slengs – ar to reizēm </a:t>
            </a:r>
            <a:r>
              <a:rPr lang="lv-LV" sz="1100" dirty="0" err="1">
                <a:solidFill>
                  <a:srgbClr val="000000"/>
                </a:solidFill>
                <a:latin typeface="Calibri" pitchFamily="34" charset="0"/>
              </a:rPr>
              <a:t>saskārušies</a:t>
            </a:r>
            <a:r>
              <a:rPr lang="lv-LV" sz="1100" dirty="0">
                <a:solidFill>
                  <a:srgbClr val="000000"/>
                </a:solidFill>
                <a:latin typeface="Calibri" pitchFamily="34" charset="0"/>
              </a:rPr>
              <a:t> 65%, ļoti vai diezgan bieži tos pamanījuši 29% (+3% salīdzinājumā ar 2022.g.) respondentu;</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Kļūdas subtitros – ar tiem kopumā </a:t>
            </a:r>
            <a:r>
              <a:rPr lang="lv-LV" sz="1100" dirty="0" err="1">
                <a:solidFill>
                  <a:srgbClr val="000000"/>
                </a:solidFill>
                <a:latin typeface="Calibri" pitchFamily="34" charset="0"/>
              </a:rPr>
              <a:t>saskārušies</a:t>
            </a:r>
            <a:r>
              <a:rPr lang="lv-LV" sz="1100" dirty="0">
                <a:solidFill>
                  <a:srgbClr val="000000"/>
                </a:solidFill>
                <a:latin typeface="Calibri" pitchFamily="34" charset="0"/>
              </a:rPr>
              <a:t> 59%, ļoti vai diezgan bieži tos pamanījuši 29% (-1% salīdzinājumā ar 2022.g.) aptaujas dalībnieku;</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Sarežģīta valoda, pārāk daudz svešvārdu – ar šo parādību </a:t>
            </a:r>
            <a:r>
              <a:rPr lang="lv-LV" sz="1100" dirty="0" err="1">
                <a:solidFill>
                  <a:srgbClr val="000000"/>
                </a:solidFill>
                <a:latin typeface="Calibri" pitchFamily="34" charset="0"/>
              </a:rPr>
              <a:t>saskārušies</a:t>
            </a:r>
            <a:r>
              <a:rPr lang="lv-LV" sz="1100" dirty="0">
                <a:solidFill>
                  <a:srgbClr val="000000"/>
                </a:solidFill>
                <a:latin typeface="Calibri" pitchFamily="34" charset="0"/>
              </a:rPr>
              <a:t> 62%, ļoti vai diezgan bieži to pamanījuši 28%  (-1% salīdzinājumā ar 2022.g.) aptaujāto Latvijas iedzīvotāju; </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Citas negatīvas latviešu valodas lietojuma pazīmes ļoti vai diezgan bieži pamanījuši mazāk par 20% respondentu.</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Runājot par latviešu valodas lietojumu medijos, vairākums aptaujas dalībnieku piekrita šādiem izteikumiem: </a:t>
            </a:r>
          </a:p>
          <a:p>
            <a:pPr marL="1371600" lvl="2" indent="-457200" algn="just">
              <a:lnSpc>
                <a:spcPct val="120000"/>
              </a:lnSpc>
              <a:spcBef>
                <a:spcPts val="600"/>
              </a:spcBef>
              <a:buClr>
                <a:srgbClr val="CC3300"/>
              </a:buClr>
              <a:buFont typeface="Wingdings" panose="05000000000000000000" pitchFamily="2" charset="2"/>
              <a:buChar char="ü"/>
            </a:pPr>
            <a:r>
              <a:rPr lang="lv-LV" sz="1100" i="1" dirty="0">
                <a:solidFill>
                  <a:srgbClr val="000000"/>
                </a:solidFill>
                <a:latin typeface="Calibri" pitchFamily="34" charset="0"/>
              </a:rPr>
              <a:t>Izglītojošo un kultūras raidījumu vadītāju valodai ir jābūt saprotamai, viegli uztveramai un pilnvērtīgai </a:t>
            </a:r>
            <a:r>
              <a:rPr lang="lv-LV" sz="1100" dirty="0">
                <a:solidFill>
                  <a:srgbClr val="000000"/>
                </a:solidFill>
                <a:latin typeface="Calibri" pitchFamily="34" charset="0"/>
              </a:rPr>
              <a:t>(piekrita 86% mediju satura lietotāji latviešu valodā);</a:t>
            </a:r>
          </a:p>
          <a:p>
            <a:pPr marL="1371600" lvl="2" indent="-457200" algn="just">
              <a:lnSpc>
                <a:spcPct val="120000"/>
              </a:lnSpc>
              <a:spcBef>
                <a:spcPts val="600"/>
              </a:spcBef>
              <a:buClr>
                <a:srgbClr val="CC3300"/>
              </a:buClr>
              <a:buFont typeface="Wingdings" panose="05000000000000000000" pitchFamily="2" charset="2"/>
              <a:buChar char="ü"/>
            </a:pPr>
            <a:r>
              <a:rPr lang="lv-LV" sz="1100" i="1" dirty="0">
                <a:solidFill>
                  <a:srgbClr val="000000"/>
                </a:solidFill>
                <a:latin typeface="Calibri" pitchFamily="34" charset="0"/>
              </a:rPr>
              <a:t>Žurnālistu valodai ziņu un informatīvi analītiskajos raidījumos ir jābūt saprotamai un viegli uztveramai </a:t>
            </a:r>
            <a:r>
              <a:rPr lang="lv-LV" sz="1100" dirty="0">
                <a:solidFill>
                  <a:srgbClr val="000000"/>
                </a:solidFill>
                <a:latin typeface="Calibri" pitchFamily="34" charset="0"/>
              </a:rPr>
              <a:t>(piekrita 85%);</a:t>
            </a:r>
          </a:p>
          <a:p>
            <a:pPr marL="1371600" lvl="2" indent="-457200" algn="just">
              <a:lnSpc>
                <a:spcPct val="120000"/>
              </a:lnSpc>
              <a:spcBef>
                <a:spcPts val="600"/>
              </a:spcBef>
              <a:buClr>
                <a:srgbClr val="CC3300"/>
              </a:buClr>
              <a:buFont typeface="Wingdings" panose="05000000000000000000" pitchFamily="2" charset="2"/>
              <a:buChar char="ü"/>
            </a:pPr>
            <a:r>
              <a:rPr lang="lv-LV" sz="1100" i="1" dirty="0">
                <a:solidFill>
                  <a:srgbClr val="000000"/>
                </a:solidFill>
                <a:latin typeface="Calibri" pitchFamily="34" charset="0"/>
              </a:rPr>
              <a:t>Ir svarīgi izskaust </a:t>
            </a:r>
            <a:r>
              <a:rPr lang="lv-LV" sz="1100" i="1" dirty="0" err="1">
                <a:solidFill>
                  <a:srgbClr val="000000"/>
                </a:solidFill>
                <a:latin typeface="Calibri" pitchFamily="34" charset="0"/>
              </a:rPr>
              <a:t>anglismus</a:t>
            </a:r>
            <a:r>
              <a:rPr lang="lv-LV" sz="1100" i="1" dirty="0">
                <a:solidFill>
                  <a:srgbClr val="000000"/>
                </a:solidFill>
                <a:latin typeface="Calibri" pitchFamily="34" charset="0"/>
              </a:rPr>
              <a:t>, neveiklus tulkojumus un sarežģītas teikumu konstrukcijas Latvijā radītajā mediju saturā </a:t>
            </a:r>
            <a:r>
              <a:rPr lang="lv-LV" sz="1100" dirty="0">
                <a:solidFill>
                  <a:srgbClr val="000000"/>
                </a:solidFill>
                <a:latin typeface="Calibri" pitchFamily="34" charset="0"/>
              </a:rPr>
              <a:t>(piekrita 57% (+11% salīdzinājumā ar 2022.g.). Izteikumam biežāk piekrita gados vecākie (virs 45 gadiem) aptaujas dalībnieki, lauku iedzīvotāji, sievietes.</a:t>
            </a:r>
          </a:p>
          <a:p>
            <a:pPr marL="914400" lvl="1" indent="-457200" algn="just">
              <a:lnSpc>
                <a:spcPct val="120000"/>
              </a:lnSpc>
              <a:spcBef>
                <a:spcPts val="600"/>
              </a:spcBef>
              <a:buClr>
                <a:srgbClr val="CC3300"/>
              </a:buClr>
              <a:buFont typeface="Wingdings" pitchFamily="2" charset="2"/>
              <a:buChar char="q"/>
            </a:pPr>
            <a:endParaRPr lang="lv-LV" sz="1100" dirty="0">
              <a:solidFill>
                <a:srgbClr val="000000"/>
              </a:solidFill>
              <a:latin typeface="Calibri" pitchFamily="34" charset="0"/>
            </a:endParaRPr>
          </a:p>
        </p:txBody>
      </p:sp>
    </p:spTree>
    <p:extLst>
      <p:ext uri="{BB962C8B-B14F-4D97-AF65-F5344CB8AC3E}">
        <p14:creationId xmlns:p14="http://schemas.microsoft.com/office/powerpoint/2010/main" val="6838172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14DD07C-9E30-5098-5DA2-B6A78CB85374}"/>
              </a:ext>
            </a:extLst>
          </p:cNvPr>
          <p:cNvSpPr>
            <a:spLocks noChangeArrowheads="1"/>
          </p:cNvSpPr>
          <p:nvPr/>
        </p:nvSpPr>
        <p:spPr bwMode="auto">
          <a:xfrm>
            <a:off x="120771" y="404664"/>
            <a:ext cx="8627693" cy="5957389"/>
          </a:xfrm>
          <a:prstGeom prst="rect">
            <a:avLst/>
          </a:prstGeom>
          <a:noFill/>
          <a:ln w="9525">
            <a:noFill/>
            <a:miter lim="800000"/>
            <a:headEnd/>
            <a:tailEnd/>
          </a:ln>
        </p:spPr>
        <p:txBody>
          <a:bodyPr/>
          <a:lstStyle/>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Vairākos jautājumos uzskati par latviešu valodas lietošanu medijos dalījās, dažkārt tie ir pretrunīgi. Aptaujātie mediju satura lietotāji latviešu valodā biežāk piekrita nekā nepiekrita šādiem izteikumiem: </a:t>
            </a:r>
          </a:p>
          <a:p>
            <a:pPr marL="1371600" lvl="2" indent="-457200" algn="just">
              <a:lnSpc>
                <a:spcPct val="120000"/>
              </a:lnSpc>
              <a:spcBef>
                <a:spcPts val="600"/>
              </a:spcBef>
              <a:buClr>
                <a:srgbClr val="CC3300"/>
              </a:buClr>
              <a:buFont typeface="Wingdings" panose="05000000000000000000" pitchFamily="2" charset="2"/>
              <a:buChar char="ü"/>
            </a:pPr>
            <a:r>
              <a:rPr lang="lv-LV" sz="1100" i="1" dirty="0">
                <a:latin typeface="Calibri" pitchFamily="34" charset="0"/>
              </a:rPr>
              <a:t>Lietojot medijus es pamanu kļūdas latviešu valodas lietojumā, un man tas nepatīk </a:t>
            </a:r>
            <a:r>
              <a:rPr lang="lv-LV" sz="1100" dirty="0">
                <a:latin typeface="Calibri" pitchFamily="34" charset="0"/>
              </a:rPr>
              <a:t>(piekrita 49% (+2% salīdzinājumā ar 2022.g.), nepiekrita 20% aptaujas dalībnieku). Izteikumam biežāk piekrita respondenti ar augstāko izglītību, latvieši, sievietes;</a:t>
            </a:r>
          </a:p>
          <a:p>
            <a:pPr marL="1371600" lvl="2" indent="-457200" algn="just">
              <a:lnSpc>
                <a:spcPct val="120000"/>
              </a:lnSpc>
              <a:spcBef>
                <a:spcPts val="600"/>
              </a:spcBef>
              <a:buClr>
                <a:srgbClr val="CC3300"/>
              </a:buClr>
              <a:buFont typeface="Wingdings" panose="05000000000000000000" pitchFamily="2" charset="2"/>
              <a:buChar char="ü"/>
            </a:pPr>
            <a:r>
              <a:rPr lang="lv-LV" sz="1100" i="1" dirty="0">
                <a:latin typeface="Calibri" pitchFamily="34" charset="0"/>
              </a:rPr>
              <a:t>Akcenti un dažādas izloksnes žurnālistu un raidījumu vadītāju valodā bagātina mediju saturu un padara to krāsainu </a:t>
            </a:r>
            <a:r>
              <a:rPr lang="lv-LV" sz="1100" dirty="0">
                <a:latin typeface="Calibri" pitchFamily="34" charset="0"/>
              </a:rPr>
              <a:t>(piekrita 45% , nepiekrita 22%);</a:t>
            </a:r>
          </a:p>
          <a:p>
            <a:pPr marL="1371600" lvl="2" indent="-457200" algn="just">
              <a:lnSpc>
                <a:spcPct val="120000"/>
              </a:lnSpc>
              <a:spcBef>
                <a:spcPts val="600"/>
              </a:spcBef>
              <a:buClr>
                <a:srgbClr val="CC3300"/>
              </a:buClr>
              <a:buFont typeface="Wingdings" panose="05000000000000000000" pitchFamily="2" charset="2"/>
              <a:buChar char="ü"/>
            </a:pPr>
            <a:r>
              <a:rPr lang="lv-LV" sz="1100" i="1" dirty="0">
                <a:latin typeface="Calibri" pitchFamily="34" charset="0"/>
              </a:rPr>
              <a:t>Mani ļoti satrauc latviešu valodas kvalitāte  medijos </a:t>
            </a:r>
            <a:r>
              <a:rPr lang="lv-LV" sz="1100" dirty="0">
                <a:latin typeface="Calibri" pitchFamily="34" charset="0"/>
              </a:rPr>
              <a:t>(piekrita 42% (+5% salīdzinājumā ar 2022.g.), nepiekrita 27%). </a:t>
            </a:r>
          </a:p>
          <a:p>
            <a:pPr marL="1371600" lvl="2" indent="-457200" algn="just">
              <a:lnSpc>
                <a:spcPct val="120000"/>
              </a:lnSpc>
              <a:spcBef>
                <a:spcPts val="600"/>
              </a:spcBef>
              <a:buClr>
                <a:srgbClr val="CC3300"/>
              </a:buClr>
              <a:buFont typeface="Wingdings" panose="05000000000000000000" pitchFamily="2" charset="2"/>
              <a:buChar char="ü"/>
            </a:pPr>
            <a:r>
              <a:rPr lang="lv-LV" sz="1100" i="1" dirty="0">
                <a:latin typeface="Calibri" pitchFamily="34" charset="0"/>
              </a:rPr>
              <a:t>Man patīk, ja mediju satura veidotāju valoda nav “perfekta”, - tādējādi medijs un satura paudējs šķiet dzīvāks, dabiskāks </a:t>
            </a:r>
            <a:r>
              <a:rPr lang="lv-LV" sz="1100" dirty="0">
                <a:latin typeface="Calibri" pitchFamily="34" charset="0"/>
              </a:rPr>
              <a:t>(piekrita 40% (+12% salīdzinājumā ar 2022.g.), nepiekrita 27%);</a:t>
            </a:r>
          </a:p>
          <a:p>
            <a:pPr marL="1371600" lvl="2" indent="-457200" algn="just">
              <a:lnSpc>
                <a:spcPct val="120000"/>
              </a:lnSpc>
              <a:spcBef>
                <a:spcPts val="600"/>
              </a:spcBef>
              <a:buClr>
                <a:srgbClr val="CC3300"/>
              </a:buClr>
              <a:buFont typeface="Wingdings" panose="05000000000000000000" pitchFamily="2" charset="2"/>
              <a:buChar char="ü"/>
            </a:pPr>
            <a:r>
              <a:rPr lang="lv-LV" sz="1100" i="1" dirty="0">
                <a:latin typeface="Calibri" pitchFamily="34" charset="0"/>
              </a:rPr>
              <a:t>Žurnālista valodas kvalitāte neietekmē manu uzticēšanos šim žurnālistam </a:t>
            </a:r>
            <a:r>
              <a:rPr lang="lv-LV" sz="1100" dirty="0">
                <a:latin typeface="Calibri" pitchFamily="34" charset="0"/>
              </a:rPr>
              <a:t>(piekrita 39% (-1% salīdzinājumā ar 2022.g.), nepiekrita 35% respondentu). Izteikumam biežāk piekrita gados vecākie (virs 45 gadiem) respondenti, vīrieši, cittautieši.</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Aptaujātie Latvijas iedzīvotāji biežāk nepiekrita nekā piekrita šādiem izteikumiem: </a:t>
            </a:r>
          </a:p>
          <a:p>
            <a:pPr marL="1371600" lvl="2" indent="-457200" algn="just">
              <a:lnSpc>
                <a:spcPct val="120000"/>
              </a:lnSpc>
              <a:spcBef>
                <a:spcPts val="600"/>
              </a:spcBef>
              <a:buClr>
                <a:srgbClr val="CC3300"/>
              </a:buClr>
              <a:buFont typeface="Wingdings" panose="05000000000000000000" pitchFamily="2" charset="2"/>
              <a:buChar char="ü"/>
            </a:pPr>
            <a:r>
              <a:rPr lang="lv-LV" sz="1100" i="1" dirty="0">
                <a:latin typeface="Calibri" pitchFamily="34" charset="0"/>
              </a:rPr>
              <a:t>Lietojot medijus latviešu valodā, es parasti nepievēršu uzmanību valodas kvalitātei </a:t>
            </a:r>
            <a:r>
              <a:rPr lang="lv-LV" sz="1100" dirty="0">
                <a:latin typeface="Calibri" pitchFamily="34" charset="0"/>
              </a:rPr>
              <a:t>(piekrita 37% (+4% salīdzinājumā ar 2022.g.), nepiekrita 41% aptaujas dalībnieku). Biežāk tā atbildēja pensijas vecuma iedzīvotāji, respondenti, kuru pamata saziņas valoda nav latviešu, lauku iedzīvotāji.</a:t>
            </a:r>
          </a:p>
          <a:p>
            <a:pPr marL="1371600" lvl="2" indent="-457200" algn="just">
              <a:lnSpc>
                <a:spcPct val="120000"/>
              </a:lnSpc>
              <a:spcBef>
                <a:spcPts val="600"/>
              </a:spcBef>
              <a:buClr>
                <a:srgbClr val="CC3300"/>
              </a:buClr>
              <a:buFont typeface="Wingdings" panose="05000000000000000000" pitchFamily="2" charset="2"/>
              <a:buChar char="ü"/>
            </a:pPr>
            <a:r>
              <a:rPr lang="lv-LV" sz="1100" i="1" dirty="0">
                <a:solidFill>
                  <a:srgbClr val="000000"/>
                </a:solidFill>
                <a:latin typeface="Calibri" pitchFamily="34" charset="0"/>
              </a:rPr>
              <a:t>Medija valodas kvalitāte neietekmē manu uzticēšanos šim medijam </a:t>
            </a:r>
            <a:r>
              <a:rPr lang="lv-LV" sz="1100" dirty="0">
                <a:solidFill>
                  <a:srgbClr val="000000"/>
                </a:solidFill>
                <a:latin typeface="Calibri" pitchFamily="34" charset="0"/>
              </a:rPr>
              <a:t>(piekrita 36%, nepiekrita 37%);</a:t>
            </a:r>
          </a:p>
          <a:p>
            <a:pPr marL="1371600" lvl="2" indent="-457200" algn="just">
              <a:lnSpc>
                <a:spcPct val="120000"/>
              </a:lnSpc>
              <a:spcBef>
                <a:spcPts val="600"/>
              </a:spcBef>
              <a:buClr>
                <a:srgbClr val="CC3300"/>
              </a:buClr>
              <a:buFont typeface="Wingdings" panose="05000000000000000000" pitchFamily="2" charset="2"/>
              <a:buChar char="ü"/>
            </a:pPr>
            <a:r>
              <a:rPr lang="lv-LV" sz="1100" i="1" dirty="0">
                <a:solidFill>
                  <a:srgbClr val="000000"/>
                </a:solidFill>
                <a:latin typeface="Calibri" pitchFamily="34" charset="0"/>
              </a:rPr>
              <a:t>Valodas stila kļūdas ir pieļaujamas interneta vietnēs, bet ne televīzijas un radio programmās </a:t>
            </a:r>
            <a:r>
              <a:rPr lang="lv-LV" sz="1100" dirty="0">
                <a:solidFill>
                  <a:srgbClr val="000000"/>
                </a:solidFill>
                <a:latin typeface="Calibri" pitchFamily="34" charset="0"/>
              </a:rPr>
              <a:t>(piekrita 34% (+6% salīdzinājumā ar 2022.g.), nepiekrita 37%). Izteikumam biežāk piekrita respondenti vecumā virs 55 gadiem, gados jaunāki biežāk tam nepiekrita;</a:t>
            </a:r>
          </a:p>
          <a:p>
            <a:pPr marL="1371600" lvl="2" indent="-457200" algn="just">
              <a:lnSpc>
                <a:spcPct val="120000"/>
              </a:lnSpc>
              <a:spcBef>
                <a:spcPts val="600"/>
              </a:spcBef>
              <a:buClr>
                <a:srgbClr val="CC3300"/>
              </a:buClr>
              <a:buFont typeface="Wingdings" panose="05000000000000000000" pitchFamily="2" charset="2"/>
              <a:buChar char="ü"/>
            </a:pPr>
            <a:r>
              <a:rPr lang="lv-LV" sz="1100" i="1" dirty="0" err="1">
                <a:solidFill>
                  <a:srgbClr val="000000"/>
                </a:solidFill>
                <a:latin typeface="Calibri" pitchFamily="34" charset="0"/>
              </a:rPr>
              <a:t>Anglismu</a:t>
            </a:r>
            <a:r>
              <a:rPr lang="lv-LV" sz="1100" i="1" dirty="0">
                <a:solidFill>
                  <a:srgbClr val="000000"/>
                </a:solidFill>
                <a:latin typeface="Calibri" pitchFamily="34" charset="0"/>
              </a:rPr>
              <a:t>, neveiklu tulkojumu un sarežģītu teikumu konstrukciju sastopamība medijos ir modernai pasaulei raksturīga tendence, no kuras nav iespējams izvairīties </a:t>
            </a:r>
            <a:r>
              <a:rPr lang="lv-LV" sz="1100" dirty="0">
                <a:solidFill>
                  <a:srgbClr val="000000"/>
                </a:solidFill>
                <a:latin typeface="Calibri" pitchFamily="34" charset="0"/>
              </a:rPr>
              <a:t>(izteikumam piekrita 32% (+4% salīdzinājumā ar 2022.g.), biežāk jaunieši, nepiekrita 38%);</a:t>
            </a:r>
          </a:p>
          <a:p>
            <a:pPr marL="1371600" lvl="2" indent="-457200" algn="just">
              <a:lnSpc>
                <a:spcPct val="120000"/>
              </a:lnSpc>
              <a:spcBef>
                <a:spcPts val="600"/>
              </a:spcBef>
              <a:buClr>
                <a:srgbClr val="CC3300"/>
              </a:buClr>
              <a:buFont typeface="Wingdings" panose="05000000000000000000" pitchFamily="2" charset="2"/>
              <a:buChar char="ü"/>
            </a:pPr>
            <a:r>
              <a:rPr lang="lv-LV" sz="1100" i="1" dirty="0">
                <a:solidFill>
                  <a:srgbClr val="000000"/>
                </a:solidFill>
                <a:latin typeface="Calibri" pitchFamily="34" charset="0"/>
              </a:rPr>
              <a:t>Žurnālistu un raidījumu vadītāju valodā nav pieļaujami akcenti un dažādas izloksnes </a:t>
            </a:r>
            <a:r>
              <a:rPr lang="lv-LV" sz="1100" dirty="0">
                <a:solidFill>
                  <a:srgbClr val="000000"/>
                </a:solidFill>
                <a:latin typeface="Calibri" pitchFamily="34" charset="0"/>
              </a:rPr>
              <a:t>(piekrita 26%, nepiekrita 44% respondentu). </a:t>
            </a:r>
            <a:r>
              <a:rPr lang="lv-LV" sz="1100" dirty="0">
                <a:latin typeface="Calibri" pitchFamily="34" charset="0"/>
              </a:rPr>
              <a:t>Jo gados jaunāki ir respondenti, jo biežāk izteikums tika noraidīts.</a:t>
            </a:r>
          </a:p>
        </p:txBody>
      </p:sp>
    </p:spTree>
    <p:extLst>
      <p:ext uri="{BB962C8B-B14F-4D97-AF65-F5344CB8AC3E}">
        <p14:creationId xmlns:p14="http://schemas.microsoft.com/office/powerpoint/2010/main" val="25458933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BC4A81E-C57F-6C6A-171D-3E949FDC4C15}"/>
              </a:ext>
            </a:extLst>
          </p:cNvPr>
          <p:cNvSpPr>
            <a:spLocks noChangeArrowheads="1"/>
          </p:cNvSpPr>
          <p:nvPr/>
        </p:nvSpPr>
        <p:spPr bwMode="auto">
          <a:xfrm>
            <a:off x="539552" y="476672"/>
            <a:ext cx="8136904" cy="5885381"/>
          </a:xfrm>
          <a:prstGeom prst="rect">
            <a:avLst/>
          </a:prstGeom>
          <a:noFill/>
          <a:ln w="9525">
            <a:noFill/>
            <a:miter lim="800000"/>
            <a:headEnd/>
            <a:tailEnd/>
          </a:ln>
        </p:spPr>
        <p:txBody>
          <a:bodyPr/>
          <a:lstStyle/>
          <a:p>
            <a:pPr marL="914400" lvl="1" indent="-457200">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Latvijas sabiedrībā vērojama augsta interese par mediju saturu latgaliešu, krievu un angļu valodās:</a:t>
            </a:r>
          </a:p>
          <a:p>
            <a:pPr marL="1371600" lvl="2" indent="-457200">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Gandrīz divas trešdaļas (64%) aptaujāto Latvijas iedzīvotāju atbalsta mediju saturu latgaliešu valodā. Latgalē tā atbildēja trīs ceturtdaļas (76%) aptaujāto. Pašlaik mediju piedāvāto saturu latgaliešu valodā kā pietiekošu vērtēja 24% respondentu, kā pārāk mazu to vērtēja 30% mediju satura lietotāji latviešu valodā, visbiežāk (46% gadījumu) – aptaujātie Latgales iedzīvotāji;</a:t>
            </a:r>
          </a:p>
          <a:p>
            <a:pPr marL="1371600" lvl="2" indent="-457200">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Gandrīz puse (48%) aptaujas dalībnieku uzskata, ka medijiem Latvijā būtu jāveido saturs krievu valodā. Salīdzinoši visbiežāk tā atbildēja </a:t>
            </a:r>
            <a:r>
              <a:rPr lang="lv-LV" sz="1100" dirty="0">
                <a:latin typeface="Calibri" pitchFamily="34" charset="0"/>
              </a:rPr>
              <a:t>respondenti, kuru pamata saziņas valoda nav latviešu </a:t>
            </a:r>
            <a:r>
              <a:rPr lang="lv-LV" sz="1100" dirty="0">
                <a:solidFill>
                  <a:srgbClr val="000000"/>
                </a:solidFill>
                <a:latin typeface="Calibri" pitchFamily="34" charset="0"/>
              </a:rPr>
              <a:t>(87% gadījumu), kā arī Latgales iedzīvotāji (65%)</a:t>
            </a:r>
            <a:r>
              <a:rPr lang="lv-LV" sz="1100" dirty="0">
                <a:latin typeface="Calibri" pitchFamily="34" charset="0"/>
              </a:rPr>
              <a:t>. Mediju satura apjomu krievu valodā kā pietiekošu vērtēja 33%, kā pārāk lielu – 19%, savukārt kā pārāk mazu to raksturoja 21% pētījuma dalībnieku. Cittautiešu auditorijā </a:t>
            </a:r>
            <a:r>
              <a:rPr lang="lv-LV" sz="1100" dirty="0">
                <a:solidFill>
                  <a:srgbClr val="000000"/>
                </a:solidFill>
                <a:latin typeface="Calibri" pitchFamily="34" charset="0"/>
              </a:rPr>
              <a:t>Latvijā veidotu saturu krievu valodā kā pārāk mazu vērtēja vairākums (59%) aptaujāto. Citās sociāli demogrāfiskajās grupās šādu respondentu īpatsvars nepārsniedza 25% robežu.</a:t>
            </a:r>
            <a:endParaRPr lang="lv-LV" sz="1100" dirty="0">
              <a:latin typeface="Calibri" pitchFamily="34" charset="0"/>
            </a:endParaRPr>
          </a:p>
          <a:p>
            <a:pPr marL="1371600" lvl="2" indent="-457200">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Gandrīz trešdaļas (30%) respondentu skatījumā medijiem Latvijā būtu jāveido saturs angļu valodā. Vienīgā respondentu grupa, kur interesi par Latvijā veidotu saturu angļu valodā pauda vairākums (58%)aptaujāto, ir jaunieši vecumā līdz 24 gadiem. Pašlaik mediju piedāvāto saturu angļu valodā kā pietiekošu vērtēja 30% respondentu, kā nepietiekošu - 30% aptaujas dalībnieku. Pētījuma rezultāti atklāj tendenci – jo gados jaunāki ir respondenti, jo lielāks ir to aptaujāto īpatsvars, kuri Latvijā veidoto saturu angļu valodā raksturoja kā pārāk mazu. Salīdzinoši biežāk šim viedoklim piekrita arī Rīgas iedzīvotāji.</a:t>
            </a:r>
          </a:p>
          <a:p>
            <a:pPr marL="914400" lvl="1" indent="-457200">
              <a:lnSpc>
                <a:spcPct val="120000"/>
              </a:lnSpc>
              <a:spcBef>
                <a:spcPts val="600"/>
              </a:spcBef>
              <a:buClr>
                <a:srgbClr val="CC3300"/>
              </a:buClr>
              <a:buFont typeface="Wingdings" pitchFamily="2" charset="2"/>
              <a:buChar char="q"/>
            </a:pPr>
            <a:endParaRPr lang="lv-LV" sz="1100" dirty="0">
              <a:solidFill>
                <a:srgbClr val="000000"/>
              </a:solidFill>
              <a:latin typeface="Calibri" pitchFamily="34" charset="0"/>
            </a:endParaRPr>
          </a:p>
        </p:txBody>
      </p:sp>
    </p:spTree>
    <p:extLst>
      <p:ext uri="{BB962C8B-B14F-4D97-AF65-F5344CB8AC3E}">
        <p14:creationId xmlns:p14="http://schemas.microsoft.com/office/powerpoint/2010/main" val="28420921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01FFDA7-8D18-FEDF-B64E-071FADA290AE}"/>
              </a:ext>
            </a:extLst>
          </p:cNvPr>
          <p:cNvSpPr>
            <a:spLocks noChangeArrowheads="1"/>
          </p:cNvSpPr>
          <p:nvPr/>
        </p:nvSpPr>
        <p:spPr bwMode="auto">
          <a:xfrm>
            <a:off x="914400" y="2565400"/>
            <a:ext cx="7239000" cy="1003300"/>
          </a:xfrm>
          <a:prstGeom prst="rect">
            <a:avLst/>
          </a:prstGeom>
          <a:noFill/>
          <a:ln w="9525">
            <a:noFill/>
            <a:miter lim="800000"/>
            <a:headEnd/>
            <a:tailEnd/>
          </a:ln>
          <a:effectLst/>
        </p:spPr>
        <p:txBody>
          <a:bodyPr/>
          <a:lstStyle/>
          <a:p>
            <a:pPr algn="ctr" eaLnBrk="1" fontAlgn="auto" hangingPunct="1">
              <a:lnSpc>
                <a:spcPct val="130000"/>
              </a:lnSpc>
              <a:spcBef>
                <a:spcPts val="0"/>
              </a:spcBef>
              <a:spcAft>
                <a:spcPts val="0"/>
              </a:spcAft>
              <a:defRPr/>
            </a:pPr>
            <a:r>
              <a:rPr lang="lv-LV" sz="2400" dirty="0">
                <a:solidFill>
                  <a:srgbClr val="C00000"/>
                </a:solidFill>
                <a:effectLst>
                  <a:outerShdw blurRad="38100" dist="38100" dir="2700000" algn="tl">
                    <a:srgbClr val="C0C0C0"/>
                  </a:outerShdw>
                </a:effectLst>
                <a:latin typeface="+mj-lt"/>
              </a:rPr>
              <a:t>3. </a:t>
            </a:r>
            <a:r>
              <a:rPr lang="en-US" sz="2400" dirty="0" err="1">
                <a:solidFill>
                  <a:srgbClr val="C00000"/>
                </a:solidFill>
                <a:effectLst>
                  <a:outerShdw blurRad="38100" dist="38100" dir="2700000" algn="tl">
                    <a:srgbClr val="C0C0C0"/>
                  </a:outerShdw>
                </a:effectLst>
                <a:latin typeface="+mj-lt"/>
              </a:rPr>
              <a:t>Pareiza</a:t>
            </a:r>
            <a:r>
              <a:rPr lang="en-US" sz="2400" dirty="0">
                <a:solidFill>
                  <a:srgbClr val="C00000"/>
                </a:solidFill>
                <a:effectLst>
                  <a:outerShdw blurRad="38100" dist="38100" dir="2700000" algn="tl">
                    <a:srgbClr val="C0C0C0"/>
                  </a:outerShdw>
                </a:effectLst>
                <a:latin typeface="+mj-lt"/>
              </a:rPr>
              <a:t> un </a:t>
            </a:r>
            <a:r>
              <a:rPr lang="en-US" sz="2400" dirty="0" err="1">
                <a:solidFill>
                  <a:srgbClr val="C00000"/>
                </a:solidFill>
                <a:effectLst>
                  <a:outerShdw blurRad="38100" dist="38100" dir="2700000" algn="tl">
                    <a:srgbClr val="C0C0C0"/>
                  </a:outerShdw>
                </a:effectLst>
                <a:latin typeface="+mj-lt"/>
              </a:rPr>
              <a:t>saprotama</a:t>
            </a:r>
            <a:r>
              <a:rPr lang="en-US" sz="2400" dirty="0">
                <a:solidFill>
                  <a:srgbClr val="C00000"/>
                </a:solidFill>
                <a:effectLst>
                  <a:outerShdw blurRad="38100" dist="38100" dir="2700000" algn="tl">
                    <a:srgbClr val="C0C0C0"/>
                  </a:outerShdw>
                </a:effectLst>
                <a:latin typeface="+mj-lt"/>
              </a:rPr>
              <a:t> </a:t>
            </a:r>
            <a:r>
              <a:rPr lang="en-US" sz="2400" dirty="0" err="1">
                <a:solidFill>
                  <a:srgbClr val="C00000"/>
                </a:solidFill>
                <a:effectLst>
                  <a:outerShdw blurRad="38100" dist="38100" dir="2700000" algn="tl">
                    <a:srgbClr val="C0C0C0"/>
                  </a:outerShdw>
                </a:effectLst>
                <a:latin typeface="+mj-lt"/>
              </a:rPr>
              <a:t>latviešu</a:t>
            </a:r>
            <a:r>
              <a:rPr lang="en-US" sz="2400" dirty="0">
                <a:solidFill>
                  <a:srgbClr val="C00000"/>
                </a:solidFill>
                <a:effectLst>
                  <a:outerShdw blurRad="38100" dist="38100" dir="2700000" algn="tl">
                    <a:srgbClr val="C0C0C0"/>
                  </a:outerShdw>
                </a:effectLst>
                <a:latin typeface="+mj-lt"/>
              </a:rPr>
              <a:t> </a:t>
            </a:r>
            <a:r>
              <a:rPr lang="en-US" sz="2400" dirty="0" err="1">
                <a:solidFill>
                  <a:srgbClr val="C00000"/>
                </a:solidFill>
                <a:effectLst>
                  <a:outerShdw blurRad="38100" dist="38100" dir="2700000" algn="tl">
                    <a:srgbClr val="C0C0C0"/>
                  </a:outerShdw>
                </a:effectLst>
                <a:latin typeface="+mj-lt"/>
              </a:rPr>
              <a:t>valodas</a:t>
            </a:r>
            <a:r>
              <a:rPr lang="en-US" sz="2400" dirty="0">
                <a:solidFill>
                  <a:srgbClr val="C00000"/>
                </a:solidFill>
                <a:effectLst>
                  <a:outerShdw blurRad="38100" dist="38100" dir="2700000" algn="tl">
                    <a:srgbClr val="C0C0C0"/>
                  </a:outerShdw>
                </a:effectLst>
                <a:latin typeface="+mj-lt"/>
              </a:rPr>
              <a:t> </a:t>
            </a:r>
            <a:r>
              <a:rPr lang="en-US" sz="2400" dirty="0" err="1">
                <a:solidFill>
                  <a:srgbClr val="C00000"/>
                </a:solidFill>
                <a:effectLst>
                  <a:outerShdw blurRad="38100" dist="38100" dir="2700000" algn="tl">
                    <a:srgbClr val="C0C0C0"/>
                  </a:outerShdw>
                </a:effectLst>
                <a:latin typeface="+mj-lt"/>
              </a:rPr>
              <a:t>lietojuma</a:t>
            </a:r>
            <a:r>
              <a:rPr lang="en-US" sz="2400" dirty="0">
                <a:solidFill>
                  <a:srgbClr val="C00000"/>
                </a:solidFill>
                <a:effectLst>
                  <a:outerShdw blurRad="38100" dist="38100" dir="2700000" algn="tl">
                    <a:srgbClr val="C0C0C0"/>
                  </a:outerShdw>
                </a:effectLst>
                <a:latin typeface="+mj-lt"/>
              </a:rPr>
              <a:t> </a:t>
            </a:r>
            <a:r>
              <a:rPr lang="en-US" sz="2400" dirty="0" err="1">
                <a:solidFill>
                  <a:srgbClr val="C00000"/>
                </a:solidFill>
                <a:effectLst>
                  <a:outerShdw blurRad="38100" dist="38100" dir="2700000" algn="tl">
                    <a:srgbClr val="C0C0C0"/>
                  </a:outerShdw>
                </a:effectLst>
                <a:latin typeface="+mj-lt"/>
              </a:rPr>
              <a:t>nozīme</a:t>
            </a:r>
            <a:r>
              <a:rPr lang="en-US" sz="2400" dirty="0">
                <a:solidFill>
                  <a:srgbClr val="C00000"/>
                </a:solidFill>
                <a:effectLst>
                  <a:outerShdw blurRad="38100" dist="38100" dir="2700000" algn="tl">
                    <a:srgbClr val="C0C0C0"/>
                  </a:outerShdw>
                </a:effectLst>
                <a:latin typeface="+mj-lt"/>
              </a:rPr>
              <a:t> </a:t>
            </a:r>
            <a:r>
              <a:rPr lang="en-US" sz="2400" dirty="0" err="1">
                <a:solidFill>
                  <a:srgbClr val="C00000"/>
                </a:solidFill>
                <a:effectLst>
                  <a:outerShdw blurRad="38100" dist="38100" dir="2700000" algn="tl">
                    <a:srgbClr val="C0C0C0"/>
                  </a:outerShdw>
                </a:effectLst>
                <a:latin typeface="+mj-lt"/>
              </a:rPr>
              <a:t>mediju</a:t>
            </a:r>
            <a:r>
              <a:rPr lang="en-US" sz="2400" dirty="0">
                <a:solidFill>
                  <a:srgbClr val="C00000"/>
                </a:solidFill>
                <a:effectLst>
                  <a:outerShdw blurRad="38100" dist="38100" dir="2700000" algn="tl">
                    <a:srgbClr val="C0C0C0"/>
                  </a:outerShdw>
                </a:effectLst>
                <a:latin typeface="+mj-lt"/>
              </a:rPr>
              <a:t> </a:t>
            </a:r>
            <a:r>
              <a:rPr lang="en-US" sz="2400" dirty="0" err="1">
                <a:solidFill>
                  <a:srgbClr val="C00000"/>
                </a:solidFill>
                <a:effectLst>
                  <a:outerShdw blurRad="38100" dist="38100" dir="2700000" algn="tl">
                    <a:srgbClr val="C0C0C0"/>
                  </a:outerShdw>
                </a:effectLst>
                <a:latin typeface="+mj-lt"/>
              </a:rPr>
              <a:t>saturā</a:t>
            </a:r>
            <a:r>
              <a:rPr lang="en-US" sz="2400" dirty="0">
                <a:solidFill>
                  <a:srgbClr val="C00000"/>
                </a:solidFill>
                <a:effectLst>
                  <a:outerShdw blurRad="38100" dist="38100" dir="2700000" algn="tl">
                    <a:srgbClr val="C0C0C0"/>
                  </a:outerShdw>
                </a:effectLst>
                <a:latin typeface="+mj-lt"/>
              </a:rPr>
              <a:t> </a:t>
            </a:r>
          </a:p>
        </p:txBody>
      </p:sp>
    </p:spTree>
    <p:extLst>
      <p:ext uri="{BB962C8B-B14F-4D97-AF65-F5344CB8AC3E}">
        <p14:creationId xmlns:p14="http://schemas.microsoft.com/office/powerpoint/2010/main" val="12679791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BC6A92B1-3916-C1C4-29DE-BAA3E439AF4D}"/>
              </a:ext>
            </a:extLst>
          </p:cNvPr>
          <p:cNvGraphicFramePr/>
          <p:nvPr>
            <p:extLst>
              <p:ext uri="{D42A27DB-BD31-4B8C-83A1-F6EECF244321}">
                <p14:modId xmlns:p14="http://schemas.microsoft.com/office/powerpoint/2010/main" val="4163790100"/>
              </p:ext>
            </p:extLst>
          </p:nvPr>
        </p:nvGraphicFramePr>
        <p:xfrm>
          <a:off x="250164" y="1108675"/>
          <a:ext cx="5742200" cy="318442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a:extLst>
              <a:ext uri="{FF2B5EF4-FFF2-40B4-BE49-F238E27FC236}">
                <a16:creationId xmlns:a16="http://schemas.microsoft.com/office/drawing/2014/main" id="{978714ED-C2E0-0C3E-8BC1-A51A3256ABC0}"/>
              </a:ext>
            </a:extLst>
          </p:cNvPr>
          <p:cNvGraphicFramePr/>
          <p:nvPr>
            <p:extLst>
              <p:ext uri="{D42A27DB-BD31-4B8C-83A1-F6EECF244321}">
                <p14:modId xmlns:p14="http://schemas.microsoft.com/office/powerpoint/2010/main" val="3843909721"/>
              </p:ext>
            </p:extLst>
          </p:nvPr>
        </p:nvGraphicFramePr>
        <p:xfrm>
          <a:off x="6078621" y="1112302"/>
          <a:ext cx="2915847" cy="3324810"/>
        </p:xfrm>
        <a:graphic>
          <a:graphicData uri="http://schemas.openxmlformats.org/drawingml/2006/chart">
            <c:chart xmlns:c="http://schemas.openxmlformats.org/drawingml/2006/chart" xmlns:r="http://schemas.openxmlformats.org/officeDocument/2006/relationships" r:id="rId3"/>
          </a:graphicData>
        </a:graphic>
      </p:graphicFrame>
      <p:cxnSp>
        <p:nvCxnSpPr>
          <p:cNvPr id="4" name="Straight Connector 3">
            <a:extLst>
              <a:ext uri="{FF2B5EF4-FFF2-40B4-BE49-F238E27FC236}">
                <a16:creationId xmlns:a16="http://schemas.microsoft.com/office/drawing/2014/main" id="{39CE6511-A1BA-A4B9-57B2-1955594F2B89}"/>
              </a:ext>
            </a:extLst>
          </p:cNvPr>
          <p:cNvCxnSpPr>
            <a:cxnSpLocks/>
          </p:cNvCxnSpPr>
          <p:nvPr/>
        </p:nvCxnSpPr>
        <p:spPr>
          <a:xfrm>
            <a:off x="6035493" y="1108674"/>
            <a:ext cx="0" cy="3524725"/>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5" name="Title 12">
            <a:extLst>
              <a:ext uri="{FF2B5EF4-FFF2-40B4-BE49-F238E27FC236}">
                <a16:creationId xmlns:a16="http://schemas.microsoft.com/office/drawing/2014/main" id="{E5010186-555F-B836-FDE1-48C7297CA979}"/>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b="0" i="0" u="none" strike="noStrike" kern="1200" cap="none" spc="0" normalizeH="0" baseline="0" noProof="0" dirty="0">
                <a:ln>
                  <a:noFill/>
                </a:ln>
                <a:solidFill>
                  <a:srgbClr val="990033"/>
                </a:solidFill>
                <a:effectLst/>
                <a:uLnTx/>
                <a:uFillTx/>
                <a:latin typeface="+mj-lt"/>
                <a:ea typeface="+mj-ea"/>
                <a:cs typeface="+mj-cs"/>
              </a:rPr>
              <a:t>Pareiza un saprotama latviešu valodas lietojuma nozīme mediju saturā </a:t>
            </a:r>
          </a:p>
        </p:txBody>
      </p:sp>
      <p:sp>
        <p:nvSpPr>
          <p:cNvPr id="6" name="Text Placeholder 4">
            <a:extLst>
              <a:ext uri="{FF2B5EF4-FFF2-40B4-BE49-F238E27FC236}">
                <a16:creationId xmlns:a16="http://schemas.microsoft.com/office/drawing/2014/main" id="{328C8D74-6285-E8FA-92F8-26705BD50C40}"/>
              </a:ext>
            </a:extLst>
          </p:cNvPr>
          <p:cNvSpPr txBox="1">
            <a:spLocks/>
          </p:cNvSpPr>
          <p:nvPr/>
        </p:nvSpPr>
        <p:spPr>
          <a:xfrm>
            <a:off x="250165" y="555066"/>
            <a:ext cx="8744303" cy="405829"/>
          </a:xfrm>
          <a:prstGeom prst="rect">
            <a:avLst/>
          </a:prstGeom>
        </p:spPr>
        <p:txBody>
          <a:bodyPr/>
          <a:lstStyle/>
          <a:p>
            <a:pPr eaLnBrk="0" hangingPunct="0">
              <a:spcBef>
                <a:spcPct val="20000"/>
              </a:spcBef>
              <a:defRPr/>
            </a:pPr>
            <a:r>
              <a:rPr lang="lv-LV" sz="1100" b="1" dirty="0">
                <a:latin typeface="+mn-lt"/>
              </a:rPr>
              <a:t>Cik lielā mērā Jums ir svarīgs pareizs un saprotams latviešu valodas lietojums mediju saturā – svarīgs, drīzāk svarīgs, drīzāk nesvarīgs, nesvarīgs? </a:t>
            </a:r>
          </a:p>
        </p:txBody>
      </p:sp>
      <p:sp>
        <p:nvSpPr>
          <p:cNvPr id="8" name="Slide Number Placeholder 2">
            <a:extLst>
              <a:ext uri="{FF2B5EF4-FFF2-40B4-BE49-F238E27FC236}">
                <a16:creationId xmlns:a16="http://schemas.microsoft.com/office/drawing/2014/main" id="{040F71A2-C027-E6EA-1334-68F8D1199ADC}"/>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15</a:t>
            </a:fld>
            <a:endParaRPr lang="en-AU" dirty="0"/>
          </a:p>
        </p:txBody>
      </p:sp>
      <p:sp>
        <p:nvSpPr>
          <p:cNvPr id="9" name="Rectangle 8">
            <a:extLst>
              <a:ext uri="{FF2B5EF4-FFF2-40B4-BE49-F238E27FC236}">
                <a16:creationId xmlns:a16="http://schemas.microsoft.com/office/drawing/2014/main" id="{ACF382F3-CA56-044F-7E1A-4F843780344A}"/>
              </a:ext>
            </a:extLst>
          </p:cNvPr>
          <p:cNvSpPr>
            <a:spLocks noChangeArrowheads="1"/>
          </p:cNvSpPr>
          <p:nvPr/>
        </p:nvSpPr>
        <p:spPr bwMode="auto">
          <a:xfrm>
            <a:off x="5006647" y="4990199"/>
            <a:ext cx="2529897" cy="250240"/>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50" b="0" dirty="0">
                <a:solidFill>
                  <a:srgbClr val="333333"/>
                </a:solidFill>
                <a:latin typeface="+mj-lt"/>
              </a:rPr>
              <a:t>Bāze: </a:t>
            </a:r>
            <a:r>
              <a:rPr lang="en-US" sz="1050" b="0" dirty="0" err="1">
                <a:solidFill>
                  <a:srgbClr val="333333"/>
                </a:solidFill>
                <a:latin typeface="+mj-lt"/>
              </a:rPr>
              <a:t>visi</a:t>
            </a:r>
            <a:r>
              <a:rPr lang="en-US" sz="1050" b="0" dirty="0">
                <a:solidFill>
                  <a:srgbClr val="333333"/>
                </a:solidFill>
                <a:latin typeface="+mj-lt"/>
              </a:rPr>
              <a:t> </a:t>
            </a:r>
            <a:r>
              <a:rPr lang="lv-LV" sz="1050" b="0" dirty="0">
                <a:solidFill>
                  <a:srgbClr val="333333"/>
                </a:solidFill>
                <a:latin typeface="+mj-lt"/>
              </a:rPr>
              <a:t>aptaujas dalībnieki, n=</a:t>
            </a:r>
            <a:r>
              <a:rPr lang="en-US" sz="1050" dirty="0">
                <a:solidFill>
                  <a:srgbClr val="333333"/>
                </a:solidFill>
                <a:latin typeface="+mj-lt"/>
              </a:rPr>
              <a:t>1041</a:t>
            </a:r>
            <a:endParaRPr lang="lv-LV" sz="1050" b="0" dirty="0">
              <a:solidFill>
                <a:srgbClr val="333333"/>
              </a:solidFill>
              <a:latin typeface="+mj-lt"/>
            </a:endParaRPr>
          </a:p>
        </p:txBody>
      </p:sp>
    </p:spTree>
    <p:extLst>
      <p:ext uri="{BB962C8B-B14F-4D97-AF65-F5344CB8AC3E}">
        <p14:creationId xmlns:p14="http://schemas.microsoft.com/office/powerpoint/2010/main" val="16027065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C43C1DA4-5E27-06D8-4F4A-31A56F1D24D7}"/>
              </a:ext>
            </a:extLst>
          </p:cNvPr>
          <p:cNvGraphicFramePr/>
          <p:nvPr>
            <p:extLst>
              <p:ext uri="{D42A27DB-BD31-4B8C-83A1-F6EECF244321}">
                <p14:modId xmlns:p14="http://schemas.microsoft.com/office/powerpoint/2010/main" val="2538991986"/>
              </p:ext>
            </p:extLst>
          </p:nvPr>
        </p:nvGraphicFramePr>
        <p:xfrm>
          <a:off x="1371837" y="842539"/>
          <a:ext cx="7668883" cy="5178749"/>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12">
            <a:extLst>
              <a:ext uri="{FF2B5EF4-FFF2-40B4-BE49-F238E27FC236}">
                <a16:creationId xmlns:a16="http://schemas.microsoft.com/office/drawing/2014/main" id="{45EE3A4D-F88A-3DE8-12EA-2C6CFBA1303E}"/>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b="0" i="0" u="none" strike="noStrike" kern="1200" cap="none" spc="0" normalizeH="0" baseline="0" noProof="0" dirty="0">
                <a:ln>
                  <a:noFill/>
                </a:ln>
                <a:solidFill>
                  <a:srgbClr val="990033"/>
                </a:solidFill>
                <a:effectLst/>
                <a:uLnTx/>
                <a:uFillTx/>
                <a:latin typeface="+mj-lt"/>
                <a:ea typeface="+mj-ea"/>
                <a:cs typeface="+mj-cs"/>
              </a:rPr>
              <a:t>Pareiza un saprotama latviešu valodas lietojuma nozīme mediju saturā </a:t>
            </a:r>
          </a:p>
        </p:txBody>
      </p:sp>
      <p:sp>
        <p:nvSpPr>
          <p:cNvPr id="4" name="Text Placeholder 4">
            <a:extLst>
              <a:ext uri="{FF2B5EF4-FFF2-40B4-BE49-F238E27FC236}">
                <a16:creationId xmlns:a16="http://schemas.microsoft.com/office/drawing/2014/main" id="{2550238F-723C-A6B1-320D-3DF855A37C48}"/>
              </a:ext>
            </a:extLst>
          </p:cNvPr>
          <p:cNvSpPr txBox="1">
            <a:spLocks/>
          </p:cNvSpPr>
          <p:nvPr/>
        </p:nvSpPr>
        <p:spPr>
          <a:xfrm>
            <a:off x="250165" y="404664"/>
            <a:ext cx="8744303" cy="405829"/>
          </a:xfrm>
          <a:prstGeom prst="rect">
            <a:avLst/>
          </a:prstGeom>
        </p:spPr>
        <p:txBody>
          <a:bodyPr/>
          <a:lstStyle/>
          <a:p>
            <a:pPr eaLnBrk="0" hangingPunct="0">
              <a:spcBef>
                <a:spcPct val="20000"/>
              </a:spcBef>
              <a:defRPr/>
            </a:pPr>
            <a:r>
              <a:rPr lang="lv-LV" sz="1100" dirty="0">
                <a:latin typeface="+mn-lt"/>
              </a:rPr>
              <a:t>Cik lielā mērā Jums ir svarīgs pareizs un saprotams latviešu valodas lietojums mediju piedāvātajā </a:t>
            </a:r>
            <a:r>
              <a:rPr lang="lv-LV" sz="1100" u="sng" dirty="0">
                <a:latin typeface="+mn-lt"/>
              </a:rPr>
              <a:t>izklaides saturā, skatoties, piemēram, filmas, seriālus </a:t>
            </a:r>
            <a:r>
              <a:rPr lang="lv-LV" sz="1100" dirty="0">
                <a:latin typeface="+mn-lt"/>
              </a:rPr>
              <a:t>– svarīgs, drīzāk svarīgs, drīzāk nesvarīgs, nesvarīgs? </a:t>
            </a:r>
          </a:p>
        </p:txBody>
      </p:sp>
      <p:sp>
        <p:nvSpPr>
          <p:cNvPr id="6" name="Rectangle 5">
            <a:extLst>
              <a:ext uri="{FF2B5EF4-FFF2-40B4-BE49-F238E27FC236}">
                <a16:creationId xmlns:a16="http://schemas.microsoft.com/office/drawing/2014/main" id="{724BCFFD-1568-AF99-842A-E94793341854}"/>
              </a:ext>
            </a:extLst>
          </p:cNvPr>
          <p:cNvSpPr>
            <a:spLocks noChangeArrowheads="1"/>
          </p:cNvSpPr>
          <p:nvPr/>
        </p:nvSpPr>
        <p:spPr bwMode="auto">
          <a:xfrm>
            <a:off x="4932040" y="6018228"/>
            <a:ext cx="2529897" cy="250240"/>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50" b="0" dirty="0">
                <a:solidFill>
                  <a:srgbClr val="333333"/>
                </a:solidFill>
                <a:latin typeface="+mj-lt"/>
              </a:rPr>
              <a:t>Bāze: </a:t>
            </a:r>
            <a:r>
              <a:rPr lang="en-US" sz="1050" b="0" dirty="0" err="1">
                <a:solidFill>
                  <a:srgbClr val="333333"/>
                </a:solidFill>
                <a:latin typeface="+mj-lt"/>
              </a:rPr>
              <a:t>visi</a:t>
            </a:r>
            <a:r>
              <a:rPr lang="en-US" sz="1050" b="0" dirty="0">
                <a:solidFill>
                  <a:srgbClr val="333333"/>
                </a:solidFill>
                <a:latin typeface="+mj-lt"/>
              </a:rPr>
              <a:t> </a:t>
            </a:r>
            <a:r>
              <a:rPr lang="lv-LV" sz="1050" b="0" dirty="0">
                <a:solidFill>
                  <a:srgbClr val="333333"/>
                </a:solidFill>
                <a:latin typeface="+mj-lt"/>
              </a:rPr>
              <a:t>aptaujas dalībnieki, n=</a:t>
            </a:r>
            <a:r>
              <a:rPr lang="en-US" sz="1050" dirty="0">
                <a:solidFill>
                  <a:srgbClr val="333333"/>
                </a:solidFill>
                <a:latin typeface="+mj-lt"/>
              </a:rPr>
              <a:t>1041</a:t>
            </a:r>
            <a:endParaRPr lang="lv-LV" sz="1050" b="0" dirty="0">
              <a:solidFill>
                <a:srgbClr val="333333"/>
              </a:solidFill>
              <a:latin typeface="+mj-lt"/>
            </a:endParaRPr>
          </a:p>
        </p:txBody>
      </p:sp>
    </p:spTree>
    <p:extLst>
      <p:ext uri="{BB962C8B-B14F-4D97-AF65-F5344CB8AC3E}">
        <p14:creationId xmlns:p14="http://schemas.microsoft.com/office/powerpoint/2010/main" val="24966886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8F11281-9DE6-913E-6F6D-FF120BA07FB6}"/>
              </a:ext>
            </a:extLst>
          </p:cNvPr>
          <p:cNvSpPr>
            <a:spLocks noChangeArrowheads="1"/>
          </p:cNvSpPr>
          <p:nvPr/>
        </p:nvSpPr>
        <p:spPr bwMode="auto">
          <a:xfrm>
            <a:off x="914400" y="2565400"/>
            <a:ext cx="7239000" cy="1003300"/>
          </a:xfrm>
          <a:prstGeom prst="rect">
            <a:avLst/>
          </a:prstGeom>
          <a:noFill/>
          <a:ln w="9525">
            <a:noFill/>
            <a:miter lim="800000"/>
            <a:headEnd/>
            <a:tailEnd/>
          </a:ln>
          <a:effectLst/>
        </p:spPr>
        <p:txBody>
          <a:bodyPr/>
          <a:lstStyle/>
          <a:p>
            <a:pPr algn="ctr" eaLnBrk="1" fontAlgn="auto" hangingPunct="1">
              <a:lnSpc>
                <a:spcPct val="130000"/>
              </a:lnSpc>
              <a:spcBef>
                <a:spcPts val="0"/>
              </a:spcBef>
              <a:spcAft>
                <a:spcPts val="0"/>
              </a:spcAft>
              <a:defRPr/>
            </a:pPr>
            <a:r>
              <a:rPr lang="lv-LV" sz="2400" dirty="0">
                <a:solidFill>
                  <a:srgbClr val="C00000"/>
                </a:solidFill>
                <a:effectLst>
                  <a:outerShdw blurRad="38100" dist="38100" dir="2700000" algn="tl">
                    <a:srgbClr val="C0C0C0"/>
                  </a:outerShdw>
                </a:effectLst>
                <a:latin typeface="+mj-lt"/>
              </a:rPr>
              <a:t>4. Subtitru vai valodas celiņa latviešu valodā lietošana</a:t>
            </a:r>
          </a:p>
        </p:txBody>
      </p:sp>
    </p:spTree>
    <p:extLst>
      <p:ext uri="{BB962C8B-B14F-4D97-AF65-F5344CB8AC3E}">
        <p14:creationId xmlns:p14="http://schemas.microsoft.com/office/powerpoint/2010/main" val="39325099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7E2CC25B-F258-108B-7BFB-3BCD1D3354B8}"/>
              </a:ext>
            </a:extLst>
          </p:cNvPr>
          <p:cNvSpPr txBox="1">
            <a:spLocks/>
          </p:cNvSpPr>
          <p:nvPr/>
        </p:nvSpPr>
        <p:spPr>
          <a:xfrm>
            <a:off x="196547" y="782176"/>
            <a:ext cx="4161140" cy="878118"/>
          </a:xfrm>
          <a:prstGeom prst="rect">
            <a:avLst/>
          </a:prstGeom>
        </p:spPr>
        <p:txBody>
          <a:bodyPr/>
          <a:lstStyle/>
          <a:p>
            <a:pPr eaLnBrk="0" hangingPunct="0">
              <a:spcBef>
                <a:spcPct val="20000"/>
              </a:spcBef>
              <a:defRPr/>
            </a:pPr>
            <a:r>
              <a:rPr lang="lv-LV" sz="1100" b="1" dirty="0">
                <a:latin typeface="+mn-lt"/>
              </a:rPr>
              <a:t>Vai, skatoties TV programmu svešvalodā, lietojat subtitrus (tulkojumu teksta formātā) vai valodas celiņu (ierunātu tulkojumu) latviešu valodā?</a:t>
            </a:r>
            <a:endParaRPr lang="en-US" sz="1100" b="1" dirty="0">
              <a:latin typeface="+mn-lt"/>
            </a:endParaRPr>
          </a:p>
        </p:txBody>
      </p:sp>
      <p:sp>
        <p:nvSpPr>
          <p:cNvPr id="3" name="Title 12">
            <a:extLst>
              <a:ext uri="{FF2B5EF4-FFF2-40B4-BE49-F238E27FC236}">
                <a16:creationId xmlns:a16="http://schemas.microsoft.com/office/drawing/2014/main" id="{6F021AAB-91BD-834A-EE86-F8B7138D5BA9}"/>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b="0" i="0" u="none" strike="noStrike" kern="1200" cap="none" spc="0" normalizeH="0" baseline="0" noProof="0" dirty="0">
                <a:ln>
                  <a:noFill/>
                </a:ln>
                <a:solidFill>
                  <a:srgbClr val="990033"/>
                </a:solidFill>
                <a:effectLst/>
                <a:uLnTx/>
                <a:uFillTx/>
                <a:latin typeface="+mj-lt"/>
                <a:ea typeface="+mj-ea"/>
                <a:cs typeface="+mj-cs"/>
              </a:rPr>
              <a:t>Subtitru vai valodas celiņa latviešu valodā lietošana</a:t>
            </a:r>
          </a:p>
        </p:txBody>
      </p:sp>
      <p:sp>
        <p:nvSpPr>
          <p:cNvPr id="6" name="Slide Number Placeholder 2">
            <a:extLst>
              <a:ext uri="{FF2B5EF4-FFF2-40B4-BE49-F238E27FC236}">
                <a16:creationId xmlns:a16="http://schemas.microsoft.com/office/drawing/2014/main" id="{676CFDEF-A394-5FFE-47B5-A47118432B47}"/>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18</a:t>
            </a:fld>
            <a:endParaRPr lang="en-AU" dirty="0"/>
          </a:p>
        </p:txBody>
      </p:sp>
      <p:graphicFrame>
        <p:nvGraphicFramePr>
          <p:cNvPr id="7" name="Chart 6">
            <a:extLst>
              <a:ext uri="{FF2B5EF4-FFF2-40B4-BE49-F238E27FC236}">
                <a16:creationId xmlns:a16="http://schemas.microsoft.com/office/drawing/2014/main" id="{E89C9D69-240B-A18C-BDF5-3F6D0CFD9D85}"/>
              </a:ext>
            </a:extLst>
          </p:cNvPr>
          <p:cNvGraphicFramePr/>
          <p:nvPr>
            <p:extLst>
              <p:ext uri="{D42A27DB-BD31-4B8C-83A1-F6EECF244321}">
                <p14:modId xmlns:p14="http://schemas.microsoft.com/office/powerpoint/2010/main" val="948272051"/>
              </p:ext>
            </p:extLst>
          </p:nvPr>
        </p:nvGraphicFramePr>
        <p:xfrm>
          <a:off x="106826" y="1660294"/>
          <a:ext cx="4321156" cy="2920833"/>
        </p:xfrm>
        <a:graphic>
          <a:graphicData uri="http://schemas.openxmlformats.org/drawingml/2006/chart">
            <c:chart xmlns:c="http://schemas.openxmlformats.org/drawingml/2006/chart" xmlns:r="http://schemas.openxmlformats.org/officeDocument/2006/relationships" r:id="rId2"/>
          </a:graphicData>
        </a:graphic>
      </p:graphicFrame>
      <p:cxnSp>
        <p:nvCxnSpPr>
          <p:cNvPr id="9" name="Straight Connector 8">
            <a:extLst>
              <a:ext uri="{FF2B5EF4-FFF2-40B4-BE49-F238E27FC236}">
                <a16:creationId xmlns:a16="http://schemas.microsoft.com/office/drawing/2014/main" id="{5FC98BA3-A485-2A07-1CF6-8347E761005A}"/>
              </a:ext>
            </a:extLst>
          </p:cNvPr>
          <p:cNvCxnSpPr>
            <a:cxnSpLocks/>
          </p:cNvCxnSpPr>
          <p:nvPr/>
        </p:nvCxnSpPr>
        <p:spPr>
          <a:xfrm>
            <a:off x="4644008" y="574234"/>
            <a:ext cx="0" cy="4438942"/>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4" name="Chart 3">
            <a:extLst>
              <a:ext uri="{FF2B5EF4-FFF2-40B4-BE49-F238E27FC236}">
                <a16:creationId xmlns:a16="http://schemas.microsoft.com/office/drawing/2014/main" id="{326B0E2A-8293-6A08-07DF-AC7DE555BC12}"/>
              </a:ext>
            </a:extLst>
          </p:cNvPr>
          <p:cNvGraphicFramePr/>
          <p:nvPr>
            <p:extLst>
              <p:ext uri="{D42A27DB-BD31-4B8C-83A1-F6EECF244321}">
                <p14:modId xmlns:p14="http://schemas.microsoft.com/office/powerpoint/2010/main" val="1487913463"/>
              </p:ext>
            </p:extLst>
          </p:nvPr>
        </p:nvGraphicFramePr>
        <p:xfrm>
          <a:off x="4863153" y="1660295"/>
          <a:ext cx="4173342" cy="2920833"/>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 Placeholder 4">
            <a:extLst>
              <a:ext uri="{FF2B5EF4-FFF2-40B4-BE49-F238E27FC236}">
                <a16:creationId xmlns:a16="http://schemas.microsoft.com/office/drawing/2014/main" id="{9CD7694E-4B50-7644-5B22-1848FCDA7529}"/>
              </a:ext>
            </a:extLst>
          </p:cNvPr>
          <p:cNvSpPr txBox="1">
            <a:spLocks/>
          </p:cNvSpPr>
          <p:nvPr/>
        </p:nvSpPr>
        <p:spPr>
          <a:xfrm>
            <a:off x="5076056" y="808046"/>
            <a:ext cx="4032448" cy="878118"/>
          </a:xfrm>
          <a:prstGeom prst="rect">
            <a:avLst/>
          </a:prstGeom>
        </p:spPr>
        <p:txBody>
          <a:bodyPr/>
          <a:lstStyle/>
          <a:p>
            <a:pPr eaLnBrk="0" hangingPunct="0">
              <a:spcBef>
                <a:spcPct val="20000"/>
              </a:spcBef>
              <a:defRPr/>
            </a:pPr>
            <a:r>
              <a:rPr kumimoji="0" lang="lv-LV" sz="1100" b="1" i="0" u="none" strike="noStrike" kern="1200" cap="none" spc="0" normalizeH="0" baseline="0" noProof="0" dirty="0">
                <a:ln>
                  <a:noFill/>
                </a:ln>
                <a:solidFill>
                  <a:schemeClr val="tx1"/>
                </a:solidFill>
                <a:effectLst/>
                <a:uLnTx/>
                <a:uFillTx/>
                <a:latin typeface="+mn-lt"/>
                <a:ea typeface="+mn-ea"/>
                <a:cs typeface="+mn-cs"/>
              </a:rPr>
              <a:t>Vai, patērējot video saturu svešvalodā interneta vietnēs, Jūs lietojat subtitrus (tulkojumu teksta formātā) vai valodas celiņu (ierunātu tulkojumu) latviešu valodā?</a:t>
            </a:r>
            <a:endParaRPr kumimoji="0" lang="en-US" sz="1100" b="1" i="0" u="none" strike="noStrike" kern="1200" cap="none" spc="0" normalizeH="0" baseline="0" noProof="0" dirty="0">
              <a:ln>
                <a:noFill/>
              </a:ln>
              <a:solidFill>
                <a:schemeClr val="tx1"/>
              </a:solidFill>
              <a:effectLst/>
              <a:uLnTx/>
              <a:uFillTx/>
              <a:latin typeface="+mn-lt"/>
              <a:ea typeface="+mn-ea"/>
              <a:cs typeface="+mn-cs"/>
            </a:endParaRPr>
          </a:p>
        </p:txBody>
      </p:sp>
      <p:sp>
        <p:nvSpPr>
          <p:cNvPr id="8" name="TextBox 7">
            <a:extLst>
              <a:ext uri="{FF2B5EF4-FFF2-40B4-BE49-F238E27FC236}">
                <a16:creationId xmlns:a16="http://schemas.microsoft.com/office/drawing/2014/main" id="{B6A195BD-5566-5B16-4C4B-2D8C58A2D413}"/>
              </a:ext>
            </a:extLst>
          </p:cNvPr>
          <p:cNvSpPr txBox="1"/>
          <p:nvPr/>
        </p:nvSpPr>
        <p:spPr>
          <a:xfrm>
            <a:off x="3340680" y="5143281"/>
            <a:ext cx="2114681" cy="246221"/>
          </a:xfrm>
          <a:prstGeom prst="rect">
            <a:avLst/>
          </a:prstGeom>
          <a:noFill/>
        </p:spPr>
        <p:txBody>
          <a:bodyPr wrap="none" rtlCol="0">
            <a:spAutoFit/>
          </a:bodyPr>
          <a:lstStyle/>
          <a:p>
            <a:r>
              <a:rPr lang="lv-LV" sz="1000" dirty="0">
                <a:latin typeface="+mj-lt"/>
              </a:rPr>
              <a:t>Bāze: visi aptaujas dalībnieki; n=1041</a:t>
            </a:r>
          </a:p>
        </p:txBody>
      </p:sp>
    </p:spTree>
    <p:extLst>
      <p:ext uri="{BB962C8B-B14F-4D97-AF65-F5344CB8AC3E}">
        <p14:creationId xmlns:p14="http://schemas.microsoft.com/office/powerpoint/2010/main" val="3630776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a:extLst>
              <a:ext uri="{FF2B5EF4-FFF2-40B4-BE49-F238E27FC236}">
                <a16:creationId xmlns:a16="http://schemas.microsoft.com/office/drawing/2014/main" id="{1BBBFBD7-61AD-0881-5607-960F091C6D7E}"/>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b="0" i="0" u="none" strike="noStrike" kern="1200" cap="none" spc="0" normalizeH="0" baseline="0" noProof="0" dirty="0">
                <a:ln>
                  <a:noFill/>
                </a:ln>
                <a:solidFill>
                  <a:srgbClr val="990033"/>
                </a:solidFill>
                <a:effectLst/>
                <a:uLnTx/>
                <a:uFillTx/>
                <a:latin typeface="+mj-lt"/>
                <a:ea typeface="+mj-ea"/>
                <a:cs typeface="+mj-cs"/>
              </a:rPr>
              <a:t>Subtitru vai valodas celiņa latviešu valodā lietošana</a:t>
            </a:r>
          </a:p>
        </p:txBody>
      </p:sp>
      <p:sp>
        <p:nvSpPr>
          <p:cNvPr id="3" name="Text Placeholder 4">
            <a:extLst>
              <a:ext uri="{FF2B5EF4-FFF2-40B4-BE49-F238E27FC236}">
                <a16:creationId xmlns:a16="http://schemas.microsoft.com/office/drawing/2014/main" id="{7F1BA764-13F1-529C-5C1A-13F7A866D848}"/>
              </a:ext>
            </a:extLst>
          </p:cNvPr>
          <p:cNvSpPr txBox="1">
            <a:spLocks/>
          </p:cNvSpPr>
          <p:nvPr/>
        </p:nvSpPr>
        <p:spPr>
          <a:xfrm>
            <a:off x="196546" y="476672"/>
            <a:ext cx="8569324" cy="313902"/>
          </a:xfrm>
          <a:prstGeom prst="rect">
            <a:avLst/>
          </a:prstGeom>
        </p:spPr>
        <p:txBody>
          <a:bodyPr/>
          <a:lstStyle/>
          <a:p>
            <a:pPr eaLnBrk="0" hangingPunct="0">
              <a:spcBef>
                <a:spcPct val="20000"/>
              </a:spcBef>
              <a:defRPr/>
            </a:pPr>
            <a:r>
              <a:rPr lang="lv-LV" sz="1100" dirty="0">
                <a:latin typeface="+mn-lt"/>
              </a:rPr>
              <a:t>Vai, skatoties TV programmu svešvalodā, lietojat subtitrus (tulkojumu teksta formātā) vai valodas celiņu (ierunātu tulkojumu) latviešu valodā?</a:t>
            </a:r>
          </a:p>
        </p:txBody>
      </p:sp>
      <p:graphicFrame>
        <p:nvGraphicFramePr>
          <p:cNvPr id="4" name="Chart 3">
            <a:extLst>
              <a:ext uri="{FF2B5EF4-FFF2-40B4-BE49-F238E27FC236}">
                <a16:creationId xmlns:a16="http://schemas.microsoft.com/office/drawing/2014/main" id="{E3835D40-5237-D618-0DE6-C9D39B4ADA8A}"/>
              </a:ext>
            </a:extLst>
          </p:cNvPr>
          <p:cNvGraphicFramePr/>
          <p:nvPr>
            <p:extLst>
              <p:ext uri="{D42A27DB-BD31-4B8C-83A1-F6EECF244321}">
                <p14:modId xmlns:p14="http://schemas.microsoft.com/office/powerpoint/2010/main" val="2925910975"/>
              </p:ext>
            </p:extLst>
          </p:nvPr>
        </p:nvGraphicFramePr>
        <p:xfrm>
          <a:off x="1371837" y="842539"/>
          <a:ext cx="7668883" cy="5178749"/>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66945A2E-7F5E-364B-7C80-F3E0B237734E}"/>
              </a:ext>
            </a:extLst>
          </p:cNvPr>
          <p:cNvSpPr txBox="1"/>
          <p:nvPr/>
        </p:nvSpPr>
        <p:spPr>
          <a:xfrm>
            <a:off x="3923928" y="6015461"/>
            <a:ext cx="2114681" cy="246221"/>
          </a:xfrm>
          <a:prstGeom prst="rect">
            <a:avLst/>
          </a:prstGeom>
          <a:noFill/>
        </p:spPr>
        <p:txBody>
          <a:bodyPr wrap="none" rtlCol="0">
            <a:spAutoFit/>
          </a:bodyPr>
          <a:lstStyle/>
          <a:p>
            <a:r>
              <a:rPr lang="lv-LV" sz="1000" dirty="0">
                <a:latin typeface="+mj-lt"/>
              </a:rPr>
              <a:t>Bāze: visi aptaujas dalībnieki; n=1041</a:t>
            </a:r>
          </a:p>
        </p:txBody>
      </p:sp>
    </p:spTree>
    <p:extLst>
      <p:ext uri="{BB962C8B-B14F-4D97-AF65-F5344CB8AC3E}">
        <p14:creationId xmlns:p14="http://schemas.microsoft.com/office/powerpoint/2010/main" val="1328716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A5071E-AC8F-D936-B691-FAB5D32DD771}"/>
              </a:ext>
            </a:extLst>
          </p:cNvPr>
          <p:cNvSpPr>
            <a:spLocks noChangeArrowheads="1"/>
          </p:cNvSpPr>
          <p:nvPr/>
        </p:nvSpPr>
        <p:spPr bwMode="auto">
          <a:xfrm>
            <a:off x="738188" y="188640"/>
            <a:ext cx="7772400" cy="500063"/>
          </a:xfrm>
          <a:prstGeom prst="rect">
            <a:avLst/>
          </a:prstGeom>
          <a:noFill/>
          <a:ln w="9525">
            <a:noFill/>
            <a:miter lim="800000"/>
            <a:headEnd/>
            <a:tailEnd/>
          </a:ln>
        </p:spPr>
        <p:txBody>
          <a:bodyPr anchor="ctr"/>
          <a:lstStyle/>
          <a:p>
            <a:pPr algn="ctr" eaLnBrk="1" fontAlgn="auto" hangingPunct="1">
              <a:spcBef>
                <a:spcPts val="0"/>
              </a:spcBef>
              <a:spcAft>
                <a:spcPts val="0"/>
              </a:spcAft>
              <a:defRPr/>
            </a:pPr>
            <a:r>
              <a:rPr lang="lv-LV" b="1" dirty="0">
                <a:solidFill>
                  <a:srgbClr val="990033"/>
                </a:solidFill>
                <a:latin typeface="+mn-lt"/>
              </a:rPr>
              <a:t>SATURS</a:t>
            </a:r>
            <a:endParaRPr lang="en-GB" b="1" dirty="0">
              <a:solidFill>
                <a:srgbClr val="990033"/>
              </a:solidFill>
              <a:latin typeface="+mn-lt"/>
            </a:endParaRPr>
          </a:p>
        </p:txBody>
      </p:sp>
      <p:sp>
        <p:nvSpPr>
          <p:cNvPr id="5" name="Rectangle 4">
            <a:extLst>
              <a:ext uri="{FF2B5EF4-FFF2-40B4-BE49-F238E27FC236}">
                <a16:creationId xmlns:a16="http://schemas.microsoft.com/office/drawing/2014/main" id="{0AD88032-F02B-584E-2264-BC1B44FD7079}"/>
              </a:ext>
            </a:extLst>
          </p:cNvPr>
          <p:cNvSpPr>
            <a:spLocks noChangeArrowheads="1"/>
          </p:cNvSpPr>
          <p:nvPr/>
        </p:nvSpPr>
        <p:spPr bwMode="auto">
          <a:xfrm>
            <a:off x="1475655" y="836712"/>
            <a:ext cx="7082557" cy="5256583"/>
          </a:xfrm>
          <a:prstGeom prst="rect">
            <a:avLst/>
          </a:prstGeom>
          <a:noFill/>
          <a:ln>
            <a:noFill/>
          </a:ln>
        </p:spPr>
        <p:txBody>
          <a:bodyPr/>
          <a:lstStyle>
            <a:lvl1pPr marL="457200" indent="-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indent="0" eaLnBrk="1" hangingPunct="1">
              <a:lnSpc>
                <a:spcPct val="120000"/>
              </a:lnSpc>
              <a:spcBef>
                <a:spcPct val="40000"/>
              </a:spcBef>
              <a:buClr>
                <a:srgbClr val="C00000"/>
              </a:buClr>
              <a:buNone/>
            </a:pPr>
            <a:r>
              <a:rPr lang="lv-LV" altLang="lv-LV" sz="1200" b="1" dirty="0"/>
              <a:t>I. SABIEDRĪBAS APTAUJA</a:t>
            </a:r>
          </a:p>
          <a:p>
            <a:pPr marL="442913" indent="-266700" eaLnBrk="1" hangingPunct="1">
              <a:lnSpc>
                <a:spcPct val="120000"/>
              </a:lnSpc>
              <a:spcBef>
                <a:spcPts val="600"/>
              </a:spcBef>
              <a:buFont typeface="Calibri" panose="020F0502020204030204" pitchFamily="34" charset="0"/>
              <a:buAutoNum type="arabicPeriod"/>
            </a:pPr>
            <a:r>
              <a:rPr lang="lv-LV" altLang="lv-LV" sz="1100" b="1" dirty="0"/>
              <a:t>Metodoloģiskā informācija</a:t>
            </a:r>
          </a:p>
          <a:p>
            <a:pPr marL="442913" indent="-266700" eaLnBrk="1" hangingPunct="1">
              <a:lnSpc>
                <a:spcPct val="120000"/>
              </a:lnSpc>
              <a:spcBef>
                <a:spcPts val="600"/>
              </a:spcBef>
              <a:buFont typeface="Calibri" panose="020F0502020204030204" pitchFamily="34" charset="0"/>
              <a:buAutoNum type="arabicPeriod"/>
            </a:pPr>
            <a:r>
              <a:rPr lang="lv-LV" altLang="lv-LV" sz="1100" b="1" dirty="0"/>
              <a:t>Galvenie secinājumi</a:t>
            </a:r>
          </a:p>
          <a:p>
            <a:pPr marL="442913" indent="-266700" eaLnBrk="1" hangingPunct="1">
              <a:lnSpc>
                <a:spcPct val="120000"/>
              </a:lnSpc>
              <a:spcBef>
                <a:spcPts val="600"/>
              </a:spcBef>
              <a:buFont typeface="Calibri" panose="020F0502020204030204" pitchFamily="34" charset="0"/>
              <a:buAutoNum type="arabicPeriod"/>
            </a:pPr>
            <a:r>
              <a:rPr lang="en-US" altLang="lv-LV" sz="1100" b="1" dirty="0" err="1"/>
              <a:t>Pareiza</a:t>
            </a:r>
            <a:r>
              <a:rPr lang="en-US" altLang="lv-LV" sz="1100" b="1" dirty="0"/>
              <a:t> un </a:t>
            </a:r>
            <a:r>
              <a:rPr lang="en-US" altLang="lv-LV" sz="1100" b="1" dirty="0" err="1"/>
              <a:t>saprotama</a:t>
            </a:r>
            <a:r>
              <a:rPr lang="en-US" altLang="lv-LV" sz="1100" b="1" dirty="0"/>
              <a:t> </a:t>
            </a:r>
            <a:r>
              <a:rPr lang="en-US" altLang="lv-LV" sz="1100" b="1" dirty="0" err="1"/>
              <a:t>latviešu</a:t>
            </a:r>
            <a:r>
              <a:rPr lang="en-US" altLang="lv-LV" sz="1100" b="1" dirty="0"/>
              <a:t> </a:t>
            </a:r>
            <a:r>
              <a:rPr lang="en-US" altLang="lv-LV" sz="1100" b="1" dirty="0" err="1"/>
              <a:t>valodas</a:t>
            </a:r>
            <a:r>
              <a:rPr lang="en-US" altLang="lv-LV" sz="1100" b="1" dirty="0"/>
              <a:t> </a:t>
            </a:r>
            <a:r>
              <a:rPr lang="en-US" altLang="lv-LV" sz="1100" b="1" dirty="0" err="1"/>
              <a:t>lietojuma</a:t>
            </a:r>
            <a:r>
              <a:rPr lang="en-US" altLang="lv-LV" sz="1100" b="1" dirty="0"/>
              <a:t> </a:t>
            </a:r>
            <a:r>
              <a:rPr lang="en-US" altLang="lv-LV" sz="1100" b="1" dirty="0" err="1"/>
              <a:t>nozīme</a:t>
            </a:r>
            <a:r>
              <a:rPr lang="en-US" altLang="lv-LV" sz="1100" b="1" dirty="0"/>
              <a:t> </a:t>
            </a:r>
            <a:r>
              <a:rPr lang="en-US" altLang="lv-LV" sz="1100" b="1" dirty="0" err="1"/>
              <a:t>mediju</a:t>
            </a:r>
            <a:r>
              <a:rPr lang="en-US" altLang="lv-LV" sz="1100" b="1" dirty="0"/>
              <a:t> </a:t>
            </a:r>
            <a:r>
              <a:rPr lang="en-US" altLang="lv-LV" sz="1100" b="1" dirty="0" err="1"/>
              <a:t>saturā</a:t>
            </a:r>
            <a:r>
              <a:rPr lang="en-US" altLang="lv-LV" sz="1100" b="1" dirty="0"/>
              <a:t> </a:t>
            </a:r>
          </a:p>
          <a:p>
            <a:pPr marL="442913" indent="-266700" eaLnBrk="1" hangingPunct="1">
              <a:lnSpc>
                <a:spcPct val="120000"/>
              </a:lnSpc>
              <a:spcBef>
                <a:spcPts val="600"/>
              </a:spcBef>
              <a:buFont typeface="Calibri" panose="020F0502020204030204" pitchFamily="34" charset="0"/>
              <a:buAutoNum type="arabicPeriod"/>
            </a:pPr>
            <a:r>
              <a:rPr lang="lv-LV" altLang="lv-LV" sz="1100" b="1" dirty="0"/>
              <a:t>Subtitru vai valodas celiņa latviešu valodā lietošana </a:t>
            </a:r>
            <a:endParaRPr lang="en-US" altLang="lv-LV" sz="1100" b="1" dirty="0"/>
          </a:p>
          <a:p>
            <a:pPr marL="442913" indent="-266700" eaLnBrk="1" hangingPunct="1">
              <a:lnSpc>
                <a:spcPct val="120000"/>
              </a:lnSpc>
              <a:spcBef>
                <a:spcPts val="600"/>
              </a:spcBef>
              <a:buFont typeface="Calibri" panose="020F0502020204030204" pitchFamily="34" charset="0"/>
              <a:buAutoNum type="arabicPeriod"/>
            </a:pPr>
            <a:r>
              <a:rPr lang="lv-LV" altLang="lv-LV" sz="1100" b="1" dirty="0"/>
              <a:t>Mākslīgā intelekta veidotie valodas celiņi – atpazīstamība un saskarsme ar kļūdām</a:t>
            </a:r>
            <a:endParaRPr lang="en-US" altLang="lv-LV" sz="1100" b="1" dirty="0"/>
          </a:p>
          <a:p>
            <a:pPr marL="442913" indent="-266700" eaLnBrk="1" hangingPunct="1">
              <a:lnSpc>
                <a:spcPct val="120000"/>
              </a:lnSpc>
              <a:spcBef>
                <a:spcPts val="600"/>
              </a:spcBef>
              <a:buFont typeface="Calibri" panose="020F0502020204030204" pitchFamily="34" charset="0"/>
              <a:buAutoNum type="arabicPeriod"/>
            </a:pPr>
            <a:r>
              <a:rPr lang="lv-LV" altLang="lv-LV" sz="1100" b="1" dirty="0"/>
              <a:t>Latviešu valodas lietojuma vērtējums TV, radio un interneta medijos</a:t>
            </a:r>
          </a:p>
          <a:p>
            <a:pPr marL="442913" indent="-266700" eaLnBrk="1" hangingPunct="1">
              <a:lnSpc>
                <a:spcPct val="120000"/>
              </a:lnSpc>
              <a:spcBef>
                <a:spcPts val="600"/>
              </a:spcBef>
              <a:buFont typeface="Calibri" panose="020F0502020204030204" pitchFamily="34" charset="0"/>
              <a:buAutoNum type="arabicPeriod"/>
            </a:pPr>
            <a:r>
              <a:rPr lang="lv-LV" altLang="lv-LV" sz="1100" b="1" dirty="0"/>
              <a:t>Saskarsmes pieredze ar nepareizu valodas lietojumu mediju saturā  un negatīvie piemēri</a:t>
            </a:r>
            <a:endParaRPr lang="en-US" altLang="lv-LV" sz="1100" b="1" dirty="0"/>
          </a:p>
          <a:p>
            <a:pPr marL="442913" indent="-266700" eaLnBrk="1" hangingPunct="1">
              <a:lnSpc>
                <a:spcPct val="120000"/>
              </a:lnSpc>
              <a:spcBef>
                <a:spcPts val="600"/>
              </a:spcBef>
              <a:buFont typeface="Calibri" panose="020F0502020204030204" pitchFamily="34" charset="0"/>
              <a:buAutoNum type="arabicPeriod"/>
            </a:pPr>
            <a:r>
              <a:rPr lang="lv-LV" altLang="lv-LV" sz="1100" b="1" dirty="0"/>
              <a:t>Priekšstati par latviešu valodas lietošanu medijos </a:t>
            </a:r>
            <a:endParaRPr lang="en-US" altLang="lv-LV" sz="1100" b="1" dirty="0"/>
          </a:p>
          <a:p>
            <a:pPr marL="442913" indent="-266700" eaLnBrk="1" hangingPunct="1">
              <a:lnSpc>
                <a:spcPct val="120000"/>
              </a:lnSpc>
              <a:spcBef>
                <a:spcPts val="600"/>
              </a:spcBef>
              <a:buFont typeface="Calibri" panose="020F0502020204030204" pitchFamily="34" charset="0"/>
              <a:buAutoNum type="arabicPeriod"/>
            </a:pPr>
            <a:r>
              <a:rPr lang="lv-LV" altLang="lv-LV" sz="1100" b="1" dirty="0"/>
              <a:t>Interese par Latvijā veidotu mediju saturu krievu, angļu un latgaliešu valodās</a:t>
            </a:r>
          </a:p>
          <a:p>
            <a:pPr marL="0" indent="0" eaLnBrk="1" hangingPunct="1">
              <a:lnSpc>
                <a:spcPct val="120000"/>
              </a:lnSpc>
              <a:spcBef>
                <a:spcPts val="1200"/>
              </a:spcBef>
              <a:buClr>
                <a:srgbClr val="C00000"/>
              </a:buClr>
              <a:buNone/>
            </a:pPr>
            <a:r>
              <a:rPr lang="lv-LV" altLang="lv-LV" sz="1200" b="1" dirty="0"/>
              <a:t>II. APTAUJA PERSONĀM AR DZIRDES TRAUCĒJUMIEM</a:t>
            </a:r>
          </a:p>
          <a:p>
            <a:pPr marL="442913" indent="-266700" eaLnBrk="1" hangingPunct="1">
              <a:lnSpc>
                <a:spcPct val="120000"/>
              </a:lnSpc>
              <a:spcBef>
                <a:spcPts val="600"/>
              </a:spcBef>
              <a:buFont typeface="Calibri" panose="020F0502020204030204" pitchFamily="34" charset="0"/>
              <a:buAutoNum type="arabicPeriod"/>
            </a:pPr>
            <a:r>
              <a:rPr lang="lv-LV" altLang="lv-LV" sz="1100" b="1" dirty="0"/>
              <a:t>Metodoloģiskā informācija</a:t>
            </a:r>
          </a:p>
          <a:p>
            <a:pPr marL="442913" indent="-266700" eaLnBrk="1" hangingPunct="1">
              <a:lnSpc>
                <a:spcPct val="120000"/>
              </a:lnSpc>
              <a:spcBef>
                <a:spcPts val="600"/>
              </a:spcBef>
              <a:buFont typeface="Calibri" panose="020F0502020204030204" pitchFamily="34" charset="0"/>
              <a:buAutoNum type="arabicPeriod"/>
            </a:pPr>
            <a:r>
              <a:rPr lang="lv-LV" altLang="lv-LV" sz="1100" b="1" dirty="0"/>
              <a:t>Galvenie secinājumi</a:t>
            </a:r>
          </a:p>
          <a:p>
            <a:pPr marL="442913" indent="-266700" eaLnBrk="1" hangingPunct="1">
              <a:lnSpc>
                <a:spcPct val="120000"/>
              </a:lnSpc>
              <a:spcBef>
                <a:spcPts val="600"/>
              </a:spcBef>
              <a:buFont typeface="Calibri" panose="020F0502020204030204" pitchFamily="34" charset="0"/>
              <a:buAutoNum type="arabicPeriod"/>
            </a:pPr>
            <a:r>
              <a:rPr lang="lv-LV" altLang="lv-LV" sz="1100" b="1" dirty="0"/>
              <a:t>Aptaujas rezultāti</a:t>
            </a:r>
          </a:p>
          <a:p>
            <a:pPr marL="0" indent="0" eaLnBrk="1" hangingPunct="1">
              <a:lnSpc>
                <a:spcPct val="120000"/>
              </a:lnSpc>
              <a:spcBef>
                <a:spcPct val="40000"/>
              </a:spcBef>
              <a:buClr>
                <a:srgbClr val="C00000"/>
              </a:buClr>
              <a:buNone/>
            </a:pPr>
            <a:endParaRPr lang="lv-LV" altLang="lv-LV" sz="1100" b="1"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2">
            <a:extLst>
              <a:ext uri="{FF2B5EF4-FFF2-40B4-BE49-F238E27FC236}">
                <a16:creationId xmlns:a16="http://schemas.microsoft.com/office/drawing/2014/main" id="{A457CF97-05FD-DB3D-3F09-7189A9C46B87}"/>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b="0" i="0" u="none" strike="noStrike" kern="1200" cap="none" spc="0" normalizeH="0" baseline="0" noProof="0" dirty="0">
                <a:ln>
                  <a:noFill/>
                </a:ln>
                <a:solidFill>
                  <a:srgbClr val="990033"/>
                </a:solidFill>
                <a:effectLst/>
                <a:uLnTx/>
                <a:uFillTx/>
                <a:latin typeface="+mj-lt"/>
                <a:ea typeface="+mj-ea"/>
                <a:cs typeface="+mj-cs"/>
              </a:rPr>
              <a:t>Subtitru vai valodas celiņa latviešu valodā lietošana</a:t>
            </a:r>
          </a:p>
        </p:txBody>
      </p:sp>
      <p:sp>
        <p:nvSpPr>
          <p:cNvPr id="4" name="Text Placeholder 4">
            <a:extLst>
              <a:ext uri="{FF2B5EF4-FFF2-40B4-BE49-F238E27FC236}">
                <a16:creationId xmlns:a16="http://schemas.microsoft.com/office/drawing/2014/main" id="{4B847A61-FE9A-2DA0-B68F-E60AB38DC76A}"/>
              </a:ext>
            </a:extLst>
          </p:cNvPr>
          <p:cNvSpPr txBox="1">
            <a:spLocks/>
          </p:cNvSpPr>
          <p:nvPr/>
        </p:nvSpPr>
        <p:spPr>
          <a:xfrm>
            <a:off x="196546" y="404665"/>
            <a:ext cx="8569324" cy="477836"/>
          </a:xfrm>
          <a:prstGeom prst="rect">
            <a:avLst/>
          </a:prstGeom>
        </p:spPr>
        <p:txBody>
          <a:bodyPr/>
          <a:lstStyle/>
          <a:p>
            <a:pPr eaLnBrk="0" hangingPunct="0">
              <a:spcBef>
                <a:spcPct val="20000"/>
              </a:spcBef>
              <a:defRPr/>
            </a:pPr>
            <a:r>
              <a:rPr kumimoji="0" lang="lv-LV" sz="1100" b="0" i="0" u="none" strike="noStrike" kern="1200" cap="none" spc="0" normalizeH="0" baseline="0" noProof="0" dirty="0">
                <a:ln>
                  <a:noFill/>
                </a:ln>
                <a:solidFill>
                  <a:schemeClr val="tx1"/>
                </a:solidFill>
                <a:effectLst/>
                <a:uLnTx/>
                <a:uFillTx/>
                <a:latin typeface="+mn-lt"/>
                <a:ea typeface="+mn-ea"/>
                <a:cs typeface="+mn-cs"/>
              </a:rPr>
              <a:t>Vai, patērējot video saturu svešvalodā interneta vietnēs, Jūs lietojat subtitrus (tulkojumu teksta formātā) vai valodas celiņu (ierunātu tulkojumu) latviešu valodā?</a:t>
            </a:r>
          </a:p>
        </p:txBody>
      </p:sp>
      <p:graphicFrame>
        <p:nvGraphicFramePr>
          <p:cNvPr id="7" name="Chart 6">
            <a:extLst>
              <a:ext uri="{FF2B5EF4-FFF2-40B4-BE49-F238E27FC236}">
                <a16:creationId xmlns:a16="http://schemas.microsoft.com/office/drawing/2014/main" id="{CBC3B797-6B25-A8AA-6D8E-022B9EA6AC96}"/>
              </a:ext>
            </a:extLst>
          </p:cNvPr>
          <p:cNvGraphicFramePr/>
          <p:nvPr>
            <p:extLst>
              <p:ext uri="{D42A27DB-BD31-4B8C-83A1-F6EECF244321}">
                <p14:modId xmlns:p14="http://schemas.microsoft.com/office/powerpoint/2010/main" val="1579075740"/>
              </p:ext>
            </p:extLst>
          </p:nvPr>
        </p:nvGraphicFramePr>
        <p:xfrm>
          <a:off x="1371837" y="842539"/>
          <a:ext cx="7668883" cy="5178749"/>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a:extLst>
              <a:ext uri="{FF2B5EF4-FFF2-40B4-BE49-F238E27FC236}">
                <a16:creationId xmlns:a16="http://schemas.microsoft.com/office/drawing/2014/main" id="{22E84A31-AC12-618F-077F-3AF6E7F4011F}"/>
              </a:ext>
            </a:extLst>
          </p:cNvPr>
          <p:cNvSpPr txBox="1"/>
          <p:nvPr/>
        </p:nvSpPr>
        <p:spPr>
          <a:xfrm>
            <a:off x="3923928" y="6015461"/>
            <a:ext cx="2114681" cy="246221"/>
          </a:xfrm>
          <a:prstGeom prst="rect">
            <a:avLst/>
          </a:prstGeom>
          <a:noFill/>
        </p:spPr>
        <p:txBody>
          <a:bodyPr wrap="none" rtlCol="0">
            <a:spAutoFit/>
          </a:bodyPr>
          <a:lstStyle/>
          <a:p>
            <a:r>
              <a:rPr lang="lv-LV" sz="1000" dirty="0">
                <a:latin typeface="+mj-lt"/>
              </a:rPr>
              <a:t>Bāze: visi aptaujas dalībnieki; n=1041</a:t>
            </a:r>
          </a:p>
        </p:txBody>
      </p:sp>
    </p:spTree>
    <p:extLst>
      <p:ext uri="{BB962C8B-B14F-4D97-AF65-F5344CB8AC3E}">
        <p14:creationId xmlns:p14="http://schemas.microsoft.com/office/powerpoint/2010/main" val="27733404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0D266BF6-EB71-846E-6CD5-98EB85B8C6A6}"/>
              </a:ext>
            </a:extLst>
          </p:cNvPr>
          <p:cNvSpPr txBox="1">
            <a:spLocks/>
          </p:cNvSpPr>
          <p:nvPr/>
        </p:nvSpPr>
        <p:spPr>
          <a:xfrm>
            <a:off x="251520" y="764704"/>
            <a:ext cx="5328592" cy="864096"/>
          </a:xfrm>
          <a:prstGeom prst="rect">
            <a:avLst/>
          </a:prstGeom>
        </p:spPr>
        <p:txBody>
          <a:bodyPr/>
          <a:lstStyle/>
          <a:p>
            <a:pPr eaLnBrk="0" hangingPunct="0">
              <a:spcBef>
                <a:spcPct val="20000"/>
              </a:spcBef>
              <a:defRPr/>
            </a:pPr>
            <a:r>
              <a:rPr lang="lv-LV" sz="1100" b="1" dirty="0">
                <a:latin typeface="+mn-lt"/>
              </a:rPr>
              <a:t>Vai, skatoties filmas un seriālus svešvalodā, Jūs dodat priekšroku subtitriem (tulkojumam teksta formātā) vai valodas celiņam (ierunātam tulkojumam)? </a:t>
            </a:r>
            <a:endParaRPr kumimoji="0" lang="lv-LV" sz="1100" b="1"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554F262B-8334-9722-5B58-D755A20AF7DE}"/>
              </a:ext>
            </a:extLst>
          </p:cNvPr>
          <p:cNvGraphicFramePr/>
          <p:nvPr>
            <p:extLst>
              <p:ext uri="{D42A27DB-BD31-4B8C-83A1-F6EECF244321}">
                <p14:modId xmlns:p14="http://schemas.microsoft.com/office/powerpoint/2010/main" val="257183123"/>
              </p:ext>
            </p:extLst>
          </p:nvPr>
        </p:nvGraphicFramePr>
        <p:xfrm>
          <a:off x="755238" y="1444882"/>
          <a:ext cx="4321156" cy="2920833"/>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2">
            <a:extLst>
              <a:ext uri="{FF2B5EF4-FFF2-40B4-BE49-F238E27FC236}">
                <a16:creationId xmlns:a16="http://schemas.microsoft.com/office/drawing/2014/main" id="{AAE8A37A-FDF2-9524-5976-D7F8D3427493}"/>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b="0" i="0" u="none" strike="noStrike" kern="1200" cap="none" spc="0" normalizeH="0" baseline="0" noProof="0" dirty="0">
                <a:ln>
                  <a:noFill/>
                </a:ln>
                <a:solidFill>
                  <a:srgbClr val="990033"/>
                </a:solidFill>
                <a:effectLst/>
                <a:uLnTx/>
                <a:uFillTx/>
                <a:latin typeface="+mj-lt"/>
                <a:ea typeface="+mj-ea"/>
                <a:cs typeface="+mj-cs"/>
              </a:rPr>
              <a:t>Subtitru </a:t>
            </a:r>
            <a:r>
              <a:rPr kumimoji="0" lang="en-US" b="0" i="0" u="none" strike="noStrike" kern="1200" cap="none" spc="0" normalizeH="0" baseline="0" noProof="0" dirty="0">
                <a:ln>
                  <a:noFill/>
                </a:ln>
                <a:solidFill>
                  <a:srgbClr val="990033"/>
                </a:solidFill>
                <a:effectLst/>
                <a:uLnTx/>
                <a:uFillTx/>
                <a:latin typeface="+mj-lt"/>
                <a:ea typeface="+mj-ea"/>
                <a:cs typeface="+mj-cs"/>
              </a:rPr>
              <a:t>un</a:t>
            </a:r>
            <a:r>
              <a:rPr kumimoji="0" lang="lv-LV" b="0" i="0" u="none" strike="noStrike" kern="1200" cap="none" spc="0" normalizeH="0" baseline="0" noProof="0" dirty="0">
                <a:ln>
                  <a:noFill/>
                </a:ln>
                <a:solidFill>
                  <a:srgbClr val="990033"/>
                </a:solidFill>
                <a:effectLst/>
                <a:uLnTx/>
                <a:uFillTx/>
                <a:latin typeface="+mj-lt"/>
                <a:ea typeface="+mj-ea"/>
                <a:cs typeface="+mj-cs"/>
              </a:rPr>
              <a:t> valodas celiņa latviešu valodā lietošana</a:t>
            </a:r>
          </a:p>
        </p:txBody>
      </p:sp>
      <p:sp>
        <p:nvSpPr>
          <p:cNvPr id="2" name="TextBox 1">
            <a:extLst>
              <a:ext uri="{FF2B5EF4-FFF2-40B4-BE49-F238E27FC236}">
                <a16:creationId xmlns:a16="http://schemas.microsoft.com/office/drawing/2014/main" id="{654EA999-04F7-3238-B522-E085E4107DB2}"/>
              </a:ext>
            </a:extLst>
          </p:cNvPr>
          <p:cNvSpPr txBox="1"/>
          <p:nvPr/>
        </p:nvSpPr>
        <p:spPr>
          <a:xfrm>
            <a:off x="2411760" y="4725144"/>
            <a:ext cx="2114681" cy="246221"/>
          </a:xfrm>
          <a:prstGeom prst="rect">
            <a:avLst/>
          </a:prstGeom>
          <a:noFill/>
        </p:spPr>
        <p:txBody>
          <a:bodyPr wrap="none" rtlCol="0">
            <a:spAutoFit/>
          </a:bodyPr>
          <a:lstStyle/>
          <a:p>
            <a:r>
              <a:rPr lang="lv-LV" sz="1000" dirty="0">
                <a:latin typeface="+mj-lt"/>
              </a:rPr>
              <a:t>Bāze: visi aptaujas dalībnieki; n=1041</a:t>
            </a:r>
          </a:p>
        </p:txBody>
      </p:sp>
    </p:spTree>
    <p:extLst>
      <p:ext uri="{BB962C8B-B14F-4D97-AF65-F5344CB8AC3E}">
        <p14:creationId xmlns:p14="http://schemas.microsoft.com/office/powerpoint/2010/main" val="3293753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2">
            <a:extLst>
              <a:ext uri="{FF2B5EF4-FFF2-40B4-BE49-F238E27FC236}">
                <a16:creationId xmlns:a16="http://schemas.microsoft.com/office/drawing/2014/main" id="{585A9889-08B6-82B5-7C12-AD00401F7B8D}"/>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b="0" i="0" u="none" strike="noStrike" kern="1200" cap="none" spc="0" normalizeH="0" baseline="0" noProof="0" dirty="0">
                <a:ln>
                  <a:noFill/>
                </a:ln>
                <a:solidFill>
                  <a:srgbClr val="990033"/>
                </a:solidFill>
                <a:effectLst/>
                <a:uLnTx/>
                <a:uFillTx/>
                <a:latin typeface="+mj-lt"/>
                <a:ea typeface="+mj-ea"/>
                <a:cs typeface="+mj-cs"/>
              </a:rPr>
              <a:t>Subtitru vai valodas celiņa latviešu valodā lietošana</a:t>
            </a:r>
          </a:p>
        </p:txBody>
      </p:sp>
      <p:sp>
        <p:nvSpPr>
          <p:cNvPr id="4" name="Text Placeholder 4">
            <a:extLst>
              <a:ext uri="{FF2B5EF4-FFF2-40B4-BE49-F238E27FC236}">
                <a16:creationId xmlns:a16="http://schemas.microsoft.com/office/drawing/2014/main" id="{701421D6-539C-6B3F-D662-7DEC9BFA4F45}"/>
              </a:ext>
            </a:extLst>
          </p:cNvPr>
          <p:cNvSpPr txBox="1">
            <a:spLocks/>
          </p:cNvSpPr>
          <p:nvPr/>
        </p:nvSpPr>
        <p:spPr>
          <a:xfrm>
            <a:off x="196546" y="404665"/>
            <a:ext cx="8569324" cy="477836"/>
          </a:xfrm>
          <a:prstGeom prst="rect">
            <a:avLst/>
          </a:prstGeom>
        </p:spPr>
        <p:txBody>
          <a:bodyPr/>
          <a:lstStyle/>
          <a:p>
            <a:pPr eaLnBrk="0" hangingPunct="0">
              <a:spcBef>
                <a:spcPct val="20000"/>
              </a:spcBef>
              <a:defRPr/>
            </a:pPr>
            <a:r>
              <a:rPr lang="lv-LV" sz="1100" dirty="0">
                <a:latin typeface="+mn-lt"/>
              </a:rPr>
              <a:t>Vai, skatoties filmas un seriālus svešvalodā, Jūs dodat priekšroku subtitriem (tulkojumam teksta formātā) vai valodas celiņam (ierunātam tulkojumam) Jūsu dzimtajā valodā? </a:t>
            </a:r>
            <a:endParaRPr kumimoji="0" lang="lv-LV" sz="1100" b="0"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6" name="Chart 5">
            <a:extLst>
              <a:ext uri="{FF2B5EF4-FFF2-40B4-BE49-F238E27FC236}">
                <a16:creationId xmlns:a16="http://schemas.microsoft.com/office/drawing/2014/main" id="{3C000B17-98D7-4A21-6C10-14270BAE8539}"/>
              </a:ext>
            </a:extLst>
          </p:cNvPr>
          <p:cNvGraphicFramePr/>
          <p:nvPr>
            <p:extLst>
              <p:ext uri="{D42A27DB-BD31-4B8C-83A1-F6EECF244321}">
                <p14:modId xmlns:p14="http://schemas.microsoft.com/office/powerpoint/2010/main" val="2247931380"/>
              </p:ext>
            </p:extLst>
          </p:nvPr>
        </p:nvGraphicFramePr>
        <p:xfrm>
          <a:off x="1371837" y="842539"/>
          <a:ext cx="7668883" cy="5178749"/>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a:extLst>
              <a:ext uri="{FF2B5EF4-FFF2-40B4-BE49-F238E27FC236}">
                <a16:creationId xmlns:a16="http://schemas.microsoft.com/office/drawing/2014/main" id="{A2FA8C10-D305-C7F5-123B-A972EDC109A9}"/>
              </a:ext>
            </a:extLst>
          </p:cNvPr>
          <p:cNvSpPr txBox="1"/>
          <p:nvPr/>
        </p:nvSpPr>
        <p:spPr>
          <a:xfrm>
            <a:off x="3923928" y="6015461"/>
            <a:ext cx="2114681" cy="246221"/>
          </a:xfrm>
          <a:prstGeom prst="rect">
            <a:avLst/>
          </a:prstGeom>
          <a:noFill/>
        </p:spPr>
        <p:txBody>
          <a:bodyPr wrap="none" rtlCol="0">
            <a:spAutoFit/>
          </a:bodyPr>
          <a:lstStyle/>
          <a:p>
            <a:r>
              <a:rPr lang="lv-LV" sz="1000" dirty="0">
                <a:latin typeface="+mj-lt"/>
              </a:rPr>
              <a:t>Bāze: visi aptaujas dalībnieki; n=1041</a:t>
            </a:r>
          </a:p>
        </p:txBody>
      </p:sp>
    </p:spTree>
    <p:extLst>
      <p:ext uri="{BB962C8B-B14F-4D97-AF65-F5344CB8AC3E}">
        <p14:creationId xmlns:p14="http://schemas.microsoft.com/office/powerpoint/2010/main" val="785475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D4508F7-AFFB-259E-FCBB-86C74C9522F5}"/>
              </a:ext>
            </a:extLst>
          </p:cNvPr>
          <p:cNvSpPr>
            <a:spLocks noChangeArrowheads="1"/>
          </p:cNvSpPr>
          <p:nvPr/>
        </p:nvSpPr>
        <p:spPr bwMode="auto">
          <a:xfrm>
            <a:off x="914400" y="2565400"/>
            <a:ext cx="7239000" cy="1003300"/>
          </a:xfrm>
          <a:prstGeom prst="rect">
            <a:avLst/>
          </a:prstGeom>
          <a:noFill/>
          <a:ln w="9525">
            <a:noFill/>
            <a:miter lim="800000"/>
            <a:headEnd/>
            <a:tailEnd/>
          </a:ln>
          <a:effectLst/>
        </p:spPr>
        <p:txBody>
          <a:bodyPr/>
          <a:lstStyle/>
          <a:p>
            <a:pPr algn="ctr" eaLnBrk="1" fontAlgn="auto" hangingPunct="1">
              <a:lnSpc>
                <a:spcPct val="130000"/>
              </a:lnSpc>
              <a:spcBef>
                <a:spcPts val="0"/>
              </a:spcBef>
              <a:spcAft>
                <a:spcPts val="0"/>
              </a:spcAft>
              <a:defRPr/>
            </a:pPr>
            <a:r>
              <a:rPr lang="lv-LV" sz="2400" dirty="0">
                <a:solidFill>
                  <a:srgbClr val="C00000"/>
                </a:solidFill>
                <a:effectLst>
                  <a:outerShdw blurRad="38100" dist="38100" dir="2700000" algn="tl">
                    <a:srgbClr val="C0C0C0"/>
                  </a:outerShdw>
                </a:effectLst>
                <a:latin typeface="+mj-lt"/>
              </a:rPr>
              <a:t>5. </a:t>
            </a:r>
            <a:r>
              <a:rPr lang="en-US" sz="2400" dirty="0" err="1">
                <a:solidFill>
                  <a:srgbClr val="C00000"/>
                </a:solidFill>
                <a:effectLst>
                  <a:outerShdw blurRad="38100" dist="38100" dir="2700000" algn="tl">
                    <a:srgbClr val="C0C0C0"/>
                  </a:outerShdw>
                </a:effectLst>
                <a:latin typeface="+mj-lt"/>
              </a:rPr>
              <a:t>Mākslīgā</a:t>
            </a:r>
            <a:r>
              <a:rPr lang="en-US" sz="2400" dirty="0">
                <a:solidFill>
                  <a:srgbClr val="C00000"/>
                </a:solidFill>
                <a:effectLst>
                  <a:outerShdw blurRad="38100" dist="38100" dir="2700000" algn="tl">
                    <a:srgbClr val="C0C0C0"/>
                  </a:outerShdw>
                </a:effectLst>
                <a:latin typeface="+mj-lt"/>
              </a:rPr>
              <a:t> </a:t>
            </a:r>
            <a:r>
              <a:rPr lang="en-US" sz="2400" dirty="0" err="1">
                <a:solidFill>
                  <a:srgbClr val="C00000"/>
                </a:solidFill>
                <a:effectLst>
                  <a:outerShdw blurRad="38100" dist="38100" dir="2700000" algn="tl">
                    <a:srgbClr val="C0C0C0"/>
                  </a:outerShdw>
                </a:effectLst>
                <a:latin typeface="+mj-lt"/>
              </a:rPr>
              <a:t>intelekta</a:t>
            </a:r>
            <a:r>
              <a:rPr lang="en-US" sz="2400" dirty="0">
                <a:solidFill>
                  <a:srgbClr val="C00000"/>
                </a:solidFill>
                <a:effectLst>
                  <a:outerShdw blurRad="38100" dist="38100" dir="2700000" algn="tl">
                    <a:srgbClr val="C0C0C0"/>
                  </a:outerShdw>
                </a:effectLst>
                <a:latin typeface="+mj-lt"/>
              </a:rPr>
              <a:t> </a:t>
            </a:r>
            <a:r>
              <a:rPr lang="en-US" sz="2400" dirty="0" err="1">
                <a:solidFill>
                  <a:srgbClr val="C00000"/>
                </a:solidFill>
                <a:effectLst>
                  <a:outerShdw blurRad="38100" dist="38100" dir="2700000" algn="tl">
                    <a:srgbClr val="C0C0C0"/>
                  </a:outerShdw>
                </a:effectLst>
                <a:latin typeface="+mj-lt"/>
              </a:rPr>
              <a:t>veidotie</a:t>
            </a:r>
            <a:r>
              <a:rPr lang="en-US" sz="2400" dirty="0">
                <a:solidFill>
                  <a:srgbClr val="C00000"/>
                </a:solidFill>
                <a:effectLst>
                  <a:outerShdw blurRad="38100" dist="38100" dir="2700000" algn="tl">
                    <a:srgbClr val="C0C0C0"/>
                  </a:outerShdw>
                </a:effectLst>
                <a:latin typeface="+mj-lt"/>
              </a:rPr>
              <a:t> </a:t>
            </a:r>
            <a:r>
              <a:rPr lang="en-US" sz="2400" dirty="0" err="1">
                <a:solidFill>
                  <a:srgbClr val="C00000"/>
                </a:solidFill>
                <a:effectLst>
                  <a:outerShdw blurRad="38100" dist="38100" dir="2700000" algn="tl">
                    <a:srgbClr val="C0C0C0"/>
                  </a:outerShdw>
                </a:effectLst>
                <a:latin typeface="+mj-lt"/>
              </a:rPr>
              <a:t>valodas</a:t>
            </a:r>
            <a:r>
              <a:rPr lang="en-US" sz="2400" dirty="0">
                <a:solidFill>
                  <a:srgbClr val="C00000"/>
                </a:solidFill>
                <a:effectLst>
                  <a:outerShdw blurRad="38100" dist="38100" dir="2700000" algn="tl">
                    <a:srgbClr val="C0C0C0"/>
                  </a:outerShdw>
                </a:effectLst>
                <a:latin typeface="+mj-lt"/>
              </a:rPr>
              <a:t> </a:t>
            </a:r>
            <a:r>
              <a:rPr lang="en-US" sz="2400" dirty="0" err="1">
                <a:solidFill>
                  <a:srgbClr val="C00000"/>
                </a:solidFill>
                <a:effectLst>
                  <a:outerShdw blurRad="38100" dist="38100" dir="2700000" algn="tl">
                    <a:srgbClr val="C0C0C0"/>
                  </a:outerShdw>
                </a:effectLst>
                <a:latin typeface="+mj-lt"/>
              </a:rPr>
              <a:t>celiņi</a:t>
            </a:r>
            <a:r>
              <a:rPr lang="en-US" sz="2400" dirty="0">
                <a:solidFill>
                  <a:srgbClr val="C00000"/>
                </a:solidFill>
                <a:effectLst>
                  <a:outerShdw blurRad="38100" dist="38100" dir="2700000" algn="tl">
                    <a:srgbClr val="C0C0C0"/>
                  </a:outerShdw>
                </a:effectLst>
                <a:latin typeface="+mj-lt"/>
              </a:rPr>
              <a:t> – </a:t>
            </a:r>
            <a:r>
              <a:rPr lang="en-US" sz="2400" dirty="0" err="1">
                <a:solidFill>
                  <a:srgbClr val="C00000"/>
                </a:solidFill>
                <a:effectLst>
                  <a:outerShdw blurRad="38100" dist="38100" dir="2700000" algn="tl">
                    <a:srgbClr val="C0C0C0"/>
                  </a:outerShdw>
                </a:effectLst>
                <a:latin typeface="+mj-lt"/>
              </a:rPr>
              <a:t>atpazīstamība</a:t>
            </a:r>
            <a:r>
              <a:rPr lang="en-US" sz="2400" dirty="0">
                <a:solidFill>
                  <a:srgbClr val="C00000"/>
                </a:solidFill>
                <a:effectLst>
                  <a:outerShdw blurRad="38100" dist="38100" dir="2700000" algn="tl">
                    <a:srgbClr val="C0C0C0"/>
                  </a:outerShdw>
                </a:effectLst>
                <a:latin typeface="+mj-lt"/>
              </a:rPr>
              <a:t> un </a:t>
            </a:r>
            <a:r>
              <a:rPr lang="en-US" sz="2400" dirty="0" err="1">
                <a:solidFill>
                  <a:srgbClr val="C00000"/>
                </a:solidFill>
                <a:effectLst>
                  <a:outerShdw blurRad="38100" dist="38100" dir="2700000" algn="tl">
                    <a:srgbClr val="C0C0C0"/>
                  </a:outerShdw>
                </a:effectLst>
                <a:latin typeface="+mj-lt"/>
              </a:rPr>
              <a:t>saskarsme</a:t>
            </a:r>
            <a:r>
              <a:rPr lang="en-US" sz="2400" dirty="0">
                <a:solidFill>
                  <a:srgbClr val="C00000"/>
                </a:solidFill>
                <a:effectLst>
                  <a:outerShdw blurRad="38100" dist="38100" dir="2700000" algn="tl">
                    <a:srgbClr val="C0C0C0"/>
                  </a:outerShdw>
                </a:effectLst>
                <a:latin typeface="+mj-lt"/>
              </a:rPr>
              <a:t> </a:t>
            </a:r>
            <a:r>
              <a:rPr lang="en-US" sz="2400" dirty="0" err="1">
                <a:solidFill>
                  <a:srgbClr val="C00000"/>
                </a:solidFill>
                <a:effectLst>
                  <a:outerShdw blurRad="38100" dist="38100" dir="2700000" algn="tl">
                    <a:srgbClr val="C0C0C0"/>
                  </a:outerShdw>
                </a:effectLst>
                <a:latin typeface="+mj-lt"/>
              </a:rPr>
              <a:t>ar</a:t>
            </a:r>
            <a:r>
              <a:rPr lang="en-US" sz="2400" dirty="0">
                <a:solidFill>
                  <a:srgbClr val="C00000"/>
                </a:solidFill>
                <a:effectLst>
                  <a:outerShdw blurRad="38100" dist="38100" dir="2700000" algn="tl">
                    <a:srgbClr val="C0C0C0"/>
                  </a:outerShdw>
                </a:effectLst>
                <a:latin typeface="+mj-lt"/>
              </a:rPr>
              <a:t> </a:t>
            </a:r>
            <a:r>
              <a:rPr lang="en-US" sz="2400" dirty="0" err="1">
                <a:solidFill>
                  <a:srgbClr val="C00000"/>
                </a:solidFill>
                <a:effectLst>
                  <a:outerShdw blurRad="38100" dist="38100" dir="2700000" algn="tl">
                    <a:srgbClr val="C0C0C0"/>
                  </a:outerShdw>
                </a:effectLst>
                <a:latin typeface="+mj-lt"/>
              </a:rPr>
              <a:t>kļūdām</a:t>
            </a:r>
            <a:endParaRPr lang="lv-LV" sz="2400" dirty="0">
              <a:solidFill>
                <a:srgbClr val="C00000"/>
              </a:solidFill>
              <a:effectLst>
                <a:outerShdw blurRad="38100" dist="38100" dir="2700000" algn="tl">
                  <a:srgbClr val="C0C0C0"/>
                </a:outerShdw>
              </a:effectLst>
              <a:latin typeface="+mj-lt"/>
            </a:endParaRPr>
          </a:p>
        </p:txBody>
      </p:sp>
    </p:spTree>
    <p:extLst>
      <p:ext uri="{BB962C8B-B14F-4D97-AF65-F5344CB8AC3E}">
        <p14:creationId xmlns:p14="http://schemas.microsoft.com/office/powerpoint/2010/main" val="40624608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A453666-24BA-C176-19E3-F6527963B0B2}"/>
              </a:ext>
            </a:extLst>
          </p:cNvPr>
          <p:cNvSpPr txBox="1">
            <a:spLocks/>
          </p:cNvSpPr>
          <p:nvPr/>
        </p:nvSpPr>
        <p:spPr>
          <a:xfrm>
            <a:off x="196546" y="782176"/>
            <a:ext cx="4321835" cy="878118"/>
          </a:xfrm>
          <a:prstGeom prst="rect">
            <a:avLst/>
          </a:prstGeom>
        </p:spPr>
        <p:txBody>
          <a:bodyPr/>
          <a:lstStyle/>
          <a:p>
            <a:pPr eaLnBrk="0" hangingPunct="0">
              <a:spcBef>
                <a:spcPct val="20000"/>
              </a:spcBef>
              <a:defRPr/>
            </a:pPr>
            <a:r>
              <a:rPr lang="lv-LV" sz="1100" b="1" dirty="0">
                <a:latin typeface="+mn-lt"/>
              </a:rPr>
              <a:t>Vai esat pamanījuši gadījumus, kad valodas celiņš latviešu valodā TV programmām svešvalodā tiek veidots ar mākslīgā intelekta palīdzību/starpniecību? </a:t>
            </a:r>
            <a:endParaRPr lang="en-US" sz="1100" b="1" dirty="0">
              <a:latin typeface="+mn-lt"/>
            </a:endParaRPr>
          </a:p>
        </p:txBody>
      </p:sp>
      <p:sp>
        <p:nvSpPr>
          <p:cNvPr id="3" name="Title 12">
            <a:extLst>
              <a:ext uri="{FF2B5EF4-FFF2-40B4-BE49-F238E27FC236}">
                <a16:creationId xmlns:a16="http://schemas.microsoft.com/office/drawing/2014/main" id="{46277663-B43E-A75E-07C8-D5A0978DB0AD}"/>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b="0" i="0" u="none" strike="noStrike" kern="1200" cap="none" spc="0" normalizeH="0" baseline="0" noProof="0" dirty="0">
                <a:ln>
                  <a:noFill/>
                </a:ln>
                <a:solidFill>
                  <a:srgbClr val="990033"/>
                </a:solidFill>
                <a:effectLst/>
                <a:uLnTx/>
                <a:uFillTx/>
                <a:latin typeface="+mj-lt"/>
                <a:ea typeface="+mj-ea"/>
                <a:cs typeface="+mj-cs"/>
              </a:rPr>
              <a:t>Mākslīgā intelekta veidoto valodas celiņu atpazīstamība </a:t>
            </a:r>
          </a:p>
        </p:txBody>
      </p:sp>
      <p:sp>
        <p:nvSpPr>
          <p:cNvPr id="4" name="Text Placeholder 4">
            <a:extLst>
              <a:ext uri="{FF2B5EF4-FFF2-40B4-BE49-F238E27FC236}">
                <a16:creationId xmlns:a16="http://schemas.microsoft.com/office/drawing/2014/main" id="{E4FB4D3A-F8A7-28D3-8694-B575F2BBBB41}"/>
              </a:ext>
            </a:extLst>
          </p:cNvPr>
          <p:cNvSpPr txBox="1">
            <a:spLocks/>
          </p:cNvSpPr>
          <p:nvPr/>
        </p:nvSpPr>
        <p:spPr>
          <a:xfrm>
            <a:off x="4786669" y="808046"/>
            <a:ext cx="4321835" cy="878118"/>
          </a:xfrm>
          <a:prstGeom prst="rect">
            <a:avLst/>
          </a:prstGeom>
        </p:spPr>
        <p:txBody>
          <a:bodyPr/>
          <a:lstStyle/>
          <a:p>
            <a:pPr eaLnBrk="0" hangingPunct="0">
              <a:spcBef>
                <a:spcPct val="20000"/>
              </a:spcBef>
              <a:defRPr/>
            </a:pPr>
            <a:r>
              <a:rPr kumimoji="0" lang="lv-LV" sz="1100" b="1" i="0" u="none" strike="noStrike" kern="1200" cap="none" spc="0" normalizeH="0" baseline="0" noProof="0" dirty="0">
                <a:ln>
                  <a:noFill/>
                </a:ln>
                <a:solidFill>
                  <a:schemeClr val="tx1"/>
                </a:solidFill>
                <a:effectLst/>
                <a:uLnTx/>
                <a:uFillTx/>
                <a:latin typeface="+mn-lt"/>
                <a:ea typeface="+mn-ea"/>
                <a:cs typeface="+mn-cs"/>
              </a:rPr>
              <a:t>Vai esat pamanījuši atšķirības starp tradicionāli veidotu valodas celiņu (cilvēka ierunāts vai dublēts) un mākslīgā intelekta veidotu valodas celiņu (dažādi mākslīgi/tehnoloģiski risinājumi)? </a:t>
            </a:r>
            <a:endParaRPr kumimoji="0" lang="en-US" sz="1100" b="1"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5" name="Chart 4">
            <a:extLst>
              <a:ext uri="{FF2B5EF4-FFF2-40B4-BE49-F238E27FC236}">
                <a16:creationId xmlns:a16="http://schemas.microsoft.com/office/drawing/2014/main" id="{FC0EC5E0-77D0-9049-64F7-0A92F4DC6DFC}"/>
              </a:ext>
            </a:extLst>
          </p:cNvPr>
          <p:cNvGraphicFramePr/>
          <p:nvPr>
            <p:extLst>
              <p:ext uri="{D42A27DB-BD31-4B8C-83A1-F6EECF244321}">
                <p14:modId xmlns:p14="http://schemas.microsoft.com/office/powerpoint/2010/main" val="3801141176"/>
              </p:ext>
            </p:extLst>
          </p:nvPr>
        </p:nvGraphicFramePr>
        <p:xfrm>
          <a:off x="179512" y="1127565"/>
          <a:ext cx="3510951" cy="3381555"/>
        </p:xfrm>
        <a:graphic>
          <a:graphicData uri="http://schemas.openxmlformats.org/drawingml/2006/chart">
            <c:chart xmlns:c="http://schemas.openxmlformats.org/drawingml/2006/chart" xmlns:r="http://schemas.openxmlformats.org/officeDocument/2006/relationships" r:id="rId2"/>
          </a:graphicData>
        </a:graphic>
      </p:graphicFrame>
      <p:sp>
        <p:nvSpPr>
          <p:cNvPr id="6" name="Arrow: Down 5">
            <a:extLst>
              <a:ext uri="{FF2B5EF4-FFF2-40B4-BE49-F238E27FC236}">
                <a16:creationId xmlns:a16="http://schemas.microsoft.com/office/drawing/2014/main" id="{B29F4640-623C-C92F-FCBB-D70BD7883620}"/>
              </a:ext>
            </a:extLst>
          </p:cNvPr>
          <p:cNvSpPr/>
          <p:nvPr/>
        </p:nvSpPr>
        <p:spPr>
          <a:xfrm rot="16200000">
            <a:off x="3549568" y="1355087"/>
            <a:ext cx="315316" cy="2158885"/>
          </a:xfrm>
          <a:prstGeom prst="downArrow">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17DF7434-F800-ABE4-C9E4-D4C7F810E092}"/>
              </a:ext>
            </a:extLst>
          </p:cNvPr>
          <p:cNvSpPr txBox="1"/>
          <p:nvPr/>
        </p:nvSpPr>
        <p:spPr>
          <a:xfrm>
            <a:off x="899592" y="4386009"/>
            <a:ext cx="2114681" cy="246221"/>
          </a:xfrm>
          <a:prstGeom prst="rect">
            <a:avLst/>
          </a:prstGeom>
          <a:noFill/>
        </p:spPr>
        <p:txBody>
          <a:bodyPr wrap="none" rtlCol="0">
            <a:spAutoFit/>
          </a:bodyPr>
          <a:lstStyle/>
          <a:p>
            <a:r>
              <a:rPr lang="lv-LV" sz="1000" dirty="0">
                <a:latin typeface="+mj-lt"/>
              </a:rPr>
              <a:t>Bāze: visi aptaujas dalībnieki; n=</a:t>
            </a:r>
            <a:r>
              <a:rPr lang="en-US" sz="1000" dirty="0">
                <a:latin typeface="+mj-lt"/>
              </a:rPr>
              <a:t>1041</a:t>
            </a:r>
            <a:endParaRPr lang="lv-LV" sz="1000" dirty="0">
              <a:latin typeface="+mj-lt"/>
            </a:endParaRPr>
          </a:p>
        </p:txBody>
      </p:sp>
      <p:graphicFrame>
        <p:nvGraphicFramePr>
          <p:cNvPr id="8" name="Chart 7">
            <a:extLst>
              <a:ext uri="{FF2B5EF4-FFF2-40B4-BE49-F238E27FC236}">
                <a16:creationId xmlns:a16="http://schemas.microsoft.com/office/drawing/2014/main" id="{8D5630F5-E36F-E2CC-B7EA-6D7C90B038FF}"/>
              </a:ext>
            </a:extLst>
          </p:cNvPr>
          <p:cNvGraphicFramePr/>
          <p:nvPr>
            <p:extLst>
              <p:ext uri="{D42A27DB-BD31-4B8C-83A1-F6EECF244321}">
                <p14:modId xmlns:p14="http://schemas.microsoft.com/office/powerpoint/2010/main" val="773392180"/>
              </p:ext>
            </p:extLst>
          </p:nvPr>
        </p:nvGraphicFramePr>
        <p:xfrm>
          <a:off x="4976764" y="1273531"/>
          <a:ext cx="3510951" cy="3381555"/>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3AAED48D-DE82-2B2F-5E91-E49D1CDBC636}"/>
              </a:ext>
            </a:extLst>
          </p:cNvPr>
          <p:cNvSpPr txBox="1"/>
          <p:nvPr/>
        </p:nvSpPr>
        <p:spPr>
          <a:xfrm>
            <a:off x="5364088" y="4669926"/>
            <a:ext cx="3123627" cy="707886"/>
          </a:xfrm>
          <a:prstGeom prst="rect">
            <a:avLst/>
          </a:prstGeom>
          <a:noFill/>
        </p:spPr>
        <p:txBody>
          <a:bodyPr wrap="square" rtlCol="0">
            <a:spAutoFit/>
          </a:bodyPr>
          <a:lstStyle/>
          <a:p>
            <a:r>
              <a:rPr lang="lv-LV" sz="1000" dirty="0">
                <a:latin typeface="+mj-lt"/>
              </a:rPr>
              <a:t>Bāze: </a:t>
            </a:r>
            <a:r>
              <a:rPr lang="en-US" sz="1000" dirty="0" err="1">
                <a:latin typeface="+mj-lt"/>
              </a:rPr>
              <a:t>respondenti</a:t>
            </a:r>
            <a:r>
              <a:rPr lang="en-US" sz="1000" dirty="0">
                <a:latin typeface="+mj-lt"/>
              </a:rPr>
              <a:t>, </a:t>
            </a:r>
            <a:r>
              <a:rPr lang="en-US" sz="1000" dirty="0" err="1">
                <a:latin typeface="+mj-lt"/>
              </a:rPr>
              <a:t>kuri</a:t>
            </a:r>
            <a:r>
              <a:rPr lang="en-US" sz="1000" dirty="0">
                <a:latin typeface="+mj-lt"/>
              </a:rPr>
              <a:t> </a:t>
            </a:r>
            <a:r>
              <a:rPr lang="en-US" sz="1000" dirty="0" err="1">
                <a:latin typeface="+mj-lt"/>
              </a:rPr>
              <a:t>ir</a:t>
            </a:r>
            <a:r>
              <a:rPr lang="en-US" sz="1000" dirty="0">
                <a:latin typeface="+mj-lt"/>
              </a:rPr>
              <a:t> </a:t>
            </a:r>
            <a:r>
              <a:rPr lang="lv-LV" sz="1000" dirty="0">
                <a:latin typeface="+mj-lt"/>
              </a:rPr>
              <a:t>pamanījuši gadījumus, kad valodas celiņš latviešu valodā TV programmām svešvalodā tiek veidots ar mākslīgā intelekta palīdzību/starpniecību; n=406</a:t>
            </a:r>
          </a:p>
        </p:txBody>
      </p:sp>
    </p:spTree>
    <p:extLst>
      <p:ext uri="{BB962C8B-B14F-4D97-AF65-F5344CB8AC3E}">
        <p14:creationId xmlns:p14="http://schemas.microsoft.com/office/powerpoint/2010/main" val="38842101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9F249540-175F-0432-E83F-1C2E0BD610FA}"/>
              </a:ext>
            </a:extLst>
          </p:cNvPr>
          <p:cNvGraphicFramePr/>
          <p:nvPr>
            <p:extLst>
              <p:ext uri="{D42A27DB-BD31-4B8C-83A1-F6EECF244321}">
                <p14:modId xmlns:p14="http://schemas.microsoft.com/office/powerpoint/2010/main" val="1939229243"/>
              </p:ext>
            </p:extLst>
          </p:nvPr>
        </p:nvGraphicFramePr>
        <p:xfrm>
          <a:off x="1537670" y="848008"/>
          <a:ext cx="6650966" cy="5101272"/>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12">
            <a:extLst>
              <a:ext uri="{FF2B5EF4-FFF2-40B4-BE49-F238E27FC236}">
                <a16:creationId xmlns:a16="http://schemas.microsoft.com/office/drawing/2014/main" id="{13150B90-47D4-3040-442B-00F37B4C2798}"/>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b="0" i="0" u="none" strike="noStrike" kern="1200" cap="none" spc="0" normalizeH="0" baseline="0" noProof="0" dirty="0">
                <a:ln>
                  <a:noFill/>
                </a:ln>
                <a:solidFill>
                  <a:srgbClr val="990033"/>
                </a:solidFill>
                <a:effectLst/>
                <a:uLnTx/>
                <a:uFillTx/>
                <a:latin typeface="+mj-lt"/>
                <a:ea typeface="+mj-ea"/>
                <a:cs typeface="+mj-cs"/>
              </a:rPr>
              <a:t>Mākslīgā intelekta veidoto valodas celiņu atpazīstamība </a:t>
            </a:r>
          </a:p>
        </p:txBody>
      </p:sp>
      <p:sp>
        <p:nvSpPr>
          <p:cNvPr id="4" name="Text Placeholder 4">
            <a:extLst>
              <a:ext uri="{FF2B5EF4-FFF2-40B4-BE49-F238E27FC236}">
                <a16:creationId xmlns:a16="http://schemas.microsoft.com/office/drawing/2014/main" id="{A2D30E55-C548-641F-E7D8-A6BDB5D01680}"/>
              </a:ext>
            </a:extLst>
          </p:cNvPr>
          <p:cNvSpPr txBox="1">
            <a:spLocks/>
          </p:cNvSpPr>
          <p:nvPr/>
        </p:nvSpPr>
        <p:spPr>
          <a:xfrm>
            <a:off x="150438" y="443127"/>
            <a:ext cx="8839950" cy="270560"/>
          </a:xfrm>
          <a:prstGeom prst="rect">
            <a:avLst/>
          </a:prstGeom>
        </p:spPr>
        <p:txBody>
          <a:bodyPr/>
          <a:lstStyle/>
          <a:p>
            <a:pPr eaLnBrk="0" hangingPunct="0">
              <a:spcBef>
                <a:spcPct val="20000"/>
              </a:spcBef>
              <a:defRPr/>
            </a:pPr>
            <a:r>
              <a:rPr lang="lv-LV" sz="1100" dirty="0">
                <a:latin typeface="+mn-lt"/>
              </a:rPr>
              <a:t>Vai esat pamanījuši gadījumus, kad valodas celiņš latviešu valodā TV programmām svešvalodā tiek veidots ar mākslīgā intelekta palīdzību/starpniecību? </a:t>
            </a:r>
            <a:endParaRPr lang="en-US" sz="1100" dirty="0">
              <a:latin typeface="+mn-lt"/>
            </a:endParaRPr>
          </a:p>
        </p:txBody>
      </p:sp>
      <p:sp>
        <p:nvSpPr>
          <p:cNvPr id="5" name="TextBox 4">
            <a:extLst>
              <a:ext uri="{FF2B5EF4-FFF2-40B4-BE49-F238E27FC236}">
                <a16:creationId xmlns:a16="http://schemas.microsoft.com/office/drawing/2014/main" id="{FCF3088B-D316-E95F-FD57-D126EE7C0764}"/>
              </a:ext>
            </a:extLst>
          </p:cNvPr>
          <p:cNvSpPr txBox="1"/>
          <p:nvPr/>
        </p:nvSpPr>
        <p:spPr>
          <a:xfrm>
            <a:off x="3300674" y="6054182"/>
            <a:ext cx="2114681" cy="246221"/>
          </a:xfrm>
          <a:prstGeom prst="rect">
            <a:avLst/>
          </a:prstGeom>
          <a:noFill/>
        </p:spPr>
        <p:txBody>
          <a:bodyPr wrap="none" rtlCol="0">
            <a:spAutoFit/>
          </a:bodyPr>
          <a:lstStyle/>
          <a:p>
            <a:r>
              <a:rPr lang="lv-LV" sz="1000" dirty="0">
                <a:latin typeface="+mj-lt"/>
              </a:rPr>
              <a:t>Bāze: visi aptaujas dalībnieki; n=</a:t>
            </a:r>
            <a:r>
              <a:rPr lang="en-US" sz="1000" dirty="0">
                <a:latin typeface="+mj-lt"/>
              </a:rPr>
              <a:t>1041</a:t>
            </a:r>
            <a:endParaRPr lang="lv-LV" sz="1000" dirty="0">
              <a:latin typeface="+mj-lt"/>
            </a:endParaRPr>
          </a:p>
        </p:txBody>
      </p:sp>
    </p:spTree>
    <p:extLst>
      <p:ext uri="{BB962C8B-B14F-4D97-AF65-F5344CB8AC3E}">
        <p14:creationId xmlns:p14="http://schemas.microsoft.com/office/powerpoint/2010/main" val="140271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3512617C-DF77-9B29-EC88-6F6932F65FD3}"/>
              </a:ext>
            </a:extLst>
          </p:cNvPr>
          <p:cNvGraphicFramePr/>
          <p:nvPr>
            <p:extLst>
              <p:ext uri="{D42A27DB-BD31-4B8C-83A1-F6EECF244321}">
                <p14:modId xmlns:p14="http://schemas.microsoft.com/office/powerpoint/2010/main" val="2777951338"/>
              </p:ext>
            </p:extLst>
          </p:nvPr>
        </p:nvGraphicFramePr>
        <p:xfrm>
          <a:off x="35496" y="908720"/>
          <a:ext cx="3510951" cy="3381555"/>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 Placeholder 4">
            <a:extLst>
              <a:ext uri="{FF2B5EF4-FFF2-40B4-BE49-F238E27FC236}">
                <a16:creationId xmlns:a16="http://schemas.microsoft.com/office/drawing/2014/main" id="{3311E80D-868A-58E0-C205-873506879401}"/>
              </a:ext>
            </a:extLst>
          </p:cNvPr>
          <p:cNvSpPr txBox="1">
            <a:spLocks/>
          </p:cNvSpPr>
          <p:nvPr/>
        </p:nvSpPr>
        <p:spPr>
          <a:xfrm>
            <a:off x="196547" y="782176"/>
            <a:ext cx="3295334" cy="405829"/>
          </a:xfrm>
          <a:prstGeom prst="rect">
            <a:avLst/>
          </a:prstGeom>
        </p:spPr>
        <p:txBody>
          <a:bodyPr/>
          <a:lstStyle/>
          <a:p>
            <a:pPr eaLnBrk="0" hangingPunct="0">
              <a:spcBef>
                <a:spcPct val="20000"/>
              </a:spcBef>
              <a:defRPr/>
            </a:pPr>
            <a:r>
              <a:rPr lang="lv-LV" sz="1100" b="1" dirty="0">
                <a:latin typeface="+mn-lt"/>
              </a:rPr>
              <a:t>Vai esat pamanījuši kļūdas mākslīgā intelekta veidotajos valodas celiņos? </a:t>
            </a:r>
            <a:endParaRPr lang="en-US" sz="1100" b="1" dirty="0">
              <a:latin typeface="+mn-lt"/>
            </a:endParaRPr>
          </a:p>
        </p:txBody>
      </p:sp>
      <p:sp>
        <p:nvSpPr>
          <p:cNvPr id="6" name="Text Placeholder 4">
            <a:extLst>
              <a:ext uri="{FF2B5EF4-FFF2-40B4-BE49-F238E27FC236}">
                <a16:creationId xmlns:a16="http://schemas.microsoft.com/office/drawing/2014/main" id="{40B413D1-A660-05B3-33A8-F8316F6A4EE0}"/>
              </a:ext>
            </a:extLst>
          </p:cNvPr>
          <p:cNvSpPr txBox="1">
            <a:spLocks/>
          </p:cNvSpPr>
          <p:nvPr/>
        </p:nvSpPr>
        <p:spPr>
          <a:xfrm>
            <a:off x="3851920" y="782176"/>
            <a:ext cx="4591478" cy="659163"/>
          </a:xfrm>
          <a:prstGeom prst="rect">
            <a:avLst/>
          </a:prstGeom>
        </p:spPr>
        <p:txBody>
          <a:bodyPr/>
          <a:lstStyle/>
          <a:p>
            <a:pPr eaLnBrk="0" hangingPunct="0">
              <a:spcBef>
                <a:spcPct val="20000"/>
              </a:spcBef>
              <a:defRPr/>
            </a:pPr>
            <a:r>
              <a:rPr lang="lv-LV" sz="1100" b="1" dirty="0">
                <a:latin typeface="+mn-lt"/>
              </a:rPr>
              <a:t>Cik ļoti kļūdas mākslīgā intelekta veidotajos valodas celiņos ir traucējušas jums uztvert programmas saturu? Atbildei lūgums izvēlieties vērtējumu 10 punktu skalā, kur 10 nozīmē “ļoti traucē”, bet 1 nozīmē “nemaz netraucē”.</a:t>
            </a:r>
            <a:endParaRPr lang="en-US" sz="1100" b="1" dirty="0">
              <a:latin typeface="+mn-lt"/>
            </a:endParaRPr>
          </a:p>
        </p:txBody>
      </p:sp>
      <p:graphicFrame>
        <p:nvGraphicFramePr>
          <p:cNvPr id="7" name="Chart 6">
            <a:extLst>
              <a:ext uri="{FF2B5EF4-FFF2-40B4-BE49-F238E27FC236}">
                <a16:creationId xmlns:a16="http://schemas.microsoft.com/office/drawing/2014/main" id="{1221C20E-E9A3-773F-CCDD-C751837159F5}"/>
              </a:ext>
            </a:extLst>
          </p:cNvPr>
          <p:cNvGraphicFramePr/>
          <p:nvPr>
            <p:extLst>
              <p:ext uri="{D42A27DB-BD31-4B8C-83A1-F6EECF244321}">
                <p14:modId xmlns:p14="http://schemas.microsoft.com/office/powerpoint/2010/main" val="3963677164"/>
              </p:ext>
            </p:extLst>
          </p:nvPr>
        </p:nvGraphicFramePr>
        <p:xfrm>
          <a:off x="3707903" y="1441339"/>
          <a:ext cx="5147171" cy="2419709"/>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8448B062-87CF-F370-6A67-BCEA687E3D29}"/>
              </a:ext>
            </a:extLst>
          </p:cNvPr>
          <p:cNvSpPr txBox="1"/>
          <p:nvPr/>
        </p:nvSpPr>
        <p:spPr>
          <a:xfrm>
            <a:off x="3635896" y="3676382"/>
            <a:ext cx="651832" cy="369332"/>
          </a:xfrm>
          <a:prstGeom prst="rect">
            <a:avLst/>
          </a:prstGeom>
          <a:noFill/>
        </p:spPr>
        <p:txBody>
          <a:bodyPr wrap="square" rtlCol="0">
            <a:spAutoFit/>
          </a:bodyPr>
          <a:lstStyle/>
          <a:p>
            <a:pPr algn="ctr"/>
            <a:r>
              <a:rPr lang="en-US" sz="900" b="1" dirty="0" err="1">
                <a:latin typeface="+mj-lt"/>
              </a:rPr>
              <a:t>Nemaz</a:t>
            </a:r>
            <a:r>
              <a:rPr lang="en-US" sz="900" b="1" dirty="0">
                <a:latin typeface="+mj-lt"/>
              </a:rPr>
              <a:t> </a:t>
            </a:r>
            <a:r>
              <a:rPr lang="en-US" sz="900" b="1" dirty="0" err="1">
                <a:latin typeface="+mj-lt"/>
              </a:rPr>
              <a:t>netraucē</a:t>
            </a:r>
            <a:endParaRPr lang="lv-LV" sz="900" b="0" dirty="0">
              <a:latin typeface="+mj-lt"/>
            </a:endParaRPr>
          </a:p>
        </p:txBody>
      </p:sp>
      <p:sp>
        <p:nvSpPr>
          <p:cNvPr id="10" name="TextBox 9">
            <a:extLst>
              <a:ext uri="{FF2B5EF4-FFF2-40B4-BE49-F238E27FC236}">
                <a16:creationId xmlns:a16="http://schemas.microsoft.com/office/drawing/2014/main" id="{2F22316B-38EE-50D7-6FEE-546D7DDB40A2}"/>
              </a:ext>
            </a:extLst>
          </p:cNvPr>
          <p:cNvSpPr txBox="1"/>
          <p:nvPr/>
        </p:nvSpPr>
        <p:spPr>
          <a:xfrm>
            <a:off x="7791566" y="3676382"/>
            <a:ext cx="651832" cy="369332"/>
          </a:xfrm>
          <a:prstGeom prst="rect">
            <a:avLst/>
          </a:prstGeom>
          <a:noFill/>
        </p:spPr>
        <p:txBody>
          <a:bodyPr wrap="square" rtlCol="0">
            <a:spAutoFit/>
          </a:bodyPr>
          <a:lstStyle/>
          <a:p>
            <a:pPr algn="ctr"/>
            <a:r>
              <a:rPr lang="en-US" sz="900" b="1" dirty="0" err="1">
                <a:latin typeface="+mj-lt"/>
              </a:rPr>
              <a:t>Ļoti</a:t>
            </a:r>
            <a:r>
              <a:rPr lang="en-US" sz="900" b="1" dirty="0">
                <a:latin typeface="+mj-lt"/>
              </a:rPr>
              <a:t> </a:t>
            </a:r>
            <a:r>
              <a:rPr lang="en-US" sz="900" b="1" dirty="0" err="1">
                <a:latin typeface="+mj-lt"/>
              </a:rPr>
              <a:t>traucē</a:t>
            </a:r>
            <a:endParaRPr lang="lv-LV" sz="900" b="0" dirty="0">
              <a:latin typeface="+mj-lt"/>
            </a:endParaRPr>
          </a:p>
        </p:txBody>
      </p:sp>
      <p:graphicFrame>
        <p:nvGraphicFramePr>
          <p:cNvPr id="11" name="Chart 10">
            <a:extLst>
              <a:ext uri="{FF2B5EF4-FFF2-40B4-BE49-F238E27FC236}">
                <a16:creationId xmlns:a16="http://schemas.microsoft.com/office/drawing/2014/main" id="{4E15BA01-3FD8-9C60-DDC1-226E54276A8B}"/>
              </a:ext>
            </a:extLst>
          </p:cNvPr>
          <p:cNvGraphicFramePr/>
          <p:nvPr>
            <p:extLst>
              <p:ext uri="{D42A27DB-BD31-4B8C-83A1-F6EECF244321}">
                <p14:modId xmlns:p14="http://schemas.microsoft.com/office/powerpoint/2010/main" val="3204232733"/>
              </p:ext>
            </p:extLst>
          </p:nvPr>
        </p:nvGraphicFramePr>
        <p:xfrm>
          <a:off x="4606531" y="3789040"/>
          <a:ext cx="3510951" cy="2736303"/>
        </p:xfrm>
        <a:graphic>
          <a:graphicData uri="http://schemas.openxmlformats.org/drawingml/2006/chart">
            <c:chart xmlns:c="http://schemas.openxmlformats.org/drawingml/2006/chart" xmlns:r="http://schemas.openxmlformats.org/officeDocument/2006/relationships" r:id="rId4"/>
          </a:graphicData>
        </a:graphic>
      </p:graphicFrame>
      <p:sp>
        <p:nvSpPr>
          <p:cNvPr id="12" name="TextBox 11">
            <a:extLst>
              <a:ext uri="{FF2B5EF4-FFF2-40B4-BE49-F238E27FC236}">
                <a16:creationId xmlns:a16="http://schemas.microsoft.com/office/drawing/2014/main" id="{A58F9A31-0F9C-75A4-E459-63281E858BF0}"/>
              </a:ext>
            </a:extLst>
          </p:cNvPr>
          <p:cNvSpPr txBox="1"/>
          <p:nvPr/>
        </p:nvSpPr>
        <p:spPr>
          <a:xfrm>
            <a:off x="4635083" y="1681299"/>
            <a:ext cx="2948873" cy="261610"/>
          </a:xfrm>
          <a:prstGeom prst="rect">
            <a:avLst/>
          </a:prstGeom>
          <a:noFill/>
        </p:spPr>
        <p:txBody>
          <a:bodyPr wrap="square" rtlCol="0">
            <a:spAutoFit/>
          </a:bodyPr>
          <a:lstStyle/>
          <a:p>
            <a:pPr algn="ctr"/>
            <a:r>
              <a:rPr lang="en-US" sz="1100" b="1" dirty="0" err="1">
                <a:solidFill>
                  <a:srgbClr val="000099"/>
                </a:solidFill>
                <a:latin typeface="+mj-lt"/>
              </a:rPr>
              <a:t>Vidējais</a:t>
            </a:r>
            <a:r>
              <a:rPr lang="en-US" sz="1100" b="1" dirty="0">
                <a:solidFill>
                  <a:srgbClr val="000099"/>
                </a:solidFill>
                <a:latin typeface="+mj-lt"/>
              </a:rPr>
              <a:t> </a:t>
            </a:r>
            <a:r>
              <a:rPr lang="en-US" sz="1100" b="1" dirty="0" err="1">
                <a:solidFill>
                  <a:srgbClr val="000099"/>
                </a:solidFill>
                <a:latin typeface="+mj-lt"/>
              </a:rPr>
              <a:t>vērtējums</a:t>
            </a:r>
            <a:r>
              <a:rPr lang="en-US" sz="1100" b="1" dirty="0">
                <a:solidFill>
                  <a:srgbClr val="000099"/>
                </a:solidFill>
                <a:latin typeface="+mj-lt"/>
              </a:rPr>
              <a:t> 10 </a:t>
            </a:r>
            <a:r>
              <a:rPr lang="en-US" sz="1100" b="1" dirty="0" err="1">
                <a:solidFill>
                  <a:srgbClr val="000099"/>
                </a:solidFill>
                <a:latin typeface="+mj-lt"/>
              </a:rPr>
              <a:t>punktu</a:t>
            </a:r>
            <a:r>
              <a:rPr lang="en-US" sz="1100" b="1" dirty="0">
                <a:solidFill>
                  <a:srgbClr val="000099"/>
                </a:solidFill>
                <a:latin typeface="+mj-lt"/>
              </a:rPr>
              <a:t> </a:t>
            </a:r>
            <a:r>
              <a:rPr lang="en-US" sz="1100" b="1" dirty="0" err="1">
                <a:solidFill>
                  <a:srgbClr val="000099"/>
                </a:solidFill>
                <a:latin typeface="+mj-lt"/>
              </a:rPr>
              <a:t>skalā</a:t>
            </a:r>
            <a:r>
              <a:rPr lang="en-US" sz="1100" b="1" dirty="0">
                <a:solidFill>
                  <a:srgbClr val="000099"/>
                </a:solidFill>
                <a:latin typeface="+mj-lt"/>
              </a:rPr>
              <a:t> – 5,4 </a:t>
            </a:r>
            <a:r>
              <a:rPr lang="en-US" sz="1100" b="1" dirty="0" err="1">
                <a:solidFill>
                  <a:srgbClr val="000099"/>
                </a:solidFill>
                <a:latin typeface="+mj-lt"/>
              </a:rPr>
              <a:t>punkti</a:t>
            </a:r>
            <a:endParaRPr lang="lv-LV" sz="1100" b="0" dirty="0">
              <a:solidFill>
                <a:srgbClr val="000099"/>
              </a:solidFill>
              <a:latin typeface="+mj-lt"/>
            </a:endParaRPr>
          </a:p>
        </p:txBody>
      </p:sp>
      <p:sp>
        <p:nvSpPr>
          <p:cNvPr id="3" name="Title 12">
            <a:extLst>
              <a:ext uri="{FF2B5EF4-FFF2-40B4-BE49-F238E27FC236}">
                <a16:creationId xmlns:a16="http://schemas.microsoft.com/office/drawing/2014/main" id="{A20105A9-0A27-44A0-119B-3AE1EFC60CFA}"/>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b="0" i="0" u="none" strike="noStrike" kern="1200" cap="none" spc="0" normalizeH="0" baseline="0" noProof="0" dirty="0">
                <a:ln>
                  <a:noFill/>
                </a:ln>
                <a:solidFill>
                  <a:srgbClr val="990033"/>
                </a:solidFill>
                <a:effectLst/>
                <a:uLnTx/>
                <a:uFillTx/>
                <a:latin typeface="+mj-lt"/>
                <a:ea typeface="+mj-ea"/>
                <a:cs typeface="+mj-cs"/>
              </a:rPr>
              <a:t>Kļūdas mākslīgā intelekta veidotajos valodas celiņos</a:t>
            </a:r>
          </a:p>
        </p:txBody>
      </p:sp>
      <p:sp>
        <p:nvSpPr>
          <p:cNvPr id="2" name="TextBox 1">
            <a:extLst>
              <a:ext uri="{FF2B5EF4-FFF2-40B4-BE49-F238E27FC236}">
                <a16:creationId xmlns:a16="http://schemas.microsoft.com/office/drawing/2014/main" id="{7C940BFB-87B5-F7FB-BB6E-6F721A497AFC}"/>
              </a:ext>
            </a:extLst>
          </p:cNvPr>
          <p:cNvSpPr txBox="1"/>
          <p:nvPr/>
        </p:nvSpPr>
        <p:spPr>
          <a:xfrm>
            <a:off x="1475656" y="4831341"/>
            <a:ext cx="3290005" cy="553998"/>
          </a:xfrm>
          <a:prstGeom prst="rect">
            <a:avLst/>
          </a:prstGeom>
          <a:noFill/>
        </p:spPr>
        <p:txBody>
          <a:bodyPr wrap="square" rtlCol="0">
            <a:spAutoFit/>
          </a:bodyPr>
          <a:lstStyle/>
          <a:p>
            <a:r>
              <a:rPr lang="lv-LV" sz="1000" dirty="0">
                <a:latin typeface="+mj-lt"/>
              </a:rPr>
              <a:t>Bāze: </a:t>
            </a:r>
            <a:r>
              <a:rPr lang="en-US" sz="1000" dirty="0" err="1">
                <a:latin typeface="+mj-lt"/>
              </a:rPr>
              <a:t>respondenti</a:t>
            </a:r>
            <a:r>
              <a:rPr lang="en-US" sz="1000" dirty="0">
                <a:latin typeface="+mj-lt"/>
              </a:rPr>
              <a:t>, </a:t>
            </a:r>
            <a:r>
              <a:rPr lang="en-US" sz="1000" dirty="0" err="1">
                <a:latin typeface="+mj-lt"/>
              </a:rPr>
              <a:t>kuri</a:t>
            </a:r>
            <a:r>
              <a:rPr lang="en-US" sz="1000" dirty="0">
                <a:latin typeface="+mj-lt"/>
              </a:rPr>
              <a:t> </a:t>
            </a:r>
            <a:r>
              <a:rPr lang="en-US" sz="1000" dirty="0" err="1">
                <a:latin typeface="+mj-lt"/>
              </a:rPr>
              <a:t>ir</a:t>
            </a:r>
            <a:r>
              <a:rPr lang="en-US" sz="1000" dirty="0">
                <a:latin typeface="+mj-lt"/>
              </a:rPr>
              <a:t> </a:t>
            </a:r>
            <a:r>
              <a:rPr lang="lv-LV" sz="1000" dirty="0">
                <a:latin typeface="+mj-lt"/>
              </a:rPr>
              <a:t>pamanījuši gadījumus, kad valodas celiņš latviešu valodā TV programmām svešvalodā tiek veidots ar mākslīgā intelekta palīdzību/starpniecību; n=406</a:t>
            </a:r>
          </a:p>
        </p:txBody>
      </p:sp>
    </p:spTree>
    <p:extLst>
      <p:ext uri="{BB962C8B-B14F-4D97-AF65-F5344CB8AC3E}">
        <p14:creationId xmlns:p14="http://schemas.microsoft.com/office/powerpoint/2010/main" val="4997227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E3B198-831F-E24E-674A-61D7291DBD7F}"/>
              </a:ext>
            </a:extLst>
          </p:cNvPr>
          <p:cNvSpPr>
            <a:spLocks noChangeArrowheads="1"/>
          </p:cNvSpPr>
          <p:nvPr/>
        </p:nvSpPr>
        <p:spPr bwMode="auto">
          <a:xfrm>
            <a:off x="914400" y="2565400"/>
            <a:ext cx="7239000" cy="1003300"/>
          </a:xfrm>
          <a:prstGeom prst="rect">
            <a:avLst/>
          </a:prstGeom>
          <a:noFill/>
          <a:ln w="9525">
            <a:noFill/>
            <a:miter lim="800000"/>
            <a:headEnd/>
            <a:tailEnd/>
          </a:ln>
          <a:effectLst/>
        </p:spPr>
        <p:txBody>
          <a:bodyPr/>
          <a:lstStyle/>
          <a:p>
            <a:pPr algn="ctr" eaLnBrk="1" fontAlgn="auto" hangingPunct="1">
              <a:lnSpc>
                <a:spcPct val="130000"/>
              </a:lnSpc>
              <a:spcBef>
                <a:spcPts val="0"/>
              </a:spcBef>
              <a:spcAft>
                <a:spcPts val="0"/>
              </a:spcAft>
              <a:defRPr/>
            </a:pPr>
            <a:r>
              <a:rPr lang="lv-LV" sz="2400" dirty="0">
                <a:solidFill>
                  <a:srgbClr val="C00000"/>
                </a:solidFill>
                <a:effectLst>
                  <a:outerShdw blurRad="38100" dist="38100" dir="2700000" algn="tl">
                    <a:srgbClr val="C0C0C0"/>
                  </a:outerShdw>
                </a:effectLst>
                <a:latin typeface="+mj-lt"/>
              </a:rPr>
              <a:t>6. </a:t>
            </a:r>
            <a:r>
              <a:rPr lang="fi-FI" sz="2400" dirty="0">
                <a:solidFill>
                  <a:srgbClr val="C00000"/>
                </a:solidFill>
                <a:effectLst>
                  <a:outerShdw blurRad="38100" dist="38100" dir="2700000" algn="tl">
                    <a:srgbClr val="C0C0C0"/>
                  </a:outerShdw>
                </a:effectLst>
                <a:latin typeface="+mj-lt"/>
              </a:rPr>
              <a:t>Latviešu valodas lietojuma vērtējums </a:t>
            </a:r>
          </a:p>
          <a:p>
            <a:pPr algn="ctr" eaLnBrk="1" fontAlgn="auto" hangingPunct="1">
              <a:lnSpc>
                <a:spcPct val="130000"/>
              </a:lnSpc>
              <a:spcBef>
                <a:spcPts val="0"/>
              </a:spcBef>
              <a:spcAft>
                <a:spcPts val="0"/>
              </a:spcAft>
              <a:defRPr/>
            </a:pPr>
            <a:r>
              <a:rPr lang="fi-FI" sz="2400" dirty="0">
                <a:solidFill>
                  <a:srgbClr val="C00000"/>
                </a:solidFill>
                <a:effectLst>
                  <a:outerShdw blurRad="38100" dist="38100" dir="2700000" algn="tl">
                    <a:srgbClr val="C0C0C0"/>
                  </a:outerShdw>
                </a:effectLst>
                <a:latin typeface="+mj-lt"/>
              </a:rPr>
              <a:t>TV, radio un interneta medijos</a:t>
            </a:r>
          </a:p>
        </p:txBody>
      </p:sp>
    </p:spTree>
    <p:extLst>
      <p:ext uri="{BB962C8B-B14F-4D97-AF65-F5344CB8AC3E}">
        <p14:creationId xmlns:p14="http://schemas.microsoft.com/office/powerpoint/2010/main" val="25222928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a:extLst>
              <a:ext uri="{FF2B5EF4-FFF2-40B4-BE49-F238E27FC236}">
                <a16:creationId xmlns:a16="http://schemas.microsoft.com/office/drawing/2014/main" id="{5412CAEA-6462-31F3-CD90-CFE1D15D5DE2}"/>
              </a:ext>
            </a:extLst>
          </p:cNvPr>
          <p:cNvSpPr txBox="1">
            <a:spLocks/>
          </p:cNvSpPr>
          <p:nvPr/>
        </p:nvSpPr>
        <p:spPr>
          <a:xfrm>
            <a:off x="107504" y="116631"/>
            <a:ext cx="8928992" cy="457603"/>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lv-LV" sz="1700" dirty="0">
                <a:solidFill>
                  <a:srgbClr val="990033"/>
                </a:solidFill>
              </a:rPr>
              <a:t>Latviešu valodas lietojuma vērtējums TV programmu ziņu un informatīvi analītiskajos raidījumos</a:t>
            </a:r>
          </a:p>
          <a:p>
            <a:pPr algn="l"/>
            <a:endParaRPr lang="en-US" sz="1700" dirty="0">
              <a:solidFill>
                <a:srgbClr val="990033"/>
              </a:solidFill>
            </a:endParaRPr>
          </a:p>
        </p:txBody>
      </p:sp>
      <p:sp>
        <p:nvSpPr>
          <p:cNvPr id="3" name="TextBox 2">
            <a:extLst>
              <a:ext uri="{FF2B5EF4-FFF2-40B4-BE49-F238E27FC236}">
                <a16:creationId xmlns:a16="http://schemas.microsoft.com/office/drawing/2014/main" id="{A4F63396-1CBB-C711-AB90-17DA7AC1F7DA}"/>
              </a:ext>
            </a:extLst>
          </p:cNvPr>
          <p:cNvSpPr txBox="1"/>
          <p:nvPr/>
        </p:nvSpPr>
        <p:spPr>
          <a:xfrm>
            <a:off x="231660" y="812612"/>
            <a:ext cx="5780500" cy="600164"/>
          </a:xfrm>
          <a:prstGeom prst="rect">
            <a:avLst/>
          </a:prstGeom>
          <a:noFill/>
        </p:spPr>
        <p:txBody>
          <a:bodyPr wrap="square" rtlCol="0">
            <a:spAutoFit/>
          </a:bodyPr>
          <a:lstStyle/>
          <a:p>
            <a:r>
              <a:rPr lang="lv-LV" sz="1100" b="1" dirty="0">
                <a:solidFill>
                  <a:srgbClr val="333333"/>
                </a:solidFill>
                <a:latin typeface="+mj-lt"/>
              </a:rPr>
              <a:t>Vai, Jūsuprāt, latviešu valodas lietojums TV programmu ziņu un informatīvi analītiskajos raidījumos, ir pareizs un saprotams neatkarīgi no vietnes, kur Jūs to lietojat? Atbildei, lūdzu,  izvēlieties vērtējumu 10 punktu skalā, kur 10 nozīmē “pilnībā”, bet 1 nozīmē “nepavisam”.</a:t>
            </a:r>
          </a:p>
        </p:txBody>
      </p:sp>
      <p:graphicFrame>
        <p:nvGraphicFramePr>
          <p:cNvPr id="4" name="Chart 3">
            <a:extLst>
              <a:ext uri="{FF2B5EF4-FFF2-40B4-BE49-F238E27FC236}">
                <a16:creationId xmlns:a16="http://schemas.microsoft.com/office/drawing/2014/main" id="{5142D250-20A4-81B4-7B42-5D8C5A0ECEB9}"/>
              </a:ext>
            </a:extLst>
          </p:cNvPr>
          <p:cNvGraphicFramePr/>
          <p:nvPr>
            <p:extLst>
              <p:ext uri="{D42A27DB-BD31-4B8C-83A1-F6EECF244321}">
                <p14:modId xmlns:p14="http://schemas.microsoft.com/office/powerpoint/2010/main" val="945762146"/>
              </p:ext>
            </p:extLst>
          </p:nvPr>
        </p:nvGraphicFramePr>
        <p:xfrm>
          <a:off x="262516" y="1484783"/>
          <a:ext cx="5948504" cy="40591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Object 62">
            <a:extLst>
              <a:ext uri="{FF2B5EF4-FFF2-40B4-BE49-F238E27FC236}">
                <a16:creationId xmlns:a16="http://schemas.microsoft.com/office/drawing/2014/main" id="{F3ECDAEA-F660-64CE-C4AE-D32FA17DCF0A}"/>
              </a:ext>
            </a:extLst>
          </p:cNvPr>
          <p:cNvGraphicFramePr>
            <a:graphicFrameLocks noChangeAspect="1"/>
          </p:cNvGraphicFramePr>
          <p:nvPr>
            <p:extLst>
              <p:ext uri="{D42A27DB-BD31-4B8C-83A1-F6EECF244321}">
                <p14:modId xmlns:p14="http://schemas.microsoft.com/office/powerpoint/2010/main" val="1681807179"/>
              </p:ext>
            </p:extLst>
          </p:nvPr>
        </p:nvGraphicFramePr>
        <p:xfrm>
          <a:off x="6211020" y="1628800"/>
          <a:ext cx="1809258" cy="3443055"/>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D073675A-13F4-6B6B-17C0-A1F155A4C916}"/>
              </a:ext>
            </a:extLst>
          </p:cNvPr>
          <p:cNvSpPr txBox="1"/>
          <p:nvPr/>
        </p:nvSpPr>
        <p:spPr>
          <a:xfrm>
            <a:off x="5932046" y="1022307"/>
            <a:ext cx="2520280" cy="577081"/>
          </a:xfrm>
          <a:prstGeom prst="rect">
            <a:avLst/>
          </a:prstGeom>
          <a:noFill/>
        </p:spPr>
        <p:txBody>
          <a:bodyPr wrap="square" rtlCol="0">
            <a:spAutoFit/>
          </a:bodyPr>
          <a:lstStyle/>
          <a:p>
            <a:pPr algn="ctr"/>
            <a:r>
              <a:rPr lang="lv-LV" sz="1050" b="1" u="sng" dirty="0">
                <a:latin typeface="+mj-lt"/>
              </a:rPr>
              <a:t>Vidējais vērtējums 10 punktu skalā, </a:t>
            </a:r>
          </a:p>
          <a:p>
            <a:pPr algn="ctr"/>
            <a:r>
              <a:rPr lang="lv-LV" sz="1050" b="1" dirty="0">
                <a:latin typeface="+mj-lt"/>
              </a:rPr>
              <a:t>kur 1 nozīmē “</a:t>
            </a:r>
            <a:r>
              <a:rPr lang="en-US" sz="1050" b="1" dirty="0" err="1">
                <a:latin typeface="+mj-lt"/>
              </a:rPr>
              <a:t>nepavisam</a:t>
            </a:r>
            <a:r>
              <a:rPr lang="lv-LV" sz="1050" b="1" dirty="0">
                <a:latin typeface="+mj-lt"/>
              </a:rPr>
              <a:t>”, bet 10 nozīmē “</a:t>
            </a:r>
            <a:r>
              <a:rPr lang="en-US" sz="1050" b="1" dirty="0" err="1">
                <a:latin typeface="+mj-lt"/>
              </a:rPr>
              <a:t>pilnībā</a:t>
            </a:r>
            <a:r>
              <a:rPr lang="lv-LV" sz="1050" b="1" dirty="0">
                <a:latin typeface="+mj-lt"/>
              </a:rPr>
              <a:t>”</a:t>
            </a:r>
            <a:endParaRPr lang="en-US" sz="900" b="1" dirty="0">
              <a:latin typeface="+mj-lt"/>
            </a:endParaRPr>
          </a:p>
        </p:txBody>
      </p:sp>
      <p:sp>
        <p:nvSpPr>
          <p:cNvPr id="7" name="Rectangle 6">
            <a:extLst>
              <a:ext uri="{FF2B5EF4-FFF2-40B4-BE49-F238E27FC236}">
                <a16:creationId xmlns:a16="http://schemas.microsoft.com/office/drawing/2014/main" id="{18595E09-F436-1E87-F368-C18B6136EED3}"/>
              </a:ext>
            </a:extLst>
          </p:cNvPr>
          <p:cNvSpPr>
            <a:spLocks noChangeArrowheads="1"/>
          </p:cNvSpPr>
          <p:nvPr/>
        </p:nvSpPr>
        <p:spPr bwMode="auto">
          <a:xfrm>
            <a:off x="1763688" y="5841788"/>
            <a:ext cx="5948504" cy="252000"/>
          </a:xfrm>
          <a:prstGeom prst="rect">
            <a:avLst/>
          </a:prstGeom>
          <a:noFill/>
          <a:ln w="9525">
            <a:noFill/>
            <a:round/>
            <a:headEnd/>
            <a:tailEnd/>
          </a:ln>
        </p:spPr>
        <p:txBody>
          <a:bodyPr lIns="0" tIns="0" rIns="0" bIns="0" anchor="b"/>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50" dirty="0">
                <a:solidFill>
                  <a:srgbClr val="333333"/>
                </a:solidFill>
                <a:latin typeface="Calibri"/>
              </a:rPr>
              <a:t>Bāze: </a:t>
            </a:r>
            <a:r>
              <a:rPr lang="en-US" sz="1050" dirty="0" err="1">
                <a:solidFill>
                  <a:srgbClr val="333333"/>
                </a:solidFill>
                <a:latin typeface="Calibri"/>
                <a:ea typeface="Arial Unicode MS" pitchFamily="34" charset="-128"/>
                <a:cs typeface="Arial Unicode MS" pitchFamily="34" charset="-128"/>
              </a:rPr>
              <a:t>respondenti</a:t>
            </a:r>
            <a:r>
              <a:rPr lang="en-US" sz="1050" dirty="0">
                <a:solidFill>
                  <a:srgbClr val="333333"/>
                </a:solidFill>
                <a:latin typeface="Calibri"/>
                <a:ea typeface="Arial Unicode MS" pitchFamily="34" charset="-128"/>
                <a:cs typeface="Arial Unicode MS" pitchFamily="34" charset="-128"/>
              </a:rPr>
              <a:t>, </a:t>
            </a:r>
            <a:r>
              <a:rPr lang="en-US" sz="1050" dirty="0" err="1">
                <a:solidFill>
                  <a:srgbClr val="333333"/>
                </a:solidFill>
                <a:latin typeface="Calibri"/>
                <a:ea typeface="Arial Unicode MS" pitchFamily="34" charset="-128"/>
                <a:cs typeface="Arial Unicode MS" pitchFamily="34" charset="-128"/>
              </a:rPr>
              <a:t>kuri</a:t>
            </a:r>
            <a:r>
              <a:rPr lang="en-US" sz="1050" dirty="0">
                <a:solidFill>
                  <a:srgbClr val="333333"/>
                </a:solidFill>
                <a:latin typeface="Calibri"/>
                <a:ea typeface="Arial Unicode MS" pitchFamily="34" charset="-128"/>
                <a:cs typeface="Arial Unicode MS" pitchFamily="34" charset="-128"/>
              </a:rPr>
              <a:t> </a:t>
            </a:r>
            <a:r>
              <a:rPr lang="lv-LV" sz="1050" dirty="0">
                <a:solidFill>
                  <a:srgbClr val="333333"/>
                </a:solidFill>
                <a:latin typeface="Calibri"/>
                <a:ea typeface="Arial Unicode MS" pitchFamily="34" charset="-128"/>
                <a:cs typeface="Arial Unicode MS" pitchFamily="34" charset="-128"/>
              </a:rPr>
              <a:t>mediju saturu latviešu valodā regulāri (vismaz reizi nedēļā) patērē </a:t>
            </a:r>
            <a:r>
              <a:rPr lang="en-US" sz="1050" dirty="0" err="1">
                <a:solidFill>
                  <a:srgbClr val="333333"/>
                </a:solidFill>
                <a:latin typeface="Calibri"/>
                <a:ea typeface="Arial Unicode MS" pitchFamily="34" charset="-128"/>
                <a:cs typeface="Arial Unicode MS" pitchFamily="34" charset="-128"/>
              </a:rPr>
              <a:t>televīzijā</a:t>
            </a:r>
            <a:r>
              <a:rPr lang="lv-LV" sz="1050" dirty="0">
                <a:solidFill>
                  <a:srgbClr val="333333"/>
                </a:solidFill>
                <a:latin typeface="Calibri"/>
                <a:ea typeface="Arial Unicode MS" pitchFamily="34" charset="-128"/>
                <a:cs typeface="Arial Unicode MS" pitchFamily="34" charset="-128"/>
              </a:rPr>
              <a:t>, n=</a:t>
            </a:r>
            <a:r>
              <a:rPr lang="en-US" sz="1050" dirty="0">
                <a:solidFill>
                  <a:srgbClr val="333333"/>
                </a:solidFill>
                <a:latin typeface="Calibri"/>
                <a:ea typeface="Arial Unicode MS" pitchFamily="34" charset="-128"/>
                <a:cs typeface="Arial Unicode MS" pitchFamily="34" charset="-128"/>
              </a:rPr>
              <a:t>760</a:t>
            </a:r>
            <a:endParaRPr lang="lv-LV" sz="1050" dirty="0">
              <a:solidFill>
                <a:srgbClr val="333333"/>
              </a:solidFill>
              <a:latin typeface="Calibri"/>
            </a:endParaRPr>
          </a:p>
        </p:txBody>
      </p:sp>
      <p:sp>
        <p:nvSpPr>
          <p:cNvPr id="8" name="TextBox 7">
            <a:extLst>
              <a:ext uri="{FF2B5EF4-FFF2-40B4-BE49-F238E27FC236}">
                <a16:creationId xmlns:a16="http://schemas.microsoft.com/office/drawing/2014/main" id="{4C325CFB-1AD8-244C-40DC-93FBEFAC7B7B}"/>
              </a:ext>
            </a:extLst>
          </p:cNvPr>
          <p:cNvSpPr txBox="1"/>
          <p:nvPr/>
        </p:nvSpPr>
        <p:spPr>
          <a:xfrm>
            <a:off x="262516" y="493355"/>
            <a:ext cx="4381492" cy="253916"/>
          </a:xfrm>
          <a:prstGeom prst="rect">
            <a:avLst/>
          </a:prstGeom>
          <a:noFill/>
        </p:spPr>
        <p:txBody>
          <a:bodyPr wrap="square" rtlCol="0">
            <a:spAutoFit/>
          </a:bodyPr>
          <a:lstStyle/>
          <a:p>
            <a:r>
              <a:rPr lang="lv-LV" sz="1050" b="1" dirty="0">
                <a:solidFill>
                  <a:srgbClr val="000099"/>
                </a:solidFill>
                <a:latin typeface="+mj-lt"/>
              </a:rPr>
              <a:t>Izlase: visi regulārie TV skatītāji (skatās TV vismaz reizi nedēļā)</a:t>
            </a:r>
            <a:endParaRPr lang="en-US" sz="900" b="1" dirty="0">
              <a:solidFill>
                <a:srgbClr val="000099"/>
              </a:solidFill>
              <a:latin typeface="+mj-lt"/>
            </a:endParaRPr>
          </a:p>
        </p:txBody>
      </p:sp>
    </p:spTree>
    <p:extLst>
      <p:ext uri="{BB962C8B-B14F-4D97-AF65-F5344CB8AC3E}">
        <p14:creationId xmlns:p14="http://schemas.microsoft.com/office/powerpoint/2010/main" val="24961080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a:extLst>
              <a:ext uri="{FF2B5EF4-FFF2-40B4-BE49-F238E27FC236}">
                <a16:creationId xmlns:a16="http://schemas.microsoft.com/office/drawing/2014/main" id="{F4444D90-7C50-BD3C-2FF5-652EC1259BFF}"/>
              </a:ext>
            </a:extLst>
          </p:cNvPr>
          <p:cNvSpPr txBox="1">
            <a:spLocks/>
          </p:cNvSpPr>
          <p:nvPr/>
        </p:nvSpPr>
        <p:spPr>
          <a:xfrm>
            <a:off x="107504" y="116631"/>
            <a:ext cx="8928992" cy="457603"/>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lv-LV" sz="1700" dirty="0">
                <a:solidFill>
                  <a:srgbClr val="990033"/>
                </a:solidFill>
              </a:rPr>
              <a:t>Latviešu valodas lietojuma vērtējums TV programmu ziņu un informatīvi analītiskajos raidījumos</a:t>
            </a:r>
          </a:p>
          <a:p>
            <a:pPr algn="l"/>
            <a:endParaRPr lang="en-US" sz="1700" dirty="0">
              <a:solidFill>
                <a:srgbClr val="990033"/>
              </a:solidFill>
            </a:endParaRPr>
          </a:p>
        </p:txBody>
      </p:sp>
      <p:sp>
        <p:nvSpPr>
          <p:cNvPr id="3" name="TextBox 2">
            <a:extLst>
              <a:ext uri="{FF2B5EF4-FFF2-40B4-BE49-F238E27FC236}">
                <a16:creationId xmlns:a16="http://schemas.microsoft.com/office/drawing/2014/main" id="{ED181052-7A23-55DC-A173-44F5D0E3F9D1}"/>
              </a:ext>
            </a:extLst>
          </p:cNvPr>
          <p:cNvSpPr txBox="1"/>
          <p:nvPr/>
        </p:nvSpPr>
        <p:spPr>
          <a:xfrm>
            <a:off x="231660" y="812612"/>
            <a:ext cx="5780500" cy="600164"/>
          </a:xfrm>
          <a:prstGeom prst="rect">
            <a:avLst/>
          </a:prstGeom>
          <a:noFill/>
        </p:spPr>
        <p:txBody>
          <a:bodyPr wrap="square" rtlCol="0">
            <a:spAutoFit/>
          </a:bodyPr>
          <a:lstStyle/>
          <a:p>
            <a:r>
              <a:rPr lang="lv-LV" sz="1100" b="1" dirty="0">
                <a:solidFill>
                  <a:srgbClr val="333333"/>
                </a:solidFill>
                <a:latin typeface="+mj-lt"/>
              </a:rPr>
              <a:t>Vai, Jūsuprāt, latviešu valodas lietojums TV programmu ziņu un informatīvi analītiskajos raidījumos, ir pareizs un saprotams neatkarīgi no vietnes, kur Jūs to lietojat? Atbildei, lūdzu,  izvēlieties vērtējumu 10 punktu skalā, kur 10 nozīmē “pilnībā”, bet 1 nozīmē “nepavisam”.</a:t>
            </a:r>
          </a:p>
        </p:txBody>
      </p:sp>
      <p:graphicFrame>
        <p:nvGraphicFramePr>
          <p:cNvPr id="4" name="Chart 3">
            <a:extLst>
              <a:ext uri="{FF2B5EF4-FFF2-40B4-BE49-F238E27FC236}">
                <a16:creationId xmlns:a16="http://schemas.microsoft.com/office/drawing/2014/main" id="{AE272266-B2CD-C6F2-D7CB-F6BF542831BB}"/>
              </a:ext>
            </a:extLst>
          </p:cNvPr>
          <p:cNvGraphicFramePr/>
          <p:nvPr>
            <p:extLst>
              <p:ext uri="{D42A27DB-BD31-4B8C-83A1-F6EECF244321}">
                <p14:modId xmlns:p14="http://schemas.microsoft.com/office/powerpoint/2010/main" val="3701387896"/>
              </p:ext>
            </p:extLst>
          </p:nvPr>
        </p:nvGraphicFramePr>
        <p:xfrm>
          <a:off x="262516" y="1484783"/>
          <a:ext cx="5948504" cy="40591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Object 62">
            <a:extLst>
              <a:ext uri="{FF2B5EF4-FFF2-40B4-BE49-F238E27FC236}">
                <a16:creationId xmlns:a16="http://schemas.microsoft.com/office/drawing/2014/main" id="{A317D939-A19E-3DD0-C2C4-417D6D0F1B83}"/>
              </a:ext>
            </a:extLst>
          </p:cNvPr>
          <p:cNvGraphicFramePr>
            <a:graphicFrameLocks noChangeAspect="1"/>
          </p:cNvGraphicFramePr>
          <p:nvPr>
            <p:extLst>
              <p:ext uri="{D42A27DB-BD31-4B8C-83A1-F6EECF244321}">
                <p14:modId xmlns:p14="http://schemas.microsoft.com/office/powerpoint/2010/main" val="2883968983"/>
              </p:ext>
            </p:extLst>
          </p:nvPr>
        </p:nvGraphicFramePr>
        <p:xfrm>
          <a:off x="6211020" y="1628800"/>
          <a:ext cx="1809258" cy="3443055"/>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7D97E4EF-42C8-FA61-7D3A-CF79C1E5F8EC}"/>
              </a:ext>
            </a:extLst>
          </p:cNvPr>
          <p:cNvSpPr txBox="1"/>
          <p:nvPr/>
        </p:nvSpPr>
        <p:spPr>
          <a:xfrm>
            <a:off x="5932046" y="1022307"/>
            <a:ext cx="2520280" cy="577081"/>
          </a:xfrm>
          <a:prstGeom prst="rect">
            <a:avLst/>
          </a:prstGeom>
          <a:noFill/>
        </p:spPr>
        <p:txBody>
          <a:bodyPr wrap="square" rtlCol="0">
            <a:spAutoFit/>
          </a:bodyPr>
          <a:lstStyle/>
          <a:p>
            <a:pPr algn="ctr"/>
            <a:r>
              <a:rPr lang="lv-LV" sz="1050" b="1" u="sng" dirty="0">
                <a:latin typeface="+mj-lt"/>
              </a:rPr>
              <a:t>Vidējais vērtējums 10 punktu skalā, </a:t>
            </a:r>
          </a:p>
          <a:p>
            <a:pPr algn="ctr"/>
            <a:r>
              <a:rPr lang="lv-LV" sz="1050" b="1" dirty="0">
                <a:latin typeface="+mj-lt"/>
              </a:rPr>
              <a:t>kur 1 nozīmē “</a:t>
            </a:r>
            <a:r>
              <a:rPr lang="en-US" sz="1050" b="1" dirty="0" err="1">
                <a:latin typeface="+mj-lt"/>
              </a:rPr>
              <a:t>nepavisam</a:t>
            </a:r>
            <a:r>
              <a:rPr lang="lv-LV" sz="1050" b="1" dirty="0">
                <a:latin typeface="+mj-lt"/>
              </a:rPr>
              <a:t>”, bet 10 nozīmē “</a:t>
            </a:r>
            <a:r>
              <a:rPr lang="en-US" sz="1050" b="1" dirty="0" err="1">
                <a:latin typeface="+mj-lt"/>
              </a:rPr>
              <a:t>pilnībā</a:t>
            </a:r>
            <a:r>
              <a:rPr lang="lv-LV" sz="1050" b="1" dirty="0">
                <a:latin typeface="+mj-lt"/>
              </a:rPr>
              <a:t>”</a:t>
            </a:r>
            <a:endParaRPr lang="en-US" sz="900" b="1" dirty="0">
              <a:latin typeface="+mj-lt"/>
            </a:endParaRPr>
          </a:p>
        </p:txBody>
      </p:sp>
      <p:sp>
        <p:nvSpPr>
          <p:cNvPr id="8" name="TextBox 7">
            <a:extLst>
              <a:ext uri="{FF2B5EF4-FFF2-40B4-BE49-F238E27FC236}">
                <a16:creationId xmlns:a16="http://schemas.microsoft.com/office/drawing/2014/main" id="{D0C48D8E-F44D-D9DC-7942-D18B27CC6540}"/>
              </a:ext>
            </a:extLst>
          </p:cNvPr>
          <p:cNvSpPr txBox="1"/>
          <p:nvPr/>
        </p:nvSpPr>
        <p:spPr>
          <a:xfrm>
            <a:off x="262516" y="493355"/>
            <a:ext cx="2520280" cy="253916"/>
          </a:xfrm>
          <a:prstGeom prst="rect">
            <a:avLst/>
          </a:prstGeom>
          <a:noFill/>
        </p:spPr>
        <p:txBody>
          <a:bodyPr wrap="square" rtlCol="0">
            <a:spAutoFit/>
          </a:bodyPr>
          <a:lstStyle/>
          <a:p>
            <a:r>
              <a:rPr lang="lv-LV" sz="1050" b="1" dirty="0">
                <a:solidFill>
                  <a:srgbClr val="000099"/>
                </a:solidFill>
                <a:latin typeface="+mj-lt"/>
              </a:rPr>
              <a:t>Izlase: respondenti, kuri vērtēja mediju</a:t>
            </a:r>
            <a:endParaRPr lang="en-US" sz="900" b="1" dirty="0">
              <a:solidFill>
                <a:srgbClr val="000099"/>
              </a:solidFill>
              <a:latin typeface="+mj-lt"/>
            </a:endParaRPr>
          </a:p>
        </p:txBody>
      </p:sp>
      <p:sp>
        <p:nvSpPr>
          <p:cNvPr id="9" name="Rectangle 8">
            <a:extLst>
              <a:ext uri="{FF2B5EF4-FFF2-40B4-BE49-F238E27FC236}">
                <a16:creationId xmlns:a16="http://schemas.microsoft.com/office/drawing/2014/main" id="{DEF9E65F-CA59-FD90-9D59-C90C657020B1}"/>
              </a:ext>
            </a:extLst>
          </p:cNvPr>
          <p:cNvSpPr>
            <a:spLocks noChangeArrowheads="1"/>
          </p:cNvSpPr>
          <p:nvPr/>
        </p:nvSpPr>
        <p:spPr bwMode="auto">
          <a:xfrm>
            <a:off x="1907704" y="5844878"/>
            <a:ext cx="4248472" cy="252000"/>
          </a:xfrm>
          <a:prstGeom prst="rect">
            <a:avLst/>
          </a:prstGeom>
          <a:noFill/>
          <a:ln w="9525">
            <a:noFill/>
            <a:round/>
            <a:headEnd/>
            <a:tailEnd/>
          </a:ln>
        </p:spPr>
        <p:txBody>
          <a:bodyPr lIns="0" tIns="0" rIns="0" bIns="0" anchor="b"/>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50" b="0" dirty="0">
                <a:solidFill>
                  <a:srgbClr val="333333"/>
                </a:solidFill>
                <a:latin typeface="Calibri"/>
              </a:rPr>
              <a:t>Bāze</a:t>
            </a:r>
            <a:r>
              <a:rPr lang="en-US" sz="1050" dirty="0">
                <a:solidFill>
                  <a:srgbClr val="333333"/>
                </a:solidFill>
                <a:latin typeface="Calibri"/>
              </a:rPr>
              <a:t> (n): </a:t>
            </a:r>
            <a:r>
              <a:rPr lang="lv-LV" sz="1050" dirty="0">
                <a:solidFill>
                  <a:srgbClr val="333333"/>
                </a:solidFill>
                <a:latin typeface="Calibri"/>
              </a:rPr>
              <a:t>respondenti, kuri sniedza konkrētu vērtējumu par attiecīgo mediju</a:t>
            </a:r>
          </a:p>
        </p:txBody>
      </p:sp>
    </p:spTree>
    <p:extLst>
      <p:ext uri="{BB962C8B-B14F-4D97-AF65-F5344CB8AC3E}">
        <p14:creationId xmlns:p14="http://schemas.microsoft.com/office/powerpoint/2010/main" val="3210958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07426A7-33B9-464C-93D0-8CA66C08B057}"/>
              </a:ext>
            </a:extLst>
          </p:cNvPr>
          <p:cNvSpPr>
            <a:spLocks noChangeArrowheads="1"/>
          </p:cNvSpPr>
          <p:nvPr/>
        </p:nvSpPr>
        <p:spPr bwMode="auto">
          <a:xfrm>
            <a:off x="914400" y="2420888"/>
            <a:ext cx="7239000" cy="1219820"/>
          </a:xfrm>
          <a:prstGeom prst="rect">
            <a:avLst/>
          </a:prstGeom>
          <a:noFill/>
          <a:ln w="9525">
            <a:noFill/>
            <a:miter lim="800000"/>
            <a:headEnd/>
            <a:tailEnd/>
          </a:ln>
          <a:effectLst/>
        </p:spPr>
        <p:txBody>
          <a:bodyPr/>
          <a:lstStyle/>
          <a:p>
            <a:pPr algn="ctr" eaLnBrk="1" fontAlgn="auto" hangingPunct="1">
              <a:lnSpc>
                <a:spcPct val="130000"/>
              </a:lnSpc>
              <a:spcBef>
                <a:spcPts val="0"/>
              </a:spcBef>
              <a:spcAft>
                <a:spcPts val="0"/>
              </a:spcAft>
              <a:defRPr/>
            </a:pPr>
            <a:r>
              <a:rPr lang="lv-LV" sz="2400" dirty="0">
                <a:solidFill>
                  <a:srgbClr val="000099"/>
                </a:solidFill>
                <a:effectLst>
                  <a:outerShdw blurRad="38100" dist="38100" dir="2700000" algn="tl">
                    <a:srgbClr val="C0C0C0"/>
                  </a:outerShdw>
                </a:effectLst>
                <a:latin typeface="+mj-lt"/>
              </a:rPr>
              <a:t>I. SABIEDRĪBAS APTAUJA</a:t>
            </a:r>
          </a:p>
          <a:p>
            <a:pPr algn="ctr" eaLnBrk="1" fontAlgn="auto" hangingPunct="1">
              <a:lnSpc>
                <a:spcPct val="130000"/>
              </a:lnSpc>
              <a:spcBef>
                <a:spcPts val="0"/>
              </a:spcBef>
              <a:spcAft>
                <a:spcPts val="0"/>
              </a:spcAft>
              <a:defRPr/>
            </a:pPr>
            <a:endParaRPr lang="lv-LV" sz="800" dirty="0">
              <a:solidFill>
                <a:srgbClr val="000099"/>
              </a:solidFill>
              <a:effectLst>
                <a:outerShdw blurRad="38100" dist="38100" dir="2700000" algn="tl">
                  <a:srgbClr val="C0C0C0"/>
                </a:outerShdw>
              </a:effectLst>
              <a:latin typeface="+mj-lt"/>
            </a:endParaRPr>
          </a:p>
          <a:p>
            <a:pPr algn="ctr" eaLnBrk="1" fontAlgn="auto" hangingPunct="1">
              <a:lnSpc>
                <a:spcPct val="130000"/>
              </a:lnSpc>
              <a:spcBef>
                <a:spcPts val="0"/>
              </a:spcBef>
              <a:spcAft>
                <a:spcPts val="0"/>
              </a:spcAft>
              <a:defRPr/>
            </a:pPr>
            <a:r>
              <a:rPr lang="lv-LV" sz="2400" dirty="0">
                <a:solidFill>
                  <a:srgbClr val="C00000"/>
                </a:solidFill>
                <a:effectLst>
                  <a:outerShdw blurRad="38100" dist="38100" dir="2700000" algn="tl">
                    <a:srgbClr val="C0C0C0"/>
                  </a:outerShdw>
                </a:effectLst>
                <a:latin typeface="+mj-lt"/>
              </a:rPr>
              <a:t>1. Metodoloģiskā informācija</a:t>
            </a:r>
            <a:endParaRPr lang="en-GB" sz="2400" dirty="0">
              <a:solidFill>
                <a:srgbClr val="C00000"/>
              </a:solidFill>
              <a:effectLst>
                <a:outerShdw blurRad="38100" dist="38100" dir="2700000" algn="tl">
                  <a:srgbClr val="C0C0C0"/>
                </a:outerShdw>
              </a:effectLst>
              <a:latin typeface="+mj-lt"/>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a:extLst>
              <a:ext uri="{FF2B5EF4-FFF2-40B4-BE49-F238E27FC236}">
                <a16:creationId xmlns:a16="http://schemas.microsoft.com/office/drawing/2014/main" id="{1E360DCB-5B89-D9E5-83AD-19D6B6063C1F}"/>
              </a:ext>
            </a:extLst>
          </p:cNvPr>
          <p:cNvSpPr txBox="1">
            <a:spLocks/>
          </p:cNvSpPr>
          <p:nvPr/>
        </p:nvSpPr>
        <p:spPr>
          <a:xfrm>
            <a:off x="107504" y="116631"/>
            <a:ext cx="8928992" cy="457603"/>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lv-LV" sz="1800" dirty="0">
                <a:solidFill>
                  <a:srgbClr val="990033"/>
                </a:solidFill>
              </a:rPr>
              <a:t>Latviešu valodas lietojuma vērtējums TV programmu kultūras un izglītojošajos raidījumos </a:t>
            </a:r>
          </a:p>
          <a:p>
            <a:pPr algn="l"/>
            <a:endParaRPr lang="en-US" sz="1800" dirty="0">
              <a:solidFill>
                <a:srgbClr val="990033"/>
              </a:solidFill>
            </a:endParaRPr>
          </a:p>
        </p:txBody>
      </p:sp>
      <p:sp>
        <p:nvSpPr>
          <p:cNvPr id="3" name="TextBox 2">
            <a:extLst>
              <a:ext uri="{FF2B5EF4-FFF2-40B4-BE49-F238E27FC236}">
                <a16:creationId xmlns:a16="http://schemas.microsoft.com/office/drawing/2014/main" id="{715CC385-22C9-68F9-7B23-B42DD5E69473}"/>
              </a:ext>
            </a:extLst>
          </p:cNvPr>
          <p:cNvSpPr txBox="1"/>
          <p:nvPr/>
        </p:nvSpPr>
        <p:spPr>
          <a:xfrm>
            <a:off x="231660" y="836712"/>
            <a:ext cx="5564476" cy="600164"/>
          </a:xfrm>
          <a:prstGeom prst="rect">
            <a:avLst/>
          </a:prstGeom>
          <a:noFill/>
        </p:spPr>
        <p:txBody>
          <a:bodyPr wrap="square" rtlCol="0">
            <a:spAutoFit/>
          </a:bodyPr>
          <a:lstStyle/>
          <a:p>
            <a:r>
              <a:rPr lang="lv-LV" sz="1100" b="1" dirty="0">
                <a:solidFill>
                  <a:srgbClr val="333333"/>
                </a:solidFill>
                <a:latin typeface="+mj-lt"/>
              </a:rPr>
              <a:t>Vai, Jūsuprāt, latviešu valodas lietojums TV programmu kultūras un izglītojošajos raidījumos ir pareizs, saprotams un pilnvērtīgs</a:t>
            </a:r>
            <a:r>
              <a:rPr lang="en-US" sz="1100" b="1" dirty="0">
                <a:solidFill>
                  <a:srgbClr val="333333"/>
                </a:solidFill>
                <a:latin typeface="+mj-lt"/>
              </a:rPr>
              <a:t> </a:t>
            </a:r>
            <a:r>
              <a:rPr lang="lv-LV" sz="1100" b="1" dirty="0">
                <a:solidFill>
                  <a:srgbClr val="333333"/>
                </a:solidFill>
                <a:latin typeface="+mj-lt"/>
              </a:rPr>
              <a:t>neatkarīgi no vietnes, kur Jūs to lietojat</a:t>
            </a:r>
            <a:r>
              <a:rPr lang="en-US" sz="1100" b="1" dirty="0">
                <a:solidFill>
                  <a:srgbClr val="333333"/>
                </a:solidFill>
                <a:latin typeface="+mj-lt"/>
              </a:rPr>
              <a:t>?</a:t>
            </a:r>
            <a:r>
              <a:rPr lang="lv-LV" sz="1100" b="1" dirty="0">
                <a:solidFill>
                  <a:srgbClr val="333333"/>
                </a:solidFill>
                <a:latin typeface="+mj-lt"/>
              </a:rPr>
              <a:t> Atbildei, lūdzu,  izvēlieties vērtējumu 10 punktu skalā, kur 10 nozīmē “pilnībā”, bet 1 nozīmē “nepavisam”.</a:t>
            </a:r>
          </a:p>
        </p:txBody>
      </p:sp>
      <p:graphicFrame>
        <p:nvGraphicFramePr>
          <p:cNvPr id="4" name="Chart 3">
            <a:extLst>
              <a:ext uri="{FF2B5EF4-FFF2-40B4-BE49-F238E27FC236}">
                <a16:creationId xmlns:a16="http://schemas.microsoft.com/office/drawing/2014/main" id="{5A565BE8-1468-4BA7-C843-BDEFB56AD846}"/>
              </a:ext>
            </a:extLst>
          </p:cNvPr>
          <p:cNvGraphicFramePr/>
          <p:nvPr>
            <p:extLst>
              <p:ext uri="{D42A27DB-BD31-4B8C-83A1-F6EECF244321}">
                <p14:modId xmlns:p14="http://schemas.microsoft.com/office/powerpoint/2010/main" val="2118740831"/>
              </p:ext>
            </p:extLst>
          </p:nvPr>
        </p:nvGraphicFramePr>
        <p:xfrm>
          <a:off x="262516" y="1484784"/>
          <a:ext cx="5948504" cy="40591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Object 62">
            <a:extLst>
              <a:ext uri="{FF2B5EF4-FFF2-40B4-BE49-F238E27FC236}">
                <a16:creationId xmlns:a16="http://schemas.microsoft.com/office/drawing/2014/main" id="{0C968C57-7ACB-6F26-A5EF-FE24788BEBF0}"/>
              </a:ext>
            </a:extLst>
          </p:cNvPr>
          <p:cNvGraphicFramePr>
            <a:graphicFrameLocks noChangeAspect="1"/>
          </p:cNvGraphicFramePr>
          <p:nvPr>
            <p:extLst>
              <p:ext uri="{D42A27DB-BD31-4B8C-83A1-F6EECF244321}">
                <p14:modId xmlns:p14="http://schemas.microsoft.com/office/powerpoint/2010/main" val="2535042939"/>
              </p:ext>
            </p:extLst>
          </p:nvPr>
        </p:nvGraphicFramePr>
        <p:xfrm>
          <a:off x="6211020" y="1628800"/>
          <a:ext cx="1809258" cy="3443055"/>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D3C746AE-0A06-0A65-2F1F-F437793C1A1D}"/>
              </a:ext>
            </a:extLst>
          </p:cNvPr>
          <p:cNvSpPr txBox="1"/>
          <p:nvPr/>
        </p:nvSpPr>
        <p:spPr>
          <a:xfrm>
            <a:off x="5932046" y="1022307"/>
            <a:ext cx="2520280" cy="577081"/>
          </a:xfrm>
          <a:prstGeom prst="rect">
            <a:avLst/>
          </a:prstGeom>
          <a:noFill/>
        </p:spPr>
        <p:txBody>
          <a:bodyPr wrap="square" rtlCol="0">
            <a:spAutoFit/>
          </a:bodyPr>
          <a:lstStyle/>
          <a:p>
            <a:pPr algn="ctr"/>
            <a:r>
              <a:rPr lang="lv-LV" sz="1050" b="1" u="sng" dirty="0">
                <a:latin typeface="+mj-lt"/>
              </a:rPr>
              <a:t>Vidējais vērtējums 10 punktu skalā, </a:t>
            </a:r>
          </a:p>
          <a:p>
            <a:pPr algn="ctr"/>
            <a:r>
              <a:rPr lang="lv-LV" sz="1050" b="1" dirty="0">
                <a:latin typeface="+mj-lt"/>
              </a:rPr>
              <a:t>kur 1 nozīmē “</a:t>
            </a:r>
            <a:r>
              <a:rPr lang="en-US" sz="1050" b="1" dirty="0" err="1">
                <a:latin typeface="+mj-lt"/>
              </a:rPr>
              <a:t>nepavisam</a:t>
            </a:r>
            <a:r>
              <a:rPr lang="lv-LV" sz="1050" b="1" dirty="0">
                <a:latin typeface="+mj-lt"/>
              </a:rPr>
              <a:t>”, bet 10 nozīmē “</a:t>
            </a:r>
            <a:r>
              <a:rPr lang="en-US" sz="1050" b="1" dirty="0" err="1">
                <a:latin typeface="+mj-lt"/>
              </a:rPr>
              <a:t>pilnībā</a:t>
            </a:r>
            <a:r>
              <a:rPr lang="lv-LV" sz="1050" b="1" dirty="0">
                <a:latin typeface="+mj-lt"/>
              </a:rPr>
              <a:t>”</a:t>
            </a:r>
            <a:endParaRPr lang="en-US" sz="900" b="1" dirty="0">
              <a:latin typeface="+mj-lt"/>
            </a:endParaRPr>
          </a:p>
        </p:txBody>
      </p:sp>
      <p:sp>
        <p:nvSpPr>
          <p:cNvPr id="7" name="Rectangle 6">
            <a:extLst>
              <a:ext uri="{FF2B5EF4-FFF2-40B4-BE49-F238E27FC236}">
                <a16:creationId xmlns:a16="http://schemas.microsoft.com/office/drawing/2014/main" id="{7437066E-1126-C6CF-AD68-6609938C5C0A}"/>
              </a:ext>
            </a:extLst>
          </p:cNvPr>
          <p:cNvSpPr>
            <a:spLocks noChangeArrowheads="1"/>
          </p:cNvSpPr>
          <p:nvPr/>
        </p:nvSpPr>
        <p:spPr bwMode="auto">
          <a:xfrm>
            <a:off x="1763688" y="5880422"/>
            <a:ext cx="5948504" cy="252000"/>
          </a:xfrm>
          <a:prstGeom prst="rect">
            <a:avLst/>
          </a:prstGeom>
          <a:noFill/>
          <a:ln w="9525">
            <a:noFill/>
            <a:round/>
            <a:headEnd/>
            <a:tailEnd/>
          </a:ln>
        </p:spPr>
        <p:txBody>
          <a:bodyPr lIns="0" tIns="0" rIns="0" bIns="0" anchor="b"/>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50" b="0" dirty="0">
                <a:solidFill>
                  <a:srgbClr val="333333"/>
                </a:solidFill>
                <a:latin typeface="Calibri"/>
              </a:rPr>
              <a:t>Bāze: </a:t>
            </a:r>
            <a:r>
              <a:rPr lang="en-US" sz="1050" dirty="0" err="1">
                <a:solidFill>
                  <a:srgbClr val="333333"/>
                </a:solidFill>
                <a:latin typeface="Calibri"/>
                <a:ea typeface="Arial Unicode MS" pitchFamily="34" charset="-128"/>
                <a:cs typeface="Arial Unicode MS" pitchFamily="34" charset="-128"/>
              </a:rPr>
              <a:t>respondenti</a:t>
            </a:r>
            <a:r>
              <a:rPr lang="en-US" sz="1050" dirty="0">
                <a:solidFill>
                  <a:srgbClr val="333333"/>
                </a:solidFill>
                <a:latin typeface="Calibri"/>
                <a:ea typeface="Arial Unicode MS" pitchFamily="34" charset="-128"/>
                <a:cs typeface="Arial Unicode MS" pitchFamily="34" charset="-128"/>
              </a:rPr>
              <a:t>, </a:t>
            </a:r>
            <a:r>
              <a:rPr lang="en-US" sz="1050" dirty="0" err="1">
                <a:solidFill>
                  <a:srgbClr val="333333"/>
                </a:solidFill>
                <a:latin typeface="Calibri"/>
                <a:ea typeface="Arial Unicode MS" pitchFamily="34" charset="-128"/>
                <a:cs typeface="Arial Unicode MS" pitchFamily="34" charset="-128"/>
              </a:rPr>
              <a:t>kuri</a:t>
            </a:r>
            <a:r>
              <a:rPr lang="en-US" sz="1050" dirty="0">
                <a:solidFill>
                  <a:srgbClr val="333333"/>
                </a:solidFill>
                <a:latin typeface="Calibri"/>
                <a:ea typeface="Arial Unicode MS" pitchFamily="34" charset="-128"/>
                <a:cs typeface="Arial Unicode MS" pitchFamily="34" charset="-128"/>
              </a:rPr>
              <a:t> </a:t>
            </a:r>
            <a:r>
              <a:rPr lang="lv-LV" sz="1050" dirty="0">
                <a:solidFill>
                  <a:srgbClr val="333333"/>
                </a:solidFill>
                <a:latin typeface="Calibri"/>
                <a:ea typeface="Arial Unicode MS" pitchFamily="34" charset="-128"/>
                <a:cs typeface="Arial Unicode MS" pitchFamily="34" charset="-128"/>
              </a:rPr>
              <a:t>mediju saturu latviešu valodā regulāri (vismaz reizi nedēļā) patērē </a:t>
            </a:r>
            <a:r>
              <a:rPr lang="en-US" sz="1050" dirty="0" err="1">
                <a:solidFill>
                  <a:srgbClr val="333333"/>
                </a:solidFill>
                <a:latin typeface="Calibri"/>
                <a:ea typeface="Arial Unicode MS" pitchFamily="34" charset="-128"/>
                <a:cs typeface="Arial Unicode MS" pitchFamily="34" charset="-128"/>
              </a:rPr>
              <a:t>televīzijā</a:t>
            </a:r>
            <a:r>
              <a:rPr lang="lv-LV" sz="1050" dirty="0">
                <a:solidFill>
                  <a:srgbClr val="333333"/>
                </a:solidFill>
                <a:latin typeface="Calibri"/>
                <a:ea typeface="Arial Unicode MS" pitchFamily="34" charset="-128"/>
                <a:cs typeface="Arial Unicode MS" pitchFamily="34" charset="-128"/>
              </a:rPr>
              <a:t>, n=</a:t>
            </a:r>
            <a:r>
              <a:rPr lang="en-US" sz="1050" dirty="0">
                <a:solidFill>
                  <a:srgbClr val="333333"/>
                </a:solidFill>
                <a:latin typeface="Calibri"/>
                <a:ea typeface="Arial Unicode MS" pitchFamily="34" charset="-128"/>
                <a:cs typeface="Arial Unicode MS" pitchFamily="34" charset="-128"/>
              </a:rPr>
              <a:t>760</a:t>
            </a:r>
            <a:endParaRPr lang="lv-LV" sz="1050" dirty="0">
              <a:solidFill>
                <a:srgbClr val="333333"/>
              </a:solidFill>
              <a:latin typeface="Calibri"/>
            </a:endParaRPr>
          </a:p>
        </p:txBody>
      </p:sp>
      <p:sp>
        <p:nvSpPr>
          <p:cNvPr id="9" name="TextBox 8">
            <a:extLst>
              <a:ext uri="{FF2B5EF4-FFF2-40B4-BE49-F238E27FC236}">
                <a16:creationId xmlns:a16="http://schemas.microsoft.com/office/drawing/2014/main" id="{8E6602DF-D880-66B0-157A-2C93AB484032}"/>
              </a:ext>
            </a:extLst>
          </p:cNvPr>
          <p:cNvSpPr txBox="1"/>
          <p:nvPr/>
        </p:nvSpPr>
        <p:spPr>
          <a:xfrm>
            <a:off x="262516" y="493355"/>
            <a:ext cx="4381492" cy="253916"/>
          </a:xfrm>
          <a:prstGeom prst="rect">
            <a:avLst/>
          </a:prstGeom>
          <a:noFill/>
        </p:spPr>
        <p:txBody>
          <a:bodyPr wrap="square" rtlCol="0">
            <a:spAutoFit/>
          </a:bodyPr>
          <a:lstStyle/>
          <a:p>
            <a:r>
              <a:rPr lang="lv-LV" sz="1050" b="1" dirty="0">
                <a:solidFill>
                  <a:srgbClr val="000099"/>
                </a:solidFill>
                <a:latin typeface="+mj-lt"/>
              </a:rPr>
              <a:t>Izlase: visi regulārie TV skatītāji (skatās TV vismaz reizi nedēļā)</a:t>
            </a:r>
            <a:endParaRPr lang="en-US" sz="900" b="1" dirty="0">
              <a:solidFill>
                <a:srgbClr val="000099"/>
              </a:solidFill>
              <a:latin typeface="+mj-lt"/>
            </a:endParaRPr>
          </a:p>
        </p:txBody>
      </p:sp>
    </p:spTree>
    <p:extLst>
      <p:ext uri="{BB962C8B-B14F-4D97-AF65-F5344CB8AC3E}">
        <p14:creationId xmlns:p14="http://schemas.microsoft.com/office/powerpoint/2010/main" val="32683666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a:extLst>
              <a:ext uri="{FF2B5EF4-FFF2-40B4-BE49-F238E27FC236}">
                <a16:creationId xmlns:a16="http://schemas.microsoft.com/office/drawing/2014/main" id="{41E04AB9-101C-21A2-3874-72A6C99856AD}"/>
              </a:ext>
            </a:extLst>
          </p:cNvPr>
          <p:cNvSpPr txBox="1">
            <a:spLocks/>
          </p:cNvSpPr>
          <p:nvPr/>
        </p:nvSpPr>
        <p:spPr>
          <a:xfrm>
            <a:off x="107504" y="116631"/>
            <a:ext cx="8928992" cy="457603"/>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lv-LV" sz="1800" dirty="0">
                <a:solidFill>
                  <a:srgbClr val="990033"/>
                </a:solidFill>
              </a:rPr>
              <a:t>Latviešu valodas lietojuma vērtējums TV programmu kultūras un izglītojošajos raidījumos </a:t>
            </a:r>
          </a:p>
          <a:p>
            <a:pPr algn="l"/>
            <a:endParaRPr lang="en-US" sz="1800" dirty="0">
              <a:solidFill>
                <a:srgbClr val="990033"/>
              </a:solidFill>
            </a:endParaRPr>
          </a:p>
        </p:txBody>
      </p:sp>
      <p:sp>
        <p:nvSpPr>
          <p:cNvPr id="3" name="TextBox 2">
            <a:extLst>
              <a:ext uri="{FF2B5EF4-FFF2-40B4-BE49-F238E27FC236}">
                <a16:creationId xmlns:a16="http://schemas.microsoft.com/office/drawing/2014/main" id="{CC8D9434-12B9-15E1-1A20-788B544A82AA}"/>
              </a:ext>
            </a:extLst>
          </p:cNvPr>
          <p:cNvSpPr txBox="1"/>
          <p:nvPr/>
        </p:nvSpPr>
        <p:spPr>
          <a:xfrm>
            <a:off x="231660" y="836712"/>
            <a:ext cx="5564476" cy="600164"/>
          </a:xfrm>
          <a:prstGeom prst="rect">
            <a:avLst/>
          </a:prstGeom>
          <a:noFill/>
        </p:spPr>
        <p:txBody>
          <a:bodyPr wrap="square" rtlCol="0">
            <a:spAutoFit/>
          </a:bodyPr>
          <a:lstStyle/>
          <a:p>
            <a:r>
              <a:rPr lang="lv-LV" sz="1100" b="1" dirty="0">
                <a:solidFill>
                  <a:srgbClr val="333333"/>
                </a:solidFill>
                <a:latin typeface="+mj-lt"/>
              </a:rPr>
              <a:t>Vai, Jūsuprāt, latviešu valodas lietojums TV programmu kultūras un izglītojošajos raidījumos ir pareizs, saprotams un pilnvērtīgs</a:t>
            </a:r>
            <a:r>
              <a:rPr lang="en-US" sz="1100" b="1" dirty="0">
                <a:solidFill>
                  <a:srgbClr val="333333"/>
                </a:solidFill>
                <a:latin typeface="+mj-lt"/>
              </a:rPr>
              <a:t> </a:t>
            </a:r>
            <a:r>
              <a:rPr lang="lv-LV" sz="1100" b="1" dirty="0">
                <a:solidFill>
                  <a:srgbClr val="333333"/>
                </a:solidFill>
                <a:latin typeface="+mj-lt"/>
              </a:rPr>
              <a:t>neatkarīgi no vietnes, kur Jūs to lietojat</a:t>
            </a:r>
            <a:r>
              <a:rPr lang="en-US" sz="1100" b="1" dirty="0">
                <a:solidFill>
                  <a:srgbClr val="333333"/>
                </a:solidFill>
                <a:latin typeface="+mj-lt"/>
              </a:rPr>
              <a:t>?</a:t>
            </a:r>
            <a:r>
              <a:rPr lang="lv-LV" sz="1100" b="1" dirty="0">
                <a:solidFill>
                  <a:srgbClr val="333333"/>
                </a:solidFill>
                <a:latin typeface="+mj-lt"/>
              </a:rPr>
              <a:t> Atbildei, lūdzu,  izvēlieties vērtējumu 10 punktu skalā, kur 10 nozīmē “pilnībā”, bet 1 nozīmē “nepavisam”.</a:t>
            </a:r>
          </a:p>
        </p:txBody>
      </p:sp>
      <p:graphicFrame>
        <p:nvGraphicFramePr>
          <p:cNvPr id="4" name="Chart 3">
            <a:extLst>
              <a:ext uri="{FF2B5EF4-FFF2-40B4-BE49-F238E27FC236}">
                <a16:creationId xmlns:a16="http://schemas.microsoft.com/office/drawing/2014/main" id="{EB1CB352-DFEB-B32E-34CF-AFE14DEE566F}"/>
              </a:ext>
            </a:extLst>
          </p:cNvPr>
          <p:cNvGraphicFramePr/>
          <p:nvPr>
            <p:extLst>
              <p:ext uri="{D42A27DB-BD31-4B8C-83A1-F6EECF244321}">
                <p14:modId xmlns:p14="http://schemas.microsoft.com/office/powerpoint/2010/main" val="2970642929"/>
              </p:ext>
            </p:extLst>
          </p:nvPr>
        </p:nvGraphicFramePr>
        <p:xfrm>
          <a:off x="262516" y="1484784"/>
          <a:ext cx="5948504" cy="40591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Object 62">
            <a:extLst>
              <a:ext uri="{FF2B5EF4-FFF2-40B4-BE49-F238E27FC236}">
                <a16:creationId xmlns:a16="http://schemas.microsoft.com/office/drawing/2014/main" id="{36A3A57E-9DC3-3500-DE9C-B4FC41FF310B}"/>
              </a:ext>
            </a:extLst>
          </p:cNvPr>
          <p:cNvGraphicFramePr>
            <a:graphicFrameLocks noChangeAspect="1"/>
          </p:cNvGraphicFramePr>
          <p:nvPr>
            <p:extLst>
              <p:ext uri="{D42A27DB-BD31-4B8C-83A1-F6EECF244321}">
                <p14:modId xmlns:p14="http://schemas.microsoft.com/office/powerpoint/2010/main" val="167348218"/>
              </p:ext>
            </p:extLst>
          </p:nvPr>
        </p:nvGraphicFramePr>
        <p:xfrm>
          <a:off x="6211020" y="1628800"/>
          <a:ext cx="1809258" cy="3443055"/>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62A6B902-2163-5C25-F00E-194449F8ACCD}"/>
              </a:ext>
            </a:extLst>
          </p:cNvPr>
          <p:cNvSpPr txBox="1"/>
          <p:nvPr/>
        </p:nvSpPr>
        <p:spPr>
          <a:xfrm>
            <a:off x="5932046" y="1022307"/>
            <a:ext cx="2520280" cy="577081"/>
          </a:xfrm>
          <a:prstGeom prst="rect">
            <a:avLst/>
          </a:prstGeom>
          <a:noFill/>
        </p:spPr>
        <p:txBody>
          <a:bodyPr wrap="square" rtlCol="0">
            <a:spAutoFit/>
          </a:bodyPr>
          <a:lstStyle/>
          <a:p>
            <a:pPr algn="ctr"/>
            <a:r>
              <a:rPr lang="lv-LV" sz="1050" b="1" u="sng" dirty="0">
                <a:latin typeface="+mj-lt"/>
              </a:rPr>
              <a:t>Vidējais vērtējums 10 punktu skalā, </a:t>
            </a:r>
          </a:p>
          <a:p>
            <a:pPr algn="ctr"/>
            <a:r>
              <a:rPr lang="lv-LV" sz="1050" b="1" dirty="0">
                <a:latin typeface="+mj-lt"/>
              </a:rPr>
              <a:t>kur 1 nozīmē “</a:t>
            </a:r>
            <a:r>
              <a:rPr lang="en-US" sz="1050" b="1" dirty="0" err="1">
                <a:latin typeface="+mj-lt"/>
              </a:rPr>
              <a:t>nepavisam</a:t>
            </a:r>
            <a:r>
              <a:rPr lang="lv-LV" sz="1050" b="1" dirty="0">
                <a:latin typeface="+mj-lt"/>
              </a:rPr>
              <a:t>”, bet 10 nozīmē “</a:t>
            </a:r>
            <a:r>
              <a:rPr lang="en-US" sz="1050" b="1" dirty="0" err="1">
                <a:latin typeface="+mj-lt"/>
              </a:rPr>
              <a:t>pilnībā</a:t>
            </a:r>
            <a:r>
              <a:rPr lang="lv-LV" sz="1050" b="1" dirty="0">
                <a:latin typeface="+mj-lt"/>
              </a:rPr>
              <a:t>”</a:t>
            </a:r>
            <a:endParaRPr lang="en-US" sz="900" b="1" dirty="0">
              <a:latin typeface="+mj-lt"/>
            </a:endParaRPr>
          </a:p>
        </p:txBody>
      </p:sp>
      <p:sp>
        <p:nvSpPr>
          <p:cNvPr id="9" name="Rectangle 8">
            <a:extLst>
              <a:ext uri="{FF2B5EF4-FFF2-40B4-BE49-F238E27FC236}">
                <a16:creationId xmlns:a16="http://schemas.microsoft.com/office/drawing/2014/main" id="{9AA25F8F-B79E-39E9-EB7C-91546161E2C1}"/>
              </a:ext>
            </a:extLst>
          </p:cNvPr>
          <p:cNvSpPr>
            <a:spLocks noChangeArrowheads="1"/>
          </p:cNvSpPr>
          <p:nvPr/>
        </p:nvSpPr>
        <p:spPr bwMode="auto">
          <a:xfrm>
            <a:off x="1907704" y="5844878"/>
            <a:ext cx="4248472" cy="252000"/>
          </a:xfrm>
          <a:prstGeom prst="rect">
            <a:avLst/>
          </a:prstGeom>
          <a:noFill/>
          <a:ln w="9525">
            <a:noFill/>
            <a:round/>
            <a:headEnd/>
            <a:tailEnd/>
          </a:ln>
        </p:spPr>
        <p:txBody>
          <a:bodyPr lIns="0" tIns="0" rIns="0" bIns="0" anchor="b"/>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50" b="0" dirty="0">
                <a:solidFill>
                  <a:srgbClr val="333333"/>
                </a:solidFill>
                <a:latin typeface="Calibri"/>
              </a:rPr>
              <a:t>Bāze</a:t>
            </a:r>
            <a:r>
              <a:rPr lang="en-US" sz="1050" dirty="0">
                <a:solidFill>
                  <a:srgbClr val="333333"/>
                </a:solidFill>
                <a:latin typeface="Calibri"/>
              </a:rPr>
              <a:t> (n): </a:t>
            </a:r>
            <a:r>
              <a:rPr lang="lv-LV" sz="1050" dirty="0">
                <a:solidFill>
                  <a:srgbClr val="333333"/>
                </a:solidFill>
                <a:latin typeface="Calibri"/>
              </a:rPr>
              <a:t>respondenti, kuri sniedza konkrētu vērtējumu par attiecīgo mediju</a:t>
            </a:r>
          </a:p>
        </p:txBody>
      </p:sp>
      <p:sp>
        <p:nvSpPr>
          <p:cNvPr id="10" name="TextBox 9">
            <a:extLst>
              <a:ext uri="{FF2B5EF4-FFF2-40B4-BE49-F238E27FC236}">
                <a16:creationId xmlns:a16="http://schemas.microsoft.com/office/drawing/2014/main" id="{197309D0-2EB6-1ADD-967A-10584B5D80D3}"/>
              </a:ext>
            </a:extLst>
          </p:cNvPr>
          <p:cNvSpPr txBox="1"/>
          <p:nvPr/>
        </p:nvSpPr>
        <p:spPr>
          <a:xfrm>
            <a:off x="262516" y="493355"/>
            <a:ext cx="2520280" cy="253916"/>
          </a:xfrm>
          <a:prstGeom prst="rect">
            <a:avLst/>
          </a:prstGeom>
          <a:noFill/>
        </p:spPr>
        <p:txBody>
          <a:bodyPr wrap="square" rtlCol="0">
            <a:spAutoFit/>
          </a:bodyPr>
          <a:lstStyle/>
          <a:p>
            <a:r>
              <a:rPr lang="lv-LV" sz="1050" b="1" dirty="0">
                <a:solidFill>
                  <a:srgbClr val="000099"/>
                </a:solidFill>
                <a:latin typeface="+mj-lt"/>
              </a:rPr>
              <a:t>Izlase: respondenti, kuri vērtēja mediju</a:t>
            </a:r>
            <a:endParaRPr lang="en-US" sz="900" b="1" dirty="0">
              <a:solidFill>
                <a:srgbClr val="000099"/>
              </a:solidFill>
              <a:latin typeface="+mj-lt"/>
            </a:endParaRPr>
          </a:p>
        </p:txBody>
      </p:sp>
    </p:spTree>
    <p:extLst>
      <p:ext uri="{BB962C8B-B14F-4D97-AF65-F5344CB8AC3E}">
        <p14:creationId xmlns:p14="http://schemas.microsoft.com/office/powerpoint/2010/main" val="7394514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2">
            <a:extLst>
              <a:ext uri="{FF2B5EF4-FFF2-40B4-BE49-F238E27FC236}">
                <a16:creationId xmlns:a16="http://schemas.microsoft.com/office/drawing/2014/main" id="{F04E3A3B-050B-75B1-4EF6-008C7A9C7244}"/>
              </a:ext>
            </a:extLst>
          </p:cNvPr>
          <p:cNvSpPr txBox="1">
            <a:spLocks/>
          </p:cNvSpPr>
          <p:nvPr/>
        </p:nvSpPr>
        <p:spPr>
          <a:xfrm>
            <a:off x="107504" y="116631"/>
            <a:ext cx="8928992" cy="457603"/>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lv-LV" sz="1700" dirty="0">
                <a:solidFill>
                  <a:srgbClr val="990033"/>
                </a:solidFill>
              </a:rPr>
              <a:t>Latviešu valodas lietojuma vērtējums TV programmu izklaides raidījumos, šovos, filmās un seriālos </a:t>
            </a:r>
            <a:endParaRPr lang="en-US" sz="1700" dirty="0">
              <a:solidFill>
                <a:srgbClr val="990033"/>
              </a:solidFill>
            </a:endParaRPr>
          </a:p>
        </p:txBody>
      </p:sp>
      <p:sp>
        <p:nvSpPr>
          <p:cNvPr id="9" name="TextBox 8">
            <a:extLst>
              <a:ext uri="{FF2B5EF4-FFF2-40B4-BE49-F238E27FC236}">
                <a16:creationId xmlns:a16="http://schemas.microsoft.com/office/drawing/2014/main" id="{ABBF550B-CC04-ADB6-024C-2D45700E79A0}"/>
              </a:ext>
            </a:extLst>
          </p:cNvPr>
          <p:cNvSpPr txBox="1"/>
          <p:nvPr/>
        </p:nvSpPr>
        <p:spPr>
          <a:xfrm>
            <a:off x="231660" y="836712"/>
            <a:ext cx="5564476" cy="769441"/>
          </a:xfrm>
          <a:prstGeom prst="rect">
            <a:avLst/>
          </a:prstGeom>
          <a:noFill/>
        </p:spPr>
        <p:txBody>
          <a:bodyPr wrap="square" rtlCol="0">
            <a:spAutoFit/>
          </a:bodyPr>
          <a:lstStyle/>
          <a:p>
            <a:r>
              <a:rPr lang="lv-LV" sz="1100" b="1" dirty="0">
                <a:solidFill>
                  <a:srgbClr val="333333"/>
                </a:solidFill>
                <a:latin typeface="+mj-lt"/>
              </a:rPr>
              <a:t>Vai, Jūsuprāt, latviešu valodas lietojums TV programmu izklaides raidījumos, šovos, filmās un seriālos ir pareizs, saprotams un pilnvērtīgs neatkarīgi no vietnes, kur Jūs to lietojat? Atbildei izvēlieties, vērtējumu 10 punktu skalā, kur 10 nozīmē “pilnībā”, bet 1 nozīmē “nepavisam”.</a:t>
            </a:r>
          </a:p>
        </p:txBody>
      </p:sp>
      <p:graphicFrame>
        <p:nvGraphicFramePr>
          <p:cNvPr id="10" name="Chart 9">
            <a:extLst>
              <a:ext uri="{FF2B5EF4-FFF2-40B4-BE49-F238E27FC236}">
                <a16:creationId xmlns:a16="http://schemas.microsoft.com/office/drawing/2014/main" id="{A9441985-FC72-3491-0EAB-BE4493F70988}"/>
              </a:ext>
            </a:extLst>
          </p:cNvPr>
          <p:cNvGraphicFramePr/>
          <p:nvPr>
            <p:extLst>
              <p:ext uri="{D42A27DB-BD31-4B8C-83A1-F6EECF244321}">
                <p14:modId xmlns:p14="http://schemas.microsoft.com/office/powerpoint/2010/main" val="406133586"/>
              </p:ext>
            </p:extLst>
          </p:nvPr>
        </p:nvGraphicFramePr>
        <p:xfrm>
          <a:off x="262516" y="1484784"/>
          <a:ext cx="5948504" cy="40591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Object 62">
            <a:extLst>
              <a:ext uri="{FF2B5EF4-FFF2-40B4-BE49-F238E27FC236}">
                <a16:creationId xmlns:a16="http://schemas.microsoft.com/office/drawing/2014/main" id="{681A97DC-E069-A66D-9EF0-D9CE5965A56A}"/>
              </a:ext>
            </a:extLst>
          </p:cNvPr>
          <p:cNvGraphicFramePr>
            <a:graphicFrameLocks noChangeAspect="1"/>
          </p:cNvGraphicFramePr>
          <p:nvPr>
            <p:extLst>
              <p:ext uri="{D42A27DB-BD31-4B8C-83A1-F6EECF244321}">
                <p14:modId xmlns:p14="http://schemas.microsoft.com/office/powerpoint/2010/main" val="1114742376"/>
              </p:ext>
            </p:extLst>
          </p:nvPr>
        </p:nvGraphicFramePr>
        <p:xfrm>
          <a:off x="6211020" y="1628800"/>
          <a:ext cx="1809258" cy="3443055"/>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a:extLst>
              <a:ext uri="{FF2B5EF4-FFF2-40B4-BE49-F238E27FC236}">
                <a16:creationId xmlns:a16="http://schemas.microsoft.com/office/drawing/2014/main" id="{9BBA2361-8309-1A9D-CF61-9598FC15F5B1}"/>
              </a:ext>
            </a:extLst>
          </p:cNvPr>
          <p:cNvSpPr txBox="1"/>
          <p:nvPr/>
        </p:nvSpPr>
        <p:spPr>
          <a:xfrm>
            <a:off x="5932046" y="1022307"/>
            <a:ext cx="2520280" cy="577081"/>
          </a:xfrm>
          <a:prstGeom prst="rect">
            <a:avLst/>
          </a:prstGeom>
          <a:noFill/>
        </p:spPr>
        <p:txBody>
          <a:bodyPr wrap="square" rtlCol="0">
            <a:spAutoFit/>
          </a:bodyPr>
          <a:lstStyle/>
          <a:p>
            <a:pPr algn="ctr"/>
            <a:r>
              <a:rPr lang="lv-LV" sz="1050" b="1" u="sng" dirty="0">
                <a:latin typeface="+mj-lt"/>
              </a:rPr>
              <a:t>Vidējais vērtējums 10 punktu skalā, </a:t>
            </a:r>
          </a:p>
          <a:p>
            <a:pPr algn="ctr"/>
            <a:r>
              <a:rPr lang="lv-LV" sz="1050" b="1" dirty="0">
                <a:latin typeface="+mj-lt"/>
              </a:rPr>
              <a:t>kur 1 nozīmē “</a:t>
            </a:r>
            <a:r>
              <a:rPr lang="en-US" sz="1050" b="1" dirty="0" err="1">
                <a:latin typeface="+mj-lt"/>
              </a:rPr>
              <a:t>nepavisam</a:t>
            </a:r>
            <a:r>
              <a:rPr lang="lv-LV" sz="1050" b="1" dirty="0">
                <a:latin typeface="+mj-lt"/>
              </a:rPr>
              <a:t>”, bet 10 nozīmē “</a:t>
            </a:r>
            <a:r>
              <a:rPr lang="en-US" sz="1050" b="1" dirty="0" err="1">
                <a:latin typeface="+mj-lt"/>
              </a:rPr>
              <a:t>pilnībā</a:t>
            </a:r>
            <a:r>
              <a:rPr lang="lv-LV" sz="1050" b="1" dirty="0">
                <a:latin typeface="+mj-lt"/>
              </a:rPr>
              <a:t>”</a:t>
            </a:r>
            <a:endParaRPr lang="en-US" sz="900" b="1" dirty="0">
              <a:latin typeface="+mj-lt"/>
            </a:endParaRPr>
          </a:p>
        </p:txBody>
      </p:sp>
      <p:sp>
        <p:nvSpPr>
          <p:cNvPr id="13" name="Rectangle 12">
            <a:extLst>
              <a:ext uri="{FF2B5EF4-FFF2-40B4-BE49-F238E27FC236}">
                <a16:creationId xmlns:a16="http://schemas.microsoft.com/office/drawing/2014/main" id="{273F36F6-416E-AB14-04C7-C1E92425B9AF}"/>
              </a:ext>
            </a:extLst>
          </p:cNvPr>
          <p:cNvSpPr>
            <a:spLocks noChangeArrowheads="1"/>
          </p:cNvSpPr>
          <p:nvPr/>
        </p:nvSpPr>
        <p:spPr bwMode="auto">
          <a:xfrm>
            <a:off x="1763688" y="5880422"/>
            <a:ext cx="5948504" cy="252000"/>
          </a:xfrm>
          <a:prstGeom prst="rect">
            <a:avLst/>
          </a:prstGeom>
          <a:noFill/>
          <a:ln w="9525">
            <a:noFill/>
            <a:round/>
            <a:headEnd/>
            <a:tailEnd/>
          </a:ln>
        </p:spPr>
        <p:txBody>
          <a:bodyPr lIns="0" tIns="0" rIns="0" bIns="0" anchor="b"/>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50" b="0" dirty="0">
                <a:solidFill>
                  <a:srgbClr val="333333"/>
                </a:solidFill>
                <a:latin typeface="Calibri"/>
              </a:rPr>
              <a:t>Bāze: </a:t>
            </a:r>
            <a:r>
              <a:rPr lang="en-US" sz="1050" dirty="0" err="1">
                <a:solidFill>
                  <a:srgbClr val="333333"/>
                </a:solidFill>
                <a:latin typeface="Calibri"/>
                <a:ea typeface="Arial Unicode MS" pitchFamily="34" charset="-128"/>
                <a:cs typeface="Arial Unicode MS" pitchFamily="34" charset="-128"/>
              </a:rPr>
              <a:t>respondenti</a:t>
            </a:r>
            <a:r>
              <a:rPr lang="en-US" sz="1050" dirty="0">
                <a:solidFill>
                  <a:srgbClr val="333333"/>
                </a:solidFill>
                <a:latin typeface="Calibri"/>
                <a:ea typeface="Arial Unicode MS" pitchFamily="34" charset="-128"/>
                <a:cs typeface="Arial Unicode MS" pitchFamily="34" charset="-128"/>
              </a:rPr>
              <a:t>, </a:t>
            </a:r>
            <a:r>
              <a:rPr lang="en-US" sz="1050" dirty="0" err="1">
                <a:solidFill>
                  <a:srgbClr val="333333"/>
                </a:solidFill>
                <a:latin typeface="Calibri"/>
                <a:ea typeface="Arial Unicode MS" pitchFamily="34" charset="-128"/>
                <a:cs typeface="Arial Unicode MS" pitchFamily="34" charset="-128"/>
              </a:rPr>
              <a:t>kuri</a:t>
            </a:r>
            <a:r>
              <a:rPr lang="en-US" sz="1050" dirty="0">
                <a:solidFill>
                  <a:srgbClr val="333333"/>
                </a:solidFill>
                <a:latin typeface="Calibri"/>
                <a:ea typeface="Arial Unicode MS" pitchFamily="34" charset="-128"/>
                <a:cs typeface="Arial Unicode MS" pitchFamily="34" charset="-128"/>
              </a:rPr>
              <a:t> </a:t>
            </a:r>
            <a:r>
              <a:rPr lang="lv-LV" sz="1050" dirty="0">
                <a:solidFill>
                  <a:srgbClr val="333333"/>
                </a:solidFill>
                <a:latin typeface="Calibri"/>
                <a:ea typeface="Arial Unicode MS" pitchFamily="34" charset="-128"/>
                <a:cs typeface="Arial Unicode MS" pitchFamily="34" charset="-128"/>
              </a:rPr>
              <a:t>mediju saturu latviešu valodā regulāri (vismaz reizi nedēļā) patērē </a:t>
            </a:r>
            <a:r>
              <a:rPr lang="en-US" sz="1050" dirty="0" err="1">
                <a:solidFill>
                  <a:srgbClr val="333333"/>
                </a:solidFill>
                <a:latin typeface="Calibri"/>
                <a:ea typeface="Arial Unicode MS" pitchFamily="34" charset="-128"/>
                <a:cs typeface="Arial Unicode MS" pitchFamily="34" charset="-128"/>
              </a:rPr>
              <a:t>televīzijā</a:t>
            </a:r>
            <a:r>
              <a:rPr lang="lv-LV" sz="1050" dirty="0">
                <a:solidFill>
                  <a:srgbClr val="333333"/>
                </a:solidFill>
                <a:latin typeface="Calibri"/>
                <a:ea typeface="Arial Unicode MS" pitchFamily="34" charset="-128"/>
                <a:cs typeface="Arial Unicode MS" pitchFamily="34" charset="-128"/>
              </a:rPr>
              <a:t>, n=</a:t>
            </a:r>
            <a:r>
              <a:rPr lang="en-US" sz="1050" dirty="0">
                <a:solidFill>
                  <a:srgbClr val="333333"/>
                </a:solidFill>
                <a:latin typeface="Calibri"/>
                <a:ea typeface="Arial Unicode MS" pitchFamily="34" charset="-128"/>
                <a:cs typeface="Arial Unicode MS" pitchFamily="34" charset="-128"/>
              </a:rPr>
              <a:t>760</a:t>
            </a:r>
            <a:endParaRPr lang="lv-LV" sz="1050" dirty="0">
              <a:solidFill>
                <a:srgbClr val="333333"/>
              </a:solidFill>
              <a:latin typeface="Calibri"/>
            </a:endParaRPr>
          </a:p>
        </p:txBody>
      </p:sp>
      <p:sp>
        <p:nvSpPr>
          <p:cNvPr id="3" name="TextBox 2">
            <a:extLst>
              <a:ext uri="{FF2B5EF4-FFF2-40B4-BE49-F238E27FC236}">
                <a16:creationId xmlns:a16="http://schemas.microsoft.com/office/drawing/2014/main" id="{66F76F63-CB8D-3D5F-7CAE-20546B95CB4D}"/>
              </a:ext>
            </a:extLst>
          </p:cNvPr>
          <p:cNvSpPr txBox="1"/>
          <p:nvPr/>
        </p:nvSpPr>
        <p:spPr>
          <a:xfrm>
            <a:off x="262516" y="493355"/>
            <a:ext cx="4381492" cy="253916"/>
          </a:xfrm>
          <a:prstGeom prst="rect">
            <a:avLst/>
          </a:prstGeom>
          <a:noFill/>
        </p:spPr>
        <p:txBody>
          <a:bodyPr wrap="square" rtlCol="0">
            <a:spAutoFit/>
          </a:bodyPr>
          <a:lstStyle/>
          <a:p>
            <a:r>
              <a:rPr lang="lv-LV" sz="1050" b="1" dirty="0">
                <a:solidFill>
                  <a:srgbClr val="000099"/>
                </a:solidFill>
                <a:latin typeface="+mj-lt"/>
              </a:rPr>
              <a:t>Izlase: visi regulārie TV skatītāji (skatās TV vismaz reizi nedēļā)</a:t>
            </a:r>
            <a:endParaRPr lang="en-US" sz="900" b="1" dirty="0">
              <a:solidFill>
                <a:srgbClr val="000099"/>
              </a:solidFill>
              <a:latin typeface="+mj-lt"/>
            </a:endParaRPr>
          </a:p>
        </p:txBody>
      </p:sp>
    </p:spTree>
    <p:extLst>
      <p:ext uri="{BB962C8B-B14F-4D97-AF65-F5344CB8AC3E}">
        <p14:creationId xmlns:p14="http://schemas.microsoft.com/office/powerpoint/2010/main" val="7031820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a:extLst>
              <a:ext uri="{FF2B5EF4-FFF2-40B4-BE49-F238E27FC236}">
                <a16:creationId xmlns:a16="http://schemas.microsoft.com/office/drawing/2014/main" id="{E3F5F258-6CA2-1586-3C24-B60022A106E7}"/>
              </a:ext>
            </a:extLst>
          </p:cNvPr>
          <p:cNvSpPr txBox="1">
            <a:spLocks/>
          </p:cNvSpPr>
          <p:nvPr/>
        </p:nvSpPr>
        <p:spPr>
          <a:xfrm>
            <a:off x="107504" y="116631"/>
            <a:ext cx="8928992" cy="457603"/>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lv-LV" sz="1700" dirty="0">
                <a:solidFill>
                  <a:srgbClr val="990033"/>
                </a:solidFill>
              </a:rPr>
              <a:t>Latviešu valodas lietojuma vērtējums TV programmu izklaides raidījumos, šovos, filmās un seriālos </a:t>
            </a:r>
            <a:endParaRPr lang="en-US" sz="1700" dirty="0">
              <a:solidFill>
                <a:srgbClr val="990033"/>
              </a:solidFill>
            </a:endParaRPr>
          </a:p>
        </p:txBody>
      </p:sp>
      <p:sp>
        <p:nvSpPr>
          <p:cNvPr id="3" name="TextBox 2">
            <a:extLst>
              <a:ext uri="{FF2B5EF4-FFF2-40B4-BE49-F238E27FC236}">
                <a16:creationId xmlns:a16="http://schemas.microsoft.com/office/drawing/2014/main" id="{661B50F8-7694-E73B-2720-5BF13CC3455D}"/>
              </a:ext>
            </a:extLst>
          </p:cNvPr>
          <p:cNvSpPr txBox="1"/>
          <p:nvPr/>
        </p:nvSpPr>
        <p:spPr>
          <a:xfrm>
            <a:off x="231660" y="836712"/>
            <a:ext cx="5564476" cy="769441"/>
          </a:xfrm>
          <a:prstGeom prst="rect">
            <a:avLst/>
          </a:prstGeom>
          <a:noFill/>
        </p:spPr>
        <p:txBody>
          <a:bodyPr wrap="square" rtlCol="0">
            <a:spAutoFit/>
          </a:bodyPr>
          <a:lstStyle/>
          <a:p>
            <a:r>
              <a:rPr lang="lv-LV" sz="1100" b="1" dirty="0">
                <a:solidFill>
                  <a:srgbClr val="333333"/>
                </a:solidFill>
                <a:latin typeface="+mj-lt"/>
              </a:rPr>
              <a:t>Vai, Jūsuprāt, latviešu valodas lietojums TV programmu izklaides raidījumos, šovos, filmās un seriālos ir pareizs, saprotams un pilnvērtīgs neatkarīgi no vietnes, kur Jūs to lietojat? Atbildei izvēlieties, vērtējumu 10 punktu skalā, kur 10 nozīmē “pilnībā”, bet 1 nozīmē “nepavisam”.</a:t>
            </a:r>
          </a:p>
        </p:txBody>
      </p:sp>
      <p:graphicFrame>
        <p:nvGraphicFramePr>
          <p:cNvPr id="5" name="Object 62">
            <a:extLst>
              <a:ext uri="{FF2B5EF4-FFF2-40B4-BE49-F238E27FC236}">
                <a16:creationId xmlns:a16="http://schemas.microsoft.com/office/drawing/2014/main" id="{01B16027-9DB2-B4EA-5139-2507B294A6ED}"/>
              </a:ext>
            </a:extLst>
          </p:cNvPr>
          <p:cNvGraphicFramePr>
            <a:graphicFrameLocks noChangeAspect="1"/>
          </p:cNvGraphicFramePr>
          <p:nvPr>
            <p:extLst>
              <p:ext uri="{D42A27DB-BD31-4B8C-83A1-F6EECF244321}">
                <p14:modId xmlns:p14="http://schemas.microsoft.com/office/powerpoint/2010/main" val="4039915031"/>
              </p:ext>
            </p:extLst>
          </p:nvPr>
        </p:nvGraphicFramePr>
        <p:xfrm>
          <a:off x="6211020" y="1628800"/>
          <a:ext cx="1809258" cy="3443055"/>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2A3EF33D-E1D0-562D-98AE-AB6E9041E090}"/>
              </a:ext>
            </a:extLst>
          </p:cNvPr>
          <p:cNvSpPr txBox="1"/>
          <p:nvPr/>
        </p:nvSpPr>
        <p:spPr>
          <a:xfrm>
            <a:off x="5932046" y="1022307"/>
            <a:ext cx="2520280" cy="577081"/>
          </a:xfrm>
          <a:prstGeom prst="rect">
            <a:avLst/>
          </a:prstGeom>
          <a:noFill/>
        </p:spPr>
        <p:txBody>
          <a:bodyPr wrap="square" rtlCol="0">
            <a:spAutoFit/>
          </a:bodyPr>
          <a:lstStyle/>
          <a:p>
            <a:pPr algn="ctr"/>
            <a:r>
              <a:rPr lang="lv-LV" sz="1050" b="1" u="sng" dirty="0">
                <a:latin typeface="+mj-lt"/>
              </a:rPr>
              <a:t>Vidējais vērtējums 10 punktu skalā, </a:t>
            </a:r>
          </a:p>
          <a:p>
            <a:pPr algn="ctr"/>
            <a:r>
              <a:rPr lang="lv-LV" sz="1050" b="1" dirty="0">
                <a:latin typeface="+mj-lt"/>
              </a:rPr>
              <a:t>kur 1 nozīmē “</a:t>
            </a:r>
            <a:r>
              <a:rPr lang="en-US" sz="1050" b="1" dirty="0" err="1">
                <a:latin typeface="+mj-lt"/>
              </a:rPr>
              <a:t>nepavisam</a:t>
            </a:r>
            <a:r>
              <a:rPr lang="lv-LV" sz="1050" b="1" dirty="0">
                <a:latin typeface="+mj-lt"/>
              </a:rPr>
              <a:t>”, bet 10 nozīmē “</a:t>
            </a:r>
            <a:r>
              <a:rPr lang="en-US" sz="1050" b="1" dirty="0" err="1">
                <a:latin typeface="+mj-lt"/>
              </a:rPr>
              <a:t>pilnībā</a:t>
            </a:r>
            <a:r>
              <a:rPr lang="lv-LV" sz="1050" b="1" dirty="0">
                <a:latin typeface="+mj-lt"/>
              </a:rPr>
              <a:t>”</a:t>
            </a:r>
            <a:endParaRPr lang="en-US" sz="900" b="1" dirty="0">
              <a:latin typeface="+mj-lt"/>
            </a:endParaRPr>
          </a:p>
        </p:txBody>
      </p:sp>
      <p:sp>
        <p:nvSpPr>
          <p:cNvPr id="9" name="Rectangle 8">
            <a:extLst>
              <a:ext uri="{FF2B5EF4-FFF2-40B4-BE49-F238E27FC236}">
                <a16:creationId xmlns:a16="http://schemas.microsoft.com/office/drawing/2014/main" id="{865FAE0C-15E2-0BF5-9240-4BEDD657696A}"/>
              </a:ext>
            </a:extLst>
          </p:cNvPr>
          <p:cNvSpPr>
            <a:spLocks noChangeArrowheads="1"/>
          </p:cNvSpPr>
          <p:nvPr/>
        </p:nvSpPr>
        <p:spPr bwMode="auto">
          <a:xfrm>
            <a:off x="1907704" y="5844878"/>
            <a:ext cx="4248472" cy="252000"/>
          </a:xfrm>
          <a:prstGeom prst="rect">
            <a:avLst/>
          </a:prstGeom>
          <a:noFill/>
          <a:ln w="9525">
            <a:noFill/>
            <a:round/>
            <a:headEnd/>
            <a:tailEnd/>
          </a:ln>
        </p:spPr>
        <p:txBody>
          <a:bodyPr lIns="0" tIns="0" rIns="0" bIns="0" anchor="b"/>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50" b="0" dirty="0">
                <a:solidFill>
                  <a:srgbClr val="333333"/>
                </a:solidFill>
                <a:latin typeface="Calibri"/>
              </a:rPr>
              <a:t>Bāze</a:t>
            </a:r>
            <a:r>
              <a:rPr lang="en-US" sz="1050" dirty="0">
                <a:solidFill>
                  <a:srgbClr val="333333"/>
                </a:solidFill>
                <a:latin typeface="Calibri"/>
              </a:rPr>
              <a:t> (n): </a:t>
            </a:r>
            <a:r>
              <a:rPr lang="lv-LV" sz="1050" dirty="0">
                <a:solidFill>
                  <a:srgbClr val="333333"/>
                </a:solidFill>
                <a:latin typeface="Calibri"/>
              </a:rPr>
              <a:t>respondenti, kuri sniedza konkrētu vērtējumu par attiecīgo mediju</a:t>
            </a:r>
          </a:p>
        </p:txBody>
      </p:sp>
      <p:sp>
        <p:nvSpPr>
          <p:cNvPr id="10" name="TextBox 9">
            <a:extLst>
              <a:ext uri="{FF2B5EF4-FFF2-40B4-BE49-F238E27FC236}">
                <a16:creationId xmlns:a16="http://schemas.microsoft.com/office/drawing/2014/main" id="{E548A4D1-4CC3-5B6B-8F4C-A1E44CF4055C}"/>
              </a:ext>
            </a:extLst>
          </p:cNvPr>
          <p:cNvSpPr txBox="1"/>
          <p:nvPr/>
        </p:nvSpPr>
        <p:spPr>
          <a:xfrm>
            <a:off x="262516" y="493355"/>
            <a:ext cx="2520280" cy="253916"/>
          </a:xfrm>
          <a:prstGeom prst="rect">
            <a:avLst/>
          </a:prstGeom>
          <a:noFill/>
        </p:spPr>
        <p:txBody>
          <a:bodyPr wrap="square" rtlCol="0">
            <a:spAutoFit/>
          </a:bodyPr>
          <a:lstStyle/>
          <a:p>
            <a:r>
              <a:rPr lang="lv-LV" sz="1050" b="1" dirty="0">
                <a:solidFill>
                  <a:srgbClr val="000099"/>
                </a:solidFill>
                <a:latin typeface="+mj-lt"/>
              </a:rPr>
              <a:t>Izlase: respondenti, kuri vērtēja mediju</a:t>
            </a:r>
            <a:endParaRPr lang="en-US" sz="900" b="1" dirty="0">
              <a:solidFill>
                <a:srgbClr val="000099"/>
              </a:solidFill>
              <a:latin typeface="+mj-lt"/>
            </a:endParaRPr>
          </a:p>
        </p:txBody>
      </p:sp>
      <p:graphicFrame>
        <p:nvGraphicFramePr>
          <p:cNvPr id="11" name="Chart 10">
            <a:extLst>
              <a:ext uri="{FF2B5EF4-FFF2-40B4-BE49-F238E27FC236}">
                <a16:creationId xmlns:a16="http://schemas.microsoft.com/office/drawing/2014/main" id="{26F60077-1630-4629-9090-1D1D5925167F}"/>
              </a:ext>
            </a:extLst>
          </p:cNvPr>
          <p:cNvGraphicFramePr/>
          <p:nvPr>
            <p:extLst>
              <p:ext uri="{D42A27DB-BD31-4B8C-83A1-F6EECF244321}">
                <p14:modId xmlns:p14="http://schemas.microsoft.com/office/powerpoint/2010/main" val="3230884426"/>
              </p:ext>
            </p:extLst>
          </p:nvPr>
        </p:nvGraphicFramePr>
        <p:xfrm>
          <a:off x="262516" y="1484784"/>
          <a:ext cx="5948504" cy="40591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654075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8DC2D56-53B9-A363-A940-1316C704809E}"/>
              </a:ext>
            </a:extLst>
          </p:cNvPr>
          <p:cNvSpPr txBox="1"/>
          <p:nvPr/>
        </p:nvSpPr>
        <p:spPr>
          <a:xfrm>
            <a:off x="255579" y="884620"/>
            <a:ext cx="5717862" cy="600164"/>
          </a:xfrm>
          <a:prstGeom prst="rect">
            <a:avLst/>
          </a:prstGeom>
          <a:noFill/>
        </p:spPr>
        <p:txBody>
          <a:bodyPr wrap="square" rtlCol="0">
            <a:spAutoFit/>
          </a:bodyPr>
          <a:lstStyle/>
          <a:p>
            <a:r>
              <a:rPr lang="lv-LV" sz="1100" b="1" dirty="0">
                <a:solidFill>
                  <a:srgbClr val="333333"/>
                </a:solidFill>
                <a:latin typeface="+mj-lt"/>
              </a:rPr>
              <a:t>Vai, Jūsuprāt, latviešu valodas lietojums ēterā minēto radio programmu ziņu un informatīvi analītiskajos  raidījumos ir pareizs un saprotams? Atbildei izvēlēties vērtējumu 10 punktu skalā, kur 10 nozīmē “pilnībā”, bet 1 nozīmē “nepavisam”</a:t>
            </a:r>
          </a:p>
        </p:txBody>
      </p:sp>
      <p:graphicFrame>
        <p:nvGraphicFramePr>
          <p:cNvPr id="4" name="Chart 3">
            <a:extLst>
              <a:ext uri="{FF2B5EF4-FFF2-40B4-BE49-F238E27FC236}">
                <a16:creationId xmlns:a16="http://schemas.microsoft.com/office/drawing/2014/main" id="{F9597722-8E11-F1CC-C8FB-E062D5B9C6D2}"/>
              </a:ext>
            </a:extLst>
          </p:cNvPr>
          <p:cNvGraphicFramePr/>
          <p:nvPr>
            <p:extLst>
              <p:ext uri="{D42A27DB-BD31-4B8C-83A1-F6EECF244321}">
                <p14:modId xmlns:p14="http://schemas.microsoft.com/office/powerpoint/2010/main" val="2195197983"/>
              </p:ext>
            </p:extLst>
          </p:nvPr>
        </p:nvGraphicFramePr>
        <p:xfrm>
          <a:off x="262516" y="1484783"/>
          <a:ext cx="5948504" cy="424847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Object 62">
            <a:extLst>
              <a:ext uri="{FF2B5EF4-FFF2-40B4-BE49-F238E27FC236}">
                <a16:creationId xmlns:a16="http://schemas.microsoft.com/office/drawing/2014/main" id="{D6558F50-0BC5-DAF3-936A-3383DBC3D0C8}"/>
              </a:ext>
            </a:extLst>
          </p:cNvPr>
          <p:cNvGraphicFramePr>
            <a:graphicFrameLocks noChangeAspect="1"/>
          </p:cNvGraphicFramePr>
          <p:nvPr>
            <p:extLst>
              <p:ext uri="{D42A27DB-BD31-4B8C-83A1-F6EECF244321}">
                <p14:modId xmlns:p14="http://schemas.microsoft.com/office/powerpoint/2010/main" val="670992562"/>
              </p:ext>
            </p:extLst>
          </p:nvPr>
        </p:nvGraphicFramePr>
        <p:xfrm>
          <a:off x="6211020" y="1642129"/>
          <a:ext cx="1809258" cy="3515064"/>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331B9C65-9AFC-B70B-F24F-5B45D71B67BA}"/>
              </a:ext>
            </a:extLst>
          </p:cNvPr>
          <p:cNvSpPr txBox="1"/>
          <p:nvPr/>
        </p:nvSpPr>
        <p:spPr>
          <a:xfrm>
            <a:off x="6084168" y="1022307"/>
            <a:ext cx="2368158" cy="577081"/>
          </a:xfrm>
          <a:prstGeom prst="rect">
            <a:avLst/>
          </a:prstGeom>
          <a:noFill/>
        </p:spPr>
        <p:txBody>
          <a:bodyPr wrap="square" rtlCol="0">
            <a:spAutoFit/>
          </a:bodyPr>
          <a:lstStyle/>
          <a:p>
            <a:pPr algn="ctr"/>
            <a:r>
              <a:rPr lang="lv-LV" sz="1050" b="1" u="sng" dirty="0">
                <a:latin typeface="+mj-lt"/>
              </a:rPr>
              <a:t>Vidējais vērtējums 10 punktu skalā, </a:t>
            </a:r>
          </a:p>
          <a:p>
            <a:pPr algn="ctr"/>
            <a:r>
              <a:rPr lang="lv-LV" sz="1050" b="1" dirty="0">
                <a:latin typeface="+mj-lt"/>
              </a:rPr>
              <a:t>kur 1 nozīmē “</a:t>
            </a:r>
            <a:r>
              <a:rPr lang="en-US" sz="1050" b="1" dirty="0" err="1">
                <a:latin typeface="+mj-lt"/>
              </a:rPr>
              <a:t>nepavisam</a:t>
            </a:r>
            <a:r>
              <a:rPr lang="lv-LV" sz="1050" b="1" dirty="0">
                <a:latin typeface="+mj-lt"/>
              </a:rPr>
              <a:t>”, bet 10 nozīmē “</a:t>
            </a:r>
            <a:r>
              <a:rPr lang="en-US" sz="1050" b="1" dirty="0" err="1">
                <a:latin typeface="+mj-lt"/>
              </a:rPr>
              <a:t>pilnībā</a:t>
            </a:r>
            <a:r>
              <a:rPr lang="lv-LV" sz="1050" b="1" dirty="0">
                <a:latin typeface="+mj-lt"/>
              </a:rPr>
              <a:t>”</a:t>
            </a:r>
            <a:endParaRPr lang="en-US" sz="900" b="1" dirty="0">
              <a:latin typeface="+mj-lt"/>
            </a:endParaRPr>
          </a:p>
        </p:txBody>
      </p:sp>
      <p:sp>
        <p:nvSpPr>
          <p:cNvPr id="8" name="Title 12">
            <a:extLst>
              <a:ext uri="{FF2B5EF4-FFF2-40B4-BE49-F238E27FC236}">
                <a16:creationId xmlns:a16="http://schemas.microsoft.com/office/drawing/2014/main" id="{1FE50D53-C8AF-350C-C2E9-7D02E12EF8AB}"/>
              </a:ext>
            </a:extLst>
          </p:cNvPr>
          <p:cNvSpPr txBox="1">
            <a:spLocks/>
          </p:cNvSpPr>
          <p:nvPr/>
        </p:nvSpPr>
        <p:spPr>
          <a:xfrm>
            <a:off x="107504" y="116631"/>
            <a:ext cx="8928992" cy="457603"/>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lv-LV" sz="1700" dirty="0">
                <a:solidFill>
                  <a:srgbClr val="990033"/>
                </a:solidFill>
              </a:rPr>
              <a:t>Latviešu valodas lietojuma vērtējums </a:t>
            </a:r>
            <a:r>
              <a:rPr lang="en-US" sz="1700" dirty="0">
                <a:solidFill>
                  <a:srgbClr val="990033"/>
                </a:solidFill>
              </a:rPr>
              <a:t>radio </a:t>
            </a:r>
            <a:r>
              <a:rPr lang="en-US" sz="1700" dirty="0" err="1">
                <a:solidFill>
                  <a:srgbClr val="990033"/>
                </a:solidFill>
              </a:rPr>
              <a:t>kanālu</a:t>
            </a:r>
            <a:r>
              <a:rPr lang="en-US" sz="1700" dirty="0">
                <a:solidFill>
                  <a:srgbClr val="990033"/>
                </a:solidFill>
              </a:rPr>
              <a:t> </a:t>
            </a:r>
            <a:r>
              <a:rPr lang="lv-LV" sz="1700" dirty="0">
                <a:solidFill>
                  <a:srgbClr val="990033"/>
                </a:solidFill>
              </a:rPr>
              <a:t>ziņu un informatīvi analītiskajos raidījumos</a:t>
            </a:r>
            <a:endParaRPr lang="en-US" sz="1700" dirty="0">
              <a:solidFill>
                <a:srgbClr val="990033"/>
              </a:solidFill>
            </a:endParaRPr>
          </a:p>
        </p:txBody>
      </p:sp>
      <p:sp>
        <p:nvSpPr>
          <p:cNvPr id="9" name="Rectangle 8">
            <a:extLst>
              <a:ext uri="{FF2B5EF4-FFF2-40B4-BE49-F238E27FC236}">
                <a16:creationId xmlns:a16="http://schemas.microsoft.com/office/drawing/2014/main" id="{D09CAF76-CC7D-6999-D9C5-801EC1AE978C}"/>
              </a:ext>
            </a:extLst>
          </p:cNvPr>
          <p:cNvSpPr>
            <a:spLocks noChangeArrowheads="1"/>
          </p:cNvSpPr>
          <p:nvPr/>
        </p:nvSpPr>
        <p:spPr bwMode="auto">
          <a:xfrm>
            <a:off x="1763688" y="5880422"/>
            <a:ext cx="5948504" cy="252000"/>
          </a:xfrm>
          <a:prstGeom prst="rect">
            <a:avLst/>
          </a:prstGeom>
          <a:noFill/>
          <a:ln w="9525">
            <a:noFill/>
            <a:round/>
            <a:headEnd/>
            <a:tailEnd/>
          </a:ln>
        </p:spPr>
        <p:txBody>
          <a:bodyPr lIns="0" tIns="0" rIns="0" bIns="0" anchor="b"/>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50" b="0" dirty="0">
                <a:solidFill>
                  <a:srgbClr val="333333"/>
                </a:solidFill>
                <a:latin typeface="Calibri"/>
              </a:rPr>
              <a:t>Bāze: </a:t>
            </a:r>
            <a:r>
              <a:rPr lang="en-US" sz="1050" dirty="0" err="1">
                <a:solidFill>
                  <a:srgbClr val="333333"/>
                </a:solidFill>
                <a:latin typeface="Calibri"/>
                <a:ea typeface="Arial Unicode MS" pitchFamily="34" charset="-128"/>
                <a:cs typeface="Arial Unicode MS" pitchFamily="34" charset="-128"/>
              </a:rPr>
              <a:t>respondenti</a:t>
            </a:r>
            <a:r>
              <a:rPr lang="en-US" sz="1050" dirty="0">
                <a:solidFill>
                  <a:srgbClr val="333333"/>
                </a:solidFill>
                <a:latin typeface="Calibri"/>
                <a:ea typeface="Arial Unicode MS" pitchFamily="34" charset="-128"/>
                <a:cs typeface="Arial Unicode MS" pitchFamily="34" charset="-128"/>
              </a:rPr>
              <a:t>, </a:t>
            </a:r>
            <a:r>
              <a:rPr lang="en-US" sz="1050" dirty="0" err="1">
                <a:solidFill>
                  <a:srgbClr val="333333"/>
                </a:solidFill>
                <a:latin typeface="Calibri"/>
                <a:ea typeface="Arial Unicode MS" pitchFamily="34" charset="-128"/>
                <a:cs typeface="Arial Unicode MS" pitchFamily="34" charset="-128"/>
              </a:rPr>
              <a:t>kuri</a:t>
            </a:r>
            <a:r>
              <a:rPr lang="en-US" sz="1050" dirty="0">
                <a:solidFill>
                  <a:srgbClr val="333333"/>
                </a:solidFill>
                <a:latin typeface="Calibri"/>
                <a:ea typeface="Arial Unicode MS" pitchFamily="34" charset="-128"/>
                <a:cs typeface="Arial Unicode MS" pitchFamily="34" charset="-128"/>
              </a:rPr>
              <a:t> </a:t>
            </a:r>
            <a:r>
              <a:rPr lang="lv-LV" sz="1050" dirty="0">
                <a:solidFill>
                  <a:srgbClr val="333333"/>
                </a:solidFill>
                <a:latin typeface="Calibri"/>
                <a:ea typeface="Arial Unicode MS" pitchFamily="34" charset="-128"/>
                <a:cs typeface="Arial Unicode MS" pitchFamily="34" charset="-128"/>
              </a:rPr>
              <a:t>mediju saturu latviešu valodā regulāri (vismaz reizi nedēļā) patērē </a:t>
            </a:r>
            <a:r>
              <a:rPr lang="en-US" sz="1050" dirty="0">
                <a:solidFill>
                  <a:srgbClr val="333333"/>
                </a:solidFill>
                <a:latin typeface="Calibri"/>
                <a:ea typeface="Arial Unicode MS" pitchFamily="34" charset="-128"/>
                <a:cs typeface="Arial Unicode MS" pitchFamily="34" charset="-128"/>
              </a:rPr>
              <a:t>radio</a:t>
            </a:r>
            <a:r>
              <a:rPr lang="lv-LV" sz="1050" dirty="0">
                <a:solidFill>
                  <a:srgbClr val="333333"/>
                </a:solidFill>
                <a:latin typeface="Calibri"/>
                <a:ea typeface="Arial Unicode MS" pitchFamily="34" charset="-128"/>
                <a:cs typeface="Arial Unicode MS" pitchFamily="34" charset="-128"/>
              </a:rPr>
              <a:t>, n=</a:t>
            </a:r>
            <a:r>
              <a:rPr lang="en-US" sz="1050" dirty="0">
                <a:solidFill>
                  <a:srgbClr val="333333"/>
                </a:solidFill>
                <a:latin typeface="Calibri"/>
                <a:ea typeface="Arial Unicode MS" pitchFamily="34" charset="-128"/>
                <a:cs typeface="Arial Unicode MS" pitchFamily="34" charset="-128"/>
              </a:rPr>
              <a:t>694</a:t>
            </a:r>
            <a:endParaRPr lang="lv-LV" sz="1050" dirty="0">
              <a:solidFill>
                <a:srgbClr val="333333"/>
              </a:solidFill>
              <a:latin typeface="Calibri"/>
            </a:endParaRPr>
          </a:p>
        </p:txBody>
      </p:sp>
      <p:sp>
        <p:nvSpPr>
          <p:cNvPr id="7" name="TextBox 6">
            <a:extLst>
              <a:ext uri="{FF2B5EF4-FFF2-40B4-BE49-F238E27FC236}">
                <a16:creationId xmlns:a16="http://schemas.microsoft.com/office/drawing/2014/main" id="{44D2FF80-9AC2-0BF2-0E90-DBA9B5198761}"/>
              </a:ext>
            </a:extLst>
          </p:cNvPr>
          <p:cNvSpPr txBox="1"/>
          <p:nvPr/>
        </p:nvSpPr>
        <p:spPr>
          <a:xfrm>
            <a:off x="262516" y="493355"/>
            <a:ext cx="4381492" cy="253916"/>
          </a:xfrm>
          <a:prstGeom prst="rect">
            <a:avLst/>
          </a:prstGeom>
          <a:noFill/>
        </p:spPr>
        <p:txBody>
          <a:bodyPr wrap="square" rtlCol="0">
            <a:spAutoFit/>
          </a:bodyPr>
          <a:lstStyle/>
          <a:p>
            <a:r>
              <a:rPr lang="lv-LV" sz="1050" b="1" dirty="0">
                <a:solidFill>
                  <a:srgbClr val="000099"/>
                </a:solidFill>
                <a:latin typeface="+mj-lt"/>
              </a:rPr>
              <a:t>Izlase: visi regulārie radio klausītāji (klausās radio vismaz reizi nedēļā)</a:t>
            </a:r>
            <a:endParaRPr lang="en-US" sz="900" b="1" dirty="0">
              <a:solidFill>
                <a:srgbClr val="000099"/>
              </a:solidFill>
              <a:latin typeface="+mj-lt"/>
            </a:endParaRPr>
          </a:p>
        </p:txBody>
      </p:sp>
    </p:spTree>
    <p:extLst>
      <p:ext uri="{BB962C8B-B14F-4D97-AF65-F5344CB8AC3E}">
        <p14:creationId xmlns:p14="http://schemas.microsoft.com/office/powerpoint/2010/main" val="42878229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2DF90FE-ED52-12C4-0554-27BD508D5F99}"/>
              </a:ext>
            </a:extLst>
          </p:cNvPr>
          <p:cNvSpPr txBox="1"/>
          <p:nvPr/>
        </p:nvSpPr>
        <p:spPr>
          <a:xfrm>
            <a:off x="255579" y="761122"/>
            <a:ext cx="5717862" cy="600164"/>
          </a:xfrm>
          <a:prstGeom prst="rect">
            <a:avLst/>
          </a:prstGeom>
          <a:noFill/>
        </p:spPr>
        <p:txBody>
          <a:bodyPr wrap="square" rtlCol="0">
            <a:spAutoFit/>
          </a:bodyPr>
          <a:lstStyle/>
          <a:p>
            <a:r>
              <a:rPr lang="lv-LV" sz="1100" b="1" dirty="0">
                <a:solidFill>
                  <a:srgbClr val="333333"/>
                </a:solidFill>
                <a:latin typeface="+mj-lt"/>
              </a:rPr>
              <a:t>Vai, Jūsuprāt, latviešu valodas lietojums ēterā minēto radio programmu ziņu un informatīvi analītiskajos  raidījumos ir pareizs un saprotams? Atbildei izvēlēties vērtējumu 10 punktu skalā, kur 10 nozīmē “pilnībā”, bet 1 nozīmē “nepavisam”</a:t>
            </a:r>
          </a:p>
        </p:txBody>
      </p:sp>
      <p:graphicFrame>
        <p:nvGraphicFramePr>
          <p:cNvPr id="3" name="Chart 2">
            <a:extLst>
              <a:ext uri="{FF2B5EF4-FFF2-40B4-BE49-F238E27FC236}">
                <a16:creationId xmlns:a16="http://schemas.microsoft.com/office/drawing/2014/main" id="{07075623-3BEE-DB32-0896-EB1BB11E616B}"/>
              </a:ext>
            </a:extLst>
          </p:cNvPr>
          <p:cNvGraphicFramePr/>
          <p:nvPr>
            <p:extLst>
              <p:ext uri="{D42A27DB-BD31-4B8C-83A1-F6EECF244321}">
                <p14:modId xmlns:p14="http://schemas.microsoft.com/office/powerpoint/2010/main" val="52209730"/>
              </p:ext>
            </p:extLst>
          </p:nvPr>
        </p:nvGraphicFramePr>
        <p:xfrm>
          <a:off x="262516" y="1484783"/>
          <a:ext cx="5948504" cy="424847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Object 62">
            <a:extLst>
              <a:ext uri="{FF2B5EF4-FFF2-40B4-BE49-F238E27FC236}">
                <a16:creationId xmlns:a16="http://schemas.microsoft.com/office/drawing/2014/main" id="{F11B8953-51AC-DA0D-F593-E62228574AFA}"/>
              </a:ext>
            </a:extLst>
          </p:cNvPr>
          <p:cNvGraphicFramePr>
            <a:graphicFrameLocks noChangeAspect="1"/>
          </p:cNvGraphicFramePr>
          <p:nvPr>
            <p:extLst>
              <p:ext uri="{D42A27DB-BD31-4B8C-83A1-F6EECF244321}">
                <p14:modId xmlns:p14="http://schemas.microsoft.com/office/powerpoint/2010/main" val="619275493"/>
              </p:ext>
            </p:extLst>
          </p:nvPr>
        </p:nvGraphicFramePr>
        <p:xfrm>
          <a:off x="6211020" y="1642129"/>
          <a:ext cx="1809258" cy="3515064"/>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2E8753B8-0644-2324-255D-6B3B014F7529}"/>
              </a:ext>
            </a:extLst>
          </p:cNvPr>
          <p:cNvSpPr txBox="1"/>
          <p:nvPr/>
        </p:nvSpPr>
        <p:spPr>
          <a:xfrm>
            <a:off x="6084168" y="1022307"/>
            <a:ext cx="2368158" cy="577081"/>
          </a:xfrm>
          <a:prstGeom prst="rect">
            <a:avLst/>
          </a:prstGeom>
          <a:noFill/>
        </p:spPr>
        <p:txBody>
          <a:bodyPr wrap="square" rtlCol="0">
            <a:spAutoFit/>
          </a:bodyPr>
          <a:lstStyle/>
          <a:p>
            <a:pPr algn="ctr"/>
            <a:r>
              <a:rPr lang="lv-LV" sz="1050" b="1" u="sng" dirty="0">
                <a:latin typeface="+mj-lt"/>
              </a:rPr>
              <a:t>Vidējais vērtējums 10 punktu skalā, </a:t>
            </a:r>
          </a:p>
          <a:p>
            <a:pPr algn="ctr"/>
            <a:r>
              <a:rPr lang="lv-LV" sz="1050" b="1" dirty="0">
                <a:latin typeface="+mj-lt"/>
              </a:rPr>
              <a:t>kur 1 nozīmē “</a:t>
            </a:r>
            <a:r>
              <a:rPr lang="en-US" sz="1050" b="1" dirty="0" err="1">
                <a:latin typeface="+mj-lt"/>
              </a:rPr>
              <a:t>nepavisam</a:t>
            </a:r>
            <a:r>
              <a:rPr lang="lv-LV" sz="1050" b="1" dirty="0">
                <a:latin typeface="+mj-lt"/>
              </a:rPr>
              <a:t>”, bet 10 nozīmē “</a:t>
            </a:r>
            <a:r>
              <a:rPr lang="en-US" sz="1050" b="1" dirty="0" err="1">
                <a:latin typeface="+mj-lt"/>
              </a:rPr>
              <a:t>pilnībā</a:t>
            </a:r>
            <a:r>
              <a:rPr lang="lv-LV" sz="1050" b="1" dirty="0">
                <a:latin typeface="+mj-lt"/>
              </a:rPr>
              <a:t>”</a:t>
            </a:r>
            <a:endParaRPr lang="en-US" sz="900" b="1" dirty="0">
              <a:latin typeface="+mj-lt"/>
            </a:endParaRPr>
          </a:p>
        </p:txBody>
      </p:sp>
      <p:sp>
        <p:nvSpPr>
          <p:cNvPr id="6" name="Title 12">
            <a:extLst>
              <a:ext uri="{FF2B5EF4-FFF2-40B4-BE49-F238E27FC236}">
                <a16:creationId xmlns:a16="http://schemas.microsoft.com/office/drawing/2014/main" id="{9B40279D-5B8A-828C-9029-2B0EFA229D1C}"/>
              </a:ext>
            </a:extLst>
          </p:cNvPr>
          <p:cNvSpPr txBox="1">
            <a:spLocks/>
          </p:cNvSpPr>
          <p:nvPr/>
        </p:nvSpPr>
        <p:spPr>
          <a:xfrm>
            <a:off x="107504" y="116631"/>
            <a:ext cx="8928992" cy="457603"/>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lv-LV" sz="1700" dirty="0">
                <a:solidFill>
                  <a:srgbClr val="990033"/>
                </a:solidFill>
              </a:rPr>
              <a:t>Latviešu valodas lietojuma vērtējums </a:t>
            </a:r>
            <a:r>
              <a:rPr lang="en-US" sz="1700" dirty="0">
                <a:solidFill>
                  <a:srgbClr val="990033"/>
                </a:solidFill>
              </a:rPr>
              <a:t>radio </a:t>
            </a:r>
            <a:r>
              <a:rPr lang="en-US" sz="1700" dirty="0" err="1">
                <a:solidFill>
                  <a:srgbClr val="990033"/>
                </a:solidFill>
              </a:rPr>
              <a:t>kanālu</a:t>
            </a:r>
            <a:r>
              <a:rPr lang="en-US" sz="1700" dirty="0">
                <a:solidFill>
                  <a:srgbClr val="990033"/>
                </a:solidFill>
              </a:rPr>
              <a:t> </a:t>
            </a:r>
            <a:r>
              <a:rPr lang="lv-LV" sz="1700" dirty="0">
                <a:solidFill>
                  <a:srgbClr val="990033"/>
                </a:solidFill>
              </a:rPr>
              <a:t>ziņu un informatīvi analītiskajos raidījumos</a:t>
            </a:r>
            <a:endParaRPr lang="en-US" sz="1700" dirty="0">
              <a:solidFill>
                <a:srgbClr val="990033"/>
              </a:solidFill>
            </a:endParaRPr>
          </a:p>
        </p:txBody>
      </p:sp>
      <p:sp>
        <p:nvSpPr>
          <p:cNvPr id="9" name="TextBox 8">
            <a:extLst>
              <a:ext uri="{FF2B5EF4-FFF2-40B4-BE49-F238E27FC236}">
                <a16:creationId xmlns:a16="http://schemas.microsoft.com/office/drawing/2014/main" id="{4FE7D2BA-E63F-45BC-A0E1-DC92D40A6A3C}"/>
              </a:ext>
            </a:extLst>
          </p:cNvPr>
          <p:cNvSpPr txBox="1"/>
          <p:nvPr/>
        </p:nvSpPr>
        <p:spPr>
          <a:xfrm>
            <a:off x="262516" y="493355"/>
            <a:ext cx="2520280" cy="253916"/>
          </a:xfrm>
          <a:prstGeom prst="rect">
            <a:avLst/>
          </a:prstGeom>
          <a:noFill/>
        </p:spPr>
        <p:txBody>
          <a:bodyPr wrap="square" rtlCol="0">
            <a:spAutoFit/>
          </a:bodyPr>
          <a:lstStyle/>
          <a:p>
            <a:r>
              <a:rPr lang="lv-LV" sz="1050" b="1" dirty="0">
                <a:solidFill>
                  <a:srgbClr val="000099"/>
                </a:solidFill>
                <a:latin typeface="+mj-lt"/>
              </a:rPr>
              <a:t>Izlase: respondenti, kuri vērtēja mediju</a:t>
            </a:r>
            <a:endParaRPr lang="en-US" sz="900" b="1" dirty="0">
              <a:solidFill>
                <a:srgbClr val="000099"/>
              </a:solidFill>
              <a:latin typeface="+mj-lt"/>
            </a:endParaRPr>
          </a:p>
        </p:txBody>
      </p:sp>
      <p:sp>
        <p:nvSpPr>
          <p:cNvPr id="10" name="Rectangle 9">
            <a:extLst>
              <a:ext uri="{FF2B5EF4-FFF2-40B4-BE49-F238E27FC236}">
                <a16:creationId xmlns:a16="http://schemas.microsoft.com/office/drawing/2014/main" id="{829CABE5-41FE-1F1D-40CC-705A5783C448}"/>
              </a:ext>
            </a:extLst>
          </p:cNvPr>
          <p:cNvSpPr>
            <a:spLocks noChangeArrowheads="1"/>
          </p:cNvSpPr>
          <p:nvPr/>
        </p:nvSpPr>
        <p:spPr bwMode="auto">
          <a:xfrm>
            <a:off x="1907704" y="5844878"/>
            <a:ext cx="4248472" cy="252000"/>
          </a:xfrm>
          <a:prstGeom prst="rect">
            <a:avLst/>
          </a:prstGeom>
          <a:noFill/>
          <a:ln w="9525">
            <a:noFill/>
            <a:round/>
            <a:headEnd/>
            <a:tailEnd/>
          </a:ln>
        </p:spPr>
        <p:txBody>
          <a:bodyPr lIns="0" tIns="0" rIns="0" bIns="0" anchor="b"/>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50" b="0" dirty="0">
                <a:solidFill>
                  <a:srgbClr val="333333"/>
                </a:solidFill>
                <a:latin typeface="Calibri"/>
              </a:rPr>
              <a:t>Bāze</a:t>
            </a:r>
            <a:r>
              <a:rPr lang="en-US" sz="1050" dirty="0">
                <a:solidFill>
                  <a:srgbClr val="333333"/>
                </a:solidFill>
                <a:latin typeface="Calibri"/>
              </a:rPr>
              <a:t> (n): </a:t>
            </a:r>
            <a:r>
              <a:rPr lang="lv-LV" sz="1050" dirty="0">
                <a:solidFill>
                  <a:srgbClr val="333333"/>
                </a:solidFill>
                <a:latin typeface="Calibri"/>
              </a:rPr>
              <a:t>respondenti, kuri sniedza konkrētu vērtējumu par attiecīgo mediju</a:t>
            </a:r>
          </a:p>
        </p:txBody>
      </p:sp>
    </p:spTree>
    <p:extLst>
      <p:ext uri="{BB962C8B-B14F-4D97-AF65-F5344CB8AC3E}">
        <p14:creationId xmlns:p14="http://schemas.microsoft.com/office/powerpoint/2010/main" val="14909158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2E73AC5-4AB4-B72D-BAE2-9A2A0F27233B}"/>
              </a:ext>
            </a:extLst>
          </p:cNvPr>
          <p:cNvSpPr txBox="1"/>
          <p:nvPr/>
        </p:nvSpPr>
        <p:spPr>
          <a:xfrm>
            <a:off x="255579" y="884620"/>
            <a:ext cx="5717862" cy="600164"/>
          </a:xfrm>
          <a:prstGeom prst="rect">
            <a:avLst/>
          </a:prstGeom>
          <a:noFill/>
        </p:spPr>
        <p:txBody>
          <a:bodyPr wrap="square" rtlCol="0">
            <a:spAutoFit/>
          </a:bodyPr>
          <a:lstStyle/>
          <a:p>
            <a:r>
              <a:rPr lang="lv-LV" sz="1100" b="1" dirty="0">
                <a:solidFill>
                  <a:srgbClr val="333333"/>
                </a:solidFill>
                <a:latin typeface="+mj-lt"/>
              </a:rPr>
              <a:t>Vai, Jūsuprāt, latviešu valodas lietojums ēterā minēto radio programmu kultūras un izglītojošajos raidījumos ir pareizs un saprotams? Atbildei izvēlēties vērtējumu 10 punktu skalā, kur 10 nozīmē “pilnībā”, bet 1 nozīmē “nepavisam”</a:t>
            </a:r>
          </a:p>
        </p:txBody>
      </p:sp>
      <p:graphicFrame>
        <p:nvGraphicFramePr>
          <p:cNvPr id="9" name="Chart 8">
            <a:extLst>
              <a:ext uri="{FF2B5EF4-FFF2-40B4-BE49-F238E27FC236}">
                <a16:creationId xmlns:a16="http://schemas.microsoft.com/office/drawing/2014/main" id="{91CFE078-D7BB-148D-5AA6-0DD11F9C8877}"/>
              </a:ext>
            </a:extLst>
          </p:cNvPr>
          <p:cNvGraphicFramePr/>
          <p:nvPr>
            <p:extLst>
              <p:ext uri="{D42A27DB-BD31-4B8C-83A1-F6EECF244321}">
                <p14:modId xmlns:p14="http://schemas.microsoft.com/office/powerpoint/2010/main" val="816543222"/>
              </p:ext>
            </p:extLst>
          </p:nvPr>
        </p:nvGraphicFramePr>
        <p:xfrm>
          <a:off x="262516" y="1484783"/>
          <a:ext cx="5948504" cy="424847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Object 62">
            <a:extLst>
              <a:ext uri="{FF2B5EF4-FFF2-40B4-BE49-F238E27FC236}">
                <a16:creationId xmlns:a16="http://schemas.microsoft.com/office/drawing/2014/main" id="{6F428000-12BC-749B-6A44-6B324CDEC29A}"/>
              </a:ext>
            </a:extLst>
          </p:cNvPr>
          <p:cNvGraphicFramePr>
            <a:graphicFrameLocks noChangeAspect="1"/>
          </p:cNvGraphicFramePr>
          <p:nvPr>
            <p:extLst>
              <p:ext uri="{D42A27DB-BD31-4B8C-83A1-F6EECF244321}">
                <p14:modId xmlns:p14="http://schemas.microsoft.com/office/powerpoint/2010/main" val="3526951840"/>
              </p:ext>
            </p:extLst>
          </p:nvPr>
        </p:nvGraphicFramePr>
        <p:xfrm>
          <a:off x="6211020" y="1642129"/>
          <a:ext cx="1809258" cy="3515064"/>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5658CC01-6F3A-DDE7-A55B-87E5333433A9}"/>
              </a:ext>
            </a:extLst>
          </p:cNvPr>
          <p:cNvSpPr txBox="1"/>
          <p:nvPr/>
        </p:nvSpPr>
        <p:spPr>
          <a:xfrm>
            <a:off x="6084168" y="1022307"/>
            <a:ext cx="2368158" cy="577081"/>
          </a:xfrm>
          <a:prstGeom prst="rect">
            <a:avLst/>
          </a:prstGeom>
          <a:noFill/>
        </p:spPr>
        <p:txBody>
          <a:bodyPr wrap="square" rtlCol="0">
            <a:spAutoFit/>
          </a:bodyPr>
          <a:lstStyle/>
          <a:p>
            <a:pPr algn="ctr"/>
            <a:r>
              <a:rPr lang="lv-LV" sz="1050" b="1" u="sng" dirty="0">
                <a:latin typeface="+mj-lt"/>
              </a:rPr>
              <a:t>Vidējais vērtējums 10 punktu skalā, </a:t>
            </a:r>
          </a:p>
          <a:p>
            <a:pPr algn="ctr"/>
            <a:r>
              <a:rPr lang="lv-LV" sz="1050" b="1" dirty="0">
                <a:latin typeface="+mj-lt"/>
              </a:rPr>
              <a:t>kur 1 nozīmē “</a:t>
            </a:r>
            <a:r>
              <a:rPr lang="en-US" sz="1050" b="1" dirty="0" err="1">
                <a:latin typeface="+mj-lt"/>
              </a:rPr>
              <a:t>nepavisam</a:t>
            </a:r>
            <a:r>
              <a:rPr lang="lv-LV" sz="1050" b="1" dirty="0">
                <a:latin typeface="+mj-lt"/>
              </a:rPr>
              <a:t>”, bet 10 nozīmē “</a:t>
            </a:r>
            <a:r>
              <a:rPr lang="en-US" sz="1050" b="1" dirty="0" err="1">
                <a:latin typeface="+mj-lt"/>
              </a:rPr>
              <a:t>pilnībā</a:t>
            </a:r>
            <a:r>
              <a:rPr lang="lv-LV" sz="1050" b="1" dirty="0">
                <a:latin typeface="+mj-lt"/>
              </a:rPr>
              <a:t>”</a:t>
            </a:r>
            <a:endParaRPr lang="en-US" sz="900" b="1" dirty="0">
              <a:latin typeface="+mj-lt"/>
            </a:endParaRPr>
          </a:p>
        </p:txBody>
      </p:sp>
      <p:sp>
        <p:nvSpPr>
          <p:cNvPr id="12" name="Title 12">
            <a:extLst>
              <a:ext uri="{FF2B5EF4-FFF2-40B4-BE49-F238E27FC236}">
                <a16:creationId xmlns:a16="http://schemas.microsoft.com/office/drawing/2014/main" id="{6E72673D-21CB-0EC9-7461-5385EB934155}"/>
              </a:ext>
            </a:extLst>
          </p:cNvPr>
          <p:cNvSpPr txBox="1">
            <a:spLocks/>
          </p:cNvSpPr>
          <p:nvPr/>
        </p:nvSpPr>
        <p:spPr>
          <a:xfrm>
            <a:off x="107504" y="116631"/>
            <a:ext cx="8928992" cy="457603"/>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lv-LV" sz="1800" dirty="0">
                <a:solidFill>
                  <a:srgbClr val="990033"/>
                </a:solidFill>
              </a:rPr>
              <a:t>Latviešu valodas lietojuma vērtējums </a:t>
            </a:r>
            <a:r>
              <a:rPr lang="en-US" sz="1800" dirty="0">
                <a:solidFill>
                  <a:srgbClr val="990033"/>
                </a:solidFill>
              </a:rPr>
              <a:t>radio </a:t>
            </a:r>
            <a:r>
              <a:rPr lang="en-US" sz="1800" dirty="0" err="1">
                <a:solidFill>
                  <a:srgbClr val="990033"/>
                </a:solidFill>
              </a:rPr>
              <a:t>kanālu</a:t>
            </a:r>
            <a:r>
              <a:rPr lang="en-US" sz="1800" dirty="0">
                <a:solidFill>
                  <a:srgbClr val="990033"/>
                </a:solidFill>
              </a:rPr>
              <a:t> </a:t>
            </a:r>
            <a:r>
              <a:rPr lang="lv-LV" sz="1800" dirty="0">
                <a:solidFill>
                  <a:srgbClr val="990033"/>
                </a:solidFill>
              </a:rPr>
              <a:t>kultūras un izglītojošajos raidījumos</a:t>
            </a:r>
            <a:endParaRPr lang="en-US" sz="1800" dirty="0">
              <a:solidFill>
                <a:srgbClr val="990033"/>
              </a:solidFill>
            </a:endParaRPr>
          </a:p>
        </p:txBody>
      </p:sp>
      <p:sp>
        <p:nvSpPr>
          <p:cNvPr id="13" name="Rectangle 12">
            <a:extLst>
              <a:ext uri="{FF2B5EF4-FFF2-40B4-BE49-F238E27FC236}">
                <a16:creationId xmlns:a16="http://schemas.microsoft.com/office/drawing/2014/main" id="{4062EADD-6704-DAE9-B680-A3465E3638B0}"/>
              </a:ext>
            </a:extLst>
          </p:cNvPr>
          <p:cNvSpPr>
            <a:spLocks noChangeArrowheads="1"/>
          </p:cNvSpPr>
          <p:nvPr/>
        </p:nvSpPr>
        <p:spPr bwMode="auto">
          <a:xfrm>
            <a:off x="1763688" y="5880422"/>
            <a:ext cx="5948504" cy="252000"/>
          </a:xfrm>
          <a:prstGeom prst="rect">
            <a:avLst/>
          </a:prstGeom>
          <a:noFill/>
          <a:ln w="9525">
            <a:noFill/>
            <a:round/>
            <a:headEnd/>
            <a:tailEnd/>
          </a:ln>
        </p:spPr>
        <p:txBody>
          <a:bodyPr lIns="0" tIns="0" rIns="0" bIns="0" anchor="b"/>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50" b="0" dirty="0">
                <a:solidFill>
                  <a:srgbClr val="333333"/>
                </a:solidFill>
                <a:latin typeface="Calibri"/>
              </a:rPr>
              <a:t>Bāze: </a:t>
            </a:r>
            <a:r>
              <a:rPr lang="en-US" sz="1050" dirty="0" err="1">
                <a:solidFill>
                  <a:srgbClr val="333333"/>
                </a:solidFill>
                <a:latin typeface="Calibri"/>
                <a:ea typeface="Arial Unicode MS" pitchFamily="34" charset="-128"/>
                <a:cs typeface="Arial Unicode MS" pitchFamily="34" charset="-128"/>
              </a:rPr>
              <a:t>respondenti</a:t>
            </a:r>
            <a:r>
              <a:rPr lang="en-US" sz="1050" dirty="0">
                <a:solidFill>
                  <a:srgbClr val="333333"/>
                </a:solidFill>
                <a:latin typeface="Calibri"/>
                <a:ea typeface="Arial Unicode MS" pitchFamily="34" charset="-128"/>
                <a:cs typeface="Arial Unicode MS" pitchFamily="34" charset="-128"/>
              </a:rPr>
              <a:t>, </a:t>
            </a:r>
            <a:r>
              <a:rPr lang="en-US" sz="1050" dirty="0" err="1">
                <a:solidFill>
                  <a:srgbClr val="333333"/>
                </a:solidFill>
                <a:latin typeface="Calibri"/>
                <a:ea typeface="Arial Unicode MS" pitchFamily="34" charset="-128"/>
                <a:cs typeface="Arial Unicode MS" pitchFamily="34" charset="-128"/>
              </a:rPr>
              <a:t>kuri</a:t>
            </a:r>
            <a:r>
              <a:rPr lang="en-US" sz="1050" dirty="0">
                <a:solidFill>
                  <a:srgbClr val="333333"/>
                </a:solidFill>
                <a:latin typeface="Calibri"/>
                <a:ea typeface="Arial Unicode MS" pitchFamily="34" charset="-128"/>
                <a:cs typeface="Arial Unicode MS" pitchFamily="34" charset="-128"/>
              </a:rPr>
              <a:t> </a:t>
            </a:r>
            <a:r>
              <a:rPr lang="lv-LV" sz="1050" dirty="0">
                <a:solidFill>
                  <a:srgbClr val="333333"/>
                </a:solidFill>
                <a:latin typeface="Calibri"/>
                <a:ea typeface="Arial Unicode MS" pitchFamily="34" charset="-128"/>
                <a:cs typeface="Arial Unicode MS" pitchFamily="34" charset="-128"/>
              </a:rPr>
              <a:t>mediju saturu latviešu valodā regulāri (vismaz reizi nedēļā) patērē </a:t>
            </a:r>
            <a:r>
              <a:rPr lang="en-US" sz="1050" dirty="0">
                <a:solidFill>
                  <a:srgbClr val="333333"/>
                </a:solidFill>
                <a:latin typeface="Calibri"/>
                <a:ea typeface="Arial Unicode MS" pitchFamily="34" charset="-128"/>
                <a:cs typeface="Arial Unicode MS" pitchFamily="34" charset="-128"/>
              </a:rPr>
              <a:t>radio</a:t>
            </a:r>
            <a:r>
              <a:rPr lang="lv-LV" sz="1050" dirty="0">
                <a:solidFill>
                  <a:srgbClr val="333333"/>
                </a:solidFill>
                <a:latin typeface="Calibri"/>
                <a:ea typeface="Arial Unicode MS" pitchFamily="34" charset="-128"/>
                <a:cs typeface="Arial Unicode MS" pitchFamily="34" charset="-128"/>
              </a:rPr>
              <a:t>, n=</a:t>
            </a:r>
            <a:r>
              <a:rPr lang="en-US" sz="1050" dirty="0">
                <a:solidFill>
                  <a:srgbClr val="333333"/>
                </a:solidFill>
                <a:latin typeface="Calibri"/>
                <a:ea typeface="Arial Unicode MS" pitchFamily="34" charset="-128"/>
                <a:cs typeface="Arial Unicode MS" pitchFamily="34" charset="-128"/>
              </a:rPr>
              <a:t>694</a:t>
            </a:r>
            <a:endParaRPr lang="lv-LV" sz="1050" dirty="0">
              <a:solidFill>
                <a:srgbClr val="333333"/>
              </a:solidFill>
              <a:latin typeface="Calibri"/>
            </a:endParaRPr>
          </a:p>
        </p:txBody>
      </p:sp>
      <p:sp>
        <p:nvSpPr>
          <p:cNvPr id="3" name="TextBox 2">
            <a:extLst>
              <a:ext uri="{FF2B5EF4-FFF2-40B4-BE49-F238E27FC236}">
                <a16:creationId xmlns:a16="http://schemas.microsoft.com/office/drawing/2014/main" id="{3F0AF7B2-1543-47BC-3950-B6A9B6B246E9}"/>
              </a:ext>
            </a:extLst>
          </p:cNvPr>
          <p:cNvSpPr txBox="1"/>
          <p:nvPr/>
        </p:nvSpPr>
        <p:spPr>
          <a:xfrm>
            <a:off x="262516" y="493355"/>
            <a:ext cx="4381492" cy="253916"/>
          </a:xfrm>
          <a:prstGeom prst="rect">
            <a:avLst/>
          </a:prstGeom>
          <a:noFill/>
        </p:spPr>
        <p:txBody>
          <a:bodyPr wrap="square" rtlCol="0">
            <a:spAutoFit/>
          </a:bodyPr>
          <a:lstStyle/>
          <a:p>
            <a:r>
              <a:rPr lang="lv-LV" sz="1050" b="1" dirty="0">
                <a:solidFill>
                  <a:srgbClr val="000099"/>
                </a:solidFill>
                <a:latin typeface="+mj-lt"/>
              </a:rPr>
              <a:t>Izlase: visi regulārie radio klausītāji (klausās radio vismaz reizi nedēļā)</a:t>
            </a:r>
            <a:endParaRPr lang="en-US" sz="900" b="1" dirty="0">
              <a:solidFill>
                <a:srgbClr val="000099"/>
              </a:solidFill>
              <a:latin typeface="+mj-lt"/>
            </a:endParaRPr>
          </a:p>
        </p:txBody>
      </p:sp>
    </p:spTree>
    <p:extLst>
      <p:ext uri="{BB962C8B-B14F-4D97-AF65-F5344CB8AC3E}">
        <p14:creationId xmlns:p14="http://schemas.microsoft.com/office/powerpoint/2010/main" val="23678451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7436383-545A-1650-DA0F-CDCF4CFE0C16}"/>
              </a:ext>
            </a:extLst>
          </p:cNvPr>
          <p:cNvSpPr txBox="1"/>
          <p:nvPr/>
        </p:nvSpPr>
        <p:spPr>
          <a:xfrm>
            <a:off x="255579" y="884620"/>
            <a:ext cx="5717862" cy="600164"/>
          </a:xfrm>
          <a:prstGeom prst="rect">
            <a:avLst/>
          </a:prstGeom>
          <a:noFill/>
        </p:spPr>
        <p:txBody>
          <a:bodyPr wrap="square" rtlCol="0">
            <a:spAutoFit/>
          </a:bodyPr>
          <a:lstStyle/>
          <a:p>
            <a:r>
              <a:rPr lang="lv-LV" sz="1100" b="1" dirty="0">
                <a:solidFill>
                  <a:srgbClr val="333333"/>
                </a:solidFill>
                <a:latin typeface="+mj-lt"/>
              </a:rPr>
              <a:t>Vai, Jūsuprāt, latviešu valodas lietojums ēterā minēto radio programmu kultūras un izglītojošajos raidījumos ir pareizs un saprotams? Atbildei izvēlēties vērtējumu 10 punktu skalā, kur 10 nozīmē “pilnībā”, bet 1 nozīmē “nepavisam”</a:t>
            </a:r>
          </a:p>
        </p:txBody>
      </p:sp>
      <p:graphicFrame>
        <p:nvGraphicFramePr>
          <p:cNvPr id="4" name="Object 62">
            <a:extLst>
              <a:ext uri="{FF2B5EF4-FFF2-40B4-BE49-F238E27FC236}">
                <a16:creationId xmlns:a16="http://schemas.microsoft.com/office/drawing/2014/main" id="{AD5F3174-DF6A-8440-4A3D-8F06BF4575C7}"/>
              </a:ext>
            </a:extLst>
          </p:cNvPr>
          <p:cNvGraphicFramePr>
            <a:graphicFrameLocks noChangeAspect="1"/>
          </p:cNvGraphicFramePr>
          <p:nvPr>
            <p:extLst>
              <p:ext uri="{D42A27DB-BD31-4B8C-83A1-F6EECF244321}">
                <p14:modId xmlns:p14="http://schemas.microsoft.com/office/powerpoint/2010/main" val="198920267"/>
              </p:ext>
            </p:extLst>
          </p:nvPr>
        </p:nvGraphicFramePr>
        <p:xfrm>
          <a:off x="6211020" y="1642129"/>
          <a:ext cx="1809258" cy="3515064"/>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C1AE64BE-4D5F-8603-6AA8-B28039C6C144}"/>
              </a:ext>
            </a:extLst>
          </p:cNvPr>
          <p:cNvSpPr txBox="1"/>
          <p:nvPr/>
        </p:nvSpPr>
        <p:spPr>
          <a:xfrm>
            <a:off x="6084168" y="1022307"/>
            <a:ext cx="2368158" cy="577081"/>
          </a:xfrm>
          <a:prstGeom prst="rect">
            <a:avLst/>
          </a:prstGeom>
          <a:noFill/>
        </p:spPr>
        <p:txBody>
          <a:bodyPr wrap="square" rtlCol="0">
            <a:spAutoFit/>
          </a:bodyPr>
          <a:lstStyle/>
          <a:p>
            <a:pPr algn="ctr"/>
            <a:r>
              <a:rPr lang="lv-LV" sz="1050" b="1" u="sng" dirty="0">
                <a:latin typeface="+mj-lt"/>
              </a:rPr>
              <a:t>Vidējais vērtējums 10 punktu skalā, </a:t>
            </a:r>
          </a:p>
          <a:p>
            <a:pPr algn="ctr"/>
            <a:r>
              <a:rPr lang="lv-LV" sz="1050" b="1" dirty="0">
                <a:latin typeface="+mj-lt"/>
              </a:rPr>
              <a:t>kur 1 nozīmē “</a:t>
            </a:r>
            <a:r>
              <a:rPr lang="en-US" sz="1050" b="1" dirty="0" err="1">
                <a:latin typeface="+mj-lt"/>
              </a:rPr>
              <a:t>nepavisam</a:t>
            </a:r>
            <a:r>
              <a:rPr lang="lv-LV" sz="1050" b="1" dirty="0">
                <a:latin typeface="+mj-lt"/>
              </a:rPr>
              <a:t>”, bet 10 nozīmē “</a:t>
            </a:r>
            <a:r>
              <a:rPr lang="en-US" sz="1050" b="1" dirty="0" err="1">
                <a:latin typeface="+mj-lt"/>
              </a:rPr>
              <a:t>pilnībā</a:t>
            </a:r>
            <a:r>
              <a:rPr lang="lv-LV" sz="1050" b="1" dirty="0">
                <a:latin typeface="+mj-lt"/>
              </a:rPr>
              <a:t>”</a:t>
            </a:r>
            <a:endParaRPr lang="en-US" sz="900" b="1" dirty="0">
              <a:latin typeface="+mj-lt"/>
            </a:endParaRPr>
          </a:p>
        </p:txBody>
      </p:sp>
      <p:sp>
        <p:nvSpPr>
          <p:cNvPr id="6" name="Title 12">
            <a:extLst>
              <a:ext uri="{FF2B5EF4-FFF2-40B4-BE49-F238E27FC236}">
                <a16:creationId xmlns:a16="http://schemas.microsoft.com/office/drawing/2014/main" id="{1A7D7AD3-6F12-060F-6521-7ADB3D8F827B}"/>
              </a:ext>
            </a:extLst>
          </p:cNvPr>
          <p:cNvSpPr txBox="1">
            <a:spLocks/>
          </p:cNvSpPr>
          <p:nvPr/>
        </p:nvSpPr>
        <p:spPr>
          <a:xfrm>
            <a:off x="107504" y="116631"/>
            <a:ext cx="8928992" cy="457603"/>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lv-LV" sz="1800" dirty="0">
                <a:solidFill>
                  <a:srgbClr val="990033"/>
                </a:solidFill>
              </a:rPr>
              <a:t>Latviešu valodas lietojuma vērtējums </a:t>
            </a:r>
            <a:r>
              <a:rPr lang="en-US" sz="1800" dirty="0">
                <a:solidFill>
                  <a:srgbClr val="990033"/>
                </a:solidFill>
              </a:rPr>
              <a:t>radio </a:t>
            </a:r>
            <a:r>
              <a:rPr lang="en-US" sz="1800" dirty="0" err="1">
                <a:solidFill>
                  <a:srgbClr val="990033"/>
                </a:solidFill>
              </a:rPr>
              <a:t>kanālu</a:t>
            </a:r>
            <a:r>
              <a:rPr lang="en-US" sz="1800" dirty="0">
                <a:solidFill>
                  <a:srgbClr val="990033"/>
                </a:solidFill>
              </a:rPr>
              <a:t> </a:t>
            </a:r>
            <a:r>
              <a:rPr lang="lv-LV" sz="1800" dirty="0">
                <a:solidFill>
                  <a:srgbClr val="990033"/>
                </a:solidFill>
              </a:rPr>
              <a:t>kultūras un izglītojošajos raidījumos</a:t>
            </a:r>
            <a:endParaRPr lang="en-US" sz="1800" dirty="0">
              <a:solidFill>
                <a:srgbClr val="990033"/>
              </a:solidFill>
            </a:endParaRPr>
          </a:p>
        </p:txBody>
      </p:sp>
      <p:sp>
        <p:nvSpPr>
          <p:cNvPr id="8" name="Rectangle 7">
            <a:extLst>
              <a:ext uri="{FF2B5EF4-FFF2-40B4-BE49-F238E27FC236}">
                <a16:creationId xmlns:a16="http://schemas.microsoft.com/office/drawing/2014/main" id="{8507B12D-3431-43A4-F19B-A9041704D8CC}"/>
              </a:ext>
            </a:extLst>
          </p:cNvPr>
          <p:cNvSpPr>
            <a:spLocks noChangeArrowheads="1"/>
          </p:cNvSpPr>
          <p:nvPr/>
        </p:nvSpPr>
        <p:spPr bwMode="auto">
          <a:xfrm>
            <a:off x="1907704" y="5844878"/>
            <a:ext cx="4248472" cy="252000"/>
          </a:xfrm>
          <a:prstGeom prst="rect">
            <a:avLst/>
          </a:prstGeom>
          <a:noFill/>
          <a:ln w="9525">
            <a:noFill/>
            <a:round/>
            <a:headEnd/>
            <a:tailEnd/>
          </a:ln>
        </p:spPr>
        <p:txBody>
          <a:bodyPr lIns="0" tIns="0" rIns="0" bIns="0" anchor="b"/>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50" b="0" dirty="0">
                <a:solidFill>
                  <a:srgbClr val="333333"/>
                </a:solidFill>
                <a:latin typeface="Calibri"/>
              </a:rPr>
              <a:t>Bāze</a:t>
            </a:r>
            <a:r>
              <a:rPr lang="en-US" sz="1050" dirty="0">
                <a:solidFill>
                  <a:srgbClr val="333333"/>
                </a:solidFill>
                <a:latin typeface="Calibri"/>
              </a:rPr>
              <a:t> (n): </a:t>
            </a:r>
            <a:r>
              <a:rPr lang="lv-LV" sz="1050" dirty="0">
                <a:solidFill>
                  <a:srgbClr val="333333"/>
                </a:solidFill>
                <a:latin typeface="Calibri"/>
              </a:rPr>
              <a:t>respondenti, kuri sniedza konkrētu vērtējumu par attiecīgo mediju</a:t>
            </a:r>
          </a:p>
        </p:txBody>
      </p:sp>
      <p:sp>
        <p:nvSpPr>
          <p:cNvPr id="9" name="TextBox 8">
            <a:extLst>
              <a:ext uri="{FF2B5EF4-FFF2-40B4-BE49-F238E27FC236}">
                <a16:creationId xmlns:a16="http://schemas.microsoft.com/office/drawing/2014/main" id="{1597A3B1-CD10-12EF-AD5F-592DD6F369D3}"/>
              </a:ext>
            </a:extLst>
          </p:cNvPr>
          <p:cNvSpPr txBox="1"/>
          <p:nvPr/>
        </p:nvSpPr>
        <p:spPr>
          <a:xfrm>
            <a:off x="262516" y="493355"/>
            <a:ext cx="2520280" cy="253916"/>
          </a:xfrm>
          <a:prstGeom prst="rect">
            <a:avLst/>
          </a:prstGeom>
          <a:noFill/>
        </p:spPr>
        <p:txBody>
          <a:bodyPr wrap="square" rtlCol="0">
            <a:spAutoFit/>
          </a:bodyPr>
          <a:lstStyle/>
          <a:p>
            <a:r>
              <a:rPr lang="lv-LV" sz="1050" b="1" dirty="0">
                <a:solidFill>
                  <a:srgbClr val="000099"/>
                </a:solidFill>
                <a:latin typeface="+mj-lt"/>
              </a:rPr>
              <a:t>Izlase: respondenti, kuri vērtēja mediju</a:t>
            </a:r>
            <a:endParaRPr lang="en-US" sz="900" b="1" dirty="0">
              <a:solidFill>
                <a:srgbClr val="000099"/>
              </a:solidFill>
              <a:latin typeface="+mj-lt"/>
            </a:endParaRPr>
          </a:p>
        </p:txBody>
      </p:sp>
      <p:graphicFrame>
        <p:nvGraphicFramePr>
          <p:cNvPr id="10" name="Chart 9">
            <a:extLst>
              <a:ext uri="{FF2B5EF4-FFF2-40B4-BE49-F238E27FC236}">
                <a16:creationId xmlns:a16="http://schemas.microsoft.com/office/drawing/2014/main" id="{E91864E7-C791-B6CE-78F4-550AA1E3B162}"/>
              </a:ext>
            </a:extLst>
          </p:cNvPr>
          <p:cNvGraphicFramePr/>
          <p:nvPr>
            <p:extLst>
              <p:ext uri="{D42A27DB-BD31-4B8C-83A1-F6EECF244321}">
                <p14:modId xmlns:p14="http://schemas.microsoft.com/office/powerpoint/2010/main" val="335142942"/>
              </p:ext>
            </p:extLst>
          </p:nvPr>
        </p:nvGraphicFramePr>
        <p:xfrm>
          <a:off x="262516" y="1484783"/>
          <a:ext cx="5948504" cy="424847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392172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2032A2F-C89E-EAF0-279E-932CF9429C6F}"/>
              </a:ext>
            </a:extLst>
          </p:cNvPr>
          <p:cNvSpPr txBox="1"/>
          <p:nvPr/>
        </p:nvSpPr>
        <p:spPr>
          <a:xfrm>
            <a:off x="255579" y="884620"/>
            <a:ext cx="5717862" cy="600164"/>
          </a:xfrm>
          <a:prstGeom prst="rect">
            <a:avLst/>
          </a:prstGeom>
          <a:noFill/>
        </p:spPr>
        <p:txBody>
          <a:bodyPr wrap="square" rtlCol="0">
            <a:spAutoFit/>
          </a:bodyPr>
          <a:lstStyle/>
          <a:p>
            <a:r>
              <a:rPr lang="lv-LV" sz="1100" b="1" dirty="0">
                <a:solidFill>
                  <a:srgbClr val="333333"/>
                </a:solidFill>
                <a:latin typeface="+mj-lt"/>
              </a:rPr>
              <a:t>Vai, Jūsuprāt, latviešu valodas lietojums ēterā minēto radio programmu izklaides raidījumos, ir pareizs, saprotams un pilnvērtīgs? Atbildei izvēlēties vērtējumu 10 punktu skalā, kur 10 nozīmē “pilnībā”, bet 1 nozīmē “nepavisam”</a:t>
            </a:r>
          </a:p>
        </p:txBody>
      </p:sp>
      <p:graphicFrame>
        <p:nvGraphicFramePr>
          <p:cNvPr id="7" name="Chart 6">
            <a:extLst>
              <a:ext uri="{FF2B5EF4-FFF2-40B4-BE49-F238E27FC236}">
                <a16:creationId xmlns:a16="http://schemas.microsoft.com/office/drawing/2014/main" id="{D4D17288-52E8-5B31-0077-04902075AD90}"/>
              </a:ext>
            </a:extLst>
          </p:cNvPr>
          <p:cNvGraphicFramePr/>
          <p:nvPr>
            <p:extLst>
              <p:ext uri="{D42A27DB-BD31-4B8C-83A1-F6EECF244321}">
                <p14:modId xmlns:p14="http://schemas.microsoft.com/office/powerpoint/2010/main" val="2573206240"/>
              </p:ext>
            </p:extLst>
          </p:nvPr>
        </p:nvGraphicFramePr>
        <p:xfrm>
          <a:off x="262516" y="1484783"/>
          <a:ext cx="5948504" cy="424847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Object 62">
            <a:extLst>
              <a:ext uri="{FF2B5EF4-FFF2-40B4-BE49-F238E27FC236}">
                <a16:creationId xmlns:a16="http://schemas.microsoft.com/office/drawing/2014/main" id="{930BB46B-15B9-937E-D83A-1D62E0893B52}"/>
              </a:ext>
            </a:extLst>
          </p:cNvPr>
          <p:cNvGraphicFramePr>
            <a:graphicFrameLocks noChangeAspect="1"/>
          </p:cNvGraphicFramePr>
          <p:nvPr>
            <p:extLst>
              <p:ext uri="{D42A27DB-BD31-4B8C-83A1-F6EECF244321}">
                <p14:modId xmlns:p14="http://schemas.microsoft.com/office/powerpoint/2010/main" val="49533137"/>
              </p:ext>
            </p:extLst>
          </p:nvPr>
        </p:nvGraphicFramePr>
        <p:xfrm>
          <a:off x="6211020" y="1642129"/>
          <a:ext cx="1809258" cy="3515064"/>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AB795E6B-B52F-5609-8392-1ED10DB91305}"/>
              </a:ext>
            </a:extLst>
          </p:cNvPr>
          <p:cNvSpPr txBox="1"/>
          <p:nvPr/>
        </p:nvSpPr>
        <p:spPr>
          <a:xfrm>
            <a:off x="6084168" y="1022307"/>
            <a:ext cx="2368158" cy="577081"/>
          </a:xfrm>
          <a:prstGeom prst="rect">
            <a:avLst/>
          </a:prstGeom>
          <a:noFill/>
        </p:spPr>
        <p:txBody>
          <a:bodyPr wrap="square" rtlCol="0">
            <a:spAutoFit/>
          </a:bodyPr>
          <a:lstStyle/>
          <a:p>
            <a:pPr algn="ctr"/>
            <a:r>
              <a:rPr lang="lv-LV" sz="1050" b="1" u="sng" dirty="0">
                <a:latin typeface="+mj-lt"/>
              </a:rPr>
              <a:t>Vidējais vērtējums 10 punktu skalā, </a:t>
            </a:r>
          </a:p>
          <a:p>
            <a:pPr algn="ctr"/>
            <a:r>
              <a:rPr lang="lv-LV" sz="1050" b="1" dirty="0">
                <a:latin typeface="+mj-lt"/>
              </a:rPr>
              <a:t>kur 1 nozīmē “</a:t>
            </a:r>
            <a:r>
              <a:rPr lang="en-US" sz="1050" b="1" dirty="0" err="1">
                <a:latin typeface="+mj-lt"/>
              </a:rPr>
              <a:t>nepavisam</a:t>
            </a:r>
            <a:r>
              <a:rPr lang="lv-LV" sz="1050" b="1" dirty="0">
                <a:latin typeface="+mj-lt"/>
              </a:rPr>
              <a:t>”, bet 10 nozīmē “</a:t>
            </a:r>
            <a:r>
              <a:rPr lang="en-US" sz="1050" b="1" dirty="0" err="1">
                <a:latin typeface="+mj-lt"/>
              </a:rPr>
              <a:t>pilnībā</a:t>
            </a:r>
            <a:r>
              <a:rPr lang="lv-LV" sz="1050" b="1" dirty="0">
                <a:latin typeface="+mj-lt"/>
              </a:rPr>
              <a:t>”</a:t>
            </a:r>
            <a:endParaRPr lang="en-US" sz="900" b="1" dirty="0">
              <a:latin typeface="+mj-lt"/>
            </a:endParaRPr>
          </a:p>
        </p:txBody>
      </p:sp>
      <p:sp>
        <p:nvSpPr>
          <p:cNvPr id="10" name="Title 12">
            <a:extLst>
              <a:ext uri="{FF2B5EF4-FFF2-40B4-BE49-F238E27FC236}">
                <a16:creationId xmlns:a16="http://schemas.microsoft.com/office/drawing/2014/main" id="{D2385881-6246-9A21-CD53-15EB266F49EC}"/>
              </a:ext>
            </a:extLst>
          </p:cNvPr>
          <p:cNvSpPr txBox="1">
            <a:spLocks/>
          </p:cNvSpPr>
          <p:nvPr/>
        </p:nvSpPr>
        <p:spPr>
          <a:xfrm>
            <a:off x="107504" y="116631"/>
            <a:ext cx="8928992" cy="457603"/>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lv-LV" sz="1800" dirty="0">
                <a:solidFill>
                  <a:srgbClr val="990033"/>
                </a:solidFill>
              </a:rPr>
              <a:t>Latviešu valodas lietojuma vērtējums </a:t>
            </a:r>
            <a:r>
              <a:rPr lang="en-US" sz="1800" dirty="0">
                <a:solidFill>
                  <a:srgbClr val="990033"/>
                </a:solidFill>
              </a:rPr>
              <a:t>radio </a:t>
            </a:r>
            <a:r>
              <a:rPr lang="en-US" sz="1800" dirty="0" err="1">
                <a:solidFill>
                  <a:srgbClr val="990033"/>
                </a:solidFill>
              </a:rPr>
              <a:t>kanālu</a:t>
            </a:r>
            <a:r>
              <a:rPr lang="en-US" sz="1800" dirty="0">
                <a:solidFill>
                  <a:srgbClr val="990033"/>
                </a:solidFill>
              </a:rPr>
              <a:t> </a:t>
            </a:r>
            <a:r>
              <a:rPr lang="lv-LV" sz="1800" dirty="0">
                <a:solidFill>
                  <a:srgbClr val="990033"/>
                </a:solidFill>
              </a:rPr>
              <a:t>izklaides raidījumos</a:t>
            </a:r>
            <a:endParaRPr lang="en-US" sz="1800" dirty="0">
              <a:solidFill>
                <a:srgbClr val="990033"/>
              </a:solidFill>
            </a:endParaRPr>
          </a:p>
        </p:txBody>
      </p:sp>
      <p:sp>
        <p:nvSpPr>
          <p:cNvPr id="11" name="Rectangle 10">
            <a:extLst>
              <a:ext uri="{FF2B5EF4-FFF2-40B4-BE49-F238E27FC236}">
                <a16:creationId xmlns:a16="http://schemas.microsoft.com/office/drawing/2014/main" id="{434D1BD5-F551-A160-E6F6-E67508B7CDB3}"/>
              </a:ext>
            </a:extLst>
          </p:cNvPr>
          <p:cNvSpPr>
            <a:spLocks noChangeArrowheads="1"/>
          </p:cNvSpPr>
          <p:nvPr/>
        </p:nvSpPr>
        <p:spPr bwMode="auto">
          <a:xfrm>
            <a:off x="1763688" y="5880422"/>
            <a:ext cx="5948504" cy="252000"/>
          </a:xfrm>
          <a:prstGeom prst="rect">
            <a:avLst/>
          </a:prstGeom>
          <a:noFill/>
          <a:ln w="9525">
            <a:noFill/>
            <a:round/>
            <a:headEnd/>
            <a:tailEnd/>
          </a:ln>
        </p:spPr>
        <p:txBody>
          <a:bodyPr lIns="0" tIns="0" rIns="0" bIns="0" anchor="b"/>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50" b="0" dirty="0">
                <a:solidFill>
                  <a:srgbClr val="333333"/>
                </a:solidFill>
                <a:latin typeface="Calibri"/>
              </a:rPr>
              <a:t>Bāze: </a:t>
            </a:r>
            <a:r>
              <a:rPr lang="en-US" sz="1050" dirty="0" err="1">
                <a:solidFill>
                  <a:srgbClr val="333333"/>
                </a:solidFill>
                <a:latin typeface="Calibri"/>
                <a:ea typeface="Arial Unicode MS" pitchFamily="34" charset="-128"/>
                <a:cs typeface="Arial Unicode MS" pitchFamily="34" charset="-128"/>
              </a:rPr>
              <a:t>respondenti</a:t>
            </a:r>
            <a:r>
              <a:rPr lang="en-US" sz="1050" dirty="0">
                <a:solidFill>
                  <a:srgbClr val="333333"/>
                </a:solidFill>
                <a:latin typeface="Calibri"/>
                <a:ea typeface="Arial Unicode MS" pitchFamily="34" charset="-128"/>
                <a:cs typeface="Arial Unicode MS" pitchFamily="34" charset="-128"/>
              </a:rPr>
              <a:t>, </a:t>
            </a:r>
            <a:r>
              <a:rPr lang="en-US" sz="1050" dirty="0" err="1">
                <a:solidFill>
                  <a:srgbClr val="333333"/>
                </a:solidFill>
                <a:latin typeface="Calibri"/>
                <a:ea typeface="Arial Unicode MS" pitchFamily="34" charset="-128"/>
                <a:cs typeface="Arial Unicode MS" pitchFamily="34" charset="-128"/>
              </a:rPr>
              <a:t>kuri</a:t>
            </a:r>
            <a:r>
              <a:rPr lang="en-US" sz="1050" dirty="0">
                <a:solidFill>
                  <a:srgbClr val="333333"/>
                </a:solidFill>
                <a:latin typeface="Calibri"/>
                <a:ea typeface="Arial Unicode MS" pitchFamily="34" charset="-128"/>
                <a:cs typeface="Arial Unicode MS" pitchFamily="34" charset="-128"/>
              </a:rPr>
              <a:t> </a:t>
            </a:r>
            <a:r>
              <a:rPr lang="lv-LV" sz="1050" dirty="0">
                <a:solidFill>
                  <a:srgbClr val="333333"/>
                </a:solidFill>
                <a:latin typeface="Calibri"/>
                <a:ea typeface="Arial Unicode MS" pitchFamily="34" charset="-128"/>
                <a:cs typeface="Arial Unicode MS" pitchFamily="34" charset="-128"/>
              </a:rPr>
              <a:t>mediju saturu latviešu valodā regulāri (vismaz reizi nedēļā) patērē </a:t>
            </a:r>
            <a:r>
              <a:rPr lang="en-US" sz="1050" dirty="0">
                <a:solidFill>
                  <a:srgbClr val="333333"/>
                </a:solidFill>
                <a:latin typeface="Calibri"/>
                <a:ea typeface="Arial Unicode MS" pitchFamily="34" charset="-128"/>
                <a:cs typeface="Arial Unicode MS" pitchFamily="34" charset="-128"/>
              </a:rPr>
              <a:t>radio</a:t>
            </a:r>
            <a:r>
              <a:rPr lang="lv-LV" sz="1050" dirty="0">
                <a:solidFill>
                  <a:srgbClr val="333333"/>
                </a:solidFill>
                <a:latin typeface="Calibri"/>
                <a:ea typeface="Arial Unicode MS" pitchFamily="34" charset="-128"/>
                <a:cs typeface="Arial Unicode MS" pitchFamily="34" charset="-128"/>
              </a:rPr>
              <a:t>, n=</a:t>
            </a:r>
            <a:r>
              <a:rPr lang="en-US" sz="1050" dirty="0">
                <a:solidFill>
                  <a:srgbClr val="333333"/>
                </a:solidFill>
                <a:latin typeface="Calibri"/>
                <a:ea typeface="Arial Unicode MS" pitchFamily="34" charset="-128"/>
                <a:cs typeface="Arial Unicode MS" pitchFamily="34" charset="-128"/>
              </a:rPr>
              <a:t>694</a:t>
            </a:r>
            <a:endParaRPr lang="lv-LV" sz="1050" dirty="0">
              <a:solidFill>
                <a:srgbClr val="333333"/>
              </a:solidFill>
              <a:latin typeface="Calibri"/>
            </a:endParaRPr>
          </a:p>
        </p:txBody>
      </p:sp>
      <p:sp>
        <p:nvSpPr>
          <p:cNvPr id="3" name="TextBox 2">
            <a:extLst>
              <a:ext uri="{FF2B5EF4-FFF2-40B4-BE49-F238E27FC236}">
                <a16:creationId xmlns:a16="http://schemas.microsoft.com/office/drawing/2014/main" id="{E49C9C3D-1A81-A145-C461-EC0C5C08B5D8}"/>
              </a:ext>
            </a:extLst>
          </p:cNvPr>
          <p:cNvSpPr txBox="1"/>
          <p:nvPr/>
        </p:nvSpPr>
        <p:spPr>
          <a:xfrm>
            <a:off x="262516" y="493355"/>
            <a:ext cx="4381492" cy="253916"/>
          </a:xfrm>
          <a:prstGeom prst="rect">
            <a:avLst/>
          </a:prstGeom>
          <a:noFill/>
        </p:spPr>
        <p:txBody>
          <a:bodyPr wrap="square" rtlCol="0">
            <a:spAutoFit/>
          </a:bodyPr>
          <a:lstStyle/>
          <a:p>
            <a:r>
              <a:rPr lang="lv-LV" sz="1050" b="1" dirty="0">
                <a:solidFill>
                  <a:srgbClr val="000099"/>
                </a:solidFill>
                <a:latin typeface="+mj-lt"/>
              </a:rPr>
              <a:t>Izlase: visi regulārie radio klausītāji (klausās radio vismaz reizi nedēļā)</a:t>
            </a:r>
            <a:endParaRPr lang="en-US" sz="900" b="1" dirty="0">
              <a:solidFill>
                <a:srgbClr val="000099"/>
              </a:solidFill>
              <a:latin typeface="+mj-lt"/>
            </a:endParaRPr>
          </a:p>
        </p:txBody>
      </p:sp>
    </p:spTree>
    <p:extLst>
      <p:ext uri="{BB962C8B-B14F-4D97-AF65-F5344CB8AC3E}">
        <p14:creationId xmlns:p14="http://schemas.microsoft.com/office/powerpoint/2010/main" val="29220164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314428-5BD5-5364-7894-533909B0B3BF}"/>
              </a:ext>
            </a:extLst>
          </p:cNvPr>
          <p:cNvSpPr txBox="1"/>
          <p:nvPr/>
        </p:nvSpPr>
        <p:spPr>
          <a:xfrm>
            <a:off x="255579" y="884620"/>
            <a:ext cx="5717862" cy="600164"/>
          </a:xfrm>
          <a:prstGeom prst="rect">
            <a:avLst/>
          </a:prstGeom>
          <a:noFill/>
        </p:spPr>
        <p:txBody>
          <a:bodyPr wrap="square" rtlCol="0">
            <a:spAutoFit/>
          </a:bodyPr>
          <a:lstStyle/>
          <a:p>
            <a:r>
              <a:rPr lang="lv-LV" sz="1100" b="1" dirty="0">
                <a:solidFill>
                  <a:srgbClr val="333333"/>
                </a:solidFill>
                <a:latin typeface="+mj-lt"/>
              </a:rPr>
              <a:t>Vai, Jūsuprāt, latviešu valodas lietojums ēterā minēto radio programmu izklaides raidījumos, ir pareizs, saprotams un pilnvērtīgs? Atbildei izvēlēties vērtējumu 10 punktu skalā, kur 10 nozīmē “pilnībā”, bet 1 nozīmē “nepavisam”</a:t>
            </a:r>
          </a:p>
        </p:txBody>
      </p:sp>
      <p:graphicFrame>
        <p:nvGraphicFramePr>
          <p:cNvPr id="3" name="Chart 2">
            <a:extLst>
              <a:ext uri="{FF2B5EF4-FFF2-40B4-BE49-F238E27FC236}">
                <a16:creationId xmlns:a16="http://schemas.microsoft.com/office/drawing/2014/main" id="{90EB675A-F43F-C76A-35BA-417634CCD0E6}"/>
              </a:ext>
            </a:extLst>
          </p:cNvPr>
          <p:cNvGraphicFramePr/>
          <p:nvPr>
            <p:extLst>
              <p:ext uri="{D42A27DB-BD31-4B8C-83A1-F6EECF244321}">
                <p14:modId xmlns:p14="http://schemas.microsoft.com/office/powerpoint/2010/main" val="365031062"/>
              </p:ext>
            </p:extLst>
          </p:nvPr>
        </p:nvGraphicFramePr>
        <p:xfrm>
          <a:off x="262516" y="1484783"/>
          <a:ext cx="5948504" cy="424847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Object 62">
            <a:extLst>
              <a:ext uri="{FF2B5EF4-FFF2-40B4-BE49-F238E27FC236}">
                <a16:creationId xmlns:a16="http://schemas.microsoft.com/office/drawing/2014/main" id="{2192F8AF-4265-11C7-206A-A71408040768}"/>
              </a:ext>
            </a:extLst>
          </p:cNvPr>
          <p:cNvGraphicFramePr>
            <a:graphicFrameLocks noChangeAspect="1"/>
          </p:cNvGraphicFramePr>
          <p:nvPr>
            <p:extLst>
              <p:ext uri="{D42A27DB-BD31-4B8C-83A1-F6EECF244321}">
                <p14:modId xmlns:p14="http://schemas.microsoft.com/office/powerpoint/2010/main" val="4208524070"/>
              </p:ext>
            </p:extLst>
          </p:nvPr>
        </p:nvGraphicFramePr>
        <p:xfrm>
          <a:off x="6211020" y="1642129"/>
          <a:ext cx="1809258" cy="3515064"/>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8EE6BAF8-F85E-F393-4C91-076E9677DA37}"/>
              </a:ext>
            </a:extLst>
          </p:cNvPr>
          <p:cNvSpPr txBox="1"/>
          <p:nvPr/>
        </p:nvSpPr>
        <p:spPr>
          <a:xfrm>
            <a:off x="6084168" y="1022307"/>
            <a:ext cx="2368158" cy="577081"/>
          </a:xfrm>
          <a:prstGeom prst="rect">
            <a:avLst/>
          </a:prstGeom>
          <a:noFill/>
        </p:spPr>
        <p:txBody>
          <a:bodyPr wrap="square" rtlCol="0">
            <a:spAutoFit/>
          </a:bodyPr>
          <a:lstStyle/>
          <a:p>
            <a:pPr algn="ctr"/>
            <a:r>
              <a:rPr lang="lv-LV" sz="1050" b="1" u="sng" dirty="0">
                <a:latin typeface="+mj-lt"/>
              </a:rPr>
              <a:t>Vidējais vērtējums 10 punktu skalā, </a:t>
            </a:r>
          </a:p>
          <a:p>
            <a:pPr algn="ctr"/>
            <a:r>
              <a:rPr lang="lv-LV" sz="1050" b="1" dirty="0">
                <a:latin typeface="+mj-lt"/>
              </a:rPr>
              <a:t>kur 1 nozīmē “</a:t>
            </a:r>
            <a:r>
              <a:rPr lang="en-US" sz="1050" b="1" dirty="0" err="1">
                <a:latin typeface="+mj-lt"/>
              </a:rPr>
              <a:t>nepavisam</a:t>
            </a:r>
            <a:r>
              <a:rPr lang="lv-LV" sz="1050" b="1" dirty="0">
                <a:latin typeface="+mj-lt"/>
              </a:rPr>
              <a:t>”, bet 10 nozīmē “</a:t>
            </a:r>
            <a:r>
              <a:rPr lang="en-US" sz="1050" b="1" dirty="0" err="1">
                <a:latin typeface="+mj-lt"/>
              </a:rPr>
              <a:t>pilnībā</a:t>
            </a:r>
            <a:r>
              <a:rPr lang="lv-LV" sz="1050" b="1" dirty="0">
                <a:latin typeface="+mj-lt"/>
              </a:rPr>
              <a:t>”</a:t>
            </a:r>
            <a:endParaRPr lang="en-US" sz="900" b="1" dirty="0">
              <a:latin typeface="+mj-lt"/>
            </a:endParaRPr>
          </a:p>
        </p:txBody>
      </p:sp>
      <p:sp>
        <p:nvSpPr>
          <p:cNvPr id="6" name="Title 12">
            <a:extLst>
              <a:ext uri="{FF2B5EF4-FFF2-40B4-BE49-F238E27FC236}">
                <a16:creationId xmlns:a16="http://schemas.microsoft.com/office/drawing/2014/main" id="{3CE8C61E-AFE2-1D8D-E52A-FF4926EE6F72}"/>
              </a:ext>
            </a:extLst>
          </p:cNvPr>
          <p:cNvSpPr txBox="1">
            <a:spLocks/>
          </p:cNvSpPr>
          <p:nvPr/>
        </p:nvSpPr>
        <p:spPr>
          <a:xfrm>
            <a:off x="107504" y="116631"/>
            <a:ext cx="8928992" cy="457603"/>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lv-LV" sz="1800" dirty="0">
                <a:solidFill>
                  <a:srgbClr val="990033"/>
                </a:solidFill>
              </a:rPr>
              <a:t>Latviešu valodas lietojuma vērtējums </a:t>
            </a:r>
            <a:r>
              <a:rPr lang="en-US" sz="1800" dirty="0">
                <a:solidFill>
                  <a:srgbClr val="990033"/>
                </a:solidFill>
              </a:rPr>
              <a:t>radio </a:t>
            </a:r>
            <a:r>
              <a:rPr lang="en-US" sz="1800" dirty="0" err="1">
                <a:solidFill>
                  <a:srgbClr val="990033"/>
                </a:solidFill>
              </a:rPr>
              <a:t>kanālu</a:t>
            </a:r>
            <a:r>
              <a:rPr lang="en-US" sz="1800" dirty="0">
                <a:solidFill>
                  <a:srgbClr val="990033"/>
                </a:solidFill>
              </a:rPr>
              <a:t> </a:t>
            </a:r>
            <a:r>
              <a:rPr lang="lv-LV" sz="1800" dirty="0">
                <a:solidFill>
                  <a:srgbClr val="990033"/>
                </a:solidFill>
              </a:rPr>
              <a:t>izklaides raidījumos</a:t>
            </a:r>
            <a:endParaRPr lang="en-US" sz="1800" dirty="0">
              <a:solidFill>
                <a:srgbClr val="990033"/>
              </a:solidFill>
            </a:endParaRPr>
          </a:p>
        </p:txBody>
      </p:sp>
      <p:sp>
        <p:nvSpPr>
          <p:cNvPr id="9" name="TextBox 8">
            <a:extLst>
              <a:ext uri="{FF2B5EF4-FFF2-40B4-BE49-F238E27FC236}">
                <a16:creationId xmlns:a16="http://schemas.microsoft.com/office/drawing/2014/main" id="{51EB6BAF-738E-AEE7-A3AC-20CA5C8FA28F}"/>
              </a:ext>
            </a:extLst>
          </p:cNvPr>
          <p:cNvSpPr txBox="1"/>
          <p:nvPr/>
        </p:nvSpPr>
        <p:spPr>
          <a:xfrm>
            <a:off x="262516" y="493355"/>
            <a:ext cx="2520280" cy="253916"/>
          </a:xfrm>
          <a:prstGeom prst="rect">
            <a:avLst/>
          </a:prstGeom>
          <a:noFill/>
        </p:spPr>
        <p:txBody>
          <a:bodyPr wrap="square" rtlCol="0">
            <a:spAutoFit/>
          </a:bodyPr>
          <a:lstStyle/>
          <a:p>
            <a:r>
              <a:rPr lang="lv-LV" sz="1050" b="1" dirty="0">
                <a:solidFill>
                  <a:srgbClr val="000099"/>
                </a:solidFill>
                <a:latin typeface="+mj-lt"/>
              </a:rPr>
              <a:t>Izlase: respondenti, kuri vērtēja mediju</a:t>
            </a:r>
            <a:endParaRPr lang="en-US" sz="900" b="1" dirty="0">
              <a:solidFill>
                <a:srgbClr val="000099"/>
              </a:solidFill>
              <a:latin typeface="+mj-lt"/>
            </a:endParaRPr>
          </a:p>
        </p:txBody>
      </p:sp>
      <p:sp>
        <p:nvSpPr>
          <p:cNvPr id="10" name="Rectangle 9">
            <a:extLst>
              <a:ext uri="{FF2B5EF4-FFF2-40B4-BE49-F238E27FC236}">
                <a16:creationId xmlns:a16="http://schemas.microsoft.com/office/drawing/2014/main" id="{3BE0A48C-03F8-5E2B-C45F-2D4AF7646ECE}"/>
              </a:ext>
            </a:extLst>
          </p:cNvPr>
          <p:cNvSpPr>
            <a:spLocks noChangeArrowheads="1"/>
          </p:cNvSpPr>
          <p:nvPr/>
        </p:nvSpPr>
        <p:spPr bwMode="auto">
          <a:xfrm>
            <a:off x="1907704" y="5844878"/>
            <a:ext cx="4248472" cy="252000"/>
          </a:xfrm>
          <a:prstGeom prst="rect">
            <a:avLst/>
          </a:prstGeom>
          <a:noFill/>
          <a:ln w="9525">
            <a:noFill/>
            <a:round/>
            <a:headEnd/>
            <a:tailEnd/>
          </a:ln>
        </p:spPr>
        <p:txBody>
          <a:bodyPr lIns="0" tIns="0" rIns="0" bIns="0" anchor="b"/>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50" b="0" dirty="0">
                <a:solidFill>
                  <a:srgbClr val="333333"/>
                </a:solidFill>
                <a:latin typeface="Calibri"/>
              </a:rPr>
              <a:t>Bāze</a:t>
            </a:r>
            <a:r>
              <a:rPr lang="en-US" sz="1050" dirty="0">
                <a:solidFill>
                  <a:srgbClr val="333333"/>
                </a:solidFill>
                <a:latin typeface="Calibri"/>
              </a:rPr>
              <a:t> (n): </a:t>
            </a:r>
            <a:r>
              <a:rPr lang="lv-LV" sz="1050" dirty="0">
                <a:solidFill>
                  <a:srgbClr val="333333"/>
                </a:solidFill>
                <a:latin typeface="Calibri"/>
              </a:rPr>
              <a:t>respondenti, kuri sniedza konkrētu vērtējumu par attiecīgo mediju</a:t>
            </a:r>
          </a:p>
        </p:txBody>
      </p:sp>
    </p:spTree>
    <p:extLst>
      <p:ext uri="{BB962C8B-B14F-4D97-AF65-F5344CB8AC3E}">
        <p14:creationId xmlns:p14="http://schemas.microsoft.com/office/powerpoint/2010/main" val="40377012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6EC9D69A-C468-45A7-B894-EBA7563D6F68}"/>
              </a:ext>
            </a:extLst>
          </p:cNvPr>
          <p:cNvGraphicFramePr>
            <a:graphicFrameLocks noGrp="1"/>
          </p:cNvGraphicFramePr>
          <p:nvPr>
            <p:extLst>
              <p:ext uri="{D42A27DB-BD31-4B8C-83A1-F6EECF244321}">
                <p14:modId xmlns:p14="http://schemas.microsoft.com/office/powerpoint/2010/main" val="678128956"/>
              </p:ext>
            </p:extLst>
          </p:nvPr>
        </p:nvGraphicFramePr>
        <p:xfrm>
          <a:off x="539552" y="1103599"/>
          <a:ext cx="8136904" cy="3621545"/>
        </p:xfrm>
        <a:graphic>
          <a:graphicData uri="http://schemas.openxmlformats.org/drawingml/2006/table">
            <a:tbl>
              <a:tblPr firstRow="1" bandRow="1">
                <a:tableStyleId>{5940675A-B579-460E-94D1-54222C63F5DA}</a:tableStyleId>
              </a:tblPr>
              <a:tblGrid>
                <a:gridCol w="1936653">
                  <a:extLst>
                    <a:ext uri="{9D8B030D-6E8A-4147-A177-3AD203B41FA5}">
                      <a16:colId xmlns:a16="http://schemas.microsoft.com/office/drawing/2014/main" val="20000"/>
                    </a:ext>
                  </a:extLst>
                </a:gridCol>
                <a:gridCol w="6200251">
                  <a:extLst>
                    <a:ext uri="{9D8B030D-6E8A-4147-A177-3AD203B41FA5}">
                      <a16:colId xmlns:a16="http://schemas.microsoft.com/office/drawing/2014/main" val="20001"/>
                    </a:ext>
                  </a:extLst>
                </a:gridCol>
              </a:tblGrid>
              <a:tr h="293380">
                <a:tc>
                  <a:txBody>
                    <a:bodyPr/>
                    <a:lstStyle/>
                    <a:p>
                      <a:r>
                        <a:rPr lang="lv-LV" sz="1200" b="1" dirty="0">
                          <a:solidFill>
                            <a:schemeClr val="tx1"/>
                          </a:solidFill>
                        </a:rPr>
                        <a:t>PĒTĪJUMA PASŪTĪTĀJS</a:t>
                      </a:r>
                      <a:r>
                        <a:rPr lang="lv-LV" sz="1200" b="1" baseline="0" dirty="0">
                          <a:solidFill>
                            <a:schemeClr val="tx1"/>
                          </a:solidFill>
                        </a:rPr>
                        <a:t> </a:t>
                      </a:r>
                      <a:endParaRPr lang="lv-LV" sz="1200" b="1" dirty="0">
                        <a:solidFill>
                          <a:schemeClr val="tx1"/>
                        </a:solidFill>
                      </a:endParaRPr>
                    </a:p>
                  </a:txBody>
                  <a:tcPr marL="91436" marR="91436" marT="45699" marB="45699">
                    <a:solidFill>
                      <a:schemeClr val="accent5">
                        <a:lumMod val="20000"/>
                        <a:lumOff val="80000"/>
                      </a:schemeClr>
                    </a:solidFill>
                  </a:tcPr>
                </a:tc>
                <a:tc>
                  <a:txBody>
                    <a:bodyPr/>
                    <a:lstStyle/>
                    <a:p>
                      <a:pPr algn="just"/>
                      <a:r>
                        <a:rPr lang="lv-LV" sz="1200" b="0" kern="1200" dirty="0">
                          <a:solidFill>
                            <a:schemeClr val="tx1"/>
                          </a:solidFill>
                          <a:latin typeface="+mn-lt"/>
                          <a:ea typeface="+mn-ea"/>
                          <a:cs typeface="+mn-cs"/>
                        </a:rPr>
                        <a:t>Nacionālā elektronisko plašsaziņas līdzekļu padome </a:t>
                      </a:r>
                      <a:endParaRPr lang="lv-LV" sz="1200" b="0" dirty="0">
                        <a:solidFill>
                          <a:schemeClr val="tx1"/>
                        </a:solidFill>
                      </a:endParaRPr>
                    </a:p>
                  </a:txBody>
                  <a:tcPr marL="91436" marR="91436" marT="45699" marB="45699">
                    <a:solidFill>
                      <a:schemeClr val="accent1">
                        <a:lumMod val="20000"/>
                        <a:lumOff val="80000"/>
                      </a:schemeClr>
                    </a:solidFill>
                  </a:tcPr>
                </a:tc>
                <a:extLst>
                  <a:ext uri="{0D108BD9-81ED-4DB2-BD59-A6C34878D82A}">
                    <a16:rowId xmlns:a16="http://schemas.microsoft.com/office/drawing/2014/main" val="10000"/>
                  </a:ext>
                </a:extLst>
              </a:tr>
              <a:tr h="293380">
                <a:tc>
                  <a:txBody>
                    <a:bodyPr/>
                    <a:lstStyle/>
                    <a:p>
                      <a:r>
                        <a:rPr lang="lv-LV" sz="1200" b="1" dirty="0">
                          <a:solidFill>
                            <a:schemeClr val="tx1"/>
                          </a:solidFill>
                        </a:rPr>
                        <a:t>PĒTĪJUMA</a:t>
                      </a:r>
                      <a:r>
                        <a:rPr lang="lv-LV" sz="1200" b="1" baseline="0" dirty="0">
                          <a:solidFill>
                            <a:schemeClr val="tx1"/>
                          </a:solidFill>
                        </a:rPr>
                        <a:t> VEICĒJS</a:t>
                      </a:r>
                      <a:endParaRPr lang="lv-LV" sz="1200" b="1" dirty="0">
                        <a:solidFill>
                          <a:schemeClr val="tx1"/>
                        </a:solidFill>
                      </a:endParaRPr>
                    </a:p>
                  </a:txBody>
                  <a:tcPr marL="91436" marR="91436" marT="45699" marB="45699">
                    <a:solidFill>
                      <a:schemeClr val="accent5">
                        <a:lumMod val="20000"/>
                        <a:lumOff val="80000"/>
                      </a:schemeClr>
                    </a:solidFill>
                  </a:tcPr>
                </a:tc>
                <a:tc>
                  <a:txBody>
                    <a:bodyPr/>
                    <a:lstStyle/>
                    <a:p>
                      <a:pPr algn="just"/>
                      <a:r>
                        <a:rPr lang="lv-LV" sz="1200" b="0" kern="1200" dirty="0">
                          <a:solidFill>
                            <a:schemeClr val="tx1"/>
                          </a:solidFill>
                          <a:latin typeface="+mn-lt"/>
                          <a:ea typeface="+mn-ea"/>
                          <a:cs typeface="+mn-cs"/>
                        </a:rPr>
                        <a:t>Tirgus un sociālo pētījumu centrs "Latvijas Fakti" </a:t>
                      </a:r>
                      <a:endParaRPr lang="lv-LV" sz="1200" b="0" dirty="0">
                        <a:solidFill>
                          <a:schemeClr val="tx1"/>
                        </a:solidFill>
                      </a:endParaRPr>
                    </a:p>
                  </a:txBody>
                  <a:tcPr marL="91436" marR="91436" marT="45699" marB="45699">
                    <a:solidFill>
                      <a:schemeClr val="accent1">
                        <a:lumMod val="20000"/>
                        <a:lumOff val="80000"/>
                      </a:schemeClr>
                    </a:solidFill>
                  </a:tcPr>
                </a:tc>
                <a:extLst>
                  <a:ext uri="{0D108BD9-81ED-4DB2-BD59-A6C34878D82A}">
                    <a16:rowId xmlns:a16="http://schemas.microsoft.com/office/drawing/2014/main" val="10001"/>
                  </a:ext>
                </a:extLst>
              </a:tr>
              <a:tr h="498775">
                <a:tc>
                  <a:txBody>
                    <a:bodyPr/>
                    <a:lstStyle/>
                    <a:p>
                      <a:r>
                        <a:rPr lang="lv-LV" sz="1200" b="1" dirty="0">
                          <a:solidFill>
                            <a:schemeClr val="tx1"/>
                          </a:solidFill>
                        </a:rPr>
                        <a:t>MĒRĶA GRUPA</a:t>
                      </a:r>
                    </a:p>
                  </a:txBody>
                  <a:tcPr marL="91436" marR="91436" marT="45699" marB="45699">
                    <a:solidFill>
                      <a:schemeClr val="accent5">
                        <a:lumMod val="20000"/>
                        <a:lumOff val="80000"/>
                      </a:schemeClr>
                    </a:solidFill>
                  </a:tcPr>
                </a:tc>
                <a:tc>
                  <a:txBody>
                    <a:bodyPr/>
                    <a:lstStyle/>
                    <a:p>
                      <a:pPr algn="just"/>
                      <a:r>
                        <a:rPr lang="lv-LV" sz="1200" b="0" kern="1200" dirty="0">
                          <a:solidFill>
                            <a:schemeClr val="tx1"/>
                          </a:solidFill>
                          <a:latin typeface="+mn-lt"/>
                          <a:ea typeface="+mn-ea"/>
                          <a:cs typeface="+mn-cs"/>
                        </a:rPr>
                        <a:t>Latvijas pastāvīgie iedzīvotāji vecumā no 18 gadiem līdz 74 gadiem,  kuri patērē mediju saturu (t.i. skatās TV, klausās radio vai lieto saturu interneta vietnēs) latviešu valodā.</a:t>
                      </a:r>
                      <a:endParaRPr lang="lv-LV" sz="1200" b="0" dirty="0">
                        <a:solidFill>
                          <a:schemeClr val="tx1"/>
                        </a:solidFill>
                      </a:endParaRPr>
                    </a:p>
                  </a:txBody>
                  <a:tcPr marL="91436" marR="91436" marT="45699" marB="45699">
                    <a:solidFill>
                      <a:schemeClr val="accent1">
                        <a:lumMod val="20000"/>
                        <a:lumOff val="80000"/>
                      </a:schemeClr>
                    </a:solidFill>
                  </a:tcPr>
                </a:tc>
                <a:extLst>
                  <a:ext uri="{0D108BD9-81ED-4DB2-BD59-A6C34878D82A}">
                    <a16:rowId xmlns:a16="http://schemas.microsoft.com/office/drawing/2014/main" val="10002"/>
                  </a:ext>
                </a:extLst>
              </a:tr>
              <a:tr h="1650769">
                <a:tc>
                  <a:txBody>
                    <a:bodyPr/>
                    <a:lstStyle/>
                    <a:p>
                      <a:pPr marL="0" algn="l" defTabSz="914400" rtl="0" eaLnBrk="1" latinLnBrk="0" hangingPunct="1"/>
                      <a:r>
                        <a:rPr lang="lv-LV" sz="1200" b="1" kern="1200" dirty="0">
                          <a:solidFill>
                            <a:schemeClr val="tx1"/>
                          </a:solidFill>
                          <a:latin typeface="+mn-lt"/>
                          <a:ea typeface="+mn-ea"/>
                          <a:cs typeface="+mn-cs"/>
                        </a:rPr>
                        <a:t>IZLASE</a:t>
                      </a:r>
                    </a:p>
                  </a:txBody>
                  <a:tcPr marL="91436" marR="91436" marT="45699" marB="45699">
                    <a:solidFill>
                      <a:schemeClr val="accent5">
                        <a:lumMod val="20000"/>
                        <a:lumOff val="80000"/>
                      </a:schemeClr>
                    </a:solidFill>
                  </a:tcPr>
                </a:tc>
                <a:tc>
                  <a:txBody>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lang="lv-LV" sz="1200" b="0" dirty="0">
                          <a:solidFill>
                            <a:schemeClr val="tx1"/>
                          </a:solidFill>
                        </a:rPr>
                        <a:t>Reprezentatīva sabiedrības izlase, kas veidota pēc daudzpakāpju nejaušās stratificētās atlases principa kombinēti ar kvotu elementiem. Izlase aprēķināta, balstoties uz jaunākajiem statistikas datiem par Latvijas Republikas iedzīvotājiem.</a:t>
                      </a:r>
                      <a:r>
                        <a:rPr lang="lv-LV" sz="1200" b="0" baseline="0" dirty="0">
                          <a:solidFill>
                            <a:schemeClr val="tx1"/>
                          </a:solidFill>
                        </a:rPr>
                        <a:t> </a:t>
                      </a:r>
                      <a:r>
                        <a:rPr lang="lv-LV" sz="1200" b="0" dirty="0">
                          <a:solidFill>
                            <a:schemeClr val="tx1"/>
                          </a:solidFill>
                        </a:rPr>
                        <a:t>Ģeogrāfiskais pārklājums: visi Latvijas reģioni (132 izlases punkti).</a:t>
                      </a:r>
                    </a:p>
                    <a:p>
                      <a:pPr algn="just">
                        <a:spcBef>
                          <a:spcPts val="600"/>
                        </a:spcBef>
                        <a:spcAft>
                          <a:spcPts val="0"/>
                        </a:spcAft>
                      </a:pPr>
                      <a:r>
                        <a:rPr lang="lv-LV" sz="1200" b="0" dirty="0">
                          <a:solidFill>
                            <a:schemeClr val="tx1"/>
                          </a:solidFill>
                        </a:rPr>
                        <a:t>Aptaujā pēc stratificētās nejaušības principa tika iekļauti 1155Latvijas pastāvīgie iedzīvotāji</a:t>
                      </a:r>
                      <a:r>
                        <a:rPr lang="lv-LV" sz="1200" b="0" baseline="0" dirty="0">
                          <a:solidFill>
                            <a:schemeClr val="tx1"/>
                          </a:solidFill>
                        </a:rPr>
                        <a:t> vecumā </a:t>
                      </a:r>
                      <a:r>
                        <a:rPr lang="lv-LV" sz="1200" b="0" i="0" kern="1200" dirty="0">
                          <a:solidFill>
                            <a:schemeClr val="tx1"/>
                          </a:solidFill>
                          <a:latin typeface="+mn-lt"/>
                          <a:ea typeface="+mn-ea"/>
                          <a:cs typeface="+mn-cs"/>
                        </a:rPr>
                        <a:t>no 18 </a:t>
                      </a:r>
                      <a:r>
                        <a:rPr lang="lv-LV" sz="1200" b="0" baseline="0" dirty="0">
                          <a:solidFill>
                            <a:schemeClr val="tx1"/>
                          </a:solidFill>
                        </a:rPr>
                        <a:t>gadiem.</a:t>
                      </a:r>
                    </a:p>
                    <a:p>
                      <a:pPr algn="just">
                        <a:spcBef>
                          <a:spcPts val="600"/>
                        </a:spcBef>
                        <a:spcAft>
                          <a:spcPts val="0"/>
                        </a:spcAft>
                      </a:pPr>
                      <a:r>
                        <a:rPr lang="lv-LV" sz="1200" b="0" baseline="0" dirty="0">
                          <a:solidFill>
                            <a:schemeClr val="tx1"/>
                          </a:solidFill>
                        </a:rPr>
                        <a:t>Pamata aptaujai (</a:t>
                      </a:r>
                      <a:r>
                        <a:rPr lang="lv-LV" sz="1200" b="0" kern="1200" dirty="0">
                          <a:solidFill>
                            <a:schemeClr val="tx1"/>
                          </a:solidFill>
                          <a:latin typeface="+mn-lt"/>
                          <a:ea typeface="+mn-ea"/>
                          <a:cs typeface="+mn-cs"/>
                        </a:rPr>
                        <a:t>patērē mediju saturu latviešu valodā) kvalificējās 1041 respondentu.</a:t>
                      </a:r>
                      <a:endParaRPr lang="lv-LV" sz="1200" b="0" baseline="0" dirty="0">
                        <a:solidFill>
                          <a:schemeClr val="tx1"/>
                        </a:solidFill>
                      </a:endParaRPr>
                    </a:p>
                  </a:txBody>
                  <a:tcPr marL="91436" marR="91436" marT="45699" marB="45699">
                    <a:solidFill>
                      <a:schemeClr val="accent1">
                        <a:lumMod val="20000"/>
                        <a:lumOff val="80000"/>
                      </a:schemeClr>
                    </a:solidFill>
                  </a:tcPr>
                </a:tc>
                <a:extLst>
                  <a:ext uri="{0D108BD9-81ED-4DB2-BD59-A6C34878D82A}">
                    <a16:rowId xmlns:a16="http://schemas.microsoft.com/office/drawing/2014/main" val="10003"/>
                  </a:ext>
                </a:extLst>
              </a:tr>
              <a:tr h="504056">
                <a:tc>
                  <a:txBody>
                    <a:bodyPr/>
                    <a:lstStyle/>
                    <a:p>
                      <a:pPr marL="0" algn="l" defTabSz="914400" rtl="0" eaLnBrk="1" latinLnBrk="0" hangingPunct="1"/>
                      <a:r>
                        <a:rPr lang="lv-LV" sz="1200" b="1" kern="1200" dirty="0">
                          <a:solidFill>
                            <a:schemeClr val="tx1"/>
                          </a:solidFill>
                          <a:latin typeface="+mn-lt"/>
                          <a:ea typeface="+mn-ea"/>
                          <a:cs typeface="+mn-cs"/>
                        </a:rPr>
                        <a:t>APTAUJAS METODE</a:t>
                      </a:r>
                    </a:p>
                  </a:txBody>
                  <a:tcPr marL="91436" marR="91436" marT="45699" marB="45699">
                    <a:solidFill>
                      <a:schemeClr val="accent5">
                        <a:lumMod val="20000"/>
                        <a:lumOff val="80000"/>
                      </a:schemeClr>
                    </a:solidFill>
                  </a:tcPr>
                </a:tc>
                <a:tc>
                  <a:txBody>
                    <a:bodyPr/>
                    <a:lstStyle/>
                    <a:p>
                      <a:pPr algn="just">
                        <a:spcBef>
                          <a:spcPts val="600"/>
                        </a:spcBef>
                        <a:spcAft>
                          <a:spcPts val="0"/>
                        </a:spcAft>
                      </a:pPr>
                      <a:r>
                        <a:rPr lang="lv-LV" sz="1200" b="0" dirty="0">
                          <a:solidFill>
                            <a:schemeClr val="tx1"/>
                          </a:solidFill>
                        </a:rPr>
                        <a:t>Sabiedrības aptauja tika veikta izmantojot datorizētas telefonintervijas (CATI). Atlasē tika izmantota pēc nejaušo skaitļu principa datora sastādīta tālruņu  numuru datu bāze.</a:t>
                      </a:r>
                    </a:p>
                  </a:txBody>
                  <a:tcPr marL="91436" marR="91436" marT="45699" marB="45699">
                    <a:solidFill>
                      <a:schemeClr val="accent1">
                        <a:lumMod val="20000"/>
                        <a:lumOff val="80000"/>
                      </a:schemeClr>
                    </a:solidFill>
                  </a:tcPr>
                </a:tc>
                <a:extLst>
                  <a:ext uri="{0D108BD9-81ED-4DB2-BD59-A6C34878D82A}">
                    <a16:rowId xmlns:a16="http://schemas.microsoft.com/office/drawing/2014/main" val="10004"/>
                  </a:ext>
                </a:extLst>
              </a:tr>
              <a:tr h="381185">
                <a:tc>
                  <a:txBody>
                    <a:bodyPr/>
                    <a:lstStyle/>
                    <a:p>
                      <a:pPr marL="0" algn="l" defTabSz="914400" rtl="0" eaLnBrk="1" latinLnBrk="0" hangingPunct="1"/>
                      <a:r>
                        <a:rPr lang="lv-LV" sz="1200" b="1" kern="1200" dirty="0">
                          <a:solidFill>
                            <a:schemeClr val="tx1"/>
                          </a:solidFill>
                          <a:latin typeface="+mn-lt"/>
                          <a:ea typeface="+mn-ea"/>
                          <a:cs typeface="+mn-cs"/>
                        </a:rPr>
                        <a:t>INTERVĒŠANAS LAIKS</a:t>
                      </a:r>
                    </a:p>
                  </a:txBody>
                  <a:tcPr marL="91436" marR="91436" marT="45699" marB="45699">
                    <a:solidFill>
                      <a:schemeClr val="accent5">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lv-LV" sz="1200" b="0" kern="1200" dirty="0">
                          <a:solidFill>
                            <a:schemeClr val="tx1"/>
                          </a:solidFill>
                          <a:latin typeface="+mn-lt"/>
                          <a:ea typeface="+mn-ea"/>
                          <a:cs typeface="+mn-cs"/>
                        </a:rPr>
                        <a:t>25.11.2023. – 10.12.2023.</a:t>
                      </a:r>
                      <a:r>
                        <a:rPr lang="en-GB" sz="1200" b="0" kern="1200" dirty="0">
                          <a:solidFill>
                            <a:schemeClr val="tx1"/>
                          </a:solidFill>
                          <a:latin typeface="+mn-lt"/>
                          <a:ea typeface="+mn-ea"/>
                          <a:cs typeface="+mn-cs"/>
                        </a:rPr>
                        <a:t> </a:t>
                      </a:r>
                    </a:p>
                  </a:txBody>
                  <a:tcPr marL="91436" marR="91436" marT="45699" marB="45699">
                    <a:solidFill>
                      <a:schemeClr val="accent1">
                        <a:lumMod val="20000"/>
                        <a:lumOff val="80000"/>
                      </a:schemeClr>
                    </a:solidFill>
                  </a:tcPr>
                </a:tc>
                <a:extLst>
                  <a:ext uri="{0D108BD9-81ED-4DB2-BD59-A6C34878D82A}">
                    <a16:rowId xmlns:a16="http://schemas.microsoft.com/office/drawing/2014/main" val="10005"/>
                  </a:ext>
                </a:extLst>
              </a:tr>
            </a:tbl>
          </a:graphicData>
        </a:graphic>
      </p:graphicFrame>
      <p:sp>
        <p:nvSpPr>
          <p:cNvPr id="7193" name="Slide Number Placeholder 1">
            <a:extLst>
              <a:ext uri="{FF2B5EF4-FFF2-40B4-BE49-F238E27FC236}">
                <a16:creationId xmlns:a16="http://schemas.microsoft.com/office/drawing/2014/main" id="{C43DAB12-2947-46DD-A356-6B864BBA1CD3}"/>
              </a:ext>
            </a:extLst>
          </p:cNvPr>
          <p:cNvSpPr>
            <a:spLocks noGrp="1"/>
          </p:cNvSpPr>
          <p:nvPr>
            <p:ph type="sldNum" sz="quarter" idx="4"/>
          </p:nvPr>
        </p:nvSpPr>
        <p:spPr bwMode="auto">
          <a:xfrm>
            <a:off x="4427538" y="6492875"/>
            <a:ext cx="28892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eaLnBrk="0" hangingPunct="0">
              <a:spcBef>
                <a:spcPct val="0"/>
              </a:spcBef>
              <a:buFontTx/>
              <a:buNone/>
            </a:pPr>
            <a:fld id="{A43163D4-1CE5-407E-82D1-3C59C6C05A92}" type="slidenum">
              <a:rPr lang="lv-LV" altLang="lv-LV" sz="1200" smtClean="0">
                <a:solidFill>
                  <a:srgbClr val="898989"/>
                </a:solidFill>
              </a:rPr>
              <a:pPr algn="l" eaLnBrk="0" hangingPunct="0">
                <a:spcBef>
                  <a:spcPct val="0"/>
                </a:spcBef>
                <a:buFontTx/>
                <a:buNone/>
              </a:pPr>
              <a:t>4</a:t>
            </a:fld>
            <a:endParaRPr lang="lv-LV" altLang="lv-LV" sz="1200">
              <a:solidFill>
                <a:srgbClr val="898989"/>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1A6EE542-887B-1A52-D62D-65808AEFBB25}"/>
              </a:ext>
            </a:extLst>
          </p:cNvPr>
          <p:cNvSpPr txBox="1"/>
          <p:nvPr/>
        </p:nvSpPr>
        <p:spPr>
          <a:xfrm>
            <a:off x="255579" y="884620"/>
            <a:ext cx="5717862" cy="600164"/>
          </a:xfrm>
          <a:prstGeom prst="rect">
            <a:avLst/>
          </a:prstGeom>
          <a:noFill/>
        </p:spPr>
        <p:txBody>
          <a:bodyPr wrap="square" rtlCol="0">
            <a:spAutoFit/>
          </a:bodyPr>
          <a:lstStyle/>
          <a:p>
            <a:r>
              <a:rPr lang="lv-LV" sz="1100" b="1" dirty="0">
                <a:solidFill>
                  <a:srgbClr val="333333"/>
                </a:solidFill>
                <a:latin typeface="+mj-lt"/>
              </a:rPr>
              <a:t>Vai, Jūsuprāt, latviešu valodas lietojums minētajās interneta vietnēs, ir pareizs, saprotams un pilnvērtīgs? Atbildei izvēlēties vērtējumu 10 punktu skalā, kur 10 nozīmē “pilnībā”, bet 1 nozīmē “nepavisam”</a:t>
            </a:r>
          </a:p>
        </p:txBody>
      </p:sp>
      <p:graphicFrame>
        <p:nvGraphicFramePr>
          <p:cNvPr id="9" name="Chart 8">
            <a:extLst>
              <a:ext uri="{FF2B5EF4-FFF2-40B4-BE49-F238E27FC236}">
                <a16:creationId xmlns:a16="http://schemas.microsoft.com/office/drawing/2014/main" id="{9A1068B3-CAB3-A650-0165-BAD0225A442E}"/>
              </a:ext>
            </a:extLst>
          </p:cNvPr>
          <p:cNvGraphicFramePr/>
          <p:nvPr>
            <p:extLst>
              <p:ext uri="{D42A27DB-BD31-4B8C-83A1-F6EECF244321}">
                <p14:modId xmlns:p14="http://schemas.microsoft.com/office/powerpoint/2010/main" val="2412445071"/>
              </p:ext>
            </p:extLst>
          </p:nvPr>
        </p:nvGraphicFramePr>
        <p:xfrm>
          <a:off x="262516" y="1484783"/>
          <a:ext cx="5948504" cy="424847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Object 62">
            <a:extLst>
              <a:ext uri="{FF2B5EF4-FFF2-40B4-BE49-F238E27FC236}">
                <a16:creationId xmlns:a16="http://schemas.microsoft.com/office/drawing/2014/main" id="{E9AC7265-BD36-231B-3389-7E06DDCCE383}"/>
              </a:ext>
            </a:extLst>
          </p:cNvPr>
          <p:cNvGraphicFramePr>
            <a:graphicFrameLocks noChangeAspect="1"/>
          </p:cNvGraphicFramePr>
          <p:nvPr>
            <p:extLst>
              <p:ext uri="{D42A27DB-BD31-4B8C-83A1-F6EECF244321}">
                <p14:modId xmlns:p14="http://schemas.microsoft.com/office/powerpoint/2010/main" val="2594104588"/>
              </p:ext>
            </p:extLst>
          </p:nvPr>
        </p:nvGraphicFramePr>
        <p:xfrm>
          <a:off x="6211020" y="1642129"/>
          <a:ext cx="1809258" cy="3515064"/>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E3E95B07-FD56-E6BE-C4E0-46393E50E07B}"/>
              </a:ext>
            </a:extLst>
          </p:cNvPr>
          <p:cNvSpPr txBox="1"/>
          <p:nvPr/>
        </p:nvSpPr>
        <p:spPr>
          <a:xfrm>
            <a:off x="6084168" y="1022307"/>
            <a:ext cx="2368158" cy="577081"/>
          </a:xfrm>
          <a:prstGeom prst="rect">
            <a:avLst/>
          </a:prstGeom>
          <a:noFill/>
        </p:spPr>
        <p:txBody>
          <a:bodyPr wrap="square" rtlCol="0">
            <a:spAutoFit/>
          </a:bodyPr>
          <a:lstStyle/>
          <a:p>
            <a:pPr algn="ctr"/>
            <a:r>
              <a:rPr lang="lv-LV" sz="1050" b="1" u="sng" dirty="0">
                <a:latin typeface="+mj-lt"/>
              </a:rPr>
              <a:t>Vidējais vērtējums 10 punktu skalā, </a:t>
            </a:r>
          </a:p>
          <a:p>
            <a:pPr algn="ctr"/>
            <a:r>
              <a:rPr lang="lv-LV" sz="1050" b="1" dirty="0">
                <a:latin typeface="+mj-lt"/>
              </a:rPr>
              <a:t>kur 1 nozīmē “</a:t>
            </a:r>
            <a:r>
              <a:rPr lang="en-US" sz="1050" b="1" dirty="0" err="1">
                <a:latin typeface="+mj-lt"/>
              </a:rPr>
              <a:t>nepavisam</a:t>
            </a:r>
            <a:r>
              <a:rPr lang="lv-LV" sz="1050" b="1" dirty="0">
                <a:latin typeface="+mj-lt"/>
              </a:rPr>
              <a:t>”, bet 10 nozīmē “</a:t>
            </a:r>
            <a:r>
              <a:rPr lang="en-US" sz="1050" b="1" dirty="0" err="1">
                <a:latin typeface="+mj-lt"/>
              </a:rPr>
              <a:t>pilnībā</a:t>
            </a:r>
            <a:r>
              <a:rPr lang="lv-LV" sz="1050" b="1" dirty="0">
                <a:latin typeface="+mj-lt"/>
              </a:rPr>
              <a:t>”</a:t>
            </a:r>
            <a:endParaRPr lang="en-US" sz="900" b="1" dirty="0">
              <a:latin typeface="+mj-lt"/>
            </a:endParaRPr>
          </a:p>
        </p:txBody>
      </p:sp>
      <p:sp>
        <p:nvSpPr>
          <p:cNvPr id="12" name="Title 12">
            <a:extLst>
              <a:ext uri="{FF2B5EF4-FFF2-40B4-BE49-F238E27FC236}">
                <a16:creationId xmlns:a16="http://schemas.microsoft.com/office/drawing/2014/main" id="{E6FDDE42-A54B-682D-2639-DB75D445B09F}"/>
              </a:ext>
            </a:extLst>
          </p:cNvPr>
          <p:cNvSpPr txBox="1">
            <a:spLocks/>
          </p:cNvSpPr>
          <p:nvPr/>
        </p:nvSpPr>
        <p:spPr>
          <a:xfrm>
            <a:off x="107504" y="116631"/>
            <a:ext cx="8928992" cy="457603"/>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lv-LV" sz="1800" dirty="0">
                <a:solidFill>
                  <a:srgbClr val="990033"/>
                </a:solidFill>
              </a:rPr>
              <a:t>Latviešu valodas lietojuma vērtējums </a:t>
            </a:r>
            <a:r>
              <a:rPr lang="en-US" sz="1800" dirty="0" err="1">
                <a:solidFill>
                  <a:srgbClr val="990033"/>
                </a:solidFill>
              </a:rPr>
              <a:t>interneta</a:t>
            </a:r>
            <a:r>
              <a:rPr lang="en-US" sz="1800" dirty="0">
                <a:solidFill>
                  <a:srgbClr val="990033"/>
                </a:solidFill>
              </a:rPr>
              <a:t> </a:t>
            </a:r>
            <a:r>
              <a:rPr lang="en-US" sz="1800" dirty="0" err="1">
                <a:solidFill>
                  <a:srgbClr val="990033"/>
                </a:solidFill>
              </a:rPr>
              <a:t>vietnēs</a:t>
            </a:r>
            <a:endParaRPr lang="en-US" sz="1800" dirty="0">
              <a:solidFill>
                <a:srgbClr val="990033"/>
              </a:solidFill>
            </a:endParaRPr>
          </a:p>
        </p:txBody>
      </p:sp>
      <p:sp>
        <p:nvSpPr>
          <p:cNvPr id="13" name="Rectangle 12">
            <a:extLst>
              <a:ext uri="{FF2B5EF4-FFF2-40B4-BE49-F238E27FC236}">
                <a16:creationId xmlns:a16="http://schemas.microsoft.com/office/drawing/2014/main" id="{BAE9FC93-BD86-6116-ACB8-F26E72663474}"/>
              </a:ext>
            </a:extLst>
          </p:cNvPr>
          <p:cNvSpPr>
            <a:spLocks noChangeArrowheads="1"/>
          </p:cNvSpPr>
          <p:nvPr/>
        </p:nvSpPr>
        <p:spPr bwMode="auto">
          <a:xfrm>
            <a:off x="1763688" y="5880422"/>
            <a:ext cx="5948504" cy="252000"/>
          </a:xfrm>
          <a:prstGeom prst="rect">
            <a:avLst/>
          </a:prstGeom>
          <a:noFill/>
          <a:ln w="9525">
            <a:noFill/>
            <a:round/>
            <a:headEnd/>
            <a:tailEnd/>
          </a:ln>
        </p:spPr>
        <p:txBody>
          <a:bodyPr lIns="0" tIns="0" rIns="0" bIns="0" anchor="b"/>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50" b="0" dirty="0">
                <a:solidFill>
                  <a:srgbClr val="333333"/>
                </a:solidFill>
                <a:latin typeface="Calibri"/>
              </a:rPr>
              <a:t>Bāze: </a:t>
            </a:r>
            <a:r>
              <a:rPr lang="en-US" sz="1050" dirty="0" err="1">
                <a:solidFill>
                  <a:srgbClr val="333333"/>
                </a:solidFill>
                <a:latin typeface="Calibri"/>
                <a:ea typeface="Arial Unicode MS" pitchFamily="34" charset="-128"/>
                <a:cs typeface="Arial Unicode MS" pitchFamily="34" charset="-128"/>
              </a:rPr>
              <a:t>respondenti</a:t>
            </a:r>
            <a:r>
              <a:rPr lang="en-US" sz="1050" dirty="0">
                <a:solidFill>
                  <a:srgbClr val="333333"/>
                </a:solidFill>
                <a:latin typeface="Calibri"/>
                <a:ea typeface="Arial Unicode MS" pitchFamily="34" charset="-128"/>
                <a:cs typeface="Arial Unicode MS" pitchFamily="34" charset="-128"/>
              </a:rPr>
              <a:t>, </a:t>
            </a:r>
            <a:r>
              <a:rPr lang="en-US" sz="1050" dirty="0" err="1">
                <a:solidFill>
                  <a:srgbClr val="333333"/>
                </a:solidFill>
                <a:latin typeface="Calibri"/>
                <a:ea typeface="Arial Unicode MS" pitchFamily="34" charset="-128"/>
                <a:cs typeface="Arial Unicode MS" pitchFamily="34" charset="-128"/>
              </a:rPr>
              <a:t>kuri</a:t>
            </a:r>
            <a:r>
              <a:rPr lang="en-US" sz="1050" dirty="0">
                <a:solidFill>
                  <a:srgbClr val="333333"/>
                </a:solidFill>
                <a:latin typeface="Calibri"/>
                <a:ea typeface="Arial Unicode MS" pitchFamily="34" charset="-128"/>
                <a:cs typeface="Arial Unicode MS" pitchFamily="34" charset="-128"/>
              </a:rPr>
              <a:t> </a:t>
            </a:r>
            <a:r>
              <a:rPr lang="lv-LV" sz="1050" dirty="0">
                <a:solidFill>
                  <a:srgbClr val="333333"/>
                </a:solidFill>
                <a:latin typeface="Calibri"/>
                <a:ea typeface="Arial Unicode MS" pitchFamily="34" charset="-128"/>
                <a:cs typeface="Arial Unicode MS" pitchFamily="34" charset="-128"/>
              </a:rPr>
              <a:t>mediju saturu latviešu valodā regulāri (vismaz reizi nedēļā) patērē </a:t>
            </a:r>
            <a:r>
              <a:rPr lang="en-US" sz="1050" dirty="0" err="1">
                <a:solidFill>
                  <a:srgbClr val="333333"/>
                </a:solidFill>
                <a:latin typeface="Calibri"/>
                <a:ea typeface="Arial Unicode MS" pitchFamily="34" charset="-128"/>
                <a:cs typeface="Arial Unicode MS" pitchFamily="34" charset="-128"/>
              </a:rPr>
              <a:t>internetā</a:t>
            </a:r>
            <a:r>
              <a:rPr lang="lv-LV" sz="1050" dirty="0">
                <a:solidFill>
                  <a:srgbClr val="333333"/>
                </a:solidFill>
                <a:latin typeface="Calibri"/>
                <a:ea typeface="Arial Unicode MS" pitchFamily="34" charset="-128"/>
                <a:cs typeface="Arial Unicode MS" pitchFamily="34" charset="-128"/>
              </a:rPr>
              <a:t>, n=</a:t>
            </a:r>
            <a:r>
              <a:rPr lang="en-US" sz="1050" dirty="0">
                <a:solidFill>
                  <a:srgbClr val="333333"/>
                </a:solidFill>
                <a:latin typeface="Calibri"/>
                <a:ea typeface="Arial Unicode MS" pitchFamily="34" charset="-128"/>
                <a:cs typeface="Arial Unicode MS" pitchFamily="34" charset="-128"/>
              </a:rPr>
              <a:t>959</a:t>
            </a:r>
            <a:endParaRPr lang="lv-LV" sz="1050" dirty="0">
              <a:solidFill>
                <a:srgbClr val="333333"/>
              </a:solidFill>
              <a:latin typeface="Calibri"/>
            </a:endParaRPr>
          </a:p>
        </p:txBody>
      </p:sp>
      <p:sp>
        <p:nvSpPr>
          <p:cNvPr id="2" name="TextBox 1">
            <a:extLst>
              <a:ext uri="{FF2B5EF4-FFF2-40B4-BE49-F238E27FC236}">
                <a16:creationId xmlns:a16="http://schemas.microsoft.com/office/drawing/2014/main" id="{ABB35900-47A5-50D6-2EAF-B75C46F62EE1}"/>
              </a:ext>
            </a:extLst>
          </p:cNvPr>
          <p:cNvSpPr txBox="1"/>
          <p:nvPr/>
        </p:nvSpPr>
        <p:spPr>
          <a:xfrm>
            <a:off x="262515" y="493355"/>
            <a:ext cx="5948503" cy="253916"/>
          </a:xfrm>
          <a:prstGeom prst="rect">
            <a:avLst/>
          </a:prstGeom>
          <a:noFill/>
        </p:spPr>
        <p:txBody>
          <a:bodyPr wrap="square" rtlCol="0">
            <a:spAutoFit/>
          </a:bodyPr>
          <a:lstStyle/>
          <a:p>
            <a:r>
              <a:rPr lang="lv-LV" sz="1050" b="1" dirty="0">
                <a:solidFill>
                  <a:srgbClr val="000099"/>
                </a:solidFill>
                <a:latin typeface="+mj-lt"/>
              </a:rPr>
              <a:t>Izlase: visi regulārie interneta mediju lietotāji (lieto interneta medijus vismaz reizi nedēļā)</a:t>
            </a:r>
            <a:endParaRPr lang="en-US" sz="900" b="1" dirty="0">
              <a:solidFill>
                <a:srgbClr val="000099"/>
              </a:solidFill>
              <a:latin typeface="+mj-lt"/>
            </a:endParaRPr>
          </a:p>
        </p:txBody>
      </p:sp>
    </p:spTree>
    <p:extLst>
      <p:ext uri="{BB962C8B-B14F-4D97-AF65-F5344CB8AC3E}">
        <p14:creationId xmlns:p14="http://schemas.microsoft.com/office/powerpoint/2010/main" val="4177815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2E5391F-2377-0118-89FB-5BBAAAC7ABFE}"/>
              </a:ext>
            </a:extLst>
          </p:cNvPr>
          <p:cNvSpPr txBox="1"/>
          <p:nvPr/>
        </p:nvSpPr>
        <p:spPr>
          <a:xfrm>
            <a:off x="255579" y="884620"/>
            <a:ext cx="5717862" cy="600164"/>
          </a:xfrm>
          <a:prstGeom prst="rect">
            <a:avLst/>
          </a:prstGeom>
          <a:noFill/>
        </p:spPr>
        <p:txBody>
          <a:bodyPr wrap="square" rtlCol="0">
            <a:spAutoFit/>
          </a:bodyPr>
          <a:lstStyle/>
          <a:p>
            <a:r>
              <a:rPr lang="lv-LV" sz="1100" b="1" dirty="0">
                <a:solidFill>
                  <a:srgbClr val="333333"/>
                </a:solidFill>
                <a:latin typeface="+mj-lt"/>
              </a:rPr>
              <a:t>Vai, Jūsuprāt, latviešu valodas lietojums minētajās interneta vietnēs, ir pareizs, saprotams un pilnvērtīgs? Atbildei izvēlēties vērtējumu 10 punktu skalā, kur 10 nozīmē “pilnībā”, bet 1 nozīmē “nepavisam”</a:t>
            </a:r>
          </a:p>
        </p:txBody>
      </p:sp>
      <p:graphicFrame>
        <p:nvGraphicFramePr>
          <p:cNvPr id="3" name="Chart 2">
            <a:extLst>
              <a:ext uri="{FF2B5EF4-FFF2-40B4-BE49-F238E27FC236}">
                <a16:creationId xmlns:a16="http://schemas.microsoft.com/office/drawing/2014/main" id="{9EC9DB33-D192-8870-1997-4AC4D25A8A7C}"/>
              </a:ext>
            </a:extLst>
          </p:cNvPr>
          <p:cNvGraphicFramePr/>
          <p:nvPr>
            <p:extLst>
              <p:ext uri="{D42A27DB-BD31-4B8C-83A1-F6EECF244321}">
                <p14:modId xmlns:p14="http://schemas.microsoft.com/office/powerpoint/2010/main" val="1768823548"/>
              </p:ext>
            </p:extLst>
          </p:nvPr>
        </p:nvGraphicFramePr>
        <p:xfrm>
          <a:off x="262516" y="1484783"/>
          <a:ext cx="5948504" cy="424847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Object 62">
            <a:extLst>
              <a:ext uri="{FF2B5EF4-FFF2-40B4-BE49-F238E27FC236}">
                <a16:creationId xmlns:a16="http://schemas.microsoft.com/office/drawing/2014/main" id="{659906F5-F05A-B687-1C77-60430FE3D547}"/>
              </a:ext>
            </a:extLst>
          </p:cNvPr>
          <p:cNvGraphicFramePr>
            <a:graphicFrameLocks noChangeAspect="1"/>
          </p:cNvGraphicFramePr>
          <p:nvPr>
            <p:extLst>
              <p:ext uri="{D42A27DB-BD31-4B8C-83A1-F6EECF244321}">
                <p14:modId xmlns:p14="http://schemas.microsoft.com/office/powerpoint/2010/main" val="3743436473"/>
              </p:ext>
            </p:extLst>
          </p:nvPr>
        </p:nvGraphicFramePr>
        <p:xfrm>
          <a:off x="6211020" y="1642129"/>
          <a:ext cx="1809258" cy="3515064"/>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6D60A583-1EF5-9FAA-BA0D-98B790C54FD7}"/>
              </a:ext>
            </a:extLst>
          </p:cNvPr>
          <p:cNvSpPr txBox="1"/>
          <p:nvPr/>
        </p:nvSpPr>
        <p:spPr>
          <a:xfrm>
            <a:off x="6084168" y="1022307"/>
            <a:ext cx="2368158" cy="577081"/>
          </a:xfrm>
          <a:prstGeom prst="rect">
            <a:avLst/>
          </a:prstGeom>
          <a:noFill/>
        </p:spPr>
        <p:txBody>
          <a:bodyPr wrap="square" rtlCol="0">
            <a:spAutoFit/>
          </a:bodyPr>
          <a:lstStyle/>
          <a:p>
            <a:pPr algn="ctr"/>
            <a:r>
              <a:rPr lang="lv-LV" sz="1050" b="1" u="sng" dirty="0">
                <a:latin typeface="+mj-lt"/>
              </a:rPr>
              <a:t>Vidējais vērtējums 10 punktu skalā, </a:t>
            </a:r>
          </a:p>
          <a:p>
            <a:pPr algn="ctr"/>
            <a:r>
              <a:rPr lang="lv-LV" sz="1050" b="1" dirty="0">
                <a:latin typeface="+mj-lt"/>
              </a:rPr>
              <a:t>kur 1 nozīmē “</a:t>
            </a:r>
            <a:r>
              <a:rPr lang="en-US" sz="1050" b="1" dirty="0" err="1">
                <a:latin typeface="+mj-lt"/>
              </a:rPr>
              <a:t>nepavisam</a:t>
            </a:r>
            <a:r>
              <a:rPr lang="lv-LV" sz="1050" b="1" dirty="0">
                <a:latin typeface="+mj-lt"/>
              </a:rPr>
              <a:t>”, bet 10 nozīmē “</a:t>
            </a:r>
            <a:r>
              <a:rPr lang="en-US" sz="1050" b="1" dirty="0" err="1">
                <a:latin typeface="+mj-lt"/>
              </a:rPr>
              <a:t>pilnībā</a:t>
            </a:r>
            <a:r>
              <a:rPr lang="lv-LV" sz="1050" b="1" dirty="0">
                <a:latin typeface="+mj-lt"/>
              </a:rPr>
              <a:t>”</a:t>
            </a:r>
            <a:endParaRPr lang="en-US" sz="900" b="1" dirty="0">
              <a:latin typeface="+mj-lt"/>
            </a:endParaRPr>
          </a:p>
        </p:txBody>
      </p:sp>
      <p:sp>
        <p:nvSpPr>
          <p:cNvPr id="6" name="Title 12">
            <a:extLst>
              <a:ext uri="{FF2B5EF4-FFF2-40B4-BE49-F238E27FC236}">
                <a16:creationId xmlns:a16="http://schemas.microsoft.com/office/drawing/2014/main" id="{A91B82BE-D968-CBCE-4D1C-E303FE31EA55}"/>
              </a:ext>
            </a:extLst>
          </p:cNvPr>
          <p:cNvSpPr txBox="1">
            <a:spLocks/>
          </p:cNvSpPr>
          <p:nvPr/>
        </p:nvSpPr>
        <p:spPr>
          <a:xfrm>
            <a:off x="107504" y="116631"/>
            <a:ext cx="8928992" cy="457603"/>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lv-LV" sz="1800" dirty="0">
                <a:solidFill>
                  <a:srgbClr val="990033"/>
                </a:solidFill>
              </a:rPr>
              <a:t>Latviešu valodas lietojuma vērtējums </a:t>
            </a:r>
            <a:r>
              <a:rPr lang="en-US" sz="1800" dirty="0" err="1">
                <a:solidFill>
                  <a:srgbClr val="990033"/>
                </a:solidFill>
              </a:rPr>
              <a:t>interneta</a:t>
            </a:r>
            <a:r>
              <a:rPr lang="en-US" sz="1800" dirty="0">
                <a:solidFill>
                  <a:srgbClr val="990033"/>
                </a:solidFill>
              </a:rPr>
              <a:t> </a:t>
            </a:r>
            <a:r>
              <a:rPr lang="en-US" sz="1800" dirty="0" err="1">
                <a:solidFill>
                  <a:srgbClr val="990033"/>
                </a:solidFill>
              </a:rPr>
              <a:t>vietnēs</a:t>
            </a:r>
            <a:endParaRPr lang="en-US" sz="1800" dirty="0">
              <a:solidFill>
                <a:srgbClr val="990033"/>
              </a:solidFill>
            </a:endParaRPr>
          </a:p>
        </p:txBody>
      </p:sp>
      <p:sp>
        <p:nvSpPr>
          <p:cNvPr id="8" name="TextBox 7">
            <a:extLst>
              <a:ext uri="{FF2B5EF4-FFF2-40B4-BE49-F238E27FC236}">
                <a16:creationId xmlns:a16="http://schemas.microsoft.com/office/drawing/2014/main" id="{60E530AF-636D-4601-B201-ADB1EEBDEA1E}"/>
              </a:ext>
            </a:extLst>
          </p:cNvPr>
          <p:cNvSpPr txBox="1"/>
          <p:nvPr/>
        </p:nvSpPr>
        <p:spPr>
          <a:xfrm>
            <a:off x="262516" y="493355"/>
            <a:ext cx="2520280" cy="253916"/>
          </a:xfrm>
          <a:prstGeom prst="rect">
            <a:avLst/>
          </a:prstGeom>
          <a:noFill/>
        </p:spPr>
        <p:txBody>
          <a:bodyPr wrap="square" rtlCol="0">
            <a:spAutoFit/>
          </a:bodyPr>
          <a:lstStyle/>
          <a:p>
            <a:r>
              <a:rPr lang="lv-LV" sz="1050" b="1" dirty="0">
                <a:solidFill>
                  <a:srgbClr val="000099"/>
                </a:solidFill>
                <a:latin typeface="+mj-lt"/>
              </a:rPr>
              <a:t>Izlase: respondenti, kuri vērtēja mediju</a:t>
            </a:r>
            <a:endParaRPr lang="en-US" sz="900" b="1" dirty="0">
              <a:solidFill>
                <a:srgbClr val="000099"/>
              </a:solidFill>
              <a:latin typeface="+mj-lt"/>
            </a:endParaRPr>
          </a:p>
        </p:txBody>
      </p:sp>
      <p:sp>
        <p:nvSpPr>
          <p:cNvPr id="9" name="Rectangle 8">
            <a:extLst>
              <a:ext uri="{FF2B5EF4-FFF2-40B4-BE49-F238E27FC236}">
                <a16:creationId xmlns:a16="http://schemas.microsoft.com/office/drawing/2014/main" id="{259E7719-3FE4-9205-7C78-717056A0E069}"/>
              </a:ext>
            </a:extLst>
          </p:cNvPr>
          <p:cNvSpPr>
            <a:spLocks noChangeArrowheads="1"/>
          </p:cNvSpPr>
          <p:nvPr/>
        </p:nvSpPr>
        <p:spPr bwMode="auto">
          <a:xfrm>
            <a:off x="1907704" y="5844878"/>
            <a:ext cx="4248472" cy="252000"/>
          </a:xfrm>
          <a:prstGeom prst="rect">
            <a:avLst/>
          </a:prstGeom>
          <a:noFill/>
          <a:ln w="9525">
            <a:noFill/>
            <a:round/>
            <a:headEnd/>
            <a:tailEnd/>
          </a:ln>
        </p:spPr>
        <p:txBody>
          <a:bodyPr lIns="0" tIns="0" rIns="0" bIns="0" anchor="b"/>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50" b="0" dirty="0">
                <a:solidFill>
                  <a:srgbClr val="333333"/>
                </a:solidFill>
                <a:latin typeface="Calibri"/>
              </a:rPr>
              <a:t>Bāze</a:t>
            </a:r>
            <a:r>
              <a:rPr lang="en-US" sz="1050" dirty="0">
                <a:solidFill>
                  <a:srgbClr val="333333"/>
                </a:solidFill>
                <a:latin typeface="Calibri"/>
              </a:rPr>
              <a:t> (n): </a:t>
            </a:r>
            <a:r>
              <a:rPr lang="lv-LV" sz="1050" dirty="0">
                <a:solidFill>
                  <a:srgbClr val="333333"/>
                </a:solidFill>
                <a:latin typeface="Calibri"/>
              </a:rPr>
              <a:t>respondenti, kuri sniedza konkrētu vērtējumu par attiecīgo mediju</a:t>
            </a:r>
          </a:p>
        </p:txBody>
      </p:sp>
    </p:spTree>
    <p:extLst>
      <p:ext uri="{BB962C8B-B14F-4D97-AF65-F5344CB8AC3E}">
        <p14:creationId xmlns:p14="http://schemas.microsoft.com/office/powerpoint/2010/main" val="33533711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C3BE3A5-7248-EDD2-F959-55D61FFA101F}"/>
              </a:ext>
            </a:extLst>
          </p:cNvPr>
          <p:cNvSpPr>
            <a:spLocks noChangeArrowheads="1"/>
          </p:cNvSpPr>
          <p:nvPr/>
        </p:nvSpPr>
        <p:spPr bwMode="auto">
          <a:xfrm>
            <a:off x="914400" y="2565400"/>
            <a:ext cx="7239000" cy="1003300"/>
          </a:xfrm>
          <a:prstGeom prst="rect">
            <a:avLst/>
          </a:prstGeom>
          <a:noFill/>
          <a:ln w="9525">
            <a:noFill/>
            <a:miter lim="800000"/>
            <a:headEnd/>
            <a:tailEnd/>
          </a:ln>
          <a:effectLst/>
        </p:spPr>
        <p:txBody>
          <a:bodyPr/>
          <a:lstStyle/>
          <a:p>
            <a:pPr algn="ctr" eaLnBrk="1" fontAlgn="auto" hangingPunct="1">
              <a:lnSpc>
                <a:spcPct val="130000"/>
              </a:lnSpc>
              <a:spcBef>
                <a:spcPts val="0"/>
              </a:spcBef>
              <a:spcAft>
                <a:spcPts val="0"/>
              </a:spcAft>
              <a:defRPr/>
            </a:pPr>
            <a:r>
              <a:rPr lang="lv-LV" sz="2400" dirty="0">
                <a:solidFill>
                  <a:srgbClr val="C00000"/>
                </a:solidFill>
                <a:effectLst>
                  <a:outerShdw blurRad="38100" dist="38100" dir="2700000" algn="tl">
                    <a:srgbClr val="C0C0C0"/>
                  </a:outerShdw>
                </a:effectLst>
                <a:latin typeface="+mj-lt"/>
              </a:rPr>
              <a:t>7. </a:t>
            </a:r>
            <a:r>
              <a:rPr lang="fi-FI" sz="2400" dirty="0">
                <a:solidFill>
                  <a:srgbClr val="C00000"/>
                </a:solidFill>
                <a:effectLst>
                  <a:outerShdw blurRad="38100" dist="38100" dir="2700000" algn="tl">
                    <a:srgbClr val="C0C0C0"/>
                  </a:outerShdw>
                </a:effectLst>
                <a:latin typeface="+mj-lt"/>
              </a:rPr>
              <a:t>Saskarsmes pieredze ar nepareizu valodas lietojumu mediju saturā  un negatīvie piemēri</a:t>
            </a:r>
          </a:p>
          <a:p>
            <a:pPr algn="ctr" eaLnBrk="1" fontAlgn="auto" hangingPunct="1">
              <a:lnSpc>
                <a:spcPct val="130000"/>
              </a:lnSpc>
              <a:spcBef>
                <a:spcPts val="0"/>
              </a:spcBef>
              <a:spcAft>
                <a:spcPts val="0"/>
              </a:spcAft>
              <a:defRPr/>
            </a:pPr>
            <a:endParaRPr lang="fi-FI" sz="2400" dirty="0">
              <a:solidFill>
                <a:srgbClr val="C00000"/>
              </a:solidFill>
              <a:effectLst>
                <a:outerShdw blurRad="38100" dist="38100" dir="2700000" algn="tl">
                  <a:srgbClr val="C0C0C0"/>
                </a:outerShdw>
              </a:effectLst>
              <a:latin typeface="+mj-lt"/>
            </a:endParaRPr>
          </a:p>
        </p:txBody>
      </p:sp>
    </p:spTree>
    <p:extLst>
      <p:ext uri="{BB962C8B-B14F-4D97-AF65-F5344CB8AC3E}">
        <p14:creationId xmlns:p14="http://schemas.microsoft.com/office/powerpoint/2010/main" val="14934439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a:extLst>
              <a:ext uri="{FF2B5EF4-FFF2-40B4-BE49-F238E27FC236}">
                <a16:creationId xmlns:a16="http://schemas.microsoft.com/office/drawing/2014/main" id="{EF81A426-B19C-20EE-F3CF-3835654D1AF7}"/>
              </a:ext>
            </a:extLst>
          </p:cNvPr>
          <p:cNvSpPr txBox="1">
            <a:spLocks/>
          </p:cNvSpPr>
          <p:nvPr/>
        </p:nvSpPr>
        <p:spPr>
          <a:xfrm>
            <a:off x="285751" y="116631"/>
            <a:ext cx="8569324" cy="457603"/>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lv-LV" sz="2000" dirty="0">
                <a:solidFill>
                  <a:srgbClr val="990033"/>
                </a:solidFill>
              </a:rPr>
              <a:t>Saskarsmes pieredze ar nepareizu valodas lietojumu mediju saturā</a:t>
            </a:r>
          </a:p>
          <a:p>
            <a:pPr algn="l"/>
            <a:endParaRPr lang="en-US" sz="2000" dirty="0">
              <a:solidFill>
                <a:srgbClr val="990033"/>
              </a:solidFill>
            </a:endParaRPr>
          </a:p>
        </p:txBody>
      </p:sp>
      <p:sp>
        <p:nvSpPr>
          <p:cNvPr id="3" name="TextBox 2">
            <a:extLst>
              <a:ext uri="{FF2B5EF4-FFF2-40B4-BE49-F238E27FC236}">
                <a16:creationId xmlns:a16="http://schemas.microsoft.com/office/drawing/2014/main" id="{FFA0F741-E279-CC21-46FC-8E2745FB756E}"/>
              </a:ext>
            </a:extLst>
          </p:cNvPr>
          <p:cNvSpPr txBox="1"/>
          <p:nvPr/>
        </p:nvSpPr>
        <p:spPr>
          <a:xfrm>
            <a:off x="255578" y="548680"/>
            <a:ext cx="8708910" cy="261610"/>
          </a:xfrm>
          <a:prstGeom prst="rect">
            <a:avLst/>
          </a:prstGeom>
          <a:noFill/>
        </p:spPr>
        <p:txBody>
          <a:bodyPr wrap="square" rtlCol="0">
            <a:spAutoFit/>
          </a:bodyPr>
          <a:lstStyle/>
          <a:p>
            <a:r>
              <a:rPr lang="lv-LV" sz="1100" b="1" dirty="0">
                <a:solidFill>
                  <a:srgbClr val="333333"/>
                </a:solidFill>
                <a:latin typeface="+mj-lt"/>
              </a:rPr>
              <a:t>Cik bieži pēdējā gada laikā mediju satura veidotāju (žurnālistu, raidījumu vadītāju) valodā  esat pamanījis katru no tālāk uzskaitītajām parādībām? </a:t>
            </a:r>
          </a:p>
        </p:txBody>
      </p:sp>
      <p:graphicFrame>
        <p:nvGraphicFramePr>
          <p:cNvPr id="4" name="Chart 3">
            <a:extLst>
              <a:ext uri="{FF2B5EF4-FFF2-40B4-BE49-F238E27FC236}">
                <a16:creationId xmlns:a16="http://schemas.microsoft.com/office/drawing/2014/main" id="{F4F2155E-E207-9DF8-D8FE-F0E42D76A89F}"/>
              </a:ext>
            </a:extLst>
          </p:cNvPr>
          <p:cNvGraphicFramePr/>
          <p:nvPr>
            <p:extLst>
              <p:ext uri="{D42A27DB-BD31-4B8C-83A1-F6EECF244321}">
                <p14:modId xmlns:p14="http://schemas.microsoft.com/office/powerpoint/2010/main" val="3663419565"/>
              </p:ext>
            </p:extLst>
          </p:nvPr>
        </p:nvGraphicFramePr>
        <p:xfrm>
          <a:off x="262516" y="1268761"/>
          <a:ext cx="7549844" cy="4275186"/>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C5C8CAF0-4BCD-B445-0AC0-4733E8C62AA2}"/>
              </a:ext>
            </a:extLst>
          </p:cNvPr>
          <p:cNvSpPr txBox="1"/>
          <p:nvPr/>
        </p:nvSpPr>
        <p:spPr>
          <a:xfrm>
            <a:off x="3851920" y="5887001"/>
            <a:ext cx="2114681" cy="246221"/>
          </a:xfrm>
          <a:prstGeom prst="rect">
            <a:avLst/>
          </a:prstGeom>
          <a:noFill/>
        </p:spPr>
        <p:txBody>
          <a:bodyPr wrap="none" rtlCol="0">
            <a:spAutoFit/>
          </a:bodyPr>
          <a:lstStyle/>
          <a:p>
            <a:r>
              <a:rPr lang="lv-LV" sz="1000" dirty="0">
                <a:latin typeface="+mj-lt"/>
              </a:rPr>
              <a:t>Bāze: visi aptaujas dalībnieki; n=</a:t>
            </a:r>
            <a:r>
              <a:rPr lang="en-US" sz="1000" dirty="0">
                <a:latin typeface="+mj-lt"/>
              </a:rPr>
              <a:t>1041</a:t>
            </a:r>
            <a:endParaRPr lang="lv-LV" sz="1000" dirty="0">
              <a:latin typeface="+mj-lt"/>
            </a:endParaRPr>
          </a:p>
        </p:txBody>
      </p:sp>
    </p:spTree>
    <p:extLst>
      <p:ext uri="{BB962C8B-B14F-4D97-AF65-F5344CB8AC3E}">
        <p14:creationId xmlns:p14="http://schemas.microsoft.com/office/powerpoint/2010/main" val="12874327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a:extLst>
              <a:ext uri="{FF2B5EF4-FFF2-40B4-BE49-F238E27FC236}">
                <a16:creationId xmlns:a16="http://schemas.microsoft.com/office/drawing/2014/main" id="{023E64AE-5DC2-3E51-4F00-58193263482E}"/>
              </a:ext>
            </a:extLst>
          </p:cNvPr>
          <p:cNvSpPr txBox="1">
            <a:spLocks/>
          </p:cNvSpPr>
          <p:nvPr/>
        </p:nvSpPr>
        <p:spPr>
          <a:xfrm>
            <a:off x="285751" y="116631"/>
            <a:ext cx="8569324" cy="457603"/>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lv-LV" sz="2000" dirty="0">
                <a:solidFill>
                  <a:srgbClr val="990033"/>
                </a:solidFill>
              </a:rPr>
              <a:t>Saskarsmes pieredze ar nepareizu valodas lietojumu mediju saturā</a:t>
            </a:r>
          </a:p>
          <a:p>
            <a:pPr algn="l"/>
            <a:endParaRPr lang="en-US" sz="2000" dirty="0">
              <a:solidFill>
                <a:srgbClr val="990033"/>
              </a:solidFill>
            </a:endParaRPr>
          </a:p>
        </p:txBody>
      </p:sp>
      <p:sp>
        <p:nvSpPr>
          <p:cNvPr id="3" name="TextBox 2">
            <a:extLst>
              <a:ext uri="{FF2B5EF4-FFF2-40B4-BE49-F238E27FC236}">
                <a16:creationId xmlns:a16="http://schemas.microsoft.com/office/drawing/2014/main" id="{D2896C0C-4105-B747-058D-28D4CD69B538}"/>
              </a:ext>
            </a:extLst>
          </p:cNvPr>
          <p:cNvSpPr txBox="1"/>
          <p:nvPr/>
        </p:nvSpPr>
        <p:spPr>
          <a:xfrm>
            <a:off x="255578" y="548680"/>
            <a:ext cx="8708910" cy="261610"/>
          </a:xfrm>
          <a:prstGeom prst="rect">
            <a:avLst/>
          </a:prstGeom>
          <a:noFill/>
        </p:spPr>
        <p:txBody>
          <a:bodyPr wrap="square" rtlCol="0">
            <a:spAutoFit/>
          </a:bodyPr>
          <a:lstStyle/>
          <a:p>
            <a:r>
              <a:rPr lang="lv-LV" sz="1100" b="1" dirty="0">
                <a:solidFill>
                  <a:srgbClr val="333333"/>
                </a:solidFill>
                <a:latin typeface="+mj-lt"/>
              </a:rPr>
              <a:t>Cik bieži pēdējā gada laikā mediju satura veidotāju (žurnālistu, raidījumu vadītāju) valodā  esat pamanījis katru no tālāk uzskaitītajām parādībām? </a:t>
            </a:r>
          </a:p>
        </p:txBody>
      </p:sp>
      <p:graphicFrame>
        <p:nvGraphicFramePr>
          <p:cNvPr id="4" name="Chart 3">
            <a:extLst>
              <a:ext uri="{FF2B5EF4-FFF2-40B4-BE49-F238E27FC236}">
                <a16:creationId xmlns:a16="http://schemas.microsoft.com/office/drawing/2014/main" id="{FDB59707-1031-93D7-4160-994C0F12204A}"/>
              </a:ext>
            </a:extLst>
          </p:cNvPr>
          <p:cNvGraphicFramePr/>
          <p:nvPr>
            <p:extLst>
              <p:ext uri="{D42A27DB-BD31-4B8C-83A1-F6EECF244321}">
                <p14:modId xmlns:p14="http://schemas.microsoft.com/office/powerpoint/2010/main" val="3529895744"/>
              </p:ext>
            </p:extLst>
          </p:nvPr>
        </p:nvGraphicFramePr>
        <p:xfrm>
          <a:off x="772464" y="1162856"/>
          <a:ext cx="6736466" cy="4642408"/>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BF619D56-09F2-27CE-BA3C-87324D9CF272}"/>
              </a:ext>
            </a:extLst>
          </p:cNvPr>
          <p:cNvSpPr txBox="1"/>
          <p:nvPr/>
        </p:nvSpPr>
        <p:spPr>
          <a:xfrm>
            <a:off x="2483768" y="901246"/>
            <a:ext cx="5256584" cy="261610"/>
          </a:xfrm>
          <a:prstGeom prst="rect">
            <a:avLst/>
          </a:prstGeom>
          <a:noFill/>
        </p:spPr>
        <p:txBody>
          <a:bodyPr wrap="square" rtlCol="0">
            <a:spAutoFit/>
          </a:bodyPr>
          <a:lstStyle/>
          <a:p>
            <a:pPr algn="ctr"/>
            <a:r>
              <a:rPr lang="en-US" sz="1100" b="1" dirty="0" err="1">
                <a:solidFill>
                  <a:srgbClr val="000099"/>
                </a:solidFill>
                <a:latin typeface="+mj-lt"/>
              </a:rPr>
              <a:t>Ļoti</a:t>
            </a:r>
            <a:r>
              <a:rPr lang="en-US" sz="1100" b="1" dirty="0">
                <a:solidFill>
                  <a:srgbClr val="000099"/>
                </a:solidFill>
                <a:latin typeface="+mj-lt"/>
              </a:rPr>
              <a:t> </a:t>
            </a:r>
            <a:r>
              <a:rPr lang="en-US" sz="1100" b="1" dirty="0" err="1">
                <a:solidFill>
                  <a:srgbClr val="000099"/>
                </a:solidFill>
                <a:latin typeface="+mj-lt"/>
              </a:rPr>
              <a:t>vai</a:t>
            </a:r>
            <a:r>
              <a:rPr lang="en-US" sz="1100" b="1" dirty="0">
                <a:solidFill>
                  <a:srgbClr val="000099"/>
                </a:solidFill>
                <a:latin typeface="+mj-lt"/>
              </a:rPr>
              <a:t> </a:t>
            </a:r>
            <a:r>
              <a:rPr lang="en-US" sz="1100" b="1" dirty="0" err="1">
                <a:solidFill>
                  <a:srgbClr val="000099"/>
                </a:solidFill>
                <a:latin typeface="+mj-lt"/>
              </a:rPr>
              <a:t>diezgan</a:t>
            </a:r>
            <a:r>
              <a:rPr lang="en-US" sz="1100" b="1" dirty="0">
                <a:solidFill>
                  <a:srgbClr val="000099"/>
                </a:solidFill>
                <a:latin typeface="+mj-lt"/>
              </a:rPr>
              <a:t> </a:t>
            </a:r>
            <a:r>
              <a:rPr lang="en-US" sz="1100" b="1" dirty="0" err="1">
                <a:solidFill>
                  <a:srgbClr val="000099"/>
                </a:solidFill>
                <a:latin typeface="+mj-lt"/>
              </a:rPr>
              <a:t>bieži</a:t>
            </a:r>
            <a:r>
              <a:rPr lang="en-US" sz="1100" b="1" dirty="0">
                <a:solidFill>
                  <a:srgbClr val="000099"/>
                </a:solidFill>
                <a:latin typeface="+mj-lt"/>
              </a:rPr>
              <a:t> </a:t>
            </a:r>
            <a:r>
              <a:rPr lang="en-US" sz="1100" b="1" dirty="0" err="1">
                <a:solidFill>
                  <a:srgbClr val="000099"/>
                </a:solidFill>
                <a:latin typeface="+mj-lt"/>
              </a:rPr>
              <a:t>mediju</a:t>
            </a:r>
            <a:r>
              <a:rPr lang="en-US" sz="1100" b="1" dirty="0">
                <a:solidFill>
                  <a:srgbClr val="000099"/>
                </a:solidFill>
                <a:latin typeface="+mj-lt"/>
              </a:rPr>
              <a:t> </a:t>
            </a:r>
            <a:r>
              <a:rPr lang="en-US" sz="1100" b="1" dirty="0" err="1">
                <a:solidFill>
                  <a:srgbClr val="000099"/>
                </a:solidFill>
                <a:latin typeface="+mj-lt"/>
              </a:rPr>
              <a:t>satura</a:t>
            </a:r>
            <a:r>
              <a:rPr lang="en-US" sz="1100" b="1" dirty="0">
                <a:solidFill>
                  <a:srgbClr val="000099"/>
                </a:solidFill>
                <a:latin typeface="+mj-lt"/>
              </a:rPr>
              <a:t> </a:t>
            </a:r>
            <a:r>
              <a:rPr lang="en-US" sz="1100" b="1" dirty="0" err="1">
                <a:solidFill>
                  <a:srgbClr val="000099"/>
                </a:solidFill>
                <a:latin typeface="+mj-lt"/>
              </a:rPr>
              <a:t>veidotāju</a:t>
            </a:r>
            <a:r>
              <a:rPr lang="en-US" sz="1100" b="1" dirty="0">
                <a:solidFill>
                  <a:srgbClr val="000099"/>
                </a:solidFill>
                <a:latin typeface="+mj-lt"/>
              </a:rPr>
              <a:t> </a:t>
            </a:r>
            <a:r>
              <a:rPr lang="en-US" sz="1100" b="1" dirty="0" err="1">
                <a:solidFill>
                  <a:srgbClr val="000099"/>
                </a:solidFill>
                <a:latin typeface="+mj-lt"/>
              </a:rPr>
              <a:t>valodā</a:t>
            </a:r>
            <a:r>
              <a:rPr lang="en-US" sz="1100" b="1" dirty="0">
                <a:solidFill>
                  <a:srgbClr val="000099"/>
                </a:solidFill>
                <a:latin typeface="+mj-lt"/>
              </a:rPr>
              <a:t>  </a:t>
            </a:r>
            <a:r>
              <a:rPr lang="en-US" sz="1100" b="1" dirty="0" err="1">
                <a:solidFill>
                  <a:srgbClr val="000099"/>
                </a:solidFill>
                <a:latin typeface="+mj-lt"/>
              </a:rPr>
              <a:t>ir</a:t>
            </a:r>
            <a:r>
              <a:rPr lang="en-US" sz="1100" b="1" dirty="0">
                <a:solidFill>
                  <a:srgbClr val="000099"/>
                </a:solidFill>
                <a:latin typeface="+mj-lt"/>
              </a:rPr>
              <a:t> </a:t>
            </a:r>
            <a:r>
              <a:rPr lang="en-US" sz="1100" b="1" dirty="0" err="1">
                <a:solidFill>
                  <a:srgbClr val="000099"/>
                </a:solidFill>
                <a:latin typeface="+mj-lt"/>
              </a:rPr>
              <a:t>pamanījuši</a:t>
            </a:r>
            <a:r>
              <a:rPr lang="en-US" sz="1100" b="1" dirty="0">
                <a:solidFill>
                  <a:srgbClr val="000099"/>
                </a:solidFill>
                <a:latin typeface="+mj-lt"/>
              </a:rPr>
              <a:t> </a:t>
            </a:r>
            <a:r>
              <a:rPr lang="en-US" sz="1100" b="1" dirty="0" err="1">
                <a:solidFill>
                  <a:srgbClr val="000099"/>
                </a:solidFill>
                <a:latin typeface="+mj-lt"/>
              </a:rPr>
              <a:t>attiecīgās</a:t>
            </a:r>
            <a:r>
              <a:rPr lang="en-US" sz="1100" b="1" dirty="0">
                <a:solidFill>
                  <a:srgbClr val="000099"/>
                </a:solidFill>
                <a:latin typeface="+mj-lt"/>
              </a:rPr>
              <a:t> </a:t>
            </a:r>
            <a:r>
              <a:rPr lang="en-US" sz="1100" b="1" dirty="0" err="1">
                <a:solidFill>
                  <a:srgbClr val="000099"/>
                </a:solidFill>
                <a:latin typeface="+mj-lt"/>
              </a:rPr>
              <a:t>parādības</a:t>
            </a:r>
            <a:r>
              <a:rPr lang="en-US" sz="1100" b="1" dirty="0">
                <a:solidFill>
                  <a:srgbClr val="000099"/>
                </a:solidFill>
                <a:latin typeface="+mj-lt"/>
              </a:rPr>
              <a:t> </a:t>
            </a:r>
            <a:endParaRPr lang="lv-LV" sz="1100" b="0" dirty="0">
              <a:solidFill>
                <a:srgbClr val="000099"/>
              </a:solidFill>
              <a:latin typeface="+mj-lt"/>
            </a:endParaRPr>
          </a:p>
        </p:txBody>
      </p:sp>
      <p:sp>
        <p:nvSpPr>
          <p:cNvPr id="7" name="TextBox 6">
            <a:extLst>
              <a:ext uri="{FF2B5EF4-FFF2-40B4-BE49-F238E27FC236}">
                <a16:creationId xmlns:a16="http://schemas.microsoft.com/office/drawing/2014/main" id="{62B8FAD2-F083-7DB6-DB98-232422A59E82}"/>
              </a:ext>
            </a:extLst>
          </p:cNvPr>
          <p:cNvSpPr txBox="1"/>
          <p:nvPr/>
        </p:nvSpPr>
        <p:spPr>
          <a:xfrm>
            <a:off x="3851920" y="5887001"/>
            <a:ext cx="2114681" cy="246221"/>
          </a:xfrm>
          <a:prstGeom prst="rect">
            <a:avLst/>
          </a:prstGeom>
          <a:noFill/>
        </p:spPr>
        <p:txBody>
          <a:bodyPr wrap="none" rtlCol="0">
            <a:spAutoFit/>
          </a:bodyPr>
          <a:lstStyle/>
          <a:p>
            <a:r>
              <a:rPr lang="lv-LV" sz="1000" dirty="0">
                <a:latin typeface="+mj-lt"/>
              </a:rPr>
              <a:t>Bāze: visi aptaujas dalībnieki; n=</a:t>
            </a:r>
            <a:r>
              <a:rPr lang="en-US" sz="1000" dirty="0">
                <a:latin typeface="+mj-lt"/>
              </a:rPr>
              <a:t>1041</a:t>
            </a:r>
            <a:endParaRPr lang="lv-LV" sz="1000" dirty="0">
              <a:latin typeface="+mj-lt"/>
            </a:endParaRPr>
          </a:p>
        </p:txBody>
      </p:sp>
    </p:spTree>
    <p:extLst>
      <p:ext uri="{BB962C8B-B14F-4D97-AF65-F5344CB8AC3E}">
        <p14:creationId xmlns:p14="http://schemas.microsoft.com/office/powerpoint/2010/main" val="41875839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a:extLst>
              <a:ext uri="{FF2B5EF4-FFF2-40B4-BE49-F238E27FC236}">
                <a16:creationId xmlns:a16="http://schemas.microsoft.com/office/drawing/2014/main" id="{CE682F34-D556-ECE6-5D9B-CB20904CADFE}"/>
              </a:ext>
            </a:extLst>
          </p:cNvPr>
          <p:cNvSpPr txBox="1">
            <a:spLocks/>
          </p:cNvSpPr>
          <p:nvPr/>
        </p:nvSpPr>
        <p:spPr>
          <a:xfrm>
            <a:off x="285751" y="116631"/>
            <a:ext cx="8569324" cy="457603"/>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lv-LV" sz="2000" dirty="0">
                <a:solidFill>
                  <a:srgbClr val="990033"/>
                </a:solidFill>
              </a:rPr>
              <a:t>Saskarsmes pieredze ar nepareizu valodas lietojumu mediju saturā</a:t>
            </a:r>
          </a:p>
          <a:p>
            <a:pPr algn="l"/>
            <a:endParaRPr lang="en-US" sz="2000" dirty="0">
              <a:solidFill>
                <a:srgbClr val="990033"/>
              </a:solidFill>
            </a:endParaRPr>
          </a:p>
        </p:txBody>
      </p:sp>
      <p:sp>
        <p:nvSpPr>
          <p:cNvPr id="3" name="TextBox 2">
            <a:extLst>
              <a:ext uri="{FF2B5EF4-FFF2-40B4-BE49-F238E27FC236}">
                <a16:creationId xmlns:a16="http://schemas.microsoft.com/office/drawing/2014/main" id="{9AE0BA35-BE12-61F2-734D-E6842A8193FC}"/>
              </a:ext>
            </a:extLst>
          </p:cNvPr>
          <p:cNvSpPr txBox="1"/>
          <p:nvPr/>
        </p:nvSpPr>
        <p:spPr>
          <a:xfrm>
            <a:off x="255578" y="476672"/>
            <a:ext cx="8492885" cy="430887"/>
          </a:xfrm>
          <a:prstGeom prst="rect">
            <a:avLst/>
          </a:prstGeom>
          <a:noFill/>
        </p:spPr>
        <p:txBody>
          <a:bodyPr wrap="square" rtlCol="0">
            <a:spAutoFit/>
          </a:bodyPr>
          <a:lstStyle/>
          <a:p>
            <a:pPr algn="ctr"/>
            <a:r>
              <a:rPr lang="lv-LV" sz="1100" b="0" dirty="0">
                <a:solidFill>
                  <a:srgbClr val="333333"/>
                </a:solidFill>
                <a:latin typeface="+mj-lt"/>
              </a:rPr>
              <a:t>Cik bieži pēdējā gada laikā mediju satura veidotāju (žurnālistu, raidījumu vadītāju) valodā  esat pamanījis katru no tālāk uzskaitītajām parādībām?  - </a:t>
            </a:r>
            <a:r>
              <a:rPr lang="lv-LV" sz="1100" b="1" dirty="0">
                <a:solidFill>
                  <a:srgbClr val="000099"/>
                </a:solidFill>
                <a:latin typeface="+mj-lt"/>
              </a:rPr>
              <a:t>Ir pamanījis ļoti vai diezgan bieži</a:t>
            </a:r>
            <a:endParaRPr lang="lv-LV" sz="1050" b="1" dirty="0">
              <a:solidFill>
                <a:srgbClr val="000099"/>
              </a:solidFill>
              <a:latin typeface="+mj-lt"/>
            </a:endParaRPr>
          </a:p>
        </p:txBody>
      </p:sp>
      <p:graphicFrame>
        <p:nvGraphicFramePr>
          <p:cNvPr id="4" name="Object 3">
            <a:extLst>
              <a:ext uri="{FF2B5EF4-FFF2-40B4-BE49-F238E27FC236}">
                <a16:creationId xmlns:a16="http://schemas.microsoft.com/office/drawing/2014/main" id="{54C2C1EB-07C8-90BA-93AF-C2B37CBFEBD9}"/>
              </a:ext>
            </a:extLst>
          </p:cNvPr>
          <p:cNvGraphicFramePr>
            <a:graphicFrameLocks noChangeAspect="1"/>
          </p:cNvGraphicFramePr>
          <p:nvPr>
            <p:extLst>
              <p:ext uri="{D42A27DB-BD31-4B8C-83A1-F6EECF244321}">
                <p14:modId xmlns:p14="http://schemas.microsoft.com/office/powerpoint/2010/main" val="1908747177"/>
              </p:ext>
            </p:extLst>
          </p:nvPr>
        </p:nvGraphicFramePr>
        <p:xfrm>
          <a:off x="914400" y="908719"/>
          <a:ext cx="8132885" cy="5112569"/>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29">
            <a:extLst>
              <a:ext uri="{FF2B5EF4-FFF2-40B4-BE49-F238E27FC236}">
                <a16:creationId xmlns:a16="http://schemas.microsoft.com/office/drawing/2014/main" id="{D97CD938-8748-B8E9-C3A2-1173CCD15976}"/>
              </a:ext>
            </a:extLst>
          </p:cNvPr>
          <p:cNvSpPr txBox="1"/>
          <p:nvPr/>
        </p:nvSpPr>
        <p:spPr>
          <a:xfrm>
            <a:off x="996240" y="1410040"/>
            <a:ext cx="1018405" cy="153888"/>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b="1" dirty="0"/>
              <a:t>Dzimums</a:t>
            </a:r>
          </a:p>
        </p:txBody>
      </p:sp>
      <p:sp>
        <p:nvSpPr>
          <p:cNvPr id="6" name="TextBox 29">
            <a:extLst>
              <a:ext uri="{FF2B5EF4-FFF2-40B4-BE49-F238E27FC236}">
                <a16:creationId xmlns:a16="http://schemas.microsoft.com/office/drawing/2014/main" id="{E5061B03-754B-7FE3-15ED-5F60C8BB30F2}"/>
              </a:ext>
            </a:extLst>
          </p:cNvPr>
          <p:cNvSpPr txBox="1"/>
          <p:nvPr/>
        </p:nvSpPr>
        <p:spPr>
          <a:xfrm>
            <a:off x="987210" y="1993240"/>
            <a:ext cx="1018405" cy="153888"/>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en-US" sz="1000" b="1" dirty="0" err="1"/>
              <a:t>Vecums</a:t>
            </a:r>
            <a:endParaRPr lang="lv-LV" sz="1000" b="1" dirty="0"/>
          </a:p>
        </p:txBody>
      </p:sp>
      <p:sp>
        <p:nvSpPr>
          <p:cNvPr id="7" name="TextBox 29">
            <a:extLst>
              <a:ext uri="{FF2B5EF4-FFF2-40B4-BE49-F238E27FC236}">
                <a16:creationId xmlns:a16="http://schemas.microsoft.com/office/drawing/2014/main" id="{026D75F5-8695-4DC7-07AE-6D949838D21E}"/>
              </a:ext>
            </a:extLst>
          </p:cNvPr>
          <p:cNvSpPr txBox="1"/>
          <p:nvPr/>
        </p:nvSpPr>
        <p:spPr>
          <a:xfrm>
            <a:off x="1010145" y="5187446"/>
            <a:ext cx="1018405" cy="153888"/>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b="1" dirty="0"/>
              <a:t>Dzīvesvieta</a:t>
            </a:r>
          </a:p>
        </p:txBody>
      </p:sp>
      <p:sp>
        <p:nvSpPr>
          <p:cNvPr id="8" name="TextBox 29">
            <a:extLst>
              <a:ext uri="{FF2B5EF4-FFF2-40B4-BE49-F238E27FC236}">
                <a16:creationId xmlns:a16="http://schemas.microsoft.com/office/drawing/2014/main" id="{08771522-1056-5BEB-B2C9-C5FBE856E83F}"/>
              </a:ext>
            </a:extLst>
          </p:cNvPr>
          <p:cNvSpPr txBox="1"/>
          <p:nvPr/>
        </p:nvSpPr>
        <p:spPr>
          <a:xfrm>
            <a:off x="1003249" y="3414874"/>
            <a:ext cx="1018405" cy="153888"/>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b="1" dirty="0"/>
              <a:t>Izglītība</a:t>
            </a:r>
          </a:p>
        </p:txBody>
      </p:sp>
      <p:sp>
        <p:nvSpPr>
          <p:cNvPr id="9" name="TextBox 29">
            <a:extLst>
              <a:ext uri="{FF2B5EF4-FFF2-40B4-BE49-F238E27FC236}">
                <a16:creationId xmlns:a16="http://schemas.microsoft.com/office/drawing/2014/main" id="{A1D0B35E-9CA9-48CB-7261-4F67571E836E}"/>
              </a:ext>
            </a:extLst>
          </p:cNvPr>
          <p:cNvSpPr txBox="1"/>
          <p:nvPr/>
        </p:nvSpPr>
        <p:spPr>
          <a:xfrm>
            <a:off x="614201" y="4588889"/>
            <a:ext cx="1391413" cy="153888"/>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b="1" dirty="0"/>
              <a:t>Pamata valoda ģimenē</a:t>
            </a:r>
          </a:p>
        </p:txBody>
      </p:sp>
      <p:sp>
        <p:nvSpPr>
          <p:cNvPr id="10" name="TextBox 29">
            <a:extLst>
              <a:ext uri="{FF2B5EF4-FFF2-40B4-BE49-F238E27FC236}">
                <a16:creationId xmlns:a16="http://schemas.microsoft.com/office/drawing/2014/main" id="{26A96ED9-FC65-4ACC-2391-A243BB8794F9}"/>
              </a:ext>
            </a:extLst>
          </p:cNvPr>
          <p:cNvSpPr txBox="1"/>
          <p:nvPr/>
        </p:nvSpPr>
        <p:spPr>
          <a:xfrm>
            <a:off x="987209" y="3998074"/>
            <a:ext cx="1018405" cy="153888"/>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b="1" dirty="0"/>
              <a:t>Nodarbinātība</a:t>
            </a:r>
          </a:p>
        </p:txBody>
      </p:sp>
      <p:sp>
        <p:nvSpPr>
          <p:cNvPr id="12" name="TextBox 11">
            <a:extLst>
              <a:ext uri="{FF2B5EF4-FFF2-40B4-BE49-F238E27FC236}">
                <a16:creationId xmlns:a16="http://schemas.microsoft.com/office/drawing/2014/main" id="{C575C977-A055-0926-01AD-E4E312A3BA8A}"/>
              </a:ext>
            </a:extLst>
          </p:cNvPr>
          <p:cNvSpPr txBox="1"/>
          <p:nvPr/>
        </p:nvSpPr>
        <p:spPr>
          <a:xfrm>
            <a:off x="3711103" y="6040761"/>
            <a:ext cx="2114681" cy="246221"/>
          </a:xfrm>
          <a:prstGeom prst="rect">
            <a:avLst/>
          </a:prstGeom>
          <a:noFill/>
        </p:spPr>
        <p:txBody>
          <a:bodyPr wrap="none" rtlCol="0">
            <a:spAutoFit/>
          </a:bodyPr>
          <a:lstStyle/>
          <a:p>
            <a:r>
              <a:rPr lang="lv-LV" sz="1000" dirty="0">
                <a:latin typeface="+mj-lt"/>
              </a:rPr>
              <a:t>Bāze: visi aptaujas dalībnieki; n=</a:t>
            </a:r>
            <a:r>
              <a:rPr lang="en-US" sz="1000" dirty="0">
                <a:latin typeface="+mj-lt"/>
              </a:rPr>
              <a:t>1041</a:t>
            </a:r>
            <a:endParaRPr lang="lv-LV" sz="1000" dirty="0">
              <a:latin typeface="+mj-lt"/>
            </a:endParaRPr>
          </a:p>
        </p:txBody>
      </p:sp>
    </p:spTree>
    <p:extLst>
      <p:ext uri="{BB962C8B-B14F-4D97-AF65-F5344CB8AC3E}">
        <p14:creationId xmlns:p14="http://schemas.microsoft.com/office/powerpoint/2010/main" val="15813152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a:extLst>
              <a:ext uri="{FF2B5EF4-FFF2-40B4-BE49-F238E27FC236}">
                <a16:creationId xmlns:a16="http://schemas.microsoft.com/office/drawing/2014/main" id="{AE39032C-E58D-35AF-7297-AF2B05982C16}"/>
              </a:ext>
            </a:extLst>
          </p:cNvPr>
          <p:cNvSpPr txBox="1">
            <a:spLocks/>
          </p:cNvSpPr>
          <p:nvPr/>
        </p:nvSpPr>
        <p:spPr>
          <a:xfrm>
            <a:off x="285751" y="116631"/>
            <a:ext cx="8569324" cy="457603"/>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lv-LV" sz="2000" dirty="0">
                <a:solidFill>
                  <a:srgbClr val="990033"/>
                </a:solidFill>
              </a:rPr>
              <a:t>Saskarsmes pieredze ar nepareizu valodas lietojumu mediju saturā</a:t>
            </a:r>
          </a:p>
          <a:p>
            <a:pPr algn="l"/>
            <a:endParaRPr lang="en-US" sz="2000" dirty="0">
              <a:solidFill>
                <a:srgbClr val="990033"/>
              </a:solidFill>
            </a:endParaRPr>
          </a:p>
        </p:txBody>
      </p:sp>
      <p:graphicFrame>
        <p:nvGraphicFramePr>
          <p:cNvPr id="4" name="Object 3">
            <a:extLst>
              <a:ext uri="{FF2B5EF4-FFF2-40B4-BE49-F238E27FC236}">
                <a16:creationId xmlns:a16="http://schemas.microsoft.com/office/drawing/2014/main" id="{BE9576BE-F8C9-D5BB-10E3-31EB0FDECC72}"/>
              </a:ext>
            </a:extLst>
          </p:cNvPr>
          <p:cNvGraphicFramePr>
            <a:graphicFrameLocks noChangeAspect="1"/>
          </p:cNvGraphicFramePr>
          <p:nvPr>
            <p:extLst>
              <p:ext uri="{D42A27DB-BD31-4B8C-83A1-F6EECF244321}">
                <p14:modId xmlns:p14="http://schemas.microsoft.com/office/powerpoint/2010/main" val="273878644"/>
              </p:ext>
            </p:extLst>
          </p:nvPr>
        </p:nvGraphicFramePr>
        <p:xfrm>
          <a:off x="914400" y="908719"/>
          <a:ext cx="8132885" cy="5112569"/>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29">
            <a:extLst>
              <a:ext uri="{FF2B5EF4-FFF2-40B4-BE49-F238E27FC236}">
                <a16:creationId xmlns:a16="http://schemas.microsoft.com/office/drawing/2014/main" id="{10D99B64-7ADD-C6E6-B765-26BADD442318}"/>
              </a:ext>
            </a:extLst>
          </p:cNvPr>
          <p:cNvSpPr txBox="1"/>
          <p:nvPr/>
        </p:nvSpPr>
        <p:spPr>
          <a:xfrm>
            <a:off x="996240" y="1410040"/>
            <a:ext cx="1018405" cy="153888"/>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b="1" dirty="0"/>
              <a:t>Dzimums</a:t>
            </a:r>
          </a:p>
        </p:txBody>
      </p:sp>
      <p:sp>
        <p:nvSpPr>
          <p:cNvPr id="6" name="TextBox 29">
            <a:extLst>
              <a:ext uri="{FF2B5EF4-FFF2-40B4-BE49-F238E27FC236}">
                <a16:creationId xmlns:a16="http://schemas.microsoft.com/office/drawing/2014/main" id="{EE2FADC5-E480-0F4C-E6CB-85B6D3BC3642}"/>
              </a:ext>
            </a:extLst>
          </p:cNvPr>
          <p:cNvSpPr txBox="1"/>
          <p:nvPr/>
        </p:nvSpPr>
        <p:spPr>
          <a:xfrm>
            <a:off x="987210" y="1982150"/>
            <a:ext cx="1018405" cy="153888"/>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en-US" sz="1000" b="1" dirty="0" err="1"/>
              <a:t>Vecums</a:t>
            </a:r>
            <a:endParaRPr lang="lv-LV" sz="1000" b="1" dirty="0"/>
          </a:p>
        </p:txBody>
      </p:sp>
      <p:sp>
        <p:nvSpPr>
          <p:cNvPr id="7" name="TextBox 29">
            <a:extLst>
              <a:ext uri="{FF2B5EF4-FFF2-40B4-BE49-F238E27FC236}">
                <a16:creationId xmlns:a16="http://schemas.microsoft.com/office/drawing/2014/main" id="{77CC7FE8-C444-03DC-076F-65DD9CCE8EF3}"/>
              </a:ext>
            </a:extLst>
          </p:cNvPr>
          <p:cNvSpPr txBox="1"/>
          <p:nvPr/>
        </p:nvSpPr>
        <p:spPr>
          <a:xfrm>
            <a:off x="1003136" y="5222349"/>
            <a:ext cx="1018405" cy="153888"/>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b="1" dirty="0"/>
              <a:t>Dzīvesvieta</a:t>
            </a:r>
          </a:p>
        </p:txBody>
      </p:sp>
      <p:sp>
        <p:nvSpPr>
          <p:cNvPr id="8" name="TextBox 29">
            <a:extLst>
              <a:ext uri="{FF2B5EF4-FFF2-40B4-BE49-F238E27FC236}">
                <a16:creationId xmlns:a16="http://schemas.microsoft.com/office/drawing/2014/main" id="{7D1E6B1F-033C-EEDE-6C3A-B36ABA92386C}"/>
              </a:ext>
            </a:extLst>
          </p:cNvPr>
          <p:cNvSpPr txBox="1"/>
          <p:nvPr/>
        </p:nvSpPr>
        <p:spPr>
          <a:xfrm>
            <a:off x="987209" y="3388059"/>
            <a:ext cx="1018405" cy="153888"/>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b="1" dirty="0"/>
              <a:t>Izglītība</a:t>
            </a:r>
          </a:p>
        </p:txBody>
      </p:sp>
      <p:sp>
        <p:nvSpPr>
          <p:cNvPr id="9" name="TextBox 29">
            <a:extLst>
              <a:ext uri="{FF2B5EF4-FFF2-40B4-BE49-F238E27FC236}">
                <a16:creationId xmlns:a16="http://schemas.microsoft.com/office/drawing/2014/main" id="{56FADDEA-BADE-9498-1319-B2DE51F47C26}"/>
              </a:ext>
            </a:extLst>
          </p:cNvPr>
          <p:cNvSpPr txBox="1"/>
          <p:nvPr/>
        </p:nvSpPr>
        <p:spPr>
          <a:xfrm>
            <a:off x="614201" y="4577299"/>
            <a:ext cx="1391413" cy="153888"/>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b="1" dirty="0"/>
              <a:t>Pamata valoda ģimenē</a:t>
            </a:r>
          </a:p>
        </p:txBody>
      </p:sp>
      <p:sp>
        <p:nvSpPr>
          <p:cNvPr id="10" name="TextBox 29">
            <a:extLst>
              <a:ext uri="{FF2B5EF4-FFF2-40B4-BE49-F238E27FC236}">
                <a16:creationId xmlns:a16="http://schemas.microsoft.com/office/drawing/2014/main" id="{A74E0BAB-D374-9A48-A3E5-0DA96BBA4ED5}"/>
              </a:ext>
            </a:extLst>
          </p:cNvPr>
          <p:cNvSpPr txBox="1"/>
          <p:nvPr/>
        </p:nvSpPr>
        <p:spPr>
          <a:xfrm>
            <a:off x="1003136" y="4005332"/>
            <a:ext cx="1018405" cy="153888"/>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b="1" dirty="0"/>
              <a:t>Nodarbinātība</a:t>
            </a:r>
          </a:p>
        </p:txBody>
      </p:sp>
      <p:sp>
        <p:nvSpPr>
          <p:cNvPr id="13" name="TextBox 12">
            <a:extLst>
              <a:ext uri="{FF2B5EF4-FFF2-40B4-BE49-F238E27FC236}">
                <a16:creationId xmlns:a16="http://schemas.microsoft.com/office/drawing/2014/main" id="{EE0F6C97-22C8-0FB9-7AC2-352F890235FC}"/>
              </a:ext>
            </a:extLst>
          </p:cNvPr>
          <p:cNvSpPr txBox="1"/>
          <p:nvPr/>
        </p:nvSpPr>
        <p:spPr>
          <a:xfrm>
            <a:off x="3711103" y="6040761"/>
            <a:ext cx="2114681" cy="246221"/>
          </a:xfrm>
          <a:prstGeom prst="rect">
            <a:avLst/>
          </a:prstGeom>
          <a:noFill/>
        </p:spPr>
        <p:txBody>
          <a:bodyPr wrap="none" rtlCol="0">
            <a:spAutoFit/>
          </a:bodyPr>
          <a:lstStyle/>
          <a:p>
            <a:r>
              <a:rPr lang="lv-LV" sz="1000" dirty="0">
                <a:latin typeface="+mj-lt"/>
              </a:rPr>
              <a:t>Bāze: visi aptaujas dalībnieki; n=</a:t>
            </a:r>
            <a:r>
              <a:rPr lang="en-US" sz="1000" dirty="0">
                <a:latin typeface="+mj-lt"/>
              </a:rPr>
              <a:t>1041</a:t>
            </a:r>
            <a:endParaRPr lang="lv-LV" sz="1000" dirty="0">
              <a:latin typeface="+mj-lt"/>
            </a:endParaRPr>
          </a:p>
        </p:txBody>
      </p:sp>
      <p:sp>
        <p:nvSpPr>
          <p:cNvPr id="14" name="TextBox 13">
            <a:extLst>
              <a:ext uri="{FF2B5EF4-FFF2-40B4-BE49-F238E27FC236}">
                <a16:creationId xmlns:a16="http://schemas.microsoft.com/office/drawing/2014/main" id="{DAE01E13-E895-8E5A-BF73-F49F9CE96F8C}"/>
              </a:ext>
            </a:extLst>
          </p:cNvPr>
          <p:cNvSpPr txBox="1"/>
          <p:nvPr/>
        </p:nvSpPr>
        <p:spPr>
          <a:xfrm>
            <a:off x="255578" y="476672"/>
            <a:ext cx="8492885" cy="430887"/>
          </a:xfrm>
          <a:prstGeom prst="rect">
            <a:avLst/>
          </a:prstGeom>
          <a:noFill/>
        </p:spPr>
        <p:txBody>
          <a:bodyPr wrap="square" rtlCol="0">
            <a:spAutoFit/>
          </a:bodyPr>
          <a:lstStyle/>
          <a:p>
            <a:pPr algn="ctr"/>
            <a:r>
              <a:rPr lang="lv-LV" sz="1100" b="0" dirty="0">
                <a:solidFill>
                  <a:srgbClr val="333333"/>
                </a:solidFill>
                <a:latin typeface="+mj-lt"/>
              </a:rPr>
              <a:t>Cik bieži pēdējā gada laikā mediju satura veidotāju (žurnālistu, raidījumu vadītāju) valodā  esat pamanījis katru no tālāk uzskaitītajām parādībām?  - </a:t>
            </a:r>
            <a:r>
              <a:rPr lang="lv-LV" sz="1100" b="1" dirty="0">
                <a:solidFill>
                  <a:srgbClr val="000099"/>
                </a:solidFill>
                <a:latin typeface="+mj-lt"/>
              </a:rPr>
              <a:t>Ir pamanījis ļoti vai diezgan bieži</a:t>
            </a:r>
            <a:endParaRPr lang="lv-LV" sz="1050" b="1" dirty="0">
              <a:solidFill>
                <a:srgbClr val="000099"/>
              </a:solidFill>
              <a:latin typeface="+mj-lt"/>
            </a:endParaRPr>
          </a:p>
        </p:txBody>
      </p:sp>
    </p:spTree>
    <p:extLst>
      <p:ext uri="{BB962C8B-B14F-4D97-AF65-F5344CB8AC3E}">
        <p14:creationId xmlns:p14="http://schemas.microsoft.com/office/powerpoint/2010/main" val="19653757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a:extLst>
              <a:ext uri="{FF2B5EF4-FFF2-40B4-BE49-F238E27FC236}">
                <a16:creationId xmlns:a16="http://schemas.microsoft.com/office/drawing/2014/main" id="{43C955B2-5F4C-6D57-DCF2-B50A3BBBBE41}"/>
              </a:ext>
            </a:extLst>
          </p:cNvPr>
          <p:cNvSpPr txBox="1">
            <a:spLocks/>
          </p:cNvSpPr>
          <p:nvPr/>
        </p:nvSpPr>
        <p:spPr>
          <a:xfrm>
            <a:off x="285751" y="116631"/>
            <a:ext cx="8569324" cy="457603"/>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lv-LV" sz="2000" dirty="0">
                <a:solidFill>
                  <a:srgbClr val="990033"/>
                </a:solidFill>
              </a:rPr>
              <a:t>Saskarsmes pieredze ar nepareizu valodas lietojumu mediju saturā</a:t>
            </a:r>
          </a:p>
          <a:p>
            <a:pPr algn="l"/>
            <a:endParaRPr lang="en-US" sz="2000" dirty="0">
              <a:solidFill>
                <a:srgbClr val="990033"/>
              </a:solidFill>
            </a:endParaRPr>
          </a:p>
        </p:txBody>
      </p:sp>
      <p:graphicFrame>
        <p:nvGraphicFramePr>
          <p:cNvPr id="4" name="Object 3">
            <a:extLst>
              <a:ext uri="{FF2B5EF4-FFF2-40B4-BE49-F238E27FC236}">
                <a16:creationId xmlns:a16="http://schemas.microsoft.com/office/drawing/2014/main" id="{1FE05354-D2F0-0877-496D-AB7F42B237D2}"/>
              </a:ext>
            </a:extLst>
          </p:cNvPr>
          <p:cNvGraphicFramePr>
            <a:graphicFrameLocks noChangeAspect="1"/>
          </p:cNvGraphicFramePr>
          <p:nvPr>
            <p:extLst>
              <p:ext uri="{D42A27DB-BD31-4B8C-83A1-F6EECF244321}">
                <p14:modId xmlns:p14="http://schemas.microsoft.com/office/powerpoint/2010/main" val="3963052335"/>
              </p:ext>
            </p:extLst>
          </p:nvPr>
        </p:nvGraphicFramePr>
        <p:xfrm>
          <a:off x="914400" y="908719"/>
          <a:ext cx="8132885" cy="5112569"/>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29">
            <a:extLst>
              <a:ext uri="{FF2B5EF4-FFF2-40B4-BE49-F238E27FC236}">
                <a16:creationId xmlns:a16="http://schemas.microsoft.com/office/drawing/2014/main" id="{8D2BCA9E-7564-5DF3-F6FA-89ECD2F89D60}"/>
              </a:ext>
            </a:extLst>
          </p:cNvPr>
          <p:cNvSpPr txBox="1"/>
          <p:nvPr/>
        </p:nvSpPr>
        <p:spPr>
          <a:xfrm>
            <a:off x="996240" y="1410040"/>
            <a:ext cx="1018405" cy="153888"/>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b="1" dirty="0"/>
              <a:t>Dzimums</a:t>
            </a:r>
          </a:p>
        </p:txBody>
      </p:sp>
      <p:sp>
        <p:nvSpPr>
          <p:cNvPr id="6" name="TextBox 29">
            <a:extLst>
              <a:ext uri="{FF2B5EF4-FFF2-40B4-BE49-F238E27FC236}">
                <a16:creationId xmlns:a16="http://schemas.microsoft.com/office/drawing/2014/main" id="{301BC395-5D51-C33F-852C-D64691E95502}"/>
              </a:ext>
            </a:extLst>
          </p:cNvPr>
          <p:cNvSpPr txBox="1"/>
          <p:nvPr/>
        </p:nvSpPr>
        <p:spPr>
          <a:xfrm>
            <a:off x="987210" y="1991231"/>
            <a:ext cx="1018405" cy="153888"/>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en-US" sz="1000" b="1" dirty="0" err="1"/>
              <a:t>Vecums</a:t>
            </a:r>
            <a:endParaRPr lang="lv-LV" sz="1000" b="1" dirty="0"/>
          </a:p>
        </p:txBody>
      </p:sp>
      <p:sp>
        <p:nvSpPr>
          <p:cNvPr id="7" name="TextBox 29">
            <a:extLst>
              <a:ext uri="{FF2B5EF4-FFF2-40B4-BE49-F238E27FC236}">
                <a16:creationId xmlns:a16="http://schemas.microsoft.com/office/drawing/2014/main" id="{671A1DB7-D5C6-B517-3781-FEA3DECCDBD9}"/>
              </a:ext>
            </a:extLst>
          </p:cNvPr>
          <p:cNvSpPr txBox="1"/>
          <p:nvPr/>
        </p:nvSpPr>
        <p:spPr>
          <a:xfrm>
            <a:off x="1003249" y="5205388"/>
            <a:ext cx="1018405" cy="153888"/>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b="1" dirty="0"/>
              <a:t>Dzīvesvieta</a:t>
            </a:r>
          </a:p>
        </p:txBody>
      </p:sp>
      <p:sp>
        <p:nvSpPr>
          <p:cNvPr id="8" name="TextBox 29">
            <a:extLst>
              <a:ext uri="{FF2B5EF4-FFF2-40B4-BE49-F238E27FC236}">
                <a16:creationId xmlns:a16="http://schemas.microsoft.com/office/drawing/2014/main" id="{17DE1B63-DFA8-0B72-BC21-34E5C632D4F7}"/>
              </a:ext>
            </a:extLst>
          </p:cNvPr>
          <p:cNvSpPr txBox="1"/>
          <p:nvPr/>
        </p:nvSpPr>
        <p:spPr>
          <a:xfrm>
            <a:off x="987210" y="3388059"/>
            <a:ext cx="1018405" cy="153888"/>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b="1" dirty="0"/>
              <a:t>Izglītība</a:t>
            </a:r>
          </a:p>
        </p:txBody>
      </p:sp>
      <p:sp>
        <p:nvSpPr>
          <p:cNvPr id="9" name="TextBox 29">
            <a:extLst>
              <a:ext uri="{FF2B5EF4-FFF2-40B4-BE49-F238E27FC236}">
                <a16:creationId xmlns:a16="http://schemas.microsoft.com/office/drawing/2014/main" id="{38F51BE5-D548-48CD-6846-A69B8FBB0727}"/>
              </a:ext>
            </a:extLst>
          </p:cNvPr>
          <p:cNvSpPr txBox="1"/>
          <p:nvPr/>
        </p:nvSpPr>
        <p:spPr>
          <a:xfrm>
            <a:off x="630241" y="4581128"/>
            <a:ext cx="1391413" cy="153888"/>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b="1" dirty="0"/>
              <a:t>Pamata valoda ģimenē</a:t>
            </a:r>
          </a:p>
        </p:txBody>
      </p:sp>
      <p:sp>
        <p:nvSpPr>
          <p:cNvPr id="10" name="TextBox 29">
            <a:extLst>
              <a:ext uri="{FF2B5EF4-FFF2-40B4-BE49-F238E27FC236}">
                <a16:creationId xmlns:a16="http://schemas.microsoft.com/office/drawing/2014/main" id="{6D379DD9-9EF0-15EA-BCBA-A2C9436B4571}"/>
              </a:ext>
            </a:extLst>
          </p:cNvPr>
          <p:cNvSpPr txBox="1"/>
          <p:nvPr/>
        </p:nvSpPr>
        <p:spPr>
          <a:xfrm>
            <a:off x="1003249" y="3988955"/>
            <a:ext cx="1018405" cy="153888"/>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b="1" dirty="0"/>
              <a:t>Nodarbinātība</a:t>
            </a:r>
          </a:p>
        </p:txBody>
      </p:sp>
      <p:sp>
        <p:nvSpPr>
          <p:cNvPr id="13" name="TextBox 12">
            <a:extLst>
              <a:ext uri="{FF2B5EF4-FFF2-40B4-BE49-F238E27FC236}">
                <a16:creationId xmlns:a16="http://schemas.microsoft.com/office/drawing/2014/main" id="{6C2A144C-495F-C669-D179-658E8C2D4A7F}"/>
              </a:ext>
            </a:extLst>
          </p:cNvPr>
          <p:cNvSpPr txBox="1"/>
          <p:nvPr/>
        </p:nvSpPr>
        <p:spPr>
          <a:xfrm>
            <a:off x="3711103" y="6040761"/>
            <a:ext cx="2114681" cy="246221"/>
          </a:xfrm>
          <a:prstGeom prst="rect">
            <a:avLst/>
          </a:prstGeom>
          <a:noFill/>
        </p:spPr>
        <p:txBody>
          <a:bodyPr wrap="none" rtlCol="0">
            <a:spAutoFit/>
          </a:bodyPr>
          <a:lstStyle/>
          <a:p>
            <a:r>
              <a:rPr lang="lv-LV" sz="1000" dirty="0">
                <a:latin typeface="+mj-lt"/>
              </a:rPr>
              <a:t>Bāze: visi aptaujas dalībnieki; n=</a:t>
            </a:r>
            <a:r>
              <a:rPr lang="en-US" sz="1000" dirty="0">
                <a:latin typeface="+mj-lt"/>
              </a:rPr>
              <a:t>1041</a:t>
            </a:r>
            <a:endParaRPr lang="lv-LV" sz="1000" dirty="0">
              <a:latin typeface="+mj-lt"/>
            </a:endParaRPr>
          </a:p>
        </p:txBody>
      </p:sp>
      <p:sp>
        <p:nvSpPr>
          <p:cNvPr id="14" name="TextBox 13">
            <a:extLst>
              <a:ext uri="{FF2B5EF4-FFF2-40B4-BE49-F238E27FC236}">
                <a16:creationId xmlns:a16="http://schemas.microsoft.com/office/drawing/2014/main" id="{C7C84EF0-0CAA-A436-01E2-9F83E6C92E11}"/>
              </a:ext>
            </a:extLst>
          </p:cNvPr>
          <p:cNvSpPr txBox="1"/>
          <p:nvPr/>
        </p:nvSpPr>
        <p:spPr>
          <a:xfrm>
            <a:off x="255578" y="476672"/>
            <a:ext cx="8492885" cy="430887"/>
          </a:xfrm>
          <a:prstGeom prst="rect">
            <a:avLst/>
          </a:prstGeom>
          <a:noFill/>
        </p:spPr>
        <p:txBody>
          <a:bodyPr wrap="square" rtlCol="0">
            <a:spAutoFit/>
          </a:bodyPr>
          <a:lstStyle/>
          <a:p>
            <a:pPr algn="ctr"/>
            <a:r>
              <a:rPr lang="lv-LV" sz="1100" b="0" dirty="0">
                <a:solidFill>
                  <a:srgbClr val="333333"/>
                </a:solidFill>
                <a:latin typeface="+mj-lt"/>
              </a:rPr>
              <a:t>Cik bieži pēdējā gada laikā mediju satura veidotāju (žurnālistu, raidījumu vadītāju) valodā  esat pamanījis katru no tālāk uzskaitītajām parādībām?  - </a:t>
            </a:r>
            <a:r>
              <a:rPr lang="lv-LV" sz="1100" b="1" dirty="0">
                <a:solidFill>
                  <a:srgbClr val="000099"/>
                </a:solidFill>
                <a:latin typeface="+mj-lt"/>
              </a:rPr>
              <a:t>Ir pamanījis ļoti vai diezgan bieži</a:t>
            </a:r>
            <a:endParaRPr lang="lv-LV" sz="1050" b="1" dirty="0">
              <a:solidFill>
                <a:srgbClr val="000099"/>
              </a:solidFill>
              <a:latin typeface="+mj-lt"/>
            </a:endParaRPr>
          </a:p>
        </p:txBody>
      </p:sp>
    </p:spTree>
    <p:extLst>
      <p:ext uri="{BB962C8B-B14F-4D97-AF65-F5344CB8AC3E}">
        <p14:creationId xmlns:p14="http://schemas.microsoft.com/office/powerpoint/2010/main" val="8413608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7F365C-5047-969C-7F07-B1AC61FE6176}"/>
              </a:ext>
            </a:extLst>
          </p:cNvPr>
          <p:cNvSpPr>
            <a:spLocks noChangeArrowheads="1"/>
          </p:cNvSpPr>
          <p:nvPr/>
        </p:nvSpPr>
        <p:spPr bwMode="auto">
          <a:xfrm>
            <a:off x="914400" y="2708920"/>
            <a:ext cx="7239000" cy="859780"/>
          </a:xfrm>
          <a:prstGeom prst="rect">
            <a:avLst/>
          </a:prstGeom>
          <a:noFill/>
          <a:ln w="9525">
            <a:noFill/>
            <a:miter lim="800000"/>
            <a:headEnd/>
            <a:tailEnd/>
          </a:ln>
          <a:effectLst/>
        </p:spPr>
        <p:txBody>
          <a:bodyPr/>
          <a:lstStyle/>
          <a:p>
            <a:pPr algn="ctr" eaLnBrk="1" fontAlgn="auto" hangingPunct="1">
              <a:lnSpc>
                <a:spcPct val="130000"/>
              </a:lnSpc>
              <a:spcBef>
                <a:spcPts val="0"/>
              </a:spcBef>
              <a:spcAft>
                <a:spcPts val="0"/>
              </a:spcAft>
              <a:defRPr/>
            </a:pPr>
            <a:r>
              <a:rPr lang="lv-LV" sz="2400" dirty="0">
                <a:solidFill>
                  <a:srgbClr val="C00000"/>
                </a:solidFill>
                <a:effectLst>
                  <a:outerShdw blurRad="38100" dist="38100" dir="2700000" algn="tl">
                    <a:srgbClr val="C0C0C0"/>
                  </a:outerShdw>
                </a:effectLst>
                <a:latin typeface="+mj-lt"/>
              </a:rPr>
              <a:t>8. </a:t>
            </a:r>
            <a:r>
              <a:rPr lang="fi-FI" sz="2400" dirty="0">
                <a:solidFill>
                  <a:srgbClr val="C00000"/>
                </a:solidFill>
                <a:effectLst>
                  <a:outerShdw blurRad="38100" dist="38100" dir="2700000" algn="tl">
                    <a:srgbClr val="C0C0C0"/>
                  </a:outerShdw>
                </a:effectLst>
                <a:latin typeface="+mj-lt"/>
              </a:rPr>
              <a:t>Priekšstati par latviešu valodas lietošanu medijos </a:t>
            </a:r>
          </a:p>
        </p:txBody>
      </p:sp>
    </p:spTree>
    <p:extLst>
      <p:ext uri="{BB962C8B-B14F-4D97-AF65-F5344CB8AC3E}">
        <p14:creationId xmlns:p14="http://schemas.microsoft.com/office/powerpoint/2010/main" val="6924529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5944C8C8-1023-291E-E4A8-DB9472C23139}"/>
              </a:ext>
            </a:extLst>
          </p:cNvPr>
          <p:cNvGraphicFramePr/>
          <p:nvPr>
            <p:extLst>
              <p:ext uri="{D42A27DB-BD31-4B8C-83A1-F6EECF244321}">
                <p14:modId xmlns:p14="http://schemas.microsoft.com/office/powerpoint/2010/main" val="36794056"/>
              </p:ext>
            </p:extLst>
          </p:nvPr>
        </p:nvGraphicFramePr>
        <p:xfrm>
          <a:off x="271730" y="408619"/>
          <a:ext cx="5742200" cy="611631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a:extLst>
              <a:ext uri="{FF2B5EF4-FFF2-40B4-BE49-F238E27FC236}">
                <a16:creationId xmlns:a16="http://schemas.microsoft.com/office/drawing/2014/main" id="{808A8B41-8530-2D70-88BD-99ABDB93F31F}"/>
              </a:ext>
            </a:extLst>
          </p:cNvPr>
          <p:cNvGraphicFramePr/>
          <p:nvPr>
            <p:extLst>
              <p:ext uri="{D42A27DB-BD31-4B8C-83A1-F6EECF244321}">
                <p14:modId xmlns:p14="http://schemas.microsoft.com/office/powerpoint/2010/main" val="3060856773"/>
              </p:ext>
            </p:extLst>
          </p:nvPr>
        </p:nvGraphicFramePr>
        <p:xfrm>
          <a:off x="6078621" y="517768"/>
          <a:ext cx="2915847" cy="5938507"/>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300ABD8D-9312-440B-FBC7-A64D481E91F2}"/>
              </a:ext>
            </a:extLst>
          </p:cNvPr>
          <p:cNvSpPr txBox="1"/>
          <p:nvPr/>
        </p:nvSpPr>
        <p:spPr>
          <a:xfrm>
            <a:off x="1982897" y="6449381"/>
            <a:ext cx="2212465" cy="253916"/>
          </a:xfrm>
          <a:prstGeom prst="rect">
            <a:avLst/>
          </a:prstGeom>
          <a:noFill/>
        </p:spPr>
        <p:txBody>
          <a:bodyPr wrap="none" rtlCol="0">
            <a:spAutoFit/>
          </a:bodyPr>
          <a:lstStyle/>
          <a:p>
            <a:r>
              <a:rPr lang="lv-LV" sz="1050" dirty="0">
                <a:latin typeface="+mj-lt"/>
              </a:rPr>
              <a:t>Bāze: visi aptaujas dalībnieki; n=</a:t>
            </a:r>
            <a:r>
              <a:rPr lang="en-US" sz="1050" dirty="0">
                <a:latin typeface="+mj-lt"/>
              </a:rPr>
              <a:t>1041</a:t>
            </a:r>
            <a:endParaRPr lang="lv-LV" sz="1050" dirty="0">
              <a:latin typeface="+mj-lt"/>
            </a:endParaRPr>
          </a:p>
        </p:txBody>
      </p:sp>
      <p:cxnSp>
        <p:nvCxnSpPr>
          <p:cNvPr id="5" name="Straight Connector 4">
            <a:extLst>
              <a:ext uri="{FF2B5EF4-FFF2-40B4-BE49-F238E27FC236}">
                <a16:creationId xmlns:a16="http://schemas.microsoft.com/office/drawing/2014/main" id="{032AC52E-BFA4-3C2B-16BA-71C503E5BE68}"/>
              </a:ext>
            </a:extLst>
          </p:cNvPr>
          <p:cNvCxnSpPr>
            <a:cxnSpLocks/>
          </p:cNvCxnSpPr>
          <p:nvPr/>
        </p:nvCxnSpPr>
        <p:spPr>
          <a:xfrm>
            <a:off x="6035493" y="692891"/>
            <a:ext cx="0" cy="5304953"/>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6" name="Text Placeholder 4">
            <a:extLst>
              <a:ext uri="{FF2B5EF4-FFF2-40B4-BE49-F238E27FC236}">
                <a16:creationId xmlns:a16="http://schemas.microsoft.com/office/drawing/2014/main" id="{18EFB860-F63A-29D8-717A-15C8E59FC1CA}"/>
              </a:ext>
            </a:extLst>
          </p:cNvPr>
          <p:cNvSpPr txBox="1">
            <a:spLocks/>
          </p:cNvSpPr>
          <p:nvPr/>
        </p:nvSpPr>
        <p:spPr>
          <a:xfrm>
            <a:off x="5292080" y="117451"/>
            <a:ext cx="3877597" cy="400317"/>
          </a:xfrm>
          <a:prstGeom prst="rect">
            <a:avLst/>
          </a:prstGeom>
        </p:spPr>
        <p:txBody>
          <a:bodyPr/>
          <a:lstStyle/>
          <a:p>
            <a:pPr marL="342900" indent="-342900" eaLnBrk="0" hangingPunct="0">
              <a:spcBef>
                <a:spcPct val="20000"/>
              </a:spcBef>
              <a:defRPr/>
            </a:pPr>
            <a:r>
              <a:rPr lang="en-US" sz="1100" dirty="0">
                <a:latin typeface="+mn-lt"/>
              </a:rPr>
              <a:t>	</a:t>
            </a:r>
            <a:r>
              <a:rPr lang="lv-LV" sz="1100" b="1" dirty="0">
                <a:latin typeface="+mn-lt"/>
              </a:rPr>
              <a:t>Cik lielā mērā Jūs piekrītat katram no zemāk</a:t>
            </a:r>
            <a:r>
              <a:rPr lang="en-US" sz="1100" b="1" dirty="0">
                <a:latin typeface="+mn-lt"/>
              </a:rPr>
              <a:t> </a:t>
            </a:r>
            <a:r>
              <a:rPr lang="lv-LV" sz="1100" b="1" dirty="0">
                <a:latin typeface="+mn-lt"/>
              </a:rPr>
              <a:t>minētajiem apgalvojumiem par latviešu valodas lietošanu medijos?</a:t>
            </a:r>
            <a:endParaRPr kumimoji="0" lang="lv-LV" sz="1100" b="1" i="0" u="none" strike="noStrike" kern="1200" cap="none" spc="0" normalizeH="0" baseline="0" noProof="0" dirty="0">
              <a:ln>
                <a:noFill/>
              </a:ln>
              <a:solidFill>
                <a:schemeClr val="tx1"/>
              </a:solidFill>
              <a:effectLst/>
              <a:uLnTx/>
              <a:uFillTx/>
              <a:latin typeface="+mn-lt"/>
              <a:ea typeface="+mn-ea"/>
              <a:cs typeface="+mn-cs"/>
            </a:endParaRPr>
          </a:p>
        </p:txBody>
      </p:sp>
      <p:sp>
        <p:nvSpPr>
          <p:cNvPr id="7" name="Title 12">
            <a:extLst>
              <a:ext uri="{FF2B5EF4-FFF2-40B4-BE49-F238E27FC236}">
                <a16:creationId xmlns:a16="http://schemas.microsoft.com/office/drawing/2014/main" id="{A9736DD8-1372-9C07-710A-F5BD7E8C572B}"/>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sz="2000" b="0" i="0" u="none" strike="noStrike" kern="1200" cap="none" spc="0" normalizeH="0" baseline="0" noProof="0" dirty="0">
                <a:ln>
                  <a:noFill/>
                </a:ln>
                <a:solidFill>
                  <a:srgbClr val="990033"/>
                </a:solidFill>
                <a:effectLst/>
                <a:uLnTx/>
                <a:uFillTx/>
                <a:latin typeface="+mj-lt"/>
                <a:ea typeface="+mj-ea"/>
                <a:cs typeface="+mj-cs"/>
              </a:rPr>
              <a:t>Priekšstati par latviešu valodas lietošanu medijos </a:t>
            </a:r>
          </a:p>
        </p:txBody>
      </p:sp>
    </p:spTree>
    <p:extLst>
      <p:ext uri="{BB962C8B-B14F-4D97-AF65-F5344CB8AC3E}">
        <p14:creationId xmlns:p14="http://schemas.microsoft.com/office/powerpoint/2010/main" val="21673982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D2967-BD4D-4679-CBD8-FADE2BD29FD3}"/>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sz="2000" b="0" i="0" u="none" strike="noStrike" kern="1200" cap="none" spc="0" normalizeH="0" baseline="0" noProof="0" dirty="0">
                <a:ln>
                  <a:noFill/>
                </a:ln>
                <a:solidFill>
                  <a:schemeClr val="tx1"/>
                </a:solidFill>
                <a:effectLst/>
                <a:uLnTx/>
                <a:uFillTx/>
                <a:latin typeface="+mj-lt"/>
                <a:ea typeface="+mj-ea"/>
                <a:cs typeface="+mj-cs"/>
              </a:rPr>
              <a:t>Izlases sadalījums - iedzīvotāji,  kuri patērē mediju saturu latviešu valodā</a:t>
            </a:r>
          </a:p>
        </p:txBody>
      </p:sp>
      <p:pic>
        <p:nvPicPr>
          <p:cNvPr id="3" name="Picture 1" descr="C:\SlickSlides4\ICONS\UsGroupHeads.jpg">
            <a:extLst>
              <a:ext uri="{FF2B5EF4-FFF2-40B4-BE49-F238E27FC236}">
                <a16:creationId xmlns:a16="http://schemas.microsoft.com/office/drawing/2014/main" id="{51019B84-23E7-7C58-EE59-5B0816C41452}"/>
              </a:ext>
            </a:extLst>
          </p:cNvPr>
          <p:cNvPicPr>
            <a:picLocks noChangeAspect="1" noChangeArrowheads="1"/>
          </p:cNvPicPr>
          <p:nvPr/>
        </p:nvPicPr>
        <p:blipFill>
          <a:blip r:embed="rId2" cstate="print"/>
          <a:srcRect/>
          <a:stretch>
            <a:fillRect/>
          </a:stretch>
        </p:blipFill>
        <p:spPr bwMode="auto">
          <a:xfrm>
            <a:off x="8072462" y="357166"/>
            <a:ext cx="742950" cy="504825"/>
          </a:xfrm>
          <a:prstGeom prst="rect">
            <a:avLst/>
          </a:prstGeom>
          <a:noFill/>
        </p:spPr>
      </p:pic>
      <p:graphicFrame>
        <p:nvGraphicFramePr>
          <p:cNvPr id="4" name="Chart 3">
            <a:extLst>
              <a:ext uri="{FF2B5EF4-FFF2-40B4-BE49-F238E27FC236}">
                <a16:creationId xmlns:a16="http://schemas.microsoft.com/office/drawing/2014/main" id="{3EDC3BBD-1D6F-642E-17A2-F1EBBD964918}"/>
              </a:ext>
            </a:extLst>
          </p:cNvPr>
          <p:cNvGraphicFramePr/>
          <p:nvPr>
            <p:extLst>
              <p:ext uri="{D42A27DB-BD31-4B8C-83A1-F6EECF244321}">
                <p14:modId xmlns:p14="http://schemas.microsoft.com/office/powerpoint/2010/main" val="3708738328"/>
              </p:ext>
            </p:extLst>
          </p:nvPr>
        </p:nvGraphicFramePr>
        <p:xfrm>
          <a:off x="1537670" y="776000"/>
          <a:ext cx="6650966" cy="5526347"/>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a:extLst>
              <a:ext uri="{FF2B5EF4-FFF2-40B4-BE49-F238E27FC236}">
                <a16:creationId xmlns:a16="http://schemas.microsoft.com/office/drawing/2014/main" id="{05E3BD0C-1190-43AB-6D9E-36FB0671486B}"/>
              </a:ext>
            </a:extLst>
          </p:cNvPr>
          <p:cNvSpPr>
            <a:spLocks noChangeArrowheads="1"/>
          </p:cNvSpPr>
          <p:nvPr/>
        </p:nvSpPr>
        <p:spPr bwMode="auto">
          <a:xfrm>
            <a:off x="6235315" y="5994825"/>
            <a:ext cx="2529897" cy="250240"/>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50" b="0" dirty="0">
                <a:solidFill>
                  <a:srgbClr val="333333"/>
                </a:solidFill>
                <a:latin typeface="+mj-lt"/>
              </a:rPr>
              <a:t>Bāze: </a:t>
            </a:r>
            <a:r>
              <a:rPr lang="en-US" sz="1050" b="0" dirty="0" err="1">
                <a:solidFill>
                  <a:srgbClr val="333333"/>
                </a:solidFill>
                <a:latin typeface="+mj-lt"/>
              </a:rPr>
              <a:t>visi</a:t>
            </a:r>
            <a:r>
              <a:rPr lang="en-US" sz="1050" b="0" dirty="0">
                <a:solidFill>
                  <a:srgbClr val="333333"/>
                </a:solidFill>
                <a:latin typeface="+mj-lt"/>
              </a:rPr>
              <a:t> </a:t>
            </a:r>
            <a:r>
              <a:rPr lang="lv-LV" sz="1050" b="0" dirty="0">
                <a:solidFill>
                  <a:srgbClr val="333333"/>
                </a:solidFill>
                <a:latin typeface="+mj-lt"/>
              </a:rPr>
              <a:t>aptaujas dalībnieki, n=</a:t>
            </a:r>
            <a:r>
              <a:rPr lang="en-US" sz="1050" dirty="0">
                <a:solidFill>
                  <a:srgbClr val="333333"/>
                </a:solidFill>
                <a:latin typeface="+mj-lt"/>
              </a:rPr>
              <a:t>1041</a:t>
            </a:r>
            <a:endParaRPr lang="lv-LV" sz="1050" b="0" dirty="0">
              <a:solidFill>
                <a:srgbClr val="333333"/>
              </a:solidFill>
              <a:latin typeface="+mj-lt"/>
            </a:endParaRPr>
          </a:p>
        </p:txBody>
      </p:sp>
      <p:sp>
        <p:nvSpPr>
          <p:cNvPr id="6" name="Slide Number Placeholder 2">
            <a:extLst>
              <a:ext uri="{FF2B5EF4-FFF2-40B4-BE49-F238E27FC236}">
                <a16:creationId xmlns:a16="http://schemas.microsoft.com/office/drawing/2014/main" id="{071AFE55-CA4E-979E-F340-1DF91948C821}"/>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5</a:t>
            </a:fld>
            <a:endParaRPr lang="en-AU" dirty="0"/>
          </a:p>
        </p:txBody>
      </p:sp>
    </p:spTree>
    <p:extLst>
      <p:ext uri="{BB962C8B-B14F-4D97-AF65-F5344CB8AC3E}">
        <p14:creationId xmlns:p14="http://schemas.microsoft.com/office/powerpoint/2010/main" val="426786737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FE1906D-ACD0-E1D3-1D8C-BFFA55F80BEB}"/>
              </a:ext>
            </a:extLst>
          </p:cNvPr>
          <p:cNvSpPr txBox="1">
            <a:spLocks/>
          </p:cNvSpPr>
          <p:nvPr/>
        </p:nvSpPr>
        <p:spPr>
          <a:xfrm>
            <a:off x="395536" y="471047"/>
            <a:ext cx="7442501" cy="293658"/>
          </a:xfrm>
          <a:prstGeom prst="rect">
            <a:avLst/>
          </a:prstGeom>
        </p:spPr>
        <p:txBody>
          <a:bodyPr/>
          <a:lstStyle/>
          <a:p>
            <a:pPr marL="342900" indent="-342900" eaLnBrk="0" hangingPunct="0">
              <a:spcBef>
                <a:spcPct val="20000"/>
              </a:spcBef>
              <a:defRPr/>
            </a:pPr>
            <a:r>
              <a:rPr lang="lv-LV" sz="1100" b="1" dirty="0">
                <a:latin typeface="+mn-lt"/>
              </a:rPr>
              <a:t>Cik lielā mērā Jūs piekrītat katram no zemāk</a:t>
            </a:r>
            <a:r>
              <a:rPr lang="en-US" sz="1100" b="1" dirty="0">
                <a:latin typeface="+mn-lt"/>
              </a:rPr>
              <a:t> </a:t>
            </a:r>
            <a:r>
              <a:rPr lang="lv-LV" sz="1100" b="1" dirty="0">
                <a:latin typeface="+mn-lt"/>
              </a:rPr>
              <a:t>minētajiem apgalvojumiem par latviešu valodas lietošanu medijos?</a:t>
            </a:r>
            <a:endParaRPr kumimoji="0" lang="lv-LV" sz="1100" b="1"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12">
            <a:extLst>
              <a:ext uri="{FF2B5EF4-FFF2-40B4-BE49-F238E27FC236}">
                <a16:creationId xmlns:a16="http://schemas.microsoft.com/office/drawing/2014/main" id="{43154F4E-F5D1-3627-F81A-05ED192B261E}"/>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sz="2000" b="0" i="0" u="none" strike="noStrike" kern="1200" cap="none" spc="0" normalizeH="0" baseline="0" noProof="0" dirty="0">
                <a:ln>
                  <a:noFill/>
                </a:ln>
                <a:solidFill>
                  <a:srgbClr val="990033"/>
                </a:solidFill>
                <a:effectLst/>
                <a:uLnTx/>
                <a:uFillTx/>
                <a:latin typeface="+mj-lt"/>
                <a:ea typeface="+mj-ea"/>
                <a:cs typeface="+mj-cs"/>
              </a:rPr>
              <a:t>Priekšstati par latviešu valodas lietošanu medijos </a:t>
            </a:r>
          </a:p>
        </p:txBody>
      </p:sp>
      <p:graphicFrame>
        <p:nvGraphicFramePr>
          <p:cNvPr id="4" name="Chart 3">
            <a:extLst>
              <a:ext uri="{FF2B5EF4-FFF2-40B4-BE49-F238E27FC236}">
                <a16:creationId xmlns:a16="http://schemas.microsoft.com/office/drawing/2014/main" id="{3F78383B-1530-2A69-6F1B-88788B0A7A11}"/>
              </a:ext>
            </a:extLst>
          </p:cNvPr>
          <p:cNvGraphicFramePr/>
          <p:nvPr>
            <p:extLst>
              <p:ext uri="{D42A27DB-BD31-4B8C-83A1-F6EECF244321}">
                <p14:modId xmlns:p14="http://schemas.microsoft.com/office/powerpoint/2010/main" val="2176136534"/>
              </p:ext>
            </p:extLst>
          </p:nvPr>
        </p:nvGraphicFramePr>
        <p:xfrm>
          <a:off x="612183" y="836712"/>
          <a:ext cx="7919634" cy="5109114"/>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23">
            <a:extLst>
              <a:ext uri="{FF2B5EF4-FFF2-40B4-BE49-F238E27FC236}">
                <a16:creationId xmlns:a16="http://schemas.microsoft.com/office/drawing/2014/main" id="{92DC75B9-12EC-53BF-A3E2-1BF695BD03FB}"/>
              </a:ext>
            </a:extLst>
          </p:cNvPr>
          <p:cNvSpPr>
            <a:spLocks noChangeArrowheads="1"/>
          </p:cNvSpPr>
          <p:nvPr/>
        </p:nvSpPr>
        <p:spPr bwMode="auto">
          <a:xfrm>
            <a:off x="7960462" y="335136"/>
            <a:ext cx="770179" cy="253916"/>
          </a:xfrm>
          <a:prstGeom prst="rect">
            <a:avLst/>
          </a:prstGeom>
          <a:noFill/>
          <a:ln w="9525">
            <a:noFill/>
            <a:miter lim="800000"/>
            <a:headEnd/>
            <a:tailEnd/>
          </a:ln>
        </p:spPr>
        <p:txBody>
          <a:bodyPr wrap="square" lIns="90000" rIns="90000">
            <a:spAutoFit/>
          </a:bodyPr>
          <a:lstStyle/>
          <a:p>
            <a:r>
              <a:rPr lang="en-US" sz="1050" b="1" dirty="0">
                <a:solidFill>
                  <a:srgbClr val="000000"/>
                </a:solidFill>
                <a:latin typeface="Calibri" pitchFamily="34" charset="0"/>
              </a:rPr>
              <a:t>2023</a:t>
            </a:r>
            <a:endParaRPr lang="en-GB" sz="1050" b="1" dirty="0">
              <a:solidFill>
                <a:srgbClr val="000000"/>
              </a:solidFill>
              <a:latin typeface="Calibri" pitchFamily="34" charset="0"/>
            </a:endParaRPr>
          </a:p>
        </p:txBody>
      </p:sp>
      <p:sp>
        <p:nvSpPr>
          <p:cNvPr id="6" name="Rectangle 22">
            <a:extLst>
              <a:ext uri="{FF2B5EF4-FFF2-40B4-BE49-F238E27FC236}">
                <a16:creationId xmlns:a16="http://schemas.microsoft.com/office/drawing/2014/main" id="{88379B25-5E47-7D7A-2BEA-793109DD9C35}"/>
              </a:ext>
            </a:extLst>
          </p:cNvPr>
          <p:cNvSpPr>
            <a:spLocks noChangeArrowheads="1"/>
          </p:cNvSpPr>
          <p:nvPr/>
        </p:nvSpPr>
        <p:spPr bwMode="auto">
          <a:xfrm>
            <a:off x="7682307" y="327911"/>
            <a:ext cx="185451" cy="187844"/>
          </a:xfrm>
          <a:prstGeom prst="rect">
            <a:avLst/>
          </a:prstGeom>
          <a:solidFill>
            <a:schemeClr val="accent3"/>
          </a:solidFill>
          <a:ln w="9525">
            <a:noFill/>
            <a:miter lim="800000"/>
            <a:headEnd/>
            <a:tailEnd/>
          </a:ln>
        </p:spPr>
        <p:txBody>
          <a:bodyPr wrap="none" anchor="ctr"/>
          <a:lstStyle/>
          <a:p>
            <a:endParaRPr lang="lv-LV" sz="1100">
              <a:latin typeface="Calibri" pitchFamily="34" charset="0"/>
            </a:endParaRPr>
          </a:p>
        </p:txBody>
      </p:sp>
      <p:sp>
        <p:nvSpPr>
          <p:cNvPr id="7" name="Rectangle 22">
            <a:extLst>
              <a:ext uri="{FF2B5EF4-FFF2-40B4-BE49-F238E27FC236}">
                <a16:creationId xmlns:a16="http://schemas.microsoft.com/office/drawing/2014/main" id="{C294FAE6-DB2B-D5F6-B081-3AB26997DA2D}"/>
              </a:ext>
            </a:extLst>
          </p:cNvPr>
          <p:cNvSpPr>
            <a:spLocks noChangeArrowheads="1"/>
          </p:cNvSpPr>
          <p:nvPr/>
        </p:nvSpPr>
        <p:spPr bwMode="auto">
          <a:xfrm>
            <a:off x="7682307" y="565686"/>
            <a:ext cx="185451" cy="192495"/>
          </a:xfrm>
          <a:prstGeom prst="rect">
            <a:avLst/>
          </a:prstGeom>
          <a:solidFill>
            <a:schemeClr val="accent3">
              <a:lumMod val="60000"/>
              <a:lumOff val="40000"/>
            </a:schemeClr>
          </a:solidFill>
          <a:ln w="9525">
            <a:noFill/>
            <a:miter lim="800000"/>
            <a:headEnd/>
            <a:tailEnd/>
          </a:ln>
        </p:spPr>
        <p:txBody>
          <a:bodyPr wrap="none" anchor="ctr"/>
          <a:lstStyle/>
          <a:p>
            <a:endParaRPr lang="lv-LV" sz="1100">
              <a:latin typeface="Calibri" pitchFamily="34" charset="0"/>
            </a:endParaRPr>
          </a:p>
        </p:txBody>
      </p:sp>
      <p:sp>
        <p:nvSpPr>
          <p:cNvPr id="8" name="Rectangle 22">
            <a:extLst>
              <a:ext uri="{FF2B5EF4-FFF2-40B4-BE49-F238E27FC236}">
                <a16:creationId xmlns:a16="http://schemas.microsoft.com/office/drawing/2014/main" id="{82BE6E12-511C-FF52-FCE2-2F6C1D833B04}"/>
              </a:ext>
            </a:extLst>
          </p:cNvPr>
          <p:cNvSpPr>
            <a:spLocks noChangeArrowheads="1"/>
          </p:cNvSpPr>
          <p:nvPr/>
        </p:nvSpPr>
        <p:spPr bwMode="auto">
          <a:xfrm>
            <a:off x="7447253" y="330491"/>
            <a:ext cx="185451" cy="191497"/>
          </a:xfrm>
          <a:prstGeom prst="rect">
            <a:avLst/>
          </a:prstGeom>
          <a:solidFill>
            <a:schemeClr val="accent6"/>
          </a:solidFill>
          <a:ln w="9525">
            <a:noFill/>
            <a:miter lim="800000"/>
            <a:headEnd/>
            <a:tailEnd/>
          </a:ln>
        </p:spPr>
        <p:txBody>
          <a:bodyPr wrap="none" anchor="ctr"/>
          <a:lstStyle/>
          <a:p>
            <a:endParaRPr lang="lv-LV" sz="1100">
              <a:latin typeface="Calibri" pitchFamily="34" charset="0"/>
            </a:endParaRPr>
          </a:p>
        </p:txBody>
      </p:sp>
      <p:sp>
        <p:nvSpPr>
          <p:cNvPr id="9" name="Rectangle 22">
            <a:extLst>
              <a:ext uri="{FF2B5EF4-FFF2-40B4-BE49-F238E27FC236}">
                <a16:creationId xmlns:a16="http://schemas.microsoft.com/office/drawing/2014/main" id="{13A754FB-D75D-5546-5B72-561C7972BB36}"/>
              </a:ext>
            </a:extLst>
          </p:cNvPr>
          <p:cNvSpPr>
            <a:spLocks noChangeArrowheads="1"/>
          </p:cNvSpPr>
          <p:nvPr/>
        </p:nvSpPr>
        <p:spPr bwMode="auto">
          <a:xfrm>
            <a:off x="7447253" y="563106"/>
            <a:ext cx="185451" cy="192495"/>
          </a:xfrm>
          <a:prstGeom prst="rect">
            <a:avLst/>
          </a:prstGeom>
          <a:solidFill>
            <a:schemeClr val="accent6">
              <a:lumMod val="60000"/>
              <a:lumOff val="40000"/>
            </a:schemeClr>
          </a:solidFill>
          <a:ln w="9525">
            <a:noFill/>
            <a:miter lim="800000"/>
            <a:headEnd/>
            <a:tailEnd/>
          </a:ln>
        </p:spPr>
        <p:txBody>
          <a:bodyPr wrap="none" anchor="ctr"/>
          <a:lstStyle/>
          <a:p>
            <a:endParaRPr lang="lv-LV" sz="1100">
              <a:latin typeface="Calibri" pitchFamily="34" charset="0"/>
            </a:endParaRPr>
          </a:p>
        </p:txBody>
      </p:sp>
      <p:sp>
        <p:nvSpPr>
          <p:cNvPr id="10" name="Rectangle 23">
            <a:extLst>
              <a:ext uri="{FF2B5EF4-FFF2-40B4-BE49-F238E27FC236}">
                <a16:creationId xmlns:a16="http://schemas.microsoft.com/office/drawing/2014/main" id="{21807CFA-B988-3B1E-6871-B4929E029B50}"/>
              </a:ext>
            </a:extLst>
          </p:cNvPr>
          <p:cNvSpPr>
            <a:spLocks noChangeArrowheads="1"/>
          </p:cNvSpPr>
          <p:nvPr/>
        </p:nvSpPr>
        <p:spPr bwMode="auto">
          <a:xfrm>
            <a:off x="7957881" y="543053"/>
            <a:ext cx="770179" cy="253916"/>
          </a:xfrm>
          <a:prstGeom prst="rect">
            <a:avLst/>
          </a:prstGeom>
          <a:noFill/>
          <a:ln w="9525">
            <a:noFill/>
            <a:miter lim="800000"/>
            <a:headEnd/>
            <a:tailEnd/>
          </a:ln>
        </p:spPr>
        <p:txBody>
          <a:bodyPr wrap="square" lIns="90000" rIns="90000">
            <a:spAutoFit/>
          </a:bodyPr>
          <a:lstStyle/>
          <a:p>
            <a:r>
              <a:rPr lang="en-US" sz="1050" b="1" dirty="0">
                <a:solidFill>
                  <a:srgbClr val="000000"/>
                </a:solidFill>
                <a:latin typeface="Calibri" pitchFamily="34" charset="0"/>
              </a:rPr>
              <a:t>2022</a:t>
            </a:r>
            <a:endParaRPr lang="en-GB" sz="1050" b="1" dirty="0">
              <a:solidFill>
                <a:srgbClr val="000000"/>
              </a:solidFill>
              <a:latin typeface="Calibri" pitchFamily="34" charset="0"/>
            </a:endParaRPr>
          </a:p>
        </p:txBody>
      </p:sp>
      <p:sp>
        <p:nvSpPr>
          <p:cNvPr id="11" name="TextBox 10">
            <a:extLst>
              <a:ext uri="{FF2B5EF4-FFF2-40B4-BE49-F238E27FC236}">
                <a16:creationId xmlns:a16="http://schemas.microsoft.com/office/drawing/2014/main" id="{0749821B-77B1-BEBC-58DC-F81B5B6D7003}"/>
              </a:ext>
            </a:extLst>
          </p:cNvPr>
          <p:cNvSpPr txBox="1"/>
          <p:nvPr/>
        </p:nvSpPr>
        <p:spPr>
          <a:xfrm>
            <a:off x="5790779" y="6033966"/>
            <a:ext cx="1733167" cy="253916"/>
          </a:xfrm>
          <a:prstGeom prst="rect">
            <a:avLst/>
          </a:prstGeom>
          <a:noFill/>
        </p:spPr>
        <p:txBody>
          <a:bodyPr wrap="none" rtlCol="0">
            <a:spAutoFit/>
          </a:bodyPr>
          <a:lstStyle/>
          <a:p>
            <a:r>
              <a:rPr lang="lv-LV" sz="1050" dirty="0">
                <a:latin typeface="+mj-lt"/>
              </a:rPr>
              <a:t>Bāze: visi aptaujas dalībnieki</a:t>
            </a:r>
          </a:p>
        </p:txBody>
      </p:sp>
    </p:spTree>
    <p:extLst>
      <p:ext uri="{BB962C8B-B14F-4D97-AF65-F5344CB8AC3E}">
        <p14:creationId xmlns:p14="http://schemas.microsoft.com/office/powerpoint/2010/main" val="30523940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C68D57DD-7F00-1089-9E4E-DEE3A223A1D4}"/>
              </a:ext>
            </a:extLst>
          </p:cNvPr>
          <p:cNvSpPr txBox="1">
            <a:spLocks/>
          </p:cNvSpPr>
          <p:nvPr/>
        </p:nvSpPr>
        <p:spPr>
          <a:xfrm>
            <a:off x="250165" y="401725"/>
            <a:ext cx="8744303" cy="291166"/>
          </a:xfrm>
          <a:prstGeom prst="rect">
            <a:avLst/>
          </a:prstGeom>
        </p:spPr>
        <p:txBody>
          <a:bodyPr/>
          <a:lstStyle/>
          <a:p>
            <a:pPr marL="342900" indent="-342900" eaLnBrk="0" hangingPunct="0">
              <a:spcBef>
                <a:spcPct val="20000"/>
              </a:spcBef>
              <a:defRPr/>
            </a:pPr>
            <a:r>
              <a:rPr lang="lv-LV" sz="1100" dirty="0">
                <a:latin typeface="+mn-lt"/>
              </a:rPr>
              <a:t>Cik lielā mērā Jūs piekrītat vai nepiekrītat šādam apgalvojumam par latviešu valodas lietošanu medijos?</a:t>
            </a:r>
            <a:endParaRPr kumimoji="0" lang="lv-LV" sz="11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itle 12">
            <a:extLst>
              <a:ext uri="{FF2B5EF4-FFF2-40B4-BE49-F238E27FC236}">
                <a16:creationId xmlns:a16="http://schemas.microsoft.com/office/drawing/2014/main" id="{BA13A3EB-7E45-A964-BDF0-28E9FFAF783E}"/>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sz="2000" b="0" i="0" u="none" strike="noStrike" kern="1200" cap="none" spc="0" normalizeH="0" baseline="0" noProof="0" dirty="0">
                <a:ln>
                  <a:noFill/>
                </a:ln>
                <a:solidFill>
                  <a:srgbClr val="990033"/>
                </a:solidFill>
                <a:effectLst/>
                <a:uLnTx/>
                <a:uFillTx/>
                <a:latin typeface="+mj-lt"/>
                <a:ea typeface="+mj-ea"/>
                <a:cs typeface="+mj-cs"/>
              </a:rPr>
              <a:t>Priekšstati par latviešu valodas lietošanu medijos </a:t>
            </a:r>
          </a:p>
        </p:txBody>
      </p:sp>
      <p:sp>
        <p:nvSpPr>
          <p:cNvPr id="5" name="TextBox 4">
            <a:extLst>
              <a:ext uri="{FF2B5EF4-FFF2-40B4-BE49-F238E27FC236}">
                <a16:creationId xmlns:a16="http://schemas.microsoft.com/office/drawing/2014/main" id="{A251F333-556B-7054-34B7-F4604EAD06E8}"/>
              </a:ext>
            </a:extLst>
          </p:cNvPr>
          <p:cNvSpPr txBox="1"/>
          <p:nvPr/>
        </p:nvSpPr>
        <p:spPr>
          <a:xfrm>
            <a:off x="1619672" y="620694"/>
            <a:ext cx="7374796" cy="261610"/>
          </a:xfrm>
          <a:prstGeom prst="rect">
            <a:avLst/>
          </a:prstGeom>
          <a:noFill/>
        </p:spPr>
        <p:txBody>
          <a:bodyPr wrap="square" rtlCol="0">
            <a:spAutoFit/>
          </a:bodyPr>
          <a:lstStyle/>
          <a:p>
            <a:pPr algn="r"/>
            <a:r>
              <a:rPr lang="lv-LV" sz="1100" b="1" dirty="0">
                <a:solidFill>
                  <a:srgbClr val="000099"/>
                </a:solidFill>
                <a:latin typeface="+mn-lt"/>
              </a:rPr>
              <a:t>Ir svarīgi izskaust </a:t>
            </a:r>
            <a:r>
              <a:rPr lang="lv-LV" sz="1100" b="1" dirty="0" err="1">
                <a:solidFill>
                  <a:srgbClr val="000099"/>
                </a:solidFill>
                <a:latin typeface="+mn-lt"/>
              </a:rPr>
              <a:t>anglismus</a:t>
            </a:r>
            <a:r>
              <a:rPr lang="lv-LV" sz="1100" b="1" dirty="0">
                <a:solidFill>
                  <a:srgbClr val="000099"/>
                </a:solidFill>
                <a:latin typeface="+mn-lt"/>
              </a:rPr>
              <a:t>, neveiklus tulkojumus un sarežģītas teikumu konstrukcijas Latvijā radītajā mediju saturā</a:t>
            </a:r>
            <a:endParaRPr lang="en-US" sz="1100" b="1" dirty="0">
              <a:solidFill>
                <a:srgbClr val="000099"/>
              </a:solidFill>
              <a:latin typeface="+mn-lt"/>
            </a:endParaRPr>
          </a:p>
        </p:txBody>
      </p:sp>
      <p:graphicFrame>
        <p:nvGraphicFramePr>
          <p:cNvPr id="6" name="Chart 5">
            <a:extLst>
              <a:ext uri="{FF2B5EF4-FFF2-40B4-BE49-F238E27FC236}">
                <a16:creationId xmlns:a16="http://schemas.microsoft.com/office/drawing/2014/main" id="{B76F46F1-90C1-BA3E-9396-008668865CBF}"/>
              </a:ext>
            </a:extLst>
          </p:cNvPr>
          <p:cNvGraphicFramePr/>
          <p:nvPr>
            <p:extLst>
              <p:ext uri="{D42A27DB-BD31-4B8C-83A1-F6EECF244321}">
                <p14:modId xmlns:p14="http://schemas.microsoft.com/office/powerpoint/2010/main" val="3001371113"/>
              </p:ext>
            </p:extLst>
          </p:nvPr>
        </p:nvGraphicFramePr>
        <p:xfrm>
          <a:off x="1371837" y="914547"/>
          <a:ext cx="7668883" cy="5178749"/>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a:extLst>
              <a:ext uri="{FF2B5EF4-FFF2-40B4-BE49-F238E27FC236}">
                <a16:creationId xmlns:a16="http://schemas.microsoft.com/office/drawing/2014/main" id="{9347FA34-183B-5FB4-9DA5-4D763BA0130F}"/>
              </a:ext>
            </a:extLst>
          </p:cNvPr>
          <p:cNvSpPr txBox="1"/>
          <p:nvPr/>
        </p:nvSpPr>
        <p:spPr>
          <a:xfrm>
            <a:off x="4211960" y="6040027"/>
            <a:ext cx="2114681" cy="246221"/>
          </a:xfrm>
          <a:prstGeom prst="rect">
            <a:avLst/>
          </a:prstGeom>
          <a:noFill/>
        </p:spPr>
        <p:txBody>
          <a:bodyPr wrap="none" rtlCol="0">
            <a:spAutoFit/>
          </a:bodyPr>
          <a:lstStyle/>
          <a:p>
            <a:r>
              <a:rPr lang="lv-LV" sz="1000" dirty="0">
                <a:latin typeface="+mj-lt"/>
              </a:rPr>
              <a:t>Bāze: visi aptaujas dalībnieki; n=</a:t>
            </a:r>
            <a:r>
              <a:rPr lang="en-US" sz="1000" dirty="0">
                <a:latin typeface="+mj-lt"/>
              </a:rPr>
              <a:t>1041</a:t>
            </a:r>
            <a:endParaRPr lang="lv-LV" sz="1000" dirty="0">
              <a:latin typeface="+mj-lt"/>
            </a:endParaRPr>
          </a:p>
        </p:txBody>
      </p:sp>
    </p:spTree>
    <p:extLst>
      <p:ext uri="{BB962C8B-B14F-4D97-AF65-F5344CB8AC3E}">
        <p14:creationId xmlns:p14="http://schemas.microsoft.com/office/powerpoint/2010/main" val="322201129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A284624-7CF9-F1EB-7043-BA992CB7D20E}"/>
              </a:ext>
            </a:extLst>
          </p:cNvPr>
          <p:cNvSpPr txBox="1">
            <a:spLocks/>
          </p:cNvSpPr>
          <p:nvPr/>
        </p:nvSpPr>
        <p:spPr>
          <a:xfrm>
            <a:off x="250165" y="401725"/>
            <a:ext cx="8744303" cy="291166"/>
          </a:xfrm>
          <a:prstGeom prst="rect">
            <a:avLst/>
          </a:prstGeom>
        </p:spPr>
        <p:txBody>
          <a:bodyPr/>
          <a:lstStyle/>
          <a:p>
            <a:pPr marL="342900" indent="-342900" eaLnBrk="0" hangingPunct="0">
              <a:spcBef>
                <a:spcPct val="20000"/>
              </a:spcBef>
              <a:defRPr/>
            </a:pPr>
            <a:r>
              <a:rPr lang="lv-LV" sz="1100" dirty="0">
                <a:latin typeface="+mn-lt"/>
              </a:rPr>
              <a:t>Cik lielā mērā Jūs piekrītat vai nepiekrītat šādam apgalvojumam par latviešu valodas lietošanu medijos?</a:t>
            </a:r>
            <a:endParaRPr kumimoji="0" lang="lv-LV" sz="11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12">
            <a:extLst>
              <a:ext uri="{FF2B5EF4-FFF2-40B4-BE49-F238E27FC236}">
                <a16:creationId xmlns:a16="http://schemas.microsoft.com/office/drawing/2014/main" id="{C148A719-D1F0-8F6C-750C-75FF07A00E30}"/>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sz="2000" b="0" i="0" u="none" strike="noStrike" kern="1200" cap="none" spc="0" normalizeH="0" baseline="0" noProof="0" dirty="0">
                <a:ln>
                  <a:noFill/>
                </a:ln>
                <a:solidFill>
                  <a:srgbClr val="990033"/>
                </a:solidFill>
                <a:effectLst/>
                <a:uLnTx/>
                <a:uFillTx/>
                <a:latin typeface="+mj-lt"/>
                <a:ea typeface="+mj-ea"/>
                <a:cs typeface="+mj-cs"/>
              </a:rPr>
              <a:t>Priekšstati par latviešu valodas lietošanu medijos </a:t>
            </a:r>
          </a:p>
        </p:txBody>
      </p:sp>
      <p:sp>
        <p:nvSpPr>
          <p:cNvPr id="4" name="TextBox 3">
            <a:extLst>
              <a:ext uri="{FF2B5EF4-FFF2-40B4-BE49-F238E27FC236}">
                <a16:creationId xmlns:a16="http://schemas.microsoft.com/office/drawing/2014/main" id="{F3A88321-715A-7FCD-6039-86DFE84F6AF2}"/>
              </a:ext>
            </a:extLst>
          </p:cNvPr>
          <p:cNvSpPr txBox="1"/>
          <p:nvPr/>
        </p:nvSpPr>
        <p:spPr>
          <a:xfrm>
            <a:off x="2987824" y="620694"/>
            <a:ext cx="5906682" cy="261610"/>
          </a:xfrm>
          <a:prstGeom prst="rect">
            <a:avLst/>
          </a:prstGeom>
          <a:noFill/>
        </p:spPr>
        <p:txBody>
          <a:bodyPr wrap="square" rtlCol="0">
            <a:spAutoFit/>
          </a:bodyPr>
          <a:lstStyle/>
          <a:p>
            <a:pPr algn="ctr"/>
            <a:r>
              <a:rPr lang="lv-LV" sz="1100" b="1" dirty="0">
                <a:solidFill>
                  <a:srgbClr val="000099"/>
                </a:solidFill>
                <a:latin typeface="+mn-lt"/>
              </a:rPr>
              <a:t>Lietojot medijus, es pamanu kļūdas latviešu valodas lietojumā, un man tas nepatīk</a:t>
            </a:r>
            <a:endParaRPr lang="en-US" sz="1100" b="1" dirty="0">
              <a:solidFill>
                <a:srgbClr val="000099"/>
              </a:solidFill>
              <a:latin typeface="+mn-lt"/>
            </a:endParaRPr>
          </a:p>
        </p:txBody>
      </p:sp>
      <p:graphicFrame>
        <p:nvGraphicFramePr>
          <p:cNvPr id="5" name="Chart 4">
            <a:extLst>
              <a:ext uri="{FF2B5EF4-FFF2-40B4-BE49-F238E27FC236}">
                <a16:creationId xmlns:a16="http://schemas.microsoft.com/office/drawing/2014/main" id="{2268152E-7D83-E999-0901-4CA74241001B}"/>
              </a:ext>
            </a:extLst>
          </p:cNvPr>
          <p:cNvGraphicFramePr/>
          <p:nvPr>
            <p:extLst>
              <p:ext uri="{D42A27DB-BD31-4B8C-83A1-F6EECF244321}">
                <p14:modId xmlns:p14="http://schemas.microsoft.com/office/powerpoint/2010/main" val="3912121915"/>
              </p:ext>
            </p:extLst>
          </p:nvPr>
        </p:nvGraphicFramePr>
        <p:xfrm>
          <a:off x="1371837" y="1051581"/>
          <a:ext cx="7668883" cy="5041715"/>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DFDADCEC-C60C-A414-7605-B7919121CD60}"/>
              </a:ext>
            </a:extLst>
          </p:cNvPr>
          <p:cNvSpPr txBox="1"/>
          <p:nvPr/>
        </p:nvSpPr>
        <p:spPr>
          <a:xfrm>
            <a:off x="4211960" y="6040027"/>
            <a:ext cx="2114681" cy="246221"/>
          </a:xfrm>
          <a:prstGeom prst="rect">
            <a:avLst/>
          </a:prstGeom>
          <a:noFill/>
        </p:spPr>
        <p:txBody>
          <a:bodyPr wrap="none" rtlCol="0">
            <a:spAutoFit/>
          </a:bodyPr>
          <a:lstStyle/>
          <a:p>
            <a:r>
              <a:rPr lang="lv-LV" sz="1000" dirty="0">
                <a:latin typeface="+mj-lt"/>
              </a:rPr>
              <a:t>Bāze: visi aptaujas dalībnieki; n=</a:t>
            </a:r>
            <a:r>
              <a:rPr lang="en-US" sz="1000" dirty="0">
                <a:latin typeface="+mj-lt"/>
              </a:rPr>
              <a:t>1041</a:t>
            </a:r>
            <a:endParaRPr lang="lv-LV" sz="1000" dirty="0">
              <a:latin typeface="+mj-lt"/>
            </a:endParaRPr>
          </a:p>
        </p:txBody>
      </p:sp>
    </p:spTree>
    <p:extLst>
      <p:ext uri="{BB962C8B-B14F-4D97-AF65-F5344CB8AC3E}">
        <p14:creationId xmlns:p14="http://schemas.microsoft.com/office/powerpoint/2010/main" val="180292413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FE717104-7AFA-5E39-5BF8-57A05311EAB2}"/>
              </a:ext>
            </a:extLst>
          </p:cNvPr>
          <p:cNvSpPr txBox="1">
            <a:spLocks/>
          </p:cNvSpPr>
          <p:nvPr/>
        </p:nvSpPr>
        <p:spPr>
          <a:xfrm>
            <a:off x="250165" y="401725"/>
            <a:ext cx="8744303" cy="291166"/>
          </a:xfrm>
          <a:prstGeom prst="rect">
            <a:avLst/>
          </a:prstGeom>
        </p:spPr>
        <p:txBody>
          <a:bodyPr/>
          <a:lstStyle/>
          <a:p>
            <a:pPr marL="342900" indent="-342900" eaLnBrk="0" hangingPunct="0">
              <a:spcBef>
                <a:spcPct val="20000"/>
              </a:spcBef>
              <a:defRPr/>
            </a:pPr>
            <a:r>
              <a:rPr lang="lv-LV" sz="1100" dirty="0">
                <a:latin typeface="+mn-lt"/>
              </a:rPr>
              <a:t>Cik lielā mērā Jūs piekrītat vai nepiekrītat šādam apgalvojumam par latviešu valodas lietošanu medijos?</a:t>
            </a:r>
            <a:endParaRPr kumimoji="0" lang="lv-LV" sz="11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12">
            <a:extLst>
              <a:ext uri="{FF2B5EF4-FFF2-40B4-BE49-F238E27FC236}">
                <a16:creationId xmlns:a16="http://schemas.microsoft.com/office/drawing/2014/main" id="{E61E99C2-8C37-2E19-F681-45D3E07FC83B}"/>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sz="2000" b="0" i="0" u="none" strike="noStrike" kern="1200" cap="none" spc="0" normalizeH="0" baseline="0" noProof="0" dirty="0">
                <a:ln>
                  <a:noFill/>
                </a:ln>
                <a:solidFill>
                  <a:srgbClr val="990033"/>
                </a:solidFill>
                <a:effectLst/>
                <a:uLnTx/>
                <a:uFillTx/>
                <a:latin typeface="+mj-lt"/>
                <a:ea typeface="+mj-ea"/>
                <a:cs typeface="+mj-cs"/>
              </a:rPr>
              <a:t>Priekšstati par latviešu valodas lietošanu medijos </a:t>
            </a:r>
          </a:p>
        </p:txBody>
      </p:sp>
      <p:sp>
        <p:nvSpPr>
          <p:cNvPr id="4" name="TextBox 3">
            <a:extLst>
              <a:ext uri="{FF2B5EF4-FFF2-40B4-BE49-F238E27FC236}">
                <a16:creationId xmlns:a16="http://schemas.microsoft.com/office/drawing/2014/main" id="{19980D7D-66ED-E5C5-A8C6-F5B1DD751BF2}"/>
              </a:ext>
            </a:extLst>
          </p:cNvPr>
          <p:cNvSpPr txBox="1"/>
          <p:nvPr/>
        </p:nvSpPr>
        <p:spPr>
          <a:xfrm>
            <a:off x="2051720" y="620694"/>
            <a:ext cx="6842786" cy="261610"/>
          </a:xfrm>
          <a:prstGeom prst="rect">
            <a:avLst/>
          </a:prstGeom>
          <a:noFill/>
        </p:spPr>
        <p:txBody>
          <a:bodyPr wrap="square" rtlCol="0">
            <a:spAutoFit/>
          </a:bodyPr>
          <a:lstStyle/>
          <a:p>
            <a:r>
              <a:rPr lang="lv-LV" sz="1100" b="1" dirty="0">
                <a:solidFill>
                  <a:srgbClr val="000099"/>
                </a:solidFill>
                <a:latin typeface="+mn-lt"/>
              </a:rPr>
              <a:t>Akcenti un dažādas izloksnes žurnālistu un raidījumu vadītāju valodā bagātina mediju saturu un padara to krāsainu</a:t>
            </a:r>
            <a:endParaRPr lang="en-US" sz="1100" b="1" dirty="0">
              <a:solidFill>
                <a:srgbClr val="000099"/>
              </a:solidFill>
              <a:latin typeface="+mn-lt"/>
            </a:endParaRPr>
          </a:p>
        </p:txBody>
      </p:sp>
      <p:graphicFrame>
        <p:nvGraphicFramePr>
          <p:cNvPr id="5" name="Chart 4">
            <a:extLst>
              <a:ext uri="{FF2B5EF4-FFF2-40B4-BE49-F238E27FC236}">
                <a16:creationId xmlns:a16="http://schemas.microsoft.com/office/drawing/2014/main" id="{63E3A1ED-2244-4E49-0824-D06502FF629B}"/>
              </a:ext>
            </a:extLst>
          </p:cNvPr>
          <p:cNvGraphicFramePr/>
          <p:nvPr>
            <p:extLst>
              <p:ext uri="{D42A27DB-BD31-4B8C-83A1-F6EECF244321}">
                <p14:modId xmlns:p14="http://schemas.microsoft.com/office/powerpoint/2010/main" val="568927384"/>
              </p:ext>
            </p:extLst>
          </p:nvPr>
        </p:nvGraphicFramePr>
        <p:xfrm>
          <a:off x="1371837" y="914547"/>
          <a:ext cx="7668883" cy="5178749"/>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C7A5029A-9586-DF14-B4CE-74FFFA9226A9}"/>
              </a:ext>
            </a:extLst>
          </p:cNvPr>
          <p:cNvSpPr txBox="1"/>
          <p:nvPr/>
        </p:nvSpPr>
        <p:spPr>
          <a:xfrm>
            <a:off x="4211960" y="6040027"/>
            <a:ext cx="2114681" cy="246221"/>
          </a:xfrm>
          <a:prstGeom prst="rect">
            <a:avLst/>
          </a:prstGeom>
          <a:noFill/>
        </p:spPr>
        <p:txBody>
          <a:bodyPr wrap="none" rtlCol="0">
            <a:spAutoFit/>
          </a:bodyPr>
          <a:lstStyle/>
          <a:p>
            <a:r>
              <a:rPr lang="lv-LV" sz="1000" dirty="0">
                <a:latin typeface="+mj-lt"/>
              </a:rPr>
              <a:t>Bāze: visi aptaujas dalībnieki; n=</a:t>
            </a:r>
            <a:r>
              <a:rPr lang="en-US" sz="1000" dirty="0">
                <a:latin typeface="+mj-lt"/>
              </a:rPr>
              <a:t>1041</a:t>
            </a:r>
            <a:endParaRPr lang="lv-LV" sz="1000" dirty="0">
              <a:latin typeface="+mj-lt"/>
            </a:endParaRPr>
          </a:p>
        </p:txBody>
      </p:sp>
    </p:spTree>
    <p:extLst>
      <p:ext uri="{BB962C8B-B14F-4D97-AF65-F5344CB8AC3E}">
        <p14:creationId xmlns:p14="http://schemas.microsoft.com/office/powerpoint/2010/main" val="364303368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FCE8D022-E155-4637-6E77-03E2F11185BA}"/>
              </a:ext>
            </a:extLst>
          </p:cNvPr>
          <p:cNvSpPr txBox="1">
            <a:spLocks/>
          </p:cNvSpPr>
          <p:nvPr/>
        </p:nvSpPr>
        <p:spPr>
          <a:xfrm>
            <a:off x="250165" y="401725"/>
            <a:ext cx="8744303" cy="291166"/>
          </a:xfrm>
          <a:prstGeom prst="rect">
            <a:avLst/>
          </a:prstGeom>
        </p:spPr>
        <p:txBody>
          <a:bodyPr/>
          <a:lstStyle/>
          <a:p>
            <a:pPr marL="342900" indent="-342900" eaLnBrk="0" hangingPunct="0">
              <a:spcBef>
                <a:spcPct val="20000"/>
              </a:spcBef>
              <a:defRPr/>
            </a:pPr>
            <a:r>
              <a:rPr lang="lv-LV" sz="1100" dirty="0">
                <a:latin typeface="+mn-lt"/>
              </a:rPr>
              <a:t>Cik lielā mērā Jūs piekrītat vai nepiekrītat šādam apgalvojumam par latviešu valodas lietošanu medijos?</a:t>
            </a:r>
            <a:endParaRPr kumimoji="0" lang="lv-LV" sz="11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12">
            <a:extLst>
              <a:ext uri="{FF2B5EF4-FFF2-40B4-BE49-F238E27FC236}">
                <a16:creationId xmlns:a16="http://schemas.microsoft.com/office/drawing/2014/main" id="{2219FEF4-6902-2DA0-341E-60F6EE3C0346}"/>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sz="2000" b="0" i="0" u="none" strike="noStrike" kern="1200" cap="none" spc="0" normalizeH="0" baseline="0" noProof="0" dirty="0">
                <a:ln>
                  <a:noFill/>
                </a:ln>
                <a:solidFill>
                  <a:srgbClr val="990033"/>
                </a:solidFill>
                <a:effectLst/>
                <a:uLnTx/>
                <a:uFillTx/>
                <a:latin typeface="+mj-lt"/>
                <a:ea typeface="+mj-ea"/>
                <a:cs typeface="+mj-cs"/>
              </a:rPr>
              <a:t>Priekšstati par latviešu valodas lietošanu medijos </a:t>
            </a:r>
          </a:p>
        </p:txBody>
      </p:sp>
      <p:sp>
        <p:nvSpPr>
          <p:cNvPr id="4" name="TextBox 3">
            <a:extLst>
              <a:ext uri="{FF2B5EF4-FFF2-40B4-BE49-F238E27FC236}">
                <a16:creationId xmlns:a16="http://schemas.microsoft.com/office/drawing/2014/main" id="{CBC16929-FB78-C32A-C3CF-E7E6EFB4D040}"/>
              </a:ext>
            </a:extLst>
          </p:cNvPr>
          <p:cNvSpPr txBox="1"/>
          <p:nvPr/>
        </p:nvSpPr>
        <p:spPr>
          <a:xfrm>
            <a:off x="3285432" y="620694"/>
            <a:ext cx="5609074" cy="261610"/>
          </a:xfrm>
          <a:prstGeom prst="rect">
            <a:avLst/>
          </a:prstGeom>
          <a:noFill/>
        </p:spPr>
        <p:txBody>
          <a:bodyPr wrap="square" rtlCol="0">
            <a:spAutoFit/>
          </a:bodyPr>
          <a:lstStyle/>
          <a:p>
            <a:r>
              <a:rPr lang="lv-LV" sz="1100" b="1" dirty="0">
                <a:solidFill>
                  <a:srgbClr val="000099"/>
                </a:solidFill>
                <a:latin typeface="+mn-lt"/>
              </a:rPr>
              <a:t>Mani ļoti satrauc latviešu valodas kvalitāte  medijos</a:t>
            </a:r>
            <a:endParaRPr lang="en-US" sz="1100" b="1" dirty="0">
              <a:solidFill>
                <a:srgbClr val="000099"/>
              </a:solidFill>
              <a:latin typeface="+mn-lt"/>
            </a:endParaRPr>
          </a:p>
        </p:txBody>
      </p:sp>
      <p:graphicFrame>
        <p:nvGraphicFramePr>
          <p:cNvPr id="5" name="Chart 4">
            <a:extLst>
              <a:ext uri="{FF2B5EF4-FFF2-40B4-BE49-F238E27FC236}">
                <a16:creationId xmlns:a16="http://schemas.microsoft.com/office/drawing/2014/main" id="{A8A2F4DF-C465-7B83-3320-011F5DCB9CAE}"/>
              </a:ext>
            </a:extLst>
          </p:cNvPr>
          <p:cNvGraphicFramePr/>
          <p:nvPr>
            <p:extLst>
              <p:ext uri="{D42A27DB-BD31-4B8C-83A1-F6EECF244321}">
                <p14:modId xmlns:p14="http://schemas.microsoft.com/office/powerpoint/2010/main" val="2481118566"/>
              </p:ext>
            </p:extLst>
          </p:nvPr>
        </p:nvGraphicFramePr>
        <p:xfrm>
          <a:off x="1371837" y="914547"/>
          <a:ext cx="7668883" cy="5178749"/>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03C2EB1E-DE9F-E6EF-F1BD-2089C9FE191F}"/>
              </a:ext>
            </a:extLst>
          </p:cNvPr>
          <p:cNvSpPr txBox="1"/>
          <p:nvPr/>
        </p:nvSpPr>
        <p:spPr>
          <a:xfrm>
            <a:off x="4211960" y="6040027"/>
            <a:ext cx="2114681" cy="246221"/>
          </a:xfrm>
          <a:prstGeom prst="rect">
            <a:avLst/>
          </a:prstGeom>
          <a:noFill/>
        </p:spPr>
        <p:txBody>
          <a:bodyPr wrap="none" rtlCol="0">
            <a:spAutoFit/>
          </a:bodyPr>
          <a:lstStyle/>
          <a:p>
            <a:r>
              <a:rPr lang="lv-LV" sz="1000" dirty="0">
                <a:latin typeface="+mj-lt"/>
              </a:rPr>
              <a:t>Bāze: visi aptaujas dalībnieki; n=</a:t>
            </a:r>
            <a:r>
              <a:rPr lang="en-US" sz="1000" dirty="0">
                <a:latin typeface="+mj-lt"/>
              </a:rPr>
              <a:t>1041</a:t>
            </a:r>
            <a:endParaRPr lang="lv-LV" sz="1000" dirty="0">
              <a:latin typeface="+mj-lt"/>
            </a:endParaRPr>
          </a:p>
        </p:txBody>
      </p:sp>
    </p:spTree>
    <p:extLst>
      <p:ext uri="{BB962C8B-B14F-4D97-AF65-F5344CB8AC3E}">
        <p14:creationId xmlns:p14="http://schemas.microsoft.com/office/powerpoint/2010/main" val="6724104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6F2B4A07-C4D7-159A-C6E0-93E0617DBC53}"/>
              </a:ext>
            </a:extLst>
          </p:cNvPr>
          <p:cNvSpPr txBox="1">
            <a:spLocks/>
          </p:cNvSpPr>
          <p:nvPr/>
        </p:nvSpPr>
        <p:spPr>
          <a:xfrm>
            <a:off x="250165" y="401725"/>
            <a:ext cx="8744303" cy="291166"/>
          </a:xfrm>
          <a:prstGeom prst="rect">
            <a:avLst/>
          </a:prstGeom>
        </p:spPr>
        <p:txBody>
          <a:bodyPr/>
          <a:lstStyle/>
          <a:p>
            <a:pPr marL="342900" indent="-342900" eaLnBrk="0" hangingPunct="0">
              <a:spcBef>
                <a:spcPct val="20000"/>
              </a:spcBef>
              <a:defRPr/>
            </a:pPr>
            <a:r>
              <a:rPr lang="lv-LV" sz="1100" dirty="0">
                <a:latin typeface="+mn-lt"/>
              </a:rPr>
              <a:t>Cik lielā mērā Jūs piekrītat vai nepiekrītat šādam apgalvojumam par latviešu valodas lietošanu medijos?</a:t>
            </a:r>
            <a:endParaRPr kumimoji="0" lang="lv-LV" sz="11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12">
            <a:extLst>
              <a:ext uri="{FF2B5EF4-FFF2-40B4-BE49-F238E27FC236}">
                <a16:creationId xmlns:a16="http://schemas.microsoft.com/office/drawing/2014/main" id="{EDBDAAFA-41DA-9A7A-0D7C-9E1BA6BC93D1}"/>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sz="2000" b="0" i="0" u="none" strike="noStrike" kern="1200" cap="none" spc="0" normalizeH="0" baseline="0" noProof="0" dirty="0">
                <a:ln>
                  <a:noFill/>
                </a:ln>
                <a:solidFill>
                  <a:srgbClr val="990033"/>
                </a:solidFill>
                <a:effectLst/>
                <a:uLnTx/>
                <a:uFillTx/>
                <a:latin typeface="+mj-lt"/>
                <a:ea typeface="+mj-ea"/>
                <a:cs typeface="+mj-cs"/>
              </a:rPr>
              <a:t>Priekšstati par latviešu valodas lietošanu medijos </a:t>
            </a:r>
          </a:p>
        </p:txBody>
      </p:sp>
      <p:sp>
        <p:nvSpPr>
          <p:cNvPr id="4" name="TextBox 3">
            <a:extLst>
              <a:ext uri="{FF2B5EF4-FFF2-40B4-BE49-F238E27FC236}">
                <a16:creationId xmlns:a16="http://schemas.microsoft.com/office/drawing/2014/main" id="{B5431048-3F5C-25C3-0E8B-F77A65CD13D4}"/>
              </a:ext>
            </a:extLst>
          </p:cNvPr>
          <p:cNvSpPr txBox="1"/>
          <p:nvPr/>
        </p:nvSpPr>
        <p:spPr>
          <a:xfrm>
            <a:off x="1691680" y="620694"/>
            <a:ext cx="7202826" cy="261610"/>
          </a:xfrm>
          <a:prstGeom prst="rect">
            <a:avLst/>
          </a:prstGeom>
          <a:noFill/>
        </p:spPr>
        <p:txBody>
          <a:bodyPr wrap="square" rtlCol="0">
            <a:spAutoFit/>
          </a:bodyPr>
          <a:lstStyle/>
          <a:p>
            <a:r>
              <a:rPr lang="lv-LV" sz="1100" b="1" dirty="0">
                <a:solidFill>
                  <a:srgbClr val="000099"/>
                </a:solidFill>
                <a:latin typeface="+mn-lt"/>
              </a:rPr>
              <a:t>Man patīk, ja mediju satura veidotāju valoda nav “perfekta”, - tādējādi medijs un satura paudējs šķiet dzīvāks, dabiskāks</a:t>
            </a:r>
            <a:endParaRPr lang="en-US" sz="1100" b="1" dirty="0">
              <a:solidFill>
                <a:srgbClr val="000099"/>
              </a:solidFill>
              <a:latin typeface="+mn-lt"/>
            </a:endParaRPr>
          </a:p>
        </p:txBody>
      </p:sp>
      <p:graphicFrame>
        <p:nvGraphicFramePr>
          <p:cNvPr id="5" name="Chart 4">
            <a:extLst>
              <a:ext uri="{FF2B5EF4-FFF2-40B4-BE49-F238E27FC236}">
                <a16:creationId xmlns:a16="http://schemas.microsoft.com/office/drawing/2014/main" id="{E79A37F4-07C2-8F57-3EE4-7B7724B49733}"/>
              </a:ext>
            </a:extLst>
          </p:cNvPr>
          <p:cNvGraphicFramePr/>
          <p:nvPr>
            <p:extLst>
              <p:ext uri="{D42A27DB-BD31-4B8C-83A1-F6EECF244321}">
                <p14:modId xmlns:p14="http://schemas.microsoft.com/office/powerpoint/2010/main" val="3918413291"/>
              </p:ext>
            </p:extLst>
          </p:nvPr>
        </p:nvGraphicFramePr>
        <p:xfrm>
          <a:off x="1371837" y="914547"/>
          <a:ext cx="7668883" cy="5178749"/>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85944BEB-4DF8-DE7C-519D-4E18D366BA04}"/>
              </a:ext>
            </a:extLst>
          </p:cNvPr>
          <p:cNvSpPr txBox="1"/>
          <p:nvPr/>
        </p:nvSpPr>
        <p:spPr>
          <a:xfrm>
            <a:off x="4211960" y="6040027"/>
            <a:ext cx="2114681" cy="246221"/>
          </a:xfrm>
          <a:prstGeom prst="rect">
            <a:avLst/>
          </a:prstGeom>
          <a:noFill/>
        </p:spPr>
        <p:txBody>
          <a:bodyPr wrap="none" rtlCol="0">
            <a:spAutoFit/>
          </a:bodyPr>
          <a:lstStyle/>
          <a:p>
            <a:r>
              <a:rPr lang="lv-LV" sz="1000" dirty="0">
                <a:latin typeface="+mj-lt"/>
              </a:rPr>
              <a:t>Bāze: visi aptaujas dalībnieki; n=</a:t>
            </a:r>
            <a:r>
              <a:rPr lang="en-US" sz="1000" dirty="0">
                <a:latin typeface="+mj-lt"/>
              </a:rPr>
              <a:t>1041</a:t>
            </a:r>
            <a:endParaRPr lang="lv-LV" sz="1000" dirty="0">
              <a:latin typeface="+mj-lt"/>
            </a:endParaRPr>
          </a:p>
        </p:txBody>
      </p:sp>
    </p:spTree>
    <p:extLst>
      <p:ext uri="{BB962C8B-B14F-4D97-AF65-F5344CB8AC3E}">
        <p14:creationId xmlns:p14="http://schemas.microsoft.com/office/powerpoint/2010/main" val="168440876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9BB7198A-C623-BCBC-2625-6CD6C01AED99}"/>
              </a:ext>
            </a:extLst>
          </p:cNvPr>
          <p:cNvSpPr txBox="1">
            <a:spLocks/>
          </p:cNvSpPr>
          <p:nvPr/>
        </p:nvSpPr>
        <p:spPr>
          <a:xfrm>
            <a:off x="250165" y="401725"/>
            <a:ext cx="8744303" cy="291166"/>
          </a:xfrm>
          <a:prstGeom prst="rect">
            <a:avLst/>
          </a:prstGeom>
        </p:spPr>
        <p:txBody>
          <a:bodyPr/>
          <a:lstStyle/>
          <a:p>
            <a:pPr marL="342900" indent="-342900" eaLnBrk="0" hangingPunct="0">
              <a:spcBef>
                <a:spcPct val="20000"/>
              </a:spcBef>
              <a:defRPr/>
            </a:pPr>
            <a:r>
              <a:rPr lang="lv-LV" sz="1100" dirty="0">
                <a:latin typeface="+mn-lt"/>
              </a:rPr>
              <a:t>Cik lielā mērā Jūs piekrītat vai nepiekrītat šādam apgalvojumam par latviešu valodas lietošanu medijos?</a:t>
            </a:r>
            <a:endParaRPr kumimoji="0" lang="lv-LV" sz="11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12">
            <a:extLst>
              <a:ext uri="{FF2B5EF4-FFF2-40B4-BE49-F238E27FC236}">
                <a16:creationId xmlns:a16="http://schemas.microsoft.com/office/drawing/2014/main" id="{97300448-4753-3AA7-5922-5ABC8129D300}"/>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sz="2000" b="0" i="0" u="none" strike="noStrike" kern="1200" cap="none" spc="0" normalizeH="0" baseline="0" noProof="0" dirty="0">
                <a:ln>
                  <a:noFill/>
                </a:ln>
                <a:solidFill>
                  <a:srgbClr val="990033"/>
                </a:solidFill>
                <a:effectLst/>
                <a:uLnTx/>
                <a:uFillTx/>
                <a:latin typeface="+mj-lt"/>
                <a:ea typeface="+mj-ea"/>
                <a:cs typeface="+mj-cs"/>
              </a:rPr>
              <a:t>Priekšstati par latviešu valodas lietošanu medijos </a:t>
            </a:r>
          </a:p>
        </p:txBody>
      </p:sp>
      <p:sp>
        <p:nvSpPr>
          <p:cNvPr id="4" name="TextBox 3">
            <a:extLst>
              <a:ext uri="{FF2B5EF4-FFF2-40B4-BE49-F238E27FC236}">
                <a16:creationId xmlns:a16="http://schemas.microsoft.com/office/drawing/2014/main" id="{CF3CA924-036E-10C3-933F-F121143B02A8}"/>
              </a:ext>
            </a:extLst>
          </p:cNvPr>
          <p:cNvSpPr txBox="1"/>
          <p:nvPr/>
        </p:nvSpPr>
        <p:spPr>
          <a:xfrm>
            <a:off x="3285432" y="620694"/>
            <a:ext cx="5609074" cy="261610"/>
          </a:xfrm>
          <a:prstGeom prst="rect">
            <a:avLst/>
          </a:prstGeom>
          <a:noFill/>
        </p:spPr>
        <p:txBody>
          <a:bodyPr wrap="square" rtlCol="0">
            <a:spAutoFit/>
          </a:bodyPr>
          <a:lstStyle/>
          <a:p>
            <a:r>
              <a:rPr lang="lv-LV" sz="1100" b="1" dirty="0">
                <a:solidFill>
                  <a:srgbClr val="000099"/>
                </a:solidFill>
                <a:latin typeface="+mn-lt"/>
              </a:rPr>
              <a:t>Žurnālista valodas kvalitāte neietekmē manu uzticēšanos šim žurnālistam</a:t>
            </a:r>
            <a:endParaRPr lang="en-US" sz="1100" b="1" dirty="0">
              <a:solidFill>
                <a:srgbClr val="000099"/>
              </a:solidFill>
              <a:latin typeface="+mn-lt"/>
            </a:endParaRPr>
          </a:p>
        </p:txBody>
      </p:sp>
      <p:graphicFrame>
        <p:nvGraphicFramePr>
          <p:cNvPr id="5" name="Chart 4">
            <a:extLst>
              <a:ext uri="{FF2B5EF4-FFF2-40B4-BE49-F238E27FC236}">
                <a16:creationId xmlns:a16="http://schemas.microsoft.com/office/drawing/2014/main" id="{54334FE1-743B-C110-344D-5CC467B357E3}"/>
              </a:ext>
            </a:extLst>
          </p:cNvPr>
          <p:cNvGraphicFramePr/>
          <p:nvPr>
            <p:extLst>
              <p:ext uri="{D42A27DB-BD31-4B8C-83A1-F6EECF244321}">
                <p14:modId xmlns:p14="http://schemas.microsoft.com/office/powerpoint/2010/main" val="3430617746"/>
              </p:ext>
            </p:extLst>
          </p:nvPr>
        </p:nvGraphicFramePr>
        <p:xfrm>
          <a:off x="1371837" y="914547"/>
          <a:ext cx="7668883" cy="5178749"/>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A8D5183F-EE8C-49EF-5D86-36F69AD62C2E}"/>
              </a:ext>
            </a:extLst>
          </p:cNvPr>
          <p:cNvSpPr txBox="1"/>
          <p:nvPr/>
        </p:nvSpPr>
        <p:spPr>
          <a:xfrm>
            <a:off x="4211960" y="6040027"/>
            <a:ext cx="2114681" cy="246221"/>
          </a:xfrm>
          <a:prstGeom prst="rect">
            <a:avLst/>
          </a:prstGeom>
          <a:noFill/>
        </p:spPr>
        <p:txBody>
          <a:bodyPr wrap="none" rtlCol="0">
            <a:spAutoFit/>
          </a:bodyPr>
          <a:lstStyle/>
          <a:p>
            <a:r>
              <a:rPr lang="lv-LV" sz="1000" dirty="0">
                <a:latin typeface="+mj-lt"/>
              </a:rPr>
              <a:t>Bāze: visi aptaujas dalībnieki; n=</a:t>
            </a:r>
            <a:r>
              <a:rPr lang="en-US" sz="1000" dirty="0">
                <a:latin typeface="+mj-lt"/>
              </a:rPr>
              <a:t>1041</a:t>
            </a:r>
            <a:endParaRPr lang="lv-LV" sz="1000" dirty="0">
              <a:latin typeface="+mj-lt"/>
            </a:endParaRPr>
          </a:p>
        </p:txBody>
      </p:sp>
    </p:spTree>
    <p:extLst>
      <p:ext uri="{BB962C8B-B14F-4D97-AF65-F5344CB8AC3E}">
        <p14:creationId xmlns:p14="http://schemas.microsoft.com/office/powerpoint/2010/main" val="68273113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D22110F6-83D2-8B49-396D-EEF5B81D63E2}"/>
              </a:ext>
            </a:extLst>
          </p:cNvPr>
          <p:cNvSpPr txBox="1">
            <a:spLocks/>
          </p:cNvSpPr>
          <p:nvPr/>
        </p:nvSpPr>
        <p:spPr>
          <a:xfrm>
            <a:off x="250165" y="401725"/>
            <a:ext cx="8744303" cy="291166"/>
          </a:xfrm>
          <a:prstGeom prst="rect">
            <a:avLst/>
          </a:prstGeom>
        </p:spPr>
        <p:txBody>
          <a:bodyPr/>
          <a:lstStyle/>
          <a:p>
            <a:pPr marL="342900" indent="-342900" eaLnBrk="0" hangingPunct="0">
              <a:spcBef>
                <a:spcPct val="20000"/>
              </a:spcBef>
              <a:defRPr/>
            </a:pPr>
            <a:r>
              <a:rPr lang="lv-LV" sz="1100" dirty="0">
                <a:latin typeface="+mn-lt"/>
              </a:rPr>
              <a:t>Cik lielā mērā Jūs piekrītat vai nepiekrītat šādam apgalvojumam par latviešu valodas lietošanu medijos?</a:t>
            </a:r>
            <a:endParaRPr kumimoji="0" lang="lv-LV" sz="11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12">
            <a:extLst>
              <a:ext uri="{FF2B5EF4-FFF2-40B4-BE49-F238E27FC236}">
                <a16:creationId xmlns:a16="http://schemas.microsoft.com/office/drawing/2014/main" id="{32F791FA-CDF1-62C2-94B8-F675AD5666D6}"/>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sz="2000" b="0" i="0" u="none" strike="noStrike" kern="1200" cap="none" spc="0" normalizeH="0" baseline="0" noProof="0" dirty="0">
                <a:ln>
                  <a:noFill/>
                </a:ln>
                <a:solidFill>
                  <a:srgbClr val="990033"/>
                </a:solidFill>
                <a:effectLst/>
                <a:uLnTx/>
                <a:uFillTx/>
                <a:latin typeface="+mj-lt"/>
                <a:ea typeface="+mj-ea"/>
                <a:cs typeface="+mj-cs"/>
              </a:rPr>
              <a:t>Priekšstati par latviešu valodas lietošanu medijos </a:t>
            </a:r>
          </a:p>
        </p:txBody>
      </p:sp>
      <p:sp>
        <p:nvSpPr>
          <p:cNvPr id="4" name="TextBox 3">
            <a:extLst>
              <a:ext uri="{FF2B5EF4-FFF2-40B4-BE49-F238E27FC236}">
                <a16:creationId xmlns:a16="http://schemas.microsoft.com/office/drawing/2014/main" id="{30943F4B-9267-FA49-B569-49F7514651E0}"/>
              </a:ext>
            </a:extLst>
          </p:cNvPr>
          <p:cNvSpPr txBox="1"/>
          <p:nvPr/>
        </p:nvSpPr>
        <p:spPr>
          <a:xfrm>
            <a:off x="2987824" y="620694"/>
            <a:ext cx="5906682" cy="261610"/>
          </a:xfrm>
          <a:prstGeom prst="rect">
            <a:avLst/>
          </a:prstGeom>
          <a:noFill/>
        </p:spPr>
        <p:txBody>
          <a:bodyPr wrap="square" rtlCol="0">
            <a:spAutoFit/>
          </a:bodyPr>
          <a:lstStyle/>
          <a:p>
            <a:r>
              <a:rPr lang="lv-LV" sz="1100" b="1" dirty="0">
                <a:solidFill>
                  <a:srgbClr val="000099"/>
                </a:solidFill>
                <a:latin typeface="+mn-lt"/>
              </a:rPr>
              <a:t>Lietojot medijus latviešu valodā, es parasti nepievēršu uzmanību valodas kvalitātei</a:t>
            </a:r>
            <a:endParaRPr lang="en-US" sz="1100" b="1" dirty="0">
              <a:solidFill>
                <a:srgbClr val="000099"/>
              </a:solidFill>
              <a:latin typeface="+mn-lt"/>
            </a:endParaRPr>
          </a:p>
        </p:txBody>
      </p:sp>
      <p:graphicFrame>
        <p:nvGraphicFramePr>
          <p:cNvPr id="5" name="Chart 4">
            <a:extLst>
              <a:ext uri="{FF2B5EF4-FFF2-40B4-BE49-F238E27FC236}">
                <a16:creationId xmlns:a16="http://schemas.microsoft.com/office/drawing/2014/main" id="{94DAF4A1-49E7-2877-A0C2-0CB95C147899}"/>
              </a:ext>
            </a:extLst>
          </p:cNvPr>
          <p:cNvGraphicFramePr/>
          <p:nvPr>
            <p:extLst>
              <p:ext uri="{D42A27DB-BD31-4B8C-83A1-F6EECF244321}">
                <p14:modId xmlns:p14="http://schemas.microsoft.com/office/powerpoint/2010/main" val="1261325999"/>
              </p:ext>
            </p:extLst>
          </p:nvPr>
        </p:nvGraphicFramePr>
        <p:xfrm>
          <a:off x="1371837" y="914547"/>
          <a:ext cx="7668883" cy="5178749"/>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FF4A7737-978F-F11C-BC0C-4A2CDFF90324}"/>
              </a:ext>
            </a:extLst>
          </p:cNvPr>
          <p:cNvSpPr txBox="1"/>
          <p:nvPr/>
        </p:nvSpPr>
        <p:spPr>
          <a:xfrm>
            <a:off x="4211960" y="6040027"/>
            <a:ext cx="2114681" cy="246221"/>
          </a:xfrm>
          <a:prstGeom prst="rect">
            <a:avLst/>
          </a:prstGeom>
          <a:noFill/>
        </p:spPr>
        <p:txBody>
          <a:bodyPr wrap="none" rtlCol="0">
            <a:spAutoFit/>
          </a:bodyPr>
          <a:lstStyle/>
          <a:p>
            <a:r>
              <a:rPr lang="lv-LV" sz="1000" dirty="0">
                <a:latin typeface="+mj-lt"/>
              </a:rPr>
              <a:t>Bāze: visi aptaujas dalībnieki; n=</a:t>
            </a:r>
            <a:r>
              <a:rPr lang="en-US" sz="1000" dirty="0">
                <a:latin typeface="+mj-lt"/>
              </a:rPr>
              <a:t>1041</a:t>
            </a:r>
            <a:endParaRPr lang="lv-LV" sz="1000" dirty="0">
              <a:latin typeface="+mj-lt"/>
            </a:endParaRPr>
          </a:p>
        </p:txBody>
      </p:sp>
    </p:spTree>
    <p:extLst>
      <p:ext uri="{BB962C8B-B14F-4D97-AF65-F5344CB8AC3E}">
        <p14:creationId xmlns:p14="http://schemas.microsoft.com/office/powerpoint/2010/main" val="228253461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42B48207-4722-A03D-A451-2917423277B3}"/>
              </a:ext>
            </a:extLst>
          </p:cNvPr>
          <p:cNvSpPr txBox="1">
            <a:spLocks/>
          </p:cNvSpPr>
          <p:nvPr/>
        </p:nvSpPr>
        <p:spPr>
          <a:xfrm>
            <a:off x="250165" y="401725"/>
            <a:ext cx="8744303" cy="291166"/>
          </a:xfrm>
          <a:prstGeom prst="rect">
            <a:avLst/>
          </a:prstGeom>
        </p:spPr>
        <p:txBody>
          <a:bodyPr/>
          <a:lstStyle/>
          <a:p>
            <a:pPr marL="342900" indent="-342900" eaLnBrk="0" hangingPunct="0">
              <a:spcBef>
                <a:spcPct val="20000"/>
              </a:spcBef>
              <a:defRPr/>
            </a:pPr>
            <a:r>
              <a:rPr lang="lv-LV" sz="1100" dirty="0">
                <a:latin typeface="+mn-lt"/>
              </a:rPr>
              <a:t>Cik lielā mērā Jūs piekrītat vai nepiekrītat šādam apgalvojumam par latviešu valodas lietošanu medijos?</a:t>
            </a:r>
            <a:endParaRPr kumimoji="0" lang="lv-LV" sz="11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12">
            <a:extLst>
              <a:ext uri="{FF2B5EF4-FFF2-40B4-BE49-F238E27FC236}">
                <a16:creationId xmlns:a16="http://schemas.microsoft.com/office/drawing/2014/main" id="{277EFB6A-FB4A-41A9-A56C-F716F782E9EE}"/>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sz="2000" b="0" i="0" u="none" strike="noStrike" kern="1200" cap="none" spc="0" normalizeH="0" baseline="0" noProof="0" dirty="0">
                <a:ln>
                  <a:noFill/>
                </a:ln>
                <a:solidFill>
                  <a:srgbClr val="990033"/>
                </a:solidFill>
                <a:effectLst/>
                <a:uLnTx/>
                <a:uFillTx/>
                <a:latin typeface="+mj-lt"/>
                <a:ea typeface="+mj-ea"/>
                <a:cs typeface="+mj-cs"/>
              </a:rPr>
              <a:t>Priekšstati par latviešu valodas lietošanu medijos </a:t>
            </a:r>
          </a:p>
        </p:txBody>
      </p:sp>
      <p:sp>
        <p:nvSpPr>
          <p:cNvPr id="4" name="TextBox 3">
            <a:extLst>
              <a:ext uri="{FF2B5EF4-FFF2-40B4-BE49-F238E27FC236}">
                <a16:creationId xmlns:a16="http://schemas.microsoft.com/office/drawing/2014/main" id="{045A203C-C4AD-370F-7BD4-0507CE4B2842}"/>
              </a:ext>
            </a:extLst>
          </p:cNvPr>
          <p:cNvSpPr txBox="1"/>
          <p:nvPr/>
        </p:nvSpPr>
        <p:spPr>
          <a:xfrm>
            <a:off x="2555776" y="620694"/>
            <a:ext cx="6338730" cy="261610"/>
          </a:xfrm>
          <a:prstGeom prst="rect">
            <a:avLst/>
          </a:prstGeom>
          <a:noFill/>
        </p:spPr>
        <p:txBody>
          <a:bodyPr wrap="square" rtlCol="0">
            <a:spAutoFit/>
          </a:bodyPr>
          <a:lstStyle/>
          <a:p>
            <a:pPr algn="ctr"/>
            <a:r>
              <a:rPr lang="lv-LV" sz="1100" b="1" dirty="0">
                <a:solidFill>
                  <a:srgbClr val="000099"/>
                </a:solidFill>
                <a:latin typeface="+mn-lt"/>
              </a:rPr>
              <a:t>Medija valodas kvalitāte neietekmē manu uzticēšanos šim medijam</a:t>
            </a:r>
            <a:endParaRPr lang="en-US" sz="1100" b="1" dirty="0">
              <a:solidFill>
                <a:srgbClr val="000099"/>
              </a:solidFill>
              <a:latin typeface="+mn-lt"/>
            </a:endParaRPr>
          </a:p>
        </p:txBody>
      </p:sp>
      <p:graphicFrame>
        <p:nvGraphicFramePr>
          <p:cNvPr id="5" name="Chart 4">
            <a:extLst>
              <a:ext uri="{FF2B5EF4-FFF2-40B4-BE49-F238E27FC236}">
                <a16:creationId xmlns:a16="http://schemas.microsoft.com/office/drawing/2014/main" id="{993C405A-2898-93B8-1E02-6C4874650005}"/>
              </a:ext>
            </a:extLst>
          </p:cNvPr>
          <p:cNvGraphicFramePr/>
          <p:nvPr>
            <p:extLst>
              <p:ext uri="{D42A27DB-BD31-4B8C-83A1-F6EECF244321}">
                <p14:modId xmlns:p14="http://schemas.microsoft.com/office/powerpoint/2010/main" val="3252682009"/>
              </p:ext>
            </p:extLst>
          </p:nvPr>
        </p:nvGraphicFramePr>
        <p:xfrm>
          <a:off x="1371837" y="1051581"/>
          <a:ext cx="7668883" cy="5041715"/>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3598B5F1-FD46-C7D9-13C5-C417C5B3A734}"/>
              </a:ext>
            </a:extLst>
          </p:cNvPr>
          <p:cNvSpPr txBox="1"/>
          <p:nvPr/>
        </p:nvSpPr>
        <p:spPr>
          <a:xfrm>
            <a:off x="4211960" y="6040027"/>
            <a:ext cx="2114681" cy="246221"/>
          </a:xfrm>
          <a:prstGeom prst="rect">
            <a:avLst/>
          </a:prstGeom>
          <a:noFill/>
        </p:spPr>
        <p:txBody>
          <a:bodyPr wrap="none" rtlCol="0">
            <a:spAutoFit/>
          </a:bodyPr>
          <a:lstStyle/>
          <a:p>
            <a:r>
              <a:rPr lang="lv-LV" sz="1000" dirty="0">
                <a:latin typeface="+mj-lt"/>
              </a:rPr>
              <a:t>Bāze: visi aptaujas dalībnieki; n=</a:t>
            </a:r>
            <a:r>
              <a:rPr lang="en-US" sz="1000" dirty="0">
                <a:latin typeface="+mj-lt"/>
              </a:rPr>
              <a:t>1041</a:t>
            </a:r>
            <a:endParaRPr lang="lv-LV" sz="1000" dirty="0">
              <a:latin typeface="+mj-lt"/>
            </a:endParaRPr>
          </a:p>
        </p:txBody>
      </p:sp>
    </p:spTree>
    <p:extLst>
      <p:ext uri="{BB962C8B-B14F-4D97-AF65-F5344CB8AC3E}">
        <p14:creationId xmlns:p14="http://schemas.microsoft.com/office/powerpoint/2010/main" val="59191879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5E8B7D5B-BF80-544D-668F-2E9A011EFECE}"/>
              </a:ext>
            </a:extLst>
          </p:cNvPr>
          <p:cNvSpPr txBox="1">
            <a:spLocks/>
          </p:cNvSpPr>
          <p:nvPr/>
        </p:nvSpPr>
        <p:spPr>
          <a:xfrm>
            <a:off x="250165" y="401725"/>
            <a:ext cx="8744303" cy="291166"/>
          </a:xfrm>
          <a:prstGeom prst="rect">
            <a:avLst/>
          </a:prstGeom>
        </p:spPr>
        <p:txBody>
          <a:bodyPr/>
          <a:lstStyle/>
          <a:p>
            <a:pPr marL="342900" indent="-342900" eaLnBrk="0" hangingPunct="0">
              <a:spcBef>
                <a:spcPct val="20000"/>
              </a:spcBef>
              <a:defRPr/>
            </a:pPr>
            <a:r>
              <a:rPr lang="lv-LV" sz="1100" dirty="0">
                <a:latin typeface="+mn-lt"/>
              </a:rPr>
              <a:t>Cik lielā mērā Jūs piekrītat vai nepiekrītat šādam apgalvojumam par latviešu valodas lietošanu medijos?</a:t>
            </a:r>
            <a:endParaRPr kumimoji="0" lang="lv-LV" sz="11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12">
            <a:extLst>
              <a:ext uri="{FF2B5EF4-FFF2-40B4-BE49-F238E27FC236}">
                <a16:creationId xmlns:a16="http://schemas.microsoft.com/office/drawing/2014/main" id="{F3C6BFFB-36A8-4B72-7CAE-4F5E9D3E3E65}"/>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sz="2000" b="0" i="0" u="none" strike="noStrike" kern="1200" cap="none" spc="0" normalizeH="0" baseline="0" noProof="0" dirty="0">
                <a:ln>
                  <a:noFill/>
                </a:ln>
                <a:solidFill>
                  <a:srgbClr val="990033"/>
                </a:solidFill>
                <a:effectLst/>
                <a:uLnTx/>
                <a:uFillTx/>
                <a:latin typeface="+mj-lt"/>
                <a:ea typeface="+mj-ea"/>
                <a:cs typeface="+mj-cs"/>
              </a:rPr>
              <a:t>Priekšstati par latviešu valodas lietošanu medijos </a:t>
            </a:r>
          </a:p>
        </p:txBody>
      </p:sp>
      <p:sp>
        <p:nvSpPr>
          <p:cNvPr id="4" name="TextBox 3">
            <a:extLst>
              <a:ext uri="{FF2B5EF4-FFF2-40B4-BE49-F238E27FC236}">
                <a16:creationId xmlns:a16="http://schemas.microsoft.com/office/drawing/2014/main" id="{B66564EA-C021-6A8B-528D-3CE3C7A6AE0B}"/>
              </a:ext>
            </a:extLst>
          </p:cNvPr>
          <p:cNvSpPr txBox="1"/>
          <p:nvPr/>
        </p:nvSpPr>
        <p:spPr>
          <a:xfrm>
            <a:off x="2987824" y="620694"/>
            <a:ext cx="5906682" cy="261610"/>
          </a:xfrm>
          <a:prstGeom prst="rect">
            <a:avLst/>
          </a:prstGeom>
          <a:noFill/>
        </p:spPr>
        <p:txBody>
          <a:bodyPr wrap="square" rtlCol="0">
            <a:spAutoFit/>
          </a:bodyPr>
          <a:lstStyle/>
          <a:p>
            <a:pPr algn="ctr"/>
            <a:r>
              <a:rPr lang="lv-LV" sz="1100" b="1" dirty="0">
                <a:solidFill>
                  <a:srgbClr val="000099"/>
                </a:solidFill>
                <a:latin typeface="+mn-lt"/>
              </a:rPr>
              <a:t>Valodas stila kļūdas ir pieļaujamas interneta vietnēs, bet ne televīzijas un radio programmās</a:t>
            </a:r>
            <a:endParaRPr lang="en-US" sz="1100" b="1" dirty="0">
              <a:solidFill>
                <a:srgbClr val="000099"/>
              </a:solidFill>
              <a:latin typeface="+mn-lt"/>
            </a:endParaRPr>
          </a:p>
        </p:txBody>
      </p:sp>
      <p:graphicFrame>
        <p:nvGraphicFramePr>
          <p:cNvPr id="5" name="Chart 4">
            <a:extLst>
              <a:ext uri="{FF2B5EF4-FFF2-40B4-BE49-F238E27FC236}">
                <a16:creationId xmlns:a16="http://schemas.microsoft.com/office/drawing/2014/main" id="{F40D7DD6-3555-FD40-8D17-A4D6CD5ACD4F}"/>
              </a:ext>
            </a:extLst>
          </p:cNvPr>
          <p:cNvGraphicFramePr/>
          <p:nvPr>
            <p:extLst>
              <p:ext uri="{D42A27DB-BD31-4B8C-83A1-F6EECF244321}">
                <p14:modId xmlns:p14="http://schemas.microsoft.com/office/powerpoint/2010/main" val="1885445280"/>
              </p:ext>
            </p:extLst>
          </p:nvPr>
        </p:nvGraphicFramePr>
        <p:xfrm>
          <a:off x="1371837" y="1051581"/>
          <a:ext cx="7668883" cy="5041715"/>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B7C02BAB-EE99-97B2-1AB3-9E1F9D7042E7}"/>
              </a:ext>
            </a:extLst>
          </p:cNvPr>
          <p:cNvSpPr txBox="1"/>
          <p:nvPr/>
        </p:nvSpPr>
        <p:spPr>
          <a:xfrm>
            <a:off x="4211960" y="6040027"/>
            <a:ext cx="2114681" cy="246221"/>
          </a:xfrm>
          <a:prstGeom prst="rect">
            <a:avLst/>
          </a:prstGeom>
          <a:noFill/>
        </p:spPr>
        <p:txBody>
          <a:bodyPr wrap="none" rtlCol="0">
            <a:spAutoFit/>
          </a:bodyPr>
          <a:lstStyle/>
          <a:p>
            <a:r>
              <a:rPr lang="lv-LV" sz="1000" dirty="0">
                <a:latin typeface="+mj-lt"/>
              </a:rPr>
              <a:t>Bāze: visi aptaujas dalībnieki; n=</a:t>
            </a:r>
            <a:r>
              <a:rPr lang="en-US" sz="1000" dirty="0">
                <a:latin typeface="+mj-lt"/>
              </a:rPr>
              <a:t>1041</a:t>
            </a:r>
            <a:endParaRPr lang="lv-LV" sz="1000" dirty="0">
              <a:latin typeface="+mj-lt"/>
            </a:endParaRPr>
          </a:p>
        </p:txBody>
      </p:sp>
    </p:spTree>
    <p:extLst>
      <p:ext uri="{BB962C8B-B14F-4D97-AF65-F5344CB8AC3E}">
        <p14:creationId xmlns:p14="http://schemas.microsoft.com/office/powerpoint/2010/main" val="18919779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F9BB965-B421-119B-EB4C-8B0A16FB8DE0}"/>
              </a:ext>
            </a:extLst>
          </p:cNvPr>
          <p:cNvSpPr txBox="1"/>
          <p:nvPr/>
        </p:nvSpPr>
        <p:spPr>
          <a:xfrm>
            <a:off x="978318" y="4365104"/>
            <a:ext cx="6388287" cy="261610"/>
          </a:xfrm>
          <a:prstGeom prst="rect">
            <a:avLst/>
          </a:prstGeom>
          <a:noFill/>
        </p:spPr>
        <p:txBody>
          <a:bodyPr wrap="none" rtlCol="0">
            <a:spAutoFit/>
          </a:bodyPr>
          <a:lstStyle/>
          <a:p>
            <a:r>
              <a:rPr lang="lv-LV" sz="1100" dirty="0"/>
              <a:t>Lietojot pētījuma rezultātu statistiskās kļūdas noteikšanas tabulu, par kopējās izlases bāzi jāpieņem n = 1000.</a:t>
            </a:r>
          </a:p>
        </p:txBody>
      </p:sp>
      <p:sp>
        <p:nvSpPr>
          <p:cNvPr id="3" name="TextBox 2">
            <a:extLst>
              <a:ext uri="{FF2B5EF4-FFF2-40B4-BE49-F238E27FC236}">
                <a16:creationId xmlns:a16="http://schemas.microsoft.com/office/drawing/2014/main" id="{68F2E26C-BBB3-CE8B-1EE4-E473D0C602E6}"/>
              </a:ext>
            </a:extLst>
          </p:cNvPr>
          <p:cNvSpPr txBox="1"/>
          <p:nvPr/>
        </p:nvSpPr>
        <p:spPr>
          <a:xfrm>
            <a:off x="1152889" y="5271326"/>
            <a:ext cx="3406702" cy="261610"/>
          </a:xfrm>
          <a:prstGeom prst="rect">
            <a:avLst/>
          </a:prstGeom>
          <a:noFill/>
        </p:spPr>
        <p:txBody>
          <a:bodyPr wrap="none" rtlCol="0">
            <a:spAutoFit/>
          </a:bodyPr>
          <a:lstStyle/>
          <a:p>
            <a:r>
              <a:rPr lang="lv-LV" sz="1100" dirty="0"/>
              <a:t>= atbilžu sadalījums procentos %; n = respondentu skaits</a:t>
            </a:r>
          </a:p>
        </p:txBody>
      </p:sp>
      <p:sp>
        <p:nvSpPr>
          <p:cNvPr id="4" name="Rectangle 4">
            <a:extLst>
              <a:ext uri="{FF2B5EF4-FFF2-40B4-BE49-F238E27FC236}">
                <a16:creationId xmlns:a16="http://schemas.microsoft.com/office/drawing/2014/main" id="{AA2BDBC2-1C07-6BA7-B3CA-17033DCDECF0}"/>
              </a:ext>
            </a:extLst>
          </p:cNvPr>
          <p:cNvSpPr>
            <a:spLocks noChangeArrowheads="1"/>
          </p:cNvSpPr>
          <p:nvPr/>
        </p:nvSpPr>
        <p:spPr bwMode="auto">
          <a:xfrm>
            <a:off x="0" y="9048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sp>
        <p:nvSpPr>
          <p:cNvPr id="5" name="TextBox 4">
            <a:extLst>
              <a:ext uri="{FF2B5EF4-FFF2-40B4-BE49-F238E27FC236}">
                <a16:creationId xmlns:a16="http://schemas.microsoft.com/office/drawing/2014/main" id="{7EE26607-BE62-59C7-2A5E-1A335E2419BC}"/>
              </a:ext>
            </a:extLst>
          </p:cNvPr>
          <p:cNvSpPr txBox="1"/>
          <p:nvPr/>
        </p:nvSpPr>
        <p:spPr>
          <a:xfrm>
            <a:off x="978318" y="4606734"/>
            <a:ext cx="4993675" cy="261610"/>
          </a:xfrm>
          <a:prstGeom prst="rect">
            <a:avLst/>
          </a:prstGeom>
          <a:noFill/>
        </p:spPr>
        <p:txBody>
          <a:bodyPr wrap="none" rtlCol="0">
            <a:spAutoFit/>
          </a:bodyPr>
          <a:lstStyle/>
          <a:p>
            <a:r>
              <a:rPr lang="lv-LV" sz="1100" dirty="0"/>
              <a:t>Rezultātu precizitātes intervāls ar 95% varbūtību tiek aprēķināts pēc šādas formulas:</a:t>
            </a:r>
          </a:p>
        </p:txBody>
      </p:sp>
      <p:sp>
        <p:nvSpPr>
          <p:cNvPr id="6" name="Rectangle 10">
            <a:extLst>
              <a:ext uri="{FF2B5EF4-FFF2-40B4-BE49-F238E27FC236}">
                <a16:creationId xmlns:a16="http://schemas.microsoft.com/office/drawing/2014/main" id="{14D9596E-494D-2A81-8221-8D2AEADA5291}"/>
              </a:ext>
            </a:extLst>
          </p:cNvPr>
          <p:cNvSpPr>
            <a:spLocks noChangeArrowheads="1"/>
          </p:cNvSpPr>
          <p:nvPr/>
        </p:nvSpPr>
        <p:spPr bwMode="auto">
          <a:xfrm flipV="1">
            <a:off x="4428612" y="3516086"/>
            <a:ext cx="491731" cy="6313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lv-LV"/>
          </a:p>
        </p:txBody>
      </p:sp>
      <p:graphicFrame>
        <p:nvGraphicFramePr>
          <p:cNvPr id="7" name="Object 6">
            <a:extLst>
              <a:ext uri="{FF2B5EF4-FFF2-40B4-BE49-F238E27FC236}">
                <a16:creationId xmlns:a16="http://schemas.microsoft.com/office/drawing/2014/main" id="{1F0CE6C1-7236-27E0-DB58-377FCDC3E7E6}"/>
              </a:ext>
            </a:extLst>
          </p:cNvPr>
          <p:cNvGraphicFramePr>
            <a:graphicFrameLocks noChangeAspect="1"/>
          </p:cNvGraphicFramePr>
          <p:nvPr/>
        </p:nvGraphicFramePr>
        <p:xfrm>
          <a:off x="2531712" y="4868376"/>
          <a:ext cx="1208314" cy="438729"/>
        </p:xfrm>
        <a:graphic>
          <a:graphicData uri="http://schemas.openxmlformats.org/presentationml/2006/ole">
            <mc:AlternateContent xmlns:mc="http://schemas.openxmlformats.org/markup-compatibility/2006">
              <mc:Choice xmlns:v="urn:schemas-microsoft-com:vml" Requires="v">
                <p:oleObj r:id="rId2" imgW="1307532" imgH="444307" progId="Equation.3">
                  <p:embed/>
                </p:oleObj>
              </mc:Choice>
              <mc:Fallback>
                <p:oleObj r:id="rId2" imgW="1307532" imgH="444307" progId="Equation.3">
                  <p:embed/>
                  <p:pic>
                    <p:nvPicPr>
                      <p:cNvPr id="7" name="Object 6">
                        <a:extLst>
                          <a:ext uri="{FF2B5EF4-FFF2-40B4-BE49-F238E27FC236}">
                            <a16:creationId xmlns:a16="http://schemas.microsoft.com/office/drawing/2014/main" id="{1F0CE6C1-7236-27E0-DB58-377FCDC3E7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31712" y="4868376"/>
                        <a:ext cx="1208314" cy="438729"/>
                      </a:xfrm>
                      <a:prstGeom prst="rect">
                        <a:avLst/>
                      </a:prstGeom>
                      <a:noFill/>
                    </p:spPr>
                  </p:pic>
                </p:oleObj>
              </mc:Fallback>
            </mc:AlternateContent>
          </a:graphicData>
        </a:graphic>
      </p:graphicFrame>
      <p:sp>
        <p:nvSpPr>
          <p:cNvPr id="8" name="TextBox 7">
            <a:extLst>
              <a:ext uri="{FF2B5EF4-FFF2-40B4-BE49-F238E27FC236}">
                <a16:creationId xmlns:a16="http://schemas.microsoft.com/office/drawing/2014/main" id="{30A23C1A-5836-801E-E02C-6E930EAA79EE}"/>
              </a:ext>
            </a:extLst>
          </p:cNvPr>
          <p:cNvSpPr txBox="1"/>
          <p:nvPr/>
        </p:nvSpPr>
        <p:spPr>
          <a:xfrm>
            <a:off x="978318" y="4944971"/>
            <a:ext cx="1364476" cy="261610"/>
          </a:xfrm>
          <a:prstGeom prst="rect">
            <a:avLst/>
          </a:prstGeom>
          <a:noFill/>
        </p:spPr>
        <p:txBody>
          <a:bodyPr wrap="none" rtlCol="0">
            <a:spAutoFit/>
          </a:bodyPr>
          <a:lstStyle/>
          <a:p>
            <a:r>
              <a:rPr lang="lv-LV" sz="1100" dirty="0"/>
              <a:t>Precizitātes intervāls</a:t>
            </a:r>
          </a:p>
        </p:txBody>
      </p:sp>
      <p:sp>
        <p:nvSpPr>
          <p:cNvPr id="9" name="Rectangle 16">
            <a:extLst>
              <a:ext uri="{FF2B5EF4-FFF2-40B4-BE49-F238E27FC236}">
                <a16:creationId xmlns:a16="http://schemas.microsoft.com/office/drawing/2014/main" id="{B5653226-13F9-4065-3EC5-E7E23B958AA0}"/>
              </a:ext>
            </a:extLst>
          </p:cNvPr>
          <p:cNvSpPr>
            <a:spLocks noChangeArrowheads="1"/>
          </p:cNvSpPr>
          <p:nvPr/>
        </p:nvSpPr>
        <p:spPr bwMode="auto">
          <a:xfrm flipV="1">
            <a:off x="0" y="-45719"/>
            <a:ext cx="360317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lv-LV"/>
          </a:p>
        </p:txBody>
      </p:sp>
      <p:sp>
        <p:nvSpPr>
          <p:cNvPr id="10" name="Rectangle 19">
            <a:extLst>
              <a:ext uri="{FF2B5EF4-FFF2-40B4-BE49-F238E27FC236}">
                <a16:creationId xmlns:a16="http://schemas.microsoft.com/office/drawing/2014/main" id="{21032258-FCDD-86F3-D5C4-2B6C9B88D390}"/>
              </a:ext>
            </a:extLst>
          </p:cNvPr>
          <p:cNvSpPr>
            <a:spLocks noChangeArrowheads="1"/>
          </p:cNvSpPr>
          <p:nvPr/>
        </p:nvSpPr>
        <p:spPr bwMode="auto">
          <a:xfrm>
            <a:off x="0" y="0"/>
            <a:ext cx="6966848"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lv-LV"/>
          </a:p>
        </p:txBody>
      </p:sp>
      <p:graphicFrame>
        <p:nvGraphicFramePr>
          <p:cNvPr id="11" name="Object 10">
            <a:extLst>
              <a:ext uri="{FF2B5EF4-FFF2-40B4-BE49-F238E27FC236}">
                <a16:creationId xmlns:a16="http://schemas.microsoft.com/office/drawing/2014/main" id="{E0EAB7CC-4903-C66F-6AB4-52D5A202EF50}"/>
              </a:ext>
            </a:extLst>
          </p:cNvPr>
          <p:cNvGraphicFramePr>
            <a:graphicFrameLocks noChangeAspect="1"/>
          </p:cNvGraphicFramePr>
          <p:nvPr/>
        </p:nvGraphicFramePr>
        <p:xfrm>
          <a:off x="1042475" y="5340530"/>
          <a:ext cx="220829" cy="185939"/>
        </p:xfrm>
        <a:graphic>
          <a:graphicData uri="http://schemas.openxmlformats.org/presentationml/2006/ole">
            <mc:AlternateContent xmlns:mc="http://schemas.openxmlformats.org/markup-compatibility/2006">
              <mc:Choice xmlns:v="urn:schemas-microsoft-com:vml" Requires="v">
                <p:oleObj r:id="rId4" imgW="139700" imgH="139700" progId="Equation.3">
                  <p:embed/>
                </p:oleObj>
              </mc:Choice>
              <mc:Fallback>
                <p:oleObj r:id="rId4" imgW="139700" imgH="139700" progId="Equation.3">
                  <p:embed/>
                  <p:pic>
                    <p:nvPicPr>
                      <p:cNvPr id="11" name="Object 10">
                        <a:extLst>
                          <a:ext uri="{FF2B5EF4-FFF2-40B4-BE49-F238E27FC236}">
                            <a16:creationId xmlns:a16="http://schemas.microsoft.com/office/drawing/2014/main" id="{E0EAB7CC-4903-C66F-6AB4-52D5A202EF5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2475" y="5340530"/>
                        <a:ext cx="220829" cy="185939"/>
                      </a:xfrm>
                      <a:prstGeom prst="rect">
                        <a:avLst/>
                      </a:prstGeom>
                      <a:noFill/>
                    </p:spPr>
                  </p:pic>
                </p:oleObj>
              </mc:Fallback>
            </mc:AlternateContent>
          </a:graphicData>
        </a:graphic>
      </p:graphicFrame>
      <p:graphicFrame>
        <p:nvGraphicFramePr>
          <p:cNvPr id="12" name="Table 11">
            <a:extLst>
              <a:ext uri="{FF2B5EF4-FFF2-40B4-BE49-F238E27FC236}">
                <a16:creationId xmlns:a16="http://schemas.microsoft.com/office/drawing/2014/main" id="{522ECA35-13AC-F0AD-430C-F872B64228DF}"/>
              </a:ext>
            </a:extLst>
          </p:cNvPr>
          <p:cNvGraphicFramePr>
            <a:graphicFrameLocks noGrp="1"/>
          </p:cNvGraphicFramePr>
          <p:nvPr/>
        </p:nvGraphicFramePr>
        <p:xfrm>
          <a:off x="994501" y="770654"/>
          <a:ext cx="5738996" cy="3409496"/>
        </p:xfrm>
        <a:graphic>
          <a:graphicData uri="http://schemas.openxmlformats.org/drawingml/2006/table">
            <a:tbl>
              <a:tblPr>
                <a:tableStyleId>{5C22544A-7EE6-4342-B048-85BDC9FD1C3A}</a:tableStyleId>
              </a:tblPr>
              <a:tblGrid>
                <a:gridCol w="916732">
                  <a:extLst>
                    <a:ext uri="{9D8B030D-6E8A-4147-A177-3AD203B41FA5}">
                      <a16:colId xmlns:a16="http://schemas.microsoft.com/office/drawing/2014/main" val="3588582767"/>
                    </a:ext>
                  </a:extLst>
                </a:gridCol>
                <a:gridCol w="602783">
                  <a:extLst>
                    <a:ext uri="{9D8B030D-6E8A-4147-A177-3AD203B41FA5}">
                      <a16:colId xmlns:a16="http://schemas.microsoft.com/office/drawing/2014/main" val="3467683082"/>
                    </a:ext>
                  </a:extLst>
                </a:gridCol>
                <a:gridCol w="602783">
                  <a:extLst>
                    <a:ext uri="{9D8B030D-6E8A-4147-A177-3AD203B41FA5}">
                      <a16:colId xmlns:a16="http://schemas.microsoft.com/office/drawing/2014/main" val="1151601960"/>
                    </a:ext>
                  </a:extLst>
                </a:gridCol>
                <a:gridCol w="602783">
                  <a:extLst>
                    <a:ext uri="{9D8B030D-6E8A-4147-A177-3AD203B41FA5}">
                      <a16:colId xmlns:a16="http://schemas.microsoft.com/office/drawing/2014/main" val="2248503100"/>
                    </a:ext>
                  </a:extLst>
                </a:gridCol>
                <a:gridCol w="602783">
                  <a:extLst>
                    <a:ext uri="{9D8B030D-6E8A-4147-A177-3AD203B41FA5}">
                      <a16:colId xmlns:a16="http://schemas.microsoft.com/office/drawing/2014/main" val="3862477878"/>
                    </a:ext>
                  </a:extLst>
                </a:gridCol>
                <a:gridCol w="602783">
                  <a:extLst>
                    <a:ext uri="{9D8B030D-6E8A-4147-A177-3AD203B41FA5}">
                      <a16:colId xmlns:a16="http://schemas.microsoft.com/office/drawing/2014/main" val="2897448489"/>
                    </a:ext>
                  </a:extLst>
                </a:gridCol>
                <a:gridCol w="602783">
                  <a:extLst>
                    <a:ext uri="{9D8B030D-6E8A-4147-A177-3AD203B41FA5}">
                      <a16:colId xmlns:a16="http://schemas.microsoft.com/office/drawing/2014/main" val="1480714609"/>
                    </a:ext>
                  </a:extLst>
                </a:gridCol>
                <a:gridCol w="602783">
                  <a:extLst>
                    <a:ext uri="{9D8B030D-6E8A-4147-A177-3AD203B41FA5}">
                      <a16:colId xmlns:a16="http://schemas.microsoft.com/office/drawing/2014/main" val="185553340"/>
                    </a:ext>
                  </a:extLst>
                </a:gridCol>
                <a:gridCol w="602783">
                  <a:extLst>
                    <a:ext uri="{9D8B030D-6E8A-4147-A177-3AD203B41FA5}">
                      <a16:colId xmlns:a16="http://schemas.microsoft.com/office/drawing/2014/main" val="2547133972"/>
                    </a:ext>
                  </a:extLst>
                </a:gridCol>
              </a:tblGrid>
              <a:tr h="583946">
                <a:tc>
                  <a:txBody>
                    <a:bodyPr/>
                    <a:lstStyle/>
                    <a:p>
                      <a:pPr algn="ctr" fontAlgn="ctr"/>
                      <a:r>
                        <a:rPr lang="lv-LV" sz="1100" b="0" u="none" strike="noStrike" dirty="0">
                          <a:effectLst/>
                        </a:rPr>
                        <a:t>Procentuālais atbilžu sadalījums (%)</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accent1">
                        <a:lumMod val="20000"/>
                        <a:lumOff val="80000"/>
                      </a:schemeClr>
                    </a:solidFill>
                  </a:tcPr>
                </a:tc>
                <a:tc gridSpan="8">
                  <a:txBody>
                    <a:bodyPr/>
                    <a:lstStyle/>
                    <a:p>
                      <a:pPr algn="ctr" fontAlgn="ctr"/>
                      <a:r>
                        <a:rPr lang="lv-LV" sz="1100" b="0" u="none" strike="noStrike" dirty="0">
                          <a:effectLst/>
                        </a:rPr>
                        <a:t>Respondentu skaits n = </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accent1">
                        <a:lumMod val="20000"/>
                        <a:lumOff val="80000"/>
                      </a:schemeClr>
                    </a:solid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3991616594"/>
                  </a:ext>
                </a:extLst>
              </a:tr>
              <a:tr h="188370">
                <a:tc>
                  <a:txBody>
                    <a:bodyPr/>
                    <a:lstStyle/>
                    <a:p>
                      <a:pPr algn="l" fontAlgn="b"/>
                      <a:r>
                        <a:rPr lang="lv-LV" sz="1100" b="0" u="none" strike="noStrike">
                          <a:effectLst/>
                        </a:rPr>
                        <a:t> </a:t>
                      </a:r>
                      <a:endParaRPr lang="lv-LV" sz="1100" b="0" i="0" u="none" strike="noStrike">
                        <a:solidFill>
                          <a:srgbClr val="000000"/>
                        </a:solidFill>
                        <a:effectLst/>
                        <a:latin typeface="Calibri" panose="020F0502020204030204" pitchFamily="34" charset="0"/>
                      </a:endParaRPr>
                    </a:p>
                  </a:txBody>
                  <a:tcPr marL="9418" marR="9418" marT="9418" marB="0" anchor="b">
                    <a:solidFill>
                      <a:schemeClr val="accent1">
                        <a:lumMod val="20000"/>
                        <a:lumOff val="80000"/>
                      </a:schemeClr>
                    </a:solidFill>
                  </a:tcPr>
                </a:tc>
                <a:tc>
                  <a:txBody>
                    <a:bodyPr/>
                    <a:lstStyle/>
                    <a:p>
                      <a:pPr algn="ctr">
                        <a:lnSpc>
                          <a:spcPct val="120000"/>
                        </a:lnSpc>
                      </a:pPr>
                      <a:r>
                        <a:rPr lang="lv-LV" sz="900" b="0">
                          <a:solidFill>
                            <a:srgbClr val="000000"/>
                          </a:solidFill>
                          <a:effectLst/>
                          <a:latin typeface="Arial" panose="020B0604020202020204" pitchFamily="34" charset="0"/>
                          <a:ea typeface="Times New Roman" panose="02020603050405020304" pitchFamily="18" charset="0"/>
                          <a:cs typeface="Arial" panose="020B0604020202020204" pitchFamily="34" charset="0"/>
                        </a:rPr>
                        <a:t>400</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nchor="ctr">
                    <a:solidFill>
                      <a:schemeClr val="accent1">
                        <a:lumMod val="20000"/>
                        <a:lumOff val="80000"/>
                      </a:schemeClr>
                    </a:solidFill>
                  </a:tcPr>
                </a:tc>
                <a:tc>
                  <a:txBody>
                    <a:bodyPr/>
                    <a:lstStyle/>
                    <a:p>
                      <a:pPr algn="ctr">
                        <a:lnSpc>
                          <a:spcPct val="120000"/>
                        </a:lnSpc>
                      </a:pPr>
                      <a:r>
                        <a:rPr lang="lv-LV" sz="900" b="0">
                          <a:solidFill>
                            <a:srgbClr val="000000"/>
                          </a:solidFill>
                          <a:effectLst/>
                          <a:latin typeface="Arial" panose="020B0604020202020204" pitchFamily="34" charset="0"/>
                          <a:ea typeface="Times New Roman" panose="02020603050405020304" pitchFamily="18" charset="0"/>
                          <a:cs typeface="Arial" panose="020B0604020202020204" pitchFamily="34" charset="0"/>
                        </a:rPr>
                        <a:t>500</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nchor="ctr">
                    <a:solidFill>
                      <a:schemeClr val="accent1">
                        <a:lumMod val="20000"/>
                        <a:lumOff val="80000"/>
                      </a:schemeClr>
                    </a:solidFill>
                  </a:tcPr>
                </a:tc>
                <a:tc>
                  <a:txBody>
                    <a:bodyPr/>
                    <a:lstStyle/>
                    <a:p>
                      <a:pPr algn="ctr">
                        <a:lnSpc>
                          <a:spcPct val="120000"/>
                        </a:lnSpc>
                      </a:pPr>
                      <a:r>
                        <a:rPr lang="lv-LV" sz="900" b="0">
                          <a:solidFill>
                            <a:srgbClr val="000000"/>
                          </a:solidFill>
                          <a:effectLst/>
                          <a:latin typeface="Arial" panose="020B0604020202020204" pitchFamily="34" charset="0"/>
                          <a:ea typeface="Times New Roman" panose="02020603050405020304" pitchFamily="18" charset="0"/>
                          <a:cs typeface="Arial" panose="020B0604020202020204" pitchFamily="34" charset="0"/>
                        </a:rPr>
                        <a:t>600</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nchor="ctr">
                    <a:solidFill>
                      <a:schemeClr val="accent1">
                        <a:lumMod val="20000"/>
                        <a:lumOff val="80000"/>
                      </a:schemeClr>
                    </a:solidFill>
                  </a:tcPr>
                </a:tc>
                <a:tc>
                  <a:txBody>
                    <a:bodyPr/>
                    <a:lstStyle/>
                    <a:p>
                      <a:pPr algn="ctr">
                        <a:lnSpc>
                          <a:spcPct val="120000"/>
                        </a:lnSpc>
                      </a:pPr>
                      <a:r>
                        <a:rPr lang="lv-LV" sz="900" b="0">
                          <a:solidFill>
                            <a:srgbClr val="000000"/>
                          </a:solidFill>
                          <a:effectLst/>
                          <a:latin typeface="Arial" panose="020B0604020202020204" pitchFamily="34" charset="0"/>
                          <a:ea typeface="Times New Roman" panose="02020603050405020304" pitchFamily="18" charset="0"/>
                          <a:cs typeface="Arial" panose="020B0604020202020204" pitchFamily="34" charset="0"/>
                        </a:rPr>
                        <a:t>800</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nchor="ctr">
                    <a:solidFill>
                      <a:schemeClr val="accent1">
                        <a:lumMod val="20000"/>
                        <a:lumOff val="80000"/>
                      </a:schemeClr>
                    </a:solidFill>
                  </a:tcPr>
                </a:tc>
                <a:tc>
                  <a:txBody>
                    <a:bodyPr/>
                    <a:lstStyle/>
                    <a:p>
                      <a:pPr algn="ctr">
                        <a:lnSpc>
                          <a:spcPct val="120000"/>
                        </a:lnSpc>
                      </a:pPr>
                      <a:r>
                        <a:rPr lang="lv-LV" sz="9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1000</a:t>
                      </a:r>
                      <a:endParaRPr lang="en-US" sz="12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nchor="ctr">
                    <a:solidFill>
                      <a:schemeClr val="accent2">
                        <a:lumMod val="20000"/>
                        <a:lumOff val="80000"/>
                      </a:schemeClr>
                    </a:solidFill>
                  </a:tcPr>
                </a:tc>
                <a:tc>
                  <a:txBody>
                    <a:bodyPr/>
                    <a:lstStyle/>
                    <a:p>
                      <a:pPr algn="ctr">
                        <a:lnSpc>
                          <a:spcPct val="120000"/>
                        </a:lnSpc>
                      </a:pPr>
                      <a:r>
                        <a:rPr lang="lv-LV" sz="900" b="0">
                          <a:solidFill>
                            <a:srgbClr val="000000"/>
                          </a:solidFill>
                          <a:effectLst/>
                          <a:latin typeface="Arial" panose="020B0604020202020204" pitchFamily="34" charset="0"/>
                          <a:ea typeface="Times New Roman" panose="02020603050405020304" pitchFamily="18" charset="0"/>
                          <a:cs typeface="Arial" panose="020B0604020202020204" pitchFamily="34" charset="0"/>
                        </a:rPr>
                        <a:t>1200</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nchor="ctr">
                    <a:solidFill>
                      <a:schemeClr val="accent1">
                        <a:lumMod val="20000"/>
                        <a:lumOff val="80000"/>
                      </a:schemeClr>
                    </a:solidFill>
                  </a:tcPr>
                </a:tc>
                <a:tc>
                  <a:txBody>
                    <a:bodyPr/>
                    <a:lstStyle/>
                    <a:p>
                      <a:pPr algn="ctr">
                        <a:lnSpc>
                          <a:spcPct val="120000"/>
                        </a:lnSpc>
                      </a:pPr>
                      <a:r>
                        <a:rPr lang="lv-LV" sz="9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1500</a:t>
                      </a:r>
                      <a:endParaRPr lang="en-US" sz="12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nchor="ctr">
                    <a:solidFill>
                      <a:schemeClr val="accent1">
                        <a:lumMod val="20000"/>
                        <a:lumOff val="80000"/>
                      </a:schemeClr>
                    </a:solidFill>
                  </a:tcPr>
                </a:tc>
                <a:tc>
                  <a:txBody>
                    <a:bodyPr/>
                    <a:lstStyle/>
                    <a:p>
                      <a:pPr algn="ctr">
                        <a:lnSpc>
                          <a:spcPct val="120000"/>
                        </a:lnSpc>
                      </a:pPr>
                      <a:r>
                        <a:rPr lang="lv-LV" sz="900" b="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2000</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nchor="ctr">
                    <a:solidFill>
                      <a:schemeClr val="accent1">
                        <a:lumMod val="20000"/>
                        <a:lumOff val="80000"/>
                      </a:schemeClr>
                    </a:solidFill>
                  </a:tcPr>
                </a:tc>
                <a:extLst>
                  <a:ext uri="{0D108BD9-81ED-4DB2-BD59-A6C34878D82A}">
                    <a16:rowId xmlns:a16="http://schemas.microsoft.com/office/drawing/2014/main" val="3261497667"/>
                  </a:ext>
                </a:extLst>
              </a:tr>
              <a:tr h="188370">
                <a:tc>
                  <a:txBody>
                    <a:bodyPr/>
                    <a:lstStyle/>
                    <a:p>
                      <a:pPr algn="ctr">
                        <a:lnSpc>
                          <a:spcPct val="120000"/>
                        </a:lnSpc>
                      </a:pPr>
                      <a:r>
                        <a:rPr lang="lv-LV" sz="9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2 vai 98</a:t>
                      </a:r>
                      <a:endParaRPr lang="en-US" sz="12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1.4</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1.3</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1.1</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1.0</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1">
                          <a:effectLst/>
                          <a:latin typeface="Arial" panose="020B0604020202020204" pitchFamily="34" charset="0"/>
                          <a:ea typeface="Times New Roman" panose="02020603050405020304" pitchFamily="18" charset="0"/>
                          <a:cs typeface="Arial" panose="020B0604020202020204" pitchFamily="34" charset="0"/>
                        </a:rPr>
                        <a:t>0.9</a:t>
                      </a:r>
                      <a:endParaRPr lang="en-US" sz="1200" b="1">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2">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0.8</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0.7</a:t>
                      </a:r>
                      <a:endParaRPr lang="en-US" sz="12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dirty="0">
                          <a:effectLst/>
                          <a:latin typeface="Arial" panose="020B0604020202020204" pitchFamily="34" charset="0"/>
                          <a:ea typeface="Times New Roman" panose="02020603050405020304" pitchFamily="18" charset="0"/>
                          <a:cs typeface="Arial" panose="020B0604020202020204" pitchFamily="34" charset="0"/>
                        </a:rPr>
                        <a:t>0.6</a:t>
                      </a:r>
                      <a:endParaRPr lang="en-US" sz="12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extLst>
                  <a:ext uri="{0D108BD9-81ED-4DB2-BD59-A6C34878D82A}">
                    <a16:rowId xmlns:a16="http://schemas.microsoft.com/office/drawing/2014/main" val="4274559534"/>
                  </a:ext>
                </a:extLst>
              </a:tr>
              <a:tr h="188370">
                <a:tc>
                  <a:txBody>
                    <a:bodyPr/>
                    <a:lstStyle/>
                    <a:p>
                      <a:pPr algn="ctr">
                        <a:lnSpc>
                          <a:spcPct val="120000"/>
                        </a:lnSpc>
                      </a:pPr>
                      <a:r>
                        <a:rPr lang="lv-LV" sz="900" b="0">
                          <a:solidFill>
                            <a:srgbClr val="000000"/>
                          </a:solidFill>
                          <a:effectLst/>
                          <a:latin typeface="Arial" panose="020B0604020202020204" pitchFamily="34" charset="0"/>
                          <a:ea typeface="Times New Roman" panose="02020603050405020304" pitchFamily="18" charset="0"/>
                          <a:cs typeface="Arial" panose="020B0604020202020204" pitchFamily="34" charset="0"/>
                        </a:rPr>
                        <a:t>4 vai 96</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2.0</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1.8</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1.6</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1.4</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1" dirty="0">
                          <a:effectLst/>
                          <a:latin typeface="Arial" panose="020B0604020202020204" pitchFamily="34" charset="0"/>
                          <a:ea typeface="Times New Roman" panose="02020603050405020304" pitchFamily="18" charset="0"/>
                          <a:cs typeface="Arial" panose="020B0604020202020204" pitchFamily="34" charset="0"/>
                        </a:rPr>
                        <a:t>1.3</a:t>
                      </a:r>
                      <a:endParaRPr lang="en-US" sz="12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2">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1.1</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dirty="0">
                          <a:effectLst/>
                          <a:latin typeface="Arial" panose="020B0604020202020204" pitchFamily="34" charset="0"/>
                          <a:ea typeface="Times New Roman" panose="02020603050405020304" pitchFamily="18" charset="0"/>
                          <a:cs typeface="Arial" panose="020B0604020202020204" pitchFamily="34" charset="0"/>
                        </a:rPr>
                        <a:t>0.9</a:t>
                      </a:r>
                      <a:endParaRPr lang="en-US" sz="12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extLst>
                  <a:ext uri="{0D108BD9-81ED-4DB2-BD59-A6C34878D82A}">
                    <a16:rowId xmlns:a16="http://schemas.microsoft.com/office/drawing/2014/main" val="1992233575"/>
                  </a:ext>
                </a:extLst>
              </a:tr>
              <a:tr h="188370">
                <a:tc>
                  <a:txBody>
                    <a:bodyPr/>
                    <a:lstStyle/>
                    <a:p>
                      <a:pPr algn="ctr">
                        <a:lnSpc>
                          <a:spcPct val="120000"/>
                        </a:lnSpc>
                      </a:pPr>
                      <a:r>
                        <a:rPr lang="lv-LV" sz="900" b="0">
                          <a:solidFill>
                            <a:srgbClr val="000000"/>
                          </a:solidFill>
                          <a:effectLst/>
                          <a:latin typeface="Arial" panose="020B0604020202020204" pitchFamily="34" charset="0"/>
                          <a:ea typeface="Times New Roman" panose="02020603050405020304" pitchFamily="18" charset="0"/>
                          <a:cs typeface="Arial" panose="020B0604020202020204" pitchFamily="34" charset="0"/>
                        </a:rPr>
                        <a:t>6 vai 94</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2.4</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2.1</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2.0</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1.7</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1">
                          <a:effectLst/>
                          <a:latin typeface="Arial" panose="020B0604020202020204" pitchFamily="34" charset="0"/>
                          <a:ea typeface="Times New Roman" panose="02020603050405020304" pitchFamily="18" charset="0"/>
                          <a:cs typeface="Arial" panose="020B0604020202020204" pitchFamily="34" charset="0"/>
                        </a:rPr>
                        <a:t>1.5</a:t>
                      </a:r>
                      <a:endParaRPr lang="en-US" sz="1200" b="1">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2">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1.4</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solidFill>
                            <a:srgbClr val="000000"/>
                          </a:solidFill>
                          <a:effectLst/>
                          <a:latin typeface="Arial" panose="020B0604020202020204" pitchFamily="34" charset="0"/>
                          <a:ea typeface="Times New Roman" panose="02020603050405020304" pitchFamily="18" charset="0"/>
                          <a:cs typeface="Arial" panose="020B0604020202020204" pitchFamily="34" charset="0"/>
                        </a:rPr>
                        <a:t>1.2</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1.0</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extLst>
                  <a:ext uri="{0D108BD9-81ED-4DB2-BD59-A6C34878D82A}">
                    <a16:rowId xmlns:a16="http://schemas.microsoft.com/office/drawing/2014/main" val="3487028096"/>
                  </a:ext>
                </a:extLst>
              </a:tr>
              <a:tr h="188370">
                <a:tc>
                  <a:txBody>
                    <a:bodyPr/>
                    <a:lstStyle/>
                    <a:p>
                      <a:pPr algn="ctr">
                        <a:lnSpc>
                          <a:spcPct val="120000"/>
                        </a:lnSpc>
                      </a:pPr>
                      <a:r>
                        <a:rPr lang="lv-LV" sz="900" b="0">
                          <a:solidFill>
                            <a:srgbClr val="000000"/>
                          </a:solidFill>
                          <a:effectLst/>
                          <a:latin typeface="Arial" panose="020B0604020202020204" pitchFamily="34" charset="0"/>
                          <a:ea typeface="Times New Roman" panose="02020603050405020304" pitchFamily="18" charset="0"/>
                          <a:cs typeface="Arial" panose="020B0604020202020204" pitchFamily="34" charset="0"/>
                        </a:rPr>
                        <a:t>8 vai 92</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2.7</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2.4</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2.2</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1.9</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1" dirty="0">
                          <a:effectLst/>
                          <a:latin typeface="Arial" panose="020B0604020202020204" pitchFamily="34" charset="0"/>
                          <a:ea typeface="Times New Roman" panose="02020603050405020304" pitchFamily="18" charset="0"/>
                          <a:cs typeface="Arial" panose="020B0604020202020204" pitchFamily="34" charset="0"/>
                        </a:rPr>
                        <a:t>1.7</a:t>
                      </a:r>
                      <a:endParaRPr lang="en-US" sz="12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2">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1.6</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1.4</a:t>
                      </a:r>
                      <a:endParaRPr lang="en-US" sz="12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dirty="0">
                          <a:effectLst/>
                          <a:latin typeface="Arial" panose="020B0604020202020204" pitchFamily="34" charset="0"/>
                          <a:ea typeface="Times New Roman" panose="02020603050405020304" pitchFamily="18" charset="0"/>
                          <a:cs typeface="Arial" panose="020B0604020202020204" pitchFamily="34" charset="0"/>
                        </a:rPr>
                        <a:t>1.2</a:t>
                      </a:r>
                      <a:endParaRPr lang="en-US" sz="12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extLst>
                  <a:ext uri="{0D108BD9-81ED-4DB2-BD59-A6C34878D82A}">
                    <a16:rowId xmlns:a16="http://schemas.microsoft.com/office/drawing/2014/main" val="3605372867"/>
                  </a:ext>
                </a:extLst>
              </a:tr>
              <a:tr h="188370">
                <a:tc>
                  <a:txBody>
                    <a:bodyPr/>
                    <a:lstStyle/>
                    <a:p>
                      <a:pPr algn="ctr">
                        <a:lnSpc>
                          <a:spcPct val="120000"/>
                        </a:lnSpc>
                      </a:pPr>
                      <a:r>
                        <a:rPr lang="lv-LV" sz="900" b="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 vai 90</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3.0</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2.7</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2.5</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2.1</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1" dirty="0">
                          <a:effectLst/>
                          <a:latin typeface="Arial" panose="020B0604020202020204" pitchFamily="34" charset="0"/>
                          <a:ea typeface="Times New Roman" panose="02020603050405020304" pitchFamily="18" charset="0"/>
                          <a:cs typeface="Arial" panose="020B0604020202020204" pitchFamily="34" charset="0"/>
                        </a:rPr>
                        <a:t>1.9</a:t>
                      </a:r>
                      <a:endParaRPr lang="en-US" sz="12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2">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1.7</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solidFill>
                            <a:srgbClr val="000000"/>
                          </a:solidFill>
                          <a:effectLst/>
                          <a:latin typeface="Arial" panose="020B0604020202020204" pitchFamily="34" charset="0"/>
                          <a:ea typeface="Times New Roman" panose="02020603050405020304" pitchFamily="18" charset="0"/>
                          <a:cs typeface="Arial" panose="020B0604020202020204" pitchFamily="34" charset="0"/>
                        </a:rPr>
                        <a:t>1.5</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1.3</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extLst>
                  <a:ext uri="{0D108BD9-81ED-4DB2-BD59-A6C34878D82A}">
                    <a16:rowId xmlns:a16="http://schemas.microsoft.com/office/drawing/2014/main" val="2722005962"/>
                  </a:ext>
                </a:extLst>
              </a:tr>
              <a:tr h="188370">
                <a:tc>
                  <a:txBody>
                    <a:bodyPr/>
                    <a:lstStyle/>
                    <a:p>
                      <a:pPr algn="ctr">
                        <a:lnSpc>
                          <a:spcPct val="120000"/>
                        </a:lnSpc>
                      </a:pPr>
                      <a:r>
                        <a:rPr lang="lv-LV" sz="900" b="0">
                          <a:solidFill>
                            <a:srgbClr val="000000"/>
                          </a:solidFill>
                          <a:effectLst/>
                          <a:latin typeface="Arial" panose="020B0604020202020204" pitchFamily="34" charset="0"/>
                          <a:ea typeface="Times New Roman" panose="02020603050405020304" pitchFamily="18" charset="0"/>
                          <a:cs typeface="Arial" panose="020B0604020202020204" pitchFamily="34" charset="0"/>
                        </a:rPr>
                        <a:t>12 vai 88</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3.3</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2.9</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2.7</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2.3</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1" dirty="0">
                          <a:effectLst/>
                          <a:latin typeface="Arial" panose="020B0604020202020204" pitchFamily="34" charset="0"/>
                          <a:ea typeface="Times New Roman" panose="02020603050405020304" pitchFamily="18" charset="0"/>
                          <a:cs typeface="Arial" panose="020B0604020202020204" pitchFamily="34" charset="0"/>
                        </a:rPr>
                        <a:t>2.1</a:t>
                      </a:r>
                      <a:endParaRPr lang="en-US" sz="12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2">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1.9</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1.6</a:t>
                      </a:r>
                      <a:endParaRPr lang="en-US" sz="12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dirty="0">
                          <a:effectLst/>
                          <a:latin typeface="Arial" panose="020B0604020202020204" pitchFamily="34" charset="0"/>
                          <a:ea typeface="Times New Roman" panose="02020603050405020304" pitchFamily="18" charset="0"/>
                          <a:cs typeface="Arial" panose="020B0604020202020204" pitchFamily="34" charset="0"/>
                        </a:rPr>
                        <a:t>1.4</a:t>
                      </a:r>
                      <a:endParaRPr lang="en-US" sz="12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extLst>
                  <a:ext uri="{0D108BD9-81ED-4DB2-BD59-A6C34878D82A}">
                    <a16:rowId xmlns:a16="http://schemas.microsoft.com/office/drawing/2014/main" val="1340488567"/>
                  </a:ext>
                </a:extLst>
              </a:tr>
              <a:tr h="188370">
                <a:tc>
                  <a:txBody>
                    <a:bodyPr/>
                    <a:lstStyle/>
                    <a:p>
                      <a:pPr algn="ctr">
                        <a:lnSpc>
                          <a:spcPct val="120000"/>
                        </a:lnSpc>
                      </a:pPr>
                      <a:r>
                        <a:rPr lang="lv-LV" sz="900" b="0">
                          <a:solidFill>
                            <a:srgbClr val="000000"/>
                          </a:solidFill>
                          <a:effectLst/>
                          <a:latin typeface="Arial" panose="020B0604020202020204" pitchFamily="34" charset="0"/>
                          <a:ea typeface="Times New Roman" panose="02020603050405020304" pitchFamily="18" charset="0"/>
                          <a:cs typeface="Arial" panose="020B0604020202020204" pitchFamily="34" charset="0"/>
                        </a:rPr>
                        <a:t>15 vai 85</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3.6</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3.2</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2.9</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2.5</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1" dirty="0">
                          <a:effectLst/>
                          <a:latin typeface="Arial" panose="020B0604020202020204" pitchFamily="34" charset="0"/>
                          <a:ea typeface="Times New Roman" panose="02020603050405020304" pitchFamily="18" charset="0"/>
                          <a:cs typeface="Arial" panose="020B0604020202020204" pitchFamily="34" charset="0"/>
                        </a:rPr>
                        <a:t>2.3</a:t>
                      </a:r>
                      <a:endParaRPr lang="en-US" sz="12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2">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2.1</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solidFill>
                            <a:srgbClr val="000000"/>
                          </a:solidFill>
                          <a:effectLst/>
                          <a:latin typeface="Arial" panose="020B0604020202020204" pitchFamily="34" charset="0"/>
                          <a:ea typeface="Times New Roman" panose="02020603050405020304" pitchFamily="18" charset="0"/>
                          <a:cs typeface="Arial" panose="020B0604020202020204" pitchFamily="34" charset="0"/>
                        </a:rPr>
                        <a:t>1.8</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dirty="0">
                          <a:effectLst/>
                          <a:latin typeface="Arial" panose="020B0604020202020204" pitchFamily="34" charset="0"/>
                          <a:ea typeface="Times New Roman" panose="02020603050405020304" pitchFamily="18" charset="0"/>
                          <a:cs typeface="Arial" panose="020B0604020202020204" pitchFamily="34" charset="0"/>
                        </a:rPr>
                        <a:t>1.6</a:t>
                      </a:r>
                      <a:endParaRPr lang="en-US" sz="12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extLst>
                  <a:ext uri="{0D108BD9-81ED-4DB2-BD59-A6C34878D82A}">
                    <a16:rowId xmlns:a16="http://schemas.microsoft.com/office/drawing/2014/main" val="1857557664"/>
                  </a:ext>
                </a:extLst>
              </a:tr>
              <a:tr h="188370">
                <a:tc>
                  <a:txBody>
                    <a:bodyPr/>
                    <a:lstStyle/>
                    <a:p>
                      <a:pPr algn="ctr">
                        <a:lnSpc>
                          <a:spcPct val="120000"/>
                        </a:lnSpc>
                      </a:pPr>
                      <a:r>
                        <a:rPr lang="lv-LV" sz="900" b="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 vai 80</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4.0</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3.6</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3.3</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2.8</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1" dirty="0">
                          <a:effectLst/>
                          <a:latin typeface="Arial" panose="020B0604020202020204" pitchFamily="34" charset="0"/>
                          <a:ea typeface="Times New Roman" panose="02020603050405020304" pitchFamily="18" charset="0"/>
                          <a:cs typeface="Arial" panose="020B0604020202020204" pitchFamily="34" charset="0"/>
                        </a:rPr>
                        <a:t>2.5</a:t>
                      </a:r>
                      <a:endParaRPr lang="en-US" sz="12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2">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2.3</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a:t>
                      </a:r>
                      <a:endParaRPr lang="en-US" sz="12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1.8</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extLst>
                  <a:ext uri="{0D108BD9-81ED-4DB2-BD59-A6C34878D82A}">
                    <a16:rowId xmlns:a16="http://schemas.microsoft.com/office/drawing/2014/main" val="3940731406"/>
                  </a:ext>
                </a:extLst>
              </a:tr>
              <a:tr h="188370">
                <a:tc>
                  <a:txBody>
                    <a:bodyPr/>
                    <a:lstStyle/>
                    <a:p>
                      <a:pPr algn="ctr">
                        <a:lnSpc>
                          <a:spcPct val="120000"/>
                        </a:lnSpc>
                      </a:pPr>
                      <a:r>
                        <a:rPr lang="lv-LV" sz="900" b="0">
                          <a:solidFill>
                            <a:srgbClr val="000000"/>
                          </a:solidFill>
                          <a:effectLst/>
                          <a:latin typeface="Arial" panose="020B0604020202020204" pitchFamily="34" charset="0"/>
                          <a:ea typeface="Times New Roman" panose="02020603050405020304" pitchFamily="18" charset="0"/>
                          <a:cs typeface="Arial" panose="020B0604020202020204" pitchFamily="34" charset="0"/>
                        </a:rPr>
                        <a:t>25 vai 75</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4.3</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3.9</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3.6</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3.0</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1" dirty="0">
                          <a:effectLst/>
                          <a:latin typeface="Arial" panose="020B0604020202020204" pitchFamily="34" charset="0"/>
                          <a:ea typeface="Times New Roman" panose="02020603050405020304" pitchFamily="18" charset="0"/>
                          <a:cs typeface="Arial" panose="020B0604020202020204" pitchFamily="34" charset="0"/>
                        </a:rPr>
                        <a:t>2.8</a:t>
                      </a:r>
                      <a:endParaRPr lang="en-US" sz="12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2">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2.5</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solidFill>
                            <a:srgbClr val="000000"/>
                          </a:solidFill>
                          <a:effectLst/>
                          <a:latin typeface="Arial" panose="020B0604020202020204" pitchFamily="34" charset="0"/>
                          <a:ea typeface="Times New Roman" panose="02020603050405020304" pitchFamily="18" charset="0"/>
                          <a:cs typeface="Arial" panose="020B0604020202020204" pitchFamily="34" charset="0"/>
                        </a:rPr>
                        <a:t>2.2</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dirty="0">
                          <a:effectLst/>
                          <a:latin typeface="Arial" panose="020B0604020202020204" pitchFamily="34" charset="0"/>
                          <a:ea typeface="Times New Roman" panose="02020603050405020304" pitchFamily="18" charset="0"/>
                          <a:cs typeface="Arial" panose="020B0604020202020204" pitchFamily="34" charset="0"/>
                        </a:rPr>
                        <a:t>1.9</a:t>
                      </a:r>
                      <a:endParaRPr lang="en-US" sz="12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extLst>
                  <a:ext uri="{0D108BD9-81ED-4DB2-BD59-A6C34878D82A}">
                    <a16:rowId xmlns:a16="http://schemas.microsoft.com/office/drawing/2014/main" val="2133661795"/>
                  </a:ext>
                </a:extLst>
              </a:tr>
              <a:tr h="188370">
                <a:tc>
                  <a:txBody>
                    <a:bodyPr/>
                    <a:lstStyle/>
                    <a:p>
                      <a:pPr algn="ctr">
                        <a:lnSpc>
                          <a:spcPct val="120000"/>
                        </a:lnSpc>
                      </a:pPr>
                      <a:r>
                        <a:rPr lang="lv-LV" sz="900" b="0">
                          <a:solidFill>
                            <a:srgbClr val="000000"/>
                          </a:solidFill>
                          <a:effectLst/>
                          <a:latin typeface="Arial" panose="020B0604020202020204" pitchFamily="34" charset="0"/>
                          <a:ea typeface="Times New Roman" panose="02020603050405020304" pitchFamily="18" charset="0"/>
                          <a:cs typeface="Arial" panose="020B0604020202020204" pitchFamily="34" charset="0"/>
                        </a:rPr>
                        <a:t>30 vai 70</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4.6</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4.1</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3.8</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3.2</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1" dirty="0">
                          <a:effectLst/>
                          <a:latin typeface="Arial" panose="020B0604020202020204" pitchFamily="34" charset="0"/>
                          <a:ea typeface="Times New Roman" panose="02020603050405020304" pitchFamily="18" charset="0"/>
                          <a:cs typeface="Arial" panose="020B0604020202020204" pitchFamily="34" charset="0"/>
                        </a:rPr>
                        <a:t>2.9</a:t>
                      </a:r>
                      <a:endParaRPr lang="en-US" sz="12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2">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2.6</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2.3</a:t>
                      </a:r>
                      <a:endParaRPr lang="en-US" sz="12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dirty="0">
                          <a:effectLst/>
                          <a:latin typeface="Arial" panose="020B0604020202020204" pitchFamily="34" charset="0"/>
                          <a:ea typeface="Times New Roman" panose="02020603050405020304" pitchFamily="18" charset="0"/>
                          <a:cs typeface="Arial" panose="020B0604020202020204" pitchFamily="34" charset="0"/>
                        </a:rPr>
                        <a:t>2.0</a:t>
                      </a:r>
                      <a:endParaRPr lang="en-US" sz="12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extLst>
                  <a:ext uri="{0D108BD9-81ED-4DB2-BD59-A6C34878D82A}">
                    <a16:rowId xmlns:a16="http://schemas.microsoft.com/office/drawing/2014/main" val="452335916"/>
                  </a:ext>
                </a:extLst>
              </a:tr>
              <a:tr h="188370">
                <a:tc>
                  <a:txBody>
                    <a:bodyPr/>
                    <a:lstStyle/>
                    <a:p>
                      <a:pPr algn="ctr">
                        <a:lnSpc>
                          <a:spcPct val="120000"/>
                        </a:lnSpc>
                      </a:pPr>
                      <a:r>
                        <a:rPr lang="lv-LV" sz="900" b="0">
                          <a:solidFill>
                            <a:srgbClr val="000000"/>
                          </a:solidFill>
                          <a:effectLst/>
                          <a:latin typeface="Arial" panose="020B0604020202020204" pitchFamily="34" charset="0"/>
                          <a:ea typeface="Times New Roman" panose="02020603050405020304" pitchFamily="18" charset="0"/>
                          <a:cs typeface="Arial" panose="020B0604020202020204" pitchFamily="34" charset="0"/>
                        </a:rPr>
                        <a:t>35 vai 65</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4.8</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4.3</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3.9</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3.3</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1" dirty="0">
                          <a:effectLst/>
                          <a:latin typeface="Arial" panose="020B0604020202020204" pitchFamily="34" charset="0"/>
                          <a:ea typeface="Times New Roman" panose="02020603050405020304" pitchFamily="18" charset="0"/>
                          <a:cs typeface="Arial" panose="020B0604020202020204" pitchFamily="34" charset="0"/>
                        </a:rPr>
                        <a:t>3.1</a:t>
                      </a:r>
                      <a:endParaRPr lang="en-US" sz="12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2">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2.8</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2.4</a:t>
                      </a:r>
                      <a:endParaRPr lang="en-US" sz="12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dirty="0">
                          <a:effectLst/>
                          <a:latin typeface="Arial" panose="020B0604020202020204" pitchFamily="34" charset="0"/>
                          <a:ea typeface="Times New Roman" panose="02020603050405020304" pitchFamily="18" charset="0"/>
                          <a:cs typeface="Arial" panose="020B0604020202020204" pitchFamily="34" charset="0"/>
                        </a:rPr>
                        <a:t>2.1</a:t>
                      </a:r>
                      <a:endParaRPr lang="en-US" sz="12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extLst>
                  <a:ext uri="{0D108BD9-81ED-4DB2-BD59-A6C34878D82A}">
                    <a16:rowId xmlns:a16="http://schemas.microsoft.com/office/drawing/2014/main" val="4163281082"/>
                  </a:ext>
                </a:extLst>
              </a:tr>
              <a:tr h="188370">
                <a:tc>
                  <a:txBody>
                    <a:bodyPr/>
                    <a:lstStyle/>
                    <a:p>
                      <a:pPr algn="ctr">
                        <a:lnSpc>
                          <a:spcPct val="120000"/>
                        </a:lnSpc>
                      </a:pPr>
                      <a:r>
                        <a:rPr lang="lv-LV" sz="900" b="0">
                          <a:solidFill>
                            <a:srgbClr val="000000"/>
                          </a:solidFill>
                          <a:effectLst/>
                          <a:latin typeface="Arial" panose="020B0604020202020204" pitchFamily="34" charset="0"/>
                          <a:ea typeface="Times New Roman" panose="02020603050405020304" pitchFamily="18" charset="0"/>
                          <a:cs typeface="Arial" panose="020B0604020202020204" pitchFamily="34" charset="0"/>
                        </a:rPr>
                        <a:t>40 vai 60</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4.9</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4.4</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4.0</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3.4</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1" dirty="0">
                          <a:effectLst/>
                          <a:latin typeface="Arial" panose="020B0604020202020204" pitchFamily="34" charset="0"/>
                          <a:ea typeface="Times New Roman" panose="02020603050405020304" pitchFamily="18" charset="0"/>
                          <a:cs typeface="Arial" panose="020B0604020202020204" pitchFamily="34" charset="0"/>
                        </a:rPr>
                        <a:t>3.1</a:t>
                      </a:r>
                      <a:endParaRPr lang="en-US" sz="12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2">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2.8</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2.5</a:t>
                      </a:r>
                      <a:endParaRPr lang="en-US" sz="12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dirty="0">
                          <a:effectLst/>
                          <a:latin typeface="Arial" panose="020B0604020202020204" pitchFamily="34" charset="0"/>
                          <a:ea typeface="Times New Roman" panose="02020603050405020304" pitchFamily="18" charset="0"/>
                          <a:cs typeface="Arial" panose="020B0604020202020204" pitchFamily="34" charset="0"/>
                        </a:rPr>
                        <a:t>2.2</a:t>
                      </a:r>
                      <a:endParaRPr lang="en-US" sz="12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extLst>
                  <a:ext uri="{0D108BD9-81ED-4DB2-BD59-A6C34878D82A}">
                    <a16:rowId xmlns:a16="http://schemas.microsoft.com/office/drawing/2014/main" val="3223212986"/>
                  </a:ext>
                </a:extLst>
              </a:tr>
              <a:tr h="188370">
                <a:tc>
                  <a:txBody>
                    <a:bodyPr/>
                    <a:lstStyle/>
                    <a:p>
                      <a:pPr algn="ctr">
                        <a:lnSpc>
                          <a:spcPct val="120000"/>
                        </a:lnSpc>
                      </a:pPr>
                      <a:r>
                        <a:rPr lang="lv-LV" sz="900" b="0">
                          <a:solidFill>
                            <a:srgbClr val="000000"/>
                          </a:solidFill>
                          <a:effectLst/>
                          <a:latin typeface="Arial" panose="020B0604020202020204" pitchFamily="34" charset="0"/>
                          <a:ea typeface="Times New Roman" panose="02020603050405020304" pitchFamily="18" charset="0"/>
                          <a:cs typeface="Arial" panose="020B0604020202020204" pitchFamily="34" charset="0"/>
                        </a:rPr>
                        <a:t>45 vai 55</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5.0</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4.5</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4.1</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3.5</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1" dirty="0">
                          <a:effectLst/>
                          <a:latin typeface="Arial" panose="020B0604020202020204" pitchFamily="34" charset="0"/>
                          <a:ea typeface="Times New Roman" panose="02020603050405020304" pitchFamily="18" charset="0"/>
                          <a:cs typeface="Arial" panose="020B0604020202020204" pitchFamily="34" charset="0"/>
                        </a:rPr>
                        <a:t>3.2</a:t>
                      </a:r>
                      <a:endParaRPr lang="en-US" sz="12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2">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2.9</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2.5</a:t>
                      </a:r>
                      <a:endParaRPr lang="en-US" sz="12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dirty="0">
                          <a:effectLst/>
                          <a:latin typeface="Arial" panose="020B0604020202020204" pitchFamily="34" charset="0"/>
                          <a:ea typeface="Times New Roman" panose="02020603050405020304" pitchFamily="18" charset="0"/>
                          <a:cs typeface="Arial" panose="020B0604020202020204" pitchFamily="34" charset="0"/>
                        </a:rPr>
                        <a:t>2.2</a:t>
                      </a:r>
                      <a:endParaRPr lang="en-US" sz="12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extLst>
                  <a:ext uri="{0D108BD9-81ED-4DB2-BD59-A6C34878D82A}">
                    <a16:rowId xmlns:a16="http://schemas.microsoft.com/office/drawing/2014/main" val="347307111"/>
                  </a:ext>
                </a:extLst>
              </a:tr>
              <a:tr h="188370">
                <a:tc>
                  <a:txBody>
                    <a:bodyPr/>
                    <a:lstStyle/>
                    <a:p>
                      <a:pPr algn="ctr">
                        <a:lnSpc>
                          <a:spcPct val="120000"/>
                        </a:lnSpc>
                      </a:pPr>
                      <a:r>
                        <a:rPr lang="lv-LV" sz="9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50 vai 50</a:t>
                      </a:r>
                      <a:endParaRPr lang="en-US" sz="12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5.0</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4.5</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4.1</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3.5</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1" dirty="0">
                          <a:effectLst/>
                          <a:latin typeface="Arial" panose="020B0604020202020204" pitchFamily="34" charset="0"/>
                          <a:ea typeface="Times New Roman" panose="02020603050405020304" pitchFamily="18" charset="0"/>
                          <a:cs typeface="Arial" panose="020B0604020202020204" pitchFamily="34" charset="0"/>
                        </a:rPr>
                        <a:t>3.2</a:t>
                      </a:r>
                      <a:endParaRPr lang="en-US" sz="12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2">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2.9</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2.5</a:t>
                      </a:r>
                      <a:endParaRPr lang="en-US" sz="12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dirty="0">
                          <a:effectLst/>
                          <a:latin typeface="Arial" panose="020B0604020202020204" pitchFamily="34" charset="0"/>
                          <a:ea typeface="Times New Roman" panose="02020603050405020304" pitchFamily="18" charset="0"/>
                          <a:cs typeface="Arial" panose="020B0604020202020204" pitchFamily="34" charset="0"/>
                        </a:rPr>
                        <a:t>2.2</a:t>
                      </a:r>
                      <a:endParaRPr lang="en-US" sz="12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extLst>
                  <a:ext uri="{0D108BD9-81ED-4DB2-BD59-A6C34878D82A}">
                    <a16:rowId xmlns:a16="http://schemas.microsoft.com/office/drawing/2014/main" val="3346052898"/>
                  </a:ext>
                </a:extLst>
              </a:tr>
            </a:tbl>
          </a:graphicData>
        </a:graphic>
      </p:graphicFrame>
      <p:sp>
        <p:nvSpPr>
          <p:cNvPr id="13" name="TextBox 12">
            <a:extLst>
              <a:ext uri="{FF2B5EF4-FFF2-40B4-BE49-F238E27FC236}">
                <a16:creationId xmlns:a16="http://schemas.microsoft.com/office/drawing/2014/main" id="{43A11620-2D7A-BBA5-B612-4FD8BD7982D0}"/>
              </a:ext>
            </a:extLst>
          </p:cNvPr>
          <p:cNvSpPr txBox="1"/>
          <p:nvPr/>
        </p:nvSpPr>
        <p:spPr>
          <a:xfrm>
            <a:off x="134454" y="147258"/>
            <a:ext cx="8253970" cy="307777"/>
          </a:xfrm>
          <a:prstGeom prst="rect">
            <a:avLst/>
          </a:prstGeom>
          <a:noFill/>
        </p:spPr>
        <p:txBody>
          <a:bodyPr wrap="square" rtlCol="0">
            <a:spAutoFit/>
          </a:bodyPr>
          <a:lstStyle/>
          <a:p>
            <a:r>
              <a:rPr lang="lv-LV" sz="1400" b="1" dirty="0">
                <a:latin typeface="+mj-lt"/>
              </a:rPr>
              <a:t>Pētījuma rezultātu statistiskās kļūdas noteikšanas tabula </a:t>
            </a:r>
            <a:r>
              <a:rPr lang="lv-LV" sz="1400" dirty="0">
                <a:latin typeface="+mj-lt"/>
              </a:rPr>
              <a:t>(ar 95% varbūtību)</a:t>
            </a:r>
          </a:p>
        </p:txBody>
      </p:sp>
    </p:spTree>
    <p:extLst>
      <p:ext uri="{BB962C8B-B14F-4D97-AF65-F5344CB8AC3E}">
        <p14:creationId xmlns:p14="http://schemas.microsoft.com/office/powerpoint/2010/main" val="215321698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34958B2-6EE6-9379-5431-9CFA1BCF03BC}"/>
              </a:ext>
            </a:extLst>
          </p:cNvPr>
          <p:cNvSpPr txBox="1">
            <a:spLocks/>
          </p:cNvSpPr>
          <p:nvPr/>
        </p:nvSpPr>
        <p:spPr>
          <a:xfrm>
            <a:off x="250165" y="401725"/>
            <a:ext cx="8744303" cy="291166"/>
          </a:xfrm>
          <a:prstGeom prst="rect">
            <a:avLst/>
          </a:prstGeom>
        </p:spPr>
        <p:txBody>
          <a:bodyPr/>
          <a:lstStyle/>
          <a:p>
            <a:pPr marL="342900" indent="-342900" eaLnBrk="0" hangingPunct="0">
              <a:spcBef>
                <a:spcPct val="20000"/>
              </a:spcBef>
              <a:defRPr/>
            </a:pPr>
            <a:r>
              <a:rPr lang="lv-LV" sz="1100" dirty="0">
                <a:latin typeface="+mn-lt"/>
              </a:rPr>
              <a:t>Cik lielā mērā Jūs piekrītat vai nepiekrītat šādam apgalvojumam par latviešu valodas lietošanu medijos?</a:t>
            </a:r>
            <a:endParaRPr kumimoji="0" lang="lv-LV" sz="11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12">
            <a:extLst>
              <a:ext uri="{FF2B5EF4-FFF2-40B4-BE49-F238E27FC236}">
                <a16:creationId xmlns:a16="http://schemas.microsoft.com/office/drawing/2014/main" id="{B18AFBC6-C658-338C-E82B-B9C7239B90D6}"/>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sz="2000" b="0" i="0" u="none" strike="noStrike" kern="1200" cap="none" spc="0" normalizeH="0" baseline="0" noProof="0" dirty="0">
                <a:ln>
                  <a:noFill/>
                </a:ln>
                <a:solidFill>
                  <a:srgbClr val="990033"/>
                </a:solidFill>
                <a:effectLst/>
                <a:uLnTx/>
                <a:uFillTx/>
                <a:latin typeface="+mj-lt"/>
                <a:ea typeface="+mj-ea"/>
                <a:cs typeface="+mj-cs"/>
              </a:rPr>
              <a:t>Priekšstati par latviešu valodas lietošanu medijos </a:t>
            </a:r>
          </a:p>
        </p:txBody>
      </p:sp>
      <p:sp>
        <p:nvSpPr>
          <p:cNvPr id="4" name="TextBox 3">
            <a:extLst>
              <a:ext uri="{FF2B5EF4-FFF2-40B4-BE49-F238E27FC236}">
                <a16:creationId xmlns:a16="http://schemas.microsoft.com/office/drawing/2014/main" id="{034767BE-C97A-7F4F-DE18-628AABBDBB0B}"/>
              </a:ext>
            </a:extLst>
          </p:cNvPr>
          <p:cNvSpPr txBox="1"/>
          <p:nvPr/>
        </p:nvSpPr>
        <p:spPr>
          <a:xfrm>
            <a:off x="2987824" y="620694"/>
            <a:ext cx="5906682" cy="430887"/>
          </a:xfrm>
          <a:prstGeom prst="rect">
            <a:avLst/>
          </a:prstGeom>
          <a:noFill/>
        </p:spPr>
        <p:txBody>
          <a:bodyPr wrap="square" rtlCol="0">
            <a:spAutoFit/>
          </a:bodyPr>
          <a:lstStyle/>
          <a:p>
            <a:pPr algn="ctr"/>
            <a:r>
              <a:rPr lang="lv-LV" sz="1100" b="1" dirty="0" err="1">
                <a:solidFill>
                  <a:srgbClr val="000099"/>
                </a:solidFill>
                <a:latin typeface="+mn-lt"/>
              </a:rPr>
              <a:t>Anglismu</a:t>
            </a:r>
            <a:r>
              <a:rPr lang="lv-LV" sz="1100" b="1" dirty="0">
                <a:solidFill>
                  <a:srgbClr val="000099"/>
                </a:solidFill>
                <a:latin typeface="+mn-lt"/>
              </a:rPr>
              <a:t>, neveiklu tulkojumu un sarežģītu teikumu konstrukciju sastopamība medijos ir modernai pasaulei raksturīga tendence, no kuras nav iespējams izvairīties</a:t>
            </a:r>
            <a:endParaRPr lang="en-US" sz="1100" b="1" dirty="0">
              <a:solidFill>
                <a:srgbClr val="000099"/>
              </a:solidFill>
              <a:latin typeface="+mn-lt"/>
            </a:endParaRPr>
          </a:p>
        </p:txBody>
      </p:sp>
      <p:graphicFrame>
        <p:nvGraphicFramePr>
          <p:cNvPr id="5" name="Chart 4">
            <a:extLst>
              <a:ext uri="{FF2B5EF4-FFF2-40B4-BE49-F238E27FC236}">
                <a16:creationId xmlns:a16="http://schemas.microsoft.com/office/drawing/2014/main" id="{88E0CE34-660C-9C34-87BB-6A3445F804E3}"/>
              </a:ext>
            </a:extLst>
          </p:cNvPr>
          <p:cNvGraphicFramePr/>
          <p:nvPr>
            <p:extLst>
              <p:ext uri="{D42A27DB-BD31-4B8C-83A1-F6EECF244321}">
                <p14:modId xmlns:p14="http://schemas.microsoft.com/office/powerpoint/2010/main" val="4111109195"/>
              </p:ext>
            </p:extLst>
          </p:nvPr>
        </p:nvGraphicFramePr>
        <p:xfrm>
          <a:off x="1371837" y="1051581"/>
          <a:ext cx="7668883" cy="5041715"/>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B39C3462-8FE2-0E9B-BF8D-A3A8B1DF9595}"/>
              </a:ext>
            </a:extLst>
          </p:cNvPr>
          <p:cNvSpPr txBox="1"/>
          <p:nvPr/>
        </p:nvSpPr>
        <p:spPr>
          <a:xfrm>
            <a:off x="4211960" y="6040027"/>
            <a:ext cx="2114681" cy="246221"/>
          </a:xfrm>
          <a:prstGeom prst="rect">
            <a:avLst/>
          </a:prstGeom>
          <a:noFill/>
        </p:spPr>
        <p:txBody>
          <a:bodyPr wrap="none" rtlCol="0">
            <a:spAutoFit/>
          </a:bodyPr>
          <a:lstStyle/>
          <a:p>
            <a:r>
              <a:rPr lang="lv-LV" sz="1000" dirty="0">
                <a:latin typeface="+mj-lt"/>
              </a:rPr>
              <a:t>Bāze: visi aptaujas dalībnieki; n=</a:t>
            </a:r>
            <a:r>
              <a:rPr lang="en-US" sz="1000" dirty="0">
                <a:latin typeface="+mj-lt"/>
              </a:rPr>
              <a:t>1041</a:t>
            </a:r>
            <a:endParaRPr lang="lv-LV" sz="1000" dirty="0">
              <a:latin typeface="+mj-lt"/>
            </a:endParaRPr>
          </a:p>
        </p:txBody>
      </p:sp>
    </p:spTree>
    <p:extLst>
      <p:ext uri="{BB962C8B-B14F-4D97-AF65-F5344CB8AC3E}">
        <p14:creationId xmlns:p14="http://schemas.microsoft.com/office/powerpoint/2010/main" val="77590407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8FCF573E-3F6E-38F0-F0EF-E7D9C149950E}"/>
              </a:ext>
            </a:extLst>
          </p:cNvPr>
          <p:cNvSpPr txBox="1">
            <a:spLocks/>
          </p:cNvSpPr>
          <p:nvPr/>
        </p:nvSpPr>
        <p:spPr>
          <a:xfrm>
            <a:off x="250165" y="401725"/>
            <a:ext cx="8744303" cy="291166"/>
          </a:xfrm>
          <a:prstGeom prst="rect">
            <a:avLst/>
          </a:prstGeom>
        </p:spPr>
        <p:txBody>
          <a:bodyPr/>
          <a:lstStyle/>
          <a:p>
            <a:pPr marL="342900" indent="-342900" eaLnBrk="0" hangingPunct="0">
              <a:spcBef>
                <a:spcPct val="20000"/>
              </a:spcBef>
              <a:defRPr/>
            </a:pPr>
            <a:r>
              <a:rPr lang="lv-LV" sz="1100" dirty="0">
                <a:latin typeface="+mn-lt"/>
              </a:rPr>
              <a:t>Cik lielā mērā Jūs piekrītat vai nepiekrītat šādam apgalvojumam par latviešu valodas lietošanu medijos?</a:t>
            </a:r>
            <a:endParaRPr kumimoji="0" lang="lv-LV" sz="11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12">
            <a:extLst>
              <a:ext uri="{FF2B5EF4-FFF2-40B4-BE49-F238E27FC236}">
                <a16:creationId xmlns:a16="http://schemas.microsoft.com/office/drawing/2014/main" id="{B6C4C584-84DC-B5C1-894F-261A01EE109B}"/>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sz="2000" b="0" i="0" u="none" strike="noStrike" kern="1200" cap="none" spc="0" normalizeH="0" baseline="0" noProof="0" dirty="0">
                <a:ln>
                  <a:noFill/>
                </a:ln>
                <a:solidFill>
                  <a:srgbClr val="990033"/>
                </a:solidFill>
                <a:effectLst/>
                <a:uLnTx/>
                <a:uFillTx/>
                <a:latin typeface="+mj-lt"/>
                <a:ea typeface="+mj-ea"/>
                <a:cs typeface="+mj-cs"/>
              </a:rPr>
              <a:t>Priekšstati par latviešu valodas lietošanu medijos </a:t>
            </a:r>
          </a:p>
        </p:txBody>
      </p:sp>
      <p:sp>
        <p:nvSpPr>
          <p:cNvPr id="4" name="TextBox 3">
            <a:extLst>
              <a:ext uri="{FF2B5EF4-FFF2-40B4-BE49-F238E27FC236}">
                <a16:creationId xmlns:a16="http://schemas.microsoft.com/office/drawing/2014/main" id="{B76E1A01-6123-998E-F053-00F6A1A7F5F8}"/>
              </a:ext>
            </a:extLst>
          </p:cNvPr>
          <p:cNvSpPr txBox="1"/>
          <p:nvPr/>
        </p:nvSpPr>
        <p:spPr>
          <a:xfrm>
            <a:off x="2987824" y="620694"/>
            <a:ext cx="5906682" cy="261610"/>
          </a:xfrm>
          <a:prstGeom prst="rect">
            <a:avLst/>
          </a:prstGeom>
          <a:noFill/>
        </p:spPr>
        <p:txBody>
          <a:bodyPr wrap="square" rtlCol="0">
            <a:spAutoFit/>
          </a:bodyPr>
          <a:lstStyle/>
          <a:p>
            <a:pPr algn="ctr"/>
            <a:r>
              <a:rPr lang="lv-LV" sz="1100" b="1" dirty="0">
                <a:solidFill>
                  <a:srgbClr val="000099"/>
                </a:solidFill>
                <a:latin typeface="+mn-lt"/>
              </a:rPr>
              <a:t>Žurnālistu un raidījumu vadītāju valodā nav pieļaujami akcenti un dažādas izloksnes</a:t>
            </a:r>
            <a:endParaRPr lang="en-US" sz="1100" b="1" dirty="0">
              <a:solidFill>
                <a:srgbClr val="000099"/>
              </a:solidFill>
              <a:latin typeface="+mn-lt"/>
            </a:endParaRPr>
          </a:p>
        </p:txBody>
      </p:sp>
      <p:graphicFrame>
        <p:nvGraphicFramePr>
          <p:cNvPr id="5" name="Chart 4">
            <a:extLst>
              <a:ext uri="{FF2B5EF4-FFF2-40B4-BE49-F238E27FC236}">
                <a16:creationId xmlns:a16="http://schemas.microsoft.com/office/drawing/2014/main" id="{713F58F1-054E-DB5E-F515-2F916363D800}"/>
              </a:ext>
            </a:extLst>
          </p:cNvPr>
          <p:cNvGraphicFramePr/>
          <p:nvPr>
            <p:extLst>
              <p:ext uri="{D42A27DB-BD31-4B8C-83A1-F6EECF244321}">
                <p14:modId xmlns:p14="http://schemas.microsoft.com/office/powerpoint/2010/main" val="909867562"/>
              </p:ext>
            </p:extLst>
          </p:nvPr>
        </p:nvGraphicFramePr>
        <p:xfrm>
          <a:off x="1371837" y="1051581"/>
          <a:ext cx="7668883" cy="5041715"/>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89B5B3D0-8210-41F6-19E0-67F7FB46B597}"/>
              </a:ext>
            </a:extLst>
          </p:cNvPr>
          <p:cNvSpPr txBox="1"/>
          <p:nvPr/>
        </p:nvSpPr>
        <p:spPr>
          <a:xfrm>
            <a:off x="4211960" y="6040027"/>
            <a:ext cx="2114681" cy="246221"/>
          </a:xfrm>
          <a:prstGeom prst="rect">
            <a:avLst/>
          </a:prstGeom>
          <a:noFill/>
        </p:spPr>
        <p:txBody>
          <a:bodyPr wrap="none" rtlCol="0">
            <a:spAutoFit/>
          </a:bodyPr>
          <a:lstStyle/>
          <a:p>
            <a:r>
              <a:rPr lang="lv-LV" sz="1000" dirty="0">
                <a:latin typeface="+mj-lt"/>
              </a:rPr>
              <a:t>Bāze: visi aptaujas dalībnieki; n=</a:t>
            </a:r>
            <a:r>
              <a:rPr lang="en-US" sz="1000" dirty="0">
                <a:latin typeface="+mj-lt"/>
              </a:rPr>
              <a:t>1041</a:t>
            </a:r>
            <a:endParaRPr lang="lv-LV" sz="1000" dirty="0">
              <a:latin typeface="+mj-lt"/>
            </a:endParaRPr>
          </a:p>
        </p:txBody>
      </p:sp>
    </p:spTree>
    <p:extLst>
      <p:ext uri="{BB962C8B-B14F-4D97-AF65-F5344CB8AC3E}">
        <p14:creationId xmlns:p14="http://schemas.microsoft.com/office/powerpoint/2010/main" val="99184448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9873DA2-86CF-FD54-F159-3EF991BD2472}"/>
              </a:ext>
            </a:extLst>
          </p:cNvPr>
          <p:cNvSpPr>
            <a:spLocks noChangeArrowheads="1"/>
          </p:cNvSpPr>
          <p:nvPr/>
        </p:nvSpPr>
        <p:spPr bwMode="auto">
          <a:xfrm>
            <a:off x="914400" y="2565400"/>
            <a:ext cx="7239000" cy="1003300"/>
          </a:xfrm>
          <a:prstGeom prst="rect">
            <a:avLst/>
          </a:prstGeom>
          <a:noFill/>
          <a:ln w="9525">
            <a:noFill/>
            <a:miter lim="800000"/>
            <a:headEnd/>
            <a:tailEnd/>
          </a:ln>
          <a:effectLst/>
        </p:spPr>
        <p:txBody>
          <a:bodyPr/>
          <a:lstStyle/>
          <a:p>
            <a:pPr algn="ctr" eaLnBrk="1" fontAlgn="auto" hangingPunct="1">
              <a:lnSpc>
                <a:spcPct val="130000"/>
              </a:lnSpc>
              <a:spcBef>
                <a:spcPts val="0"/>
              </a:spcBef>
              <a:spcAft>
                <a:spcPts val="0"/>
              </a:spcAft>
              <a:defRPr/>
            </a:pPr>
            <a:r>
              <a:rPr lang="lv-LV" sz="2400" dirty="0">
                <a:solidFill>
                  <a:srgbClr val="C00000"/>
                </a:solidFill>
                <a:effectLst>
                  <a:outerShdw blurRad="38100" dist="38100" dir="2700000" algn="tl">
                    <a:srgbClr val="C0C0C0"/>
                  </a:outerShdw>
                </a:effectLst>
                <a:latin typeface="+mj-lt"/>
              </a:rPr>
              <a:t>9. </a:t>
            </a:r>
            <a:r>
              <a:rPr lang="nn-NO" sz="2400" dirty="0">
                <a:solidFill>
                  <a:srgbClr val="C00000"/>
                </a:solidFill>
                <a:effectLst>
                  <a:outerShdw blurRad="38100" dist="38100" dir="2700000" algn="tl">
                    <a:srgbClr val="C0C0C0"/>
                  </a:outerShdw>
                </a:effectLst>
                <a:latin typeface="+mj-lt"/>
              </a:rPr>
              <a:t>Interese par Latvijā veidotu mediju saturu </a:t>
            </a:r>
          </a:p>
          <a:p>
            <a:pPr algn="ctr" eaLnBrk="1" fontAlgn="auto" hangingPunct="1">
              <a:lnSpc>
                <a:spcPct val="130000"/>
              </a:lnSpc>
              <a:spcBef>
                <a:spcPts val="0"/>
              </a:spcBef>
              <a:spcAft>
                <a:spcPts val="0"/>
              </a:spcAft>
              <a:defRPr/>
            </a:pPr>
            <a:r>
              <a:rPr lang="nn-NO" sz="2400" dirty="0">
                <a:solidFill>
                  <a:srgbClr val="C00000"/>
                </a:solidFill>
                <a:effectLst>
                  <a:outerShdw blurRad="38100" dist="38100" dir="2700000" algn="tl">
                    <a:srgbClr val="C0C0C0"/>
                  </a:outerShdw>
                </a:effectLst>
                <a:latin typeface="+mj-lt"/>
              </a:rPr>
              <a:t>latgaliešu</a:t>
            </a:r>
            <a:r>
              <a:rPr lang="lv-LV" sz="2400" dirty="0">
                <a:solidFill>
                  <a:srgbClr val="C00000"/>
                </a:solidFill>
                <a:effectLst>
                  <a:outerShdw blurRad="38100" dist="38100" dir="2700000" algn="tl">
                    <a:srgbClr val="C0C0C0"/>
                  </a:outerShdw>
                </a:effectLst>
                <a:latin typeface="+mj-lt"/>
              </a:rPr>
              <a:t>, </a:t>
            </a:r>
            <a:r>
              <a:rPr lang="nn-NO" sz="2400" dirty="0">
                <a:solidFill>
                  <a:srgbClr val="C00000"/>
                </a:solidFill>
                <a:effectLst>
                  <a:outerShdw blurRad="38100" dist="38100" dir="2700000" algn="tl">
                    <a:srgbClr val="C0C0C0"/>
                  </a:outerShdw>
                </a:effectLst>
                <a:latin typeface="+mj-lt"/>
              </a:rPr>
              <a:t>krievu</a:t>
            </a:r>
            <a:r>
              <a:rPr lang="lv-LV" sz="2400" dirty="0">
                <a:solidFill>
                  <a:srgbClr val="C00000"/>
                </a:solidFill>
                <a:effectLst>
                  <a:outerShdw blurRad="38100" dist="38100" dir="2700000" algn="tl">
                    <a:srgbClr val="C0C0C0"/>
                  </a:outerShdw>
                </a:effectLst>
                <a:latin typeface="+mj-lt"/>
              </a:rPr>
              <a:t> un</a:t>
            </a:r>
            <a:r>
              <a:rPr lang="nn-NO" sz="2400" dirty="0">
                <a:solidFill>
                  <a:srgbClr val="C00000"/>
                </a:solidFill>
                <a:effectLst>
                  <a:outerShdw blurRad="38100" dist="38100" dir="2700000" algn="tl">
                    <a:srgbClr val="C0C0C0"/>
                  </a:outerShdw>
                </a:effectLst>
                <a:latin typeface="+mj-lt"/>
              </a:rPr>
              <a:t> angļu valodās</a:t>
            </a:r>
          </a:p>
        </p:txBody>
      </p:sp>
    </p:spTree>
    <p:extLst>
      <p:ext uri="{BB962C8B-B14F-4D97-AF65-F5344CB8AC3E}">
        <p14:creationId xmlns:p14="http://schemas.microsoft.com/office/powerpoint/2010/main" val="188054015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BC0215EC-0F62-4527-5CCF-BED553E0CAAC}"/>
              </a:ext>
            </a:extLst>
          </p:cNvPr>
          <p:cNvGraphicFramePr/>
          <p:nvPr>
            <p:extLst>
              <p:ext uri="{D42A27DB-BD31-4B8C-83A1-F6EECF244321}">
                <p14:modId xmlns:p14="http://schemas.microsoft.com/office/powerpoint/2010/main" val="3254583097"/>
              </p:ext>
            </p:extLst>
          </p:nvPr>
        </p:nvGraphicFramePr>
        <p:xfrm>
          <a:off x="3796702" y="412147"/>
          <a:ext cx="5239794" cy="5897173"/>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8FA4C920-B3B3-C848-F41B-E8A19A7CAC8F}"/>
              </a:ext>
            </a:extLst>
          </p:cNvPr>
          <p:cNvSpPr txBox="1"/>
          <p:nvPr/>
        </p:nvSpPr>
        <p:spPr>
          <a:xfrm>
            <a:off x="1305191" y="5035553"/>
            <a:ext cx="2114681" cy="246221"/>
          </a:xfrm>
          <a:prstGeom prst="rect">
            <a:avLst/>
          </a:prstGeom>
          <a:noFill/>
        </p:spPr>
        <p:txBody>
          <a:bodyPr wrap="none" rtlCol="0">
            <a:spAutoFit/>
          </a:bodyPr>
          <a:lstStyle/>
          <a:p>
            <a:r>
              <a:rPr lang="lv-LV" sz="1000" dirty="0">
                <a:latin typeface="+mj-lt"/>
              </a:rPr>
              <a:t>Bāze: visi aptaujas dalībnieki; n=</a:t>
            </a:r>
            <a:r>
              <a:rPr lang="en-US" sz="1000" dirty="0">
                <a:latin typeface="+mj-lt"/>
              </a:rPr>
              <a:t>1041</a:t>
            </a:r>
            <a:endParaRPr lang="lv-LV" sz="1000" dirty="0">
              <a:latin typeface="+mj-lt"/>
            </a:endParaRPr>
          </a:p>
        </p:txBody>
      </p:sp>
      <p:sp>
        <p:nvSpPr>
          <p:cNvPr id="6" name="Text Placeholder 4">
            <a:extLst>
              <a:ext uri="{FF2B5EF4-FFF2-40B4-BE49-F238E27FC236}">
                <a16:creationId xmlns:a16="http://schemas.microsoft.com/office/drawing/2014/main" id="{FCCECDD4-472B-03F1-5B25-60AEE4F6B422}"/>
              </a:ext>
            </a:extLst>
          </p:cNvPr>
          <p:cNvSpPr txBox="1">
            <a:spLocks/>
          </p:cNvSpPr>
          <p:nvPr/>
        </p:nvSpPr>
        <p:spPr>
          <a:xfrm>
            <a:off x="285751" y="1025177"/>
            <a:ext cx="3134121" cy="288032"/>
          </a:xfrm>
          <a:prstGeom prst="rect">
            <a:avLst/>
          </a:prstGeom>
        </p:spPr>
        <p:txBody>
          <a:bodyPr/>
          <a:lstStyle/>
          <a:p>
            <a:pPr eaLnBrk="0" hangingPunct="0">
              <a:spcBef>
                <a:spcPct val="20000"/>
              </a:spcBef>
              <a:defRPr/>
            </a:pPr>
            <a:r>
              <a:rPr lang="lv-LV" sz="1100" b="1" dirty="0">
                <a:latin typeface="+mn-lt"/>
              </a:rPr>
              <a:t>Vai Jūs atbalstāt mediju saturu latgaliešu valodā?</a:t>
            </a:r>
            <a:endParaRPr kumimoji="0" lang="lv-LV" sz="1100" b="1" i="0" u="none" strike="noStrike" kern="1200" cap="none" spc="0" normalizeH="0" baseline="0" noProof="0" dirty="0">
              <a:ln>
                <a:noFill/>
              </a:ln>
              <a:solidFill>
                <a:schemeClr val="tx1"/>
              </a:solidFill>
              <a:effectLst/>
              <a:uLnTx/>
              <a:uFillTx/>
              <a:latin typeface="+mn-lt"/>
              <a:ea typeface="+mn-ea"/>
              <a:cs typeface="+mn-cs"/>
            </a:endParaRPr>
          </a:p>
        </p:txBody>
      </p:sp>
      <p:sp>
        <p:nvSpPr>
          <p:cNvPr id="7" name="Title 12">
            <a:extLst>
              <a:ext uri="{FF2B5EF4-FFF2-40B4-BE49-F238E27FC236}">
                <a16:creationId xmlns:a16="http://schemas.microsoft.com/office/drawing/2014/main" id="{E52483B9-1816-D418-1D85-B939F198ECE2}"/>
              </a:ext>
            </a:extLst>
          </p:cNvPr>
          <p:cNvSpPr txBox="1">
            <a:spLocks/>
          </p:cNvSpPr>
          <p:nvPr/>
        </p:nvSpPr>
        <p:spPr>
          <a:xfrm>
            <a:off x="285751" y="65217"/>
            <a:ext cx="3206129" cy="771495"/>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en-US" b="0" i="0" u="none" strike="noStrike" kern="1200" cap="none" spc="0" normalizeH="0" baseline="0" noProof="0" dirty="0" err="1">
                <a:ln>
                  <a:noFill/>
                </a:ln>
                <a:solidFill>
                  <a:srgbClr val="990033"/>
                </a:solidFill>
                <a:effectLst/>
                <a:uLnTx/>
                <a:uFillTx/>
                <a:latin typeface="+mj-lt"/>
                <a:ea typeface="+mj-ea"/>
                <a:cs typeface="+mj-cs"/>
              </a:rPr>
              <a:t>Interese</a:t>
            </a:r>
            <a:r>
              <a:rPr kumimoji="0" lang="en-US" b="0" i="0" u="none" strike="noStrike" kern="1200" cap="none" spc="0" normalizeH="0" baseline="0" noProof="0" dirty="0">
                <a:ln>
                  <a:noFill/>
                </a:ln>
                <a:solidFill>
                  <a:srgbClr val="990033"/>
                </a:solidFill>
                <a:effectLst/>
                <a:uLnTx/>
                <a:uFillTx/>
                <a:latin typeface="+mj-lt"/>
                <a:ea typeface="+mj-ea"/>
                <a:cs typeface="+mj-cs"/>
              </a:rPr>
              <a:t> par </a:t>
            </a:r>
            <a:r>
              <a:rPr kumimoji="0" lang="en-US" b="0" i="0" u="none" strike="noStrike" kern="1200" cap="none" spc="0" normalizeH="0" baseline="0" noProof="0" dirty="0" err="1">
                <a:ln>
                  <a:noFill/>
                </a:ln>
                <a:solidFill>
                  <a:srgbClr val="990033"/>
                </a:solidFill>
                <a:effectLst/>
                <a:uLnTx/>
                <a:uFillTx/>
                <a:latin typeface="+mj-lt"/>
                <a:ea typeface="+mj-ea"/>
                <a:cs typeface="+mj-cs"/>
              </a:rPr>
              <a:t>mediju</a:t>
            </a:r>
            <a:r>
              <a:rPr kumimoji="0" lang="en-US" b="0" i="0" u="none" strike="noStrike" kern="1200" cap="none" spc="0" normalizeH="0" baseline="0" dirty="0">
                <a:ln>
                  <a:noFill/>
                </a:ln>
                <a:solidFill>
                  <a:srgbClr val="990033"/>
                </a:solidFill>
                <a:effectLst/>
                <a:uLnTx/>
                <a:uFillTx/>
                <a:latin typeface="+mj-lt"/>
                <a:ea typeface="+mj-ea"/>
                <a:cs typeface="+mj-cs"/>
              </a:rPr>
              <a:t> </a:t>
            </a:r>
            <a:r>
              <a:rPr kumimoji="0" lang="en-US" b="0" i="0" u="none" strike="noStrike" kern="1200" cap="none" spc="0" normalizeH="0" baseline="0" dirty="0" err="1">
                <a:ln>
                  <a:noFill/>
                </a:ln>
                <a:solidFill>
                  <a:srgbClr val="990033"/>
                </a:solidFill>
                <a:effectLst/>
                <a:uLnTx/>
                <a:uFillTx/>
                <a:latin typeface="+mj-lt"/>
                <a:ea typeface="+mj-ea"/>
                <a:cs typeface="+mj-cs"/>
              </a:rPr>
              <a:t>saturu</a:t>
            </a:r>
            <a:r>
              <a:rPr kumimoji="0" lang="en-US" b="0" i="0" u="none" strike="noStrike" kern="1200" cap="none" spc="0" normalizeH="0" baseline="0" dirty="0">
                <a:ln>
                  <a:noFill/>
                </a:ln>
                <a:solidFill>
                  <a:srgbClr val="990033"/>
                </a:solidFill>
                <a:effectLst/>
                <a:uLnTx/>
                <a:uFillTx/>
                <a:latin typeface="+mj-lt"/>
                <a:ea typeface="+mj-ea"/>
                <a:cs typeface="+mj-cs"/>
              </a:rPr>
              <a:t> </a:t>
            </a:r>
            <a:r>
              <a:rPr kumimoji="0" lang="lv-LV" b="0" i="0" u="none" strike="noStrike" kern="1200" cap="none" spc="0" normalizeH="0" baseline="0" dirty="0">
                <a:ln>
                  <a:noFill/>
                </a:ln>
                <a:solidFill>
                  <a:srgbClr val="990033"/>
                </a:solidFill>
                <a:effectLst/>
                <a:uLnTx/>
                <a:uFillTx/>
                <a:latin typeface="+mj-lt"/>
                <a:ea typeface="+mj-ea"/>
                <a:cs typeface="+mj-cs"/>
              </a:rPr>
              <a:t>latgaliešu</a:t>
            </a:r>
            <a:r>
              <a:rPr kumimoji="0" lang="en-US" b="0" i="0" u="none" strike="noStrike" kern="1200" cap="none" spc="0" normalizeH="0" baseline="0" dirty="0">
                <a:ln>
                  <a:noFill/>
                </a:ln>
                <a:solidFill>
                  <a:srgbClr val="990033"/>
                </a:solidFill>
                <a:effectLst/>
                <a:uLnTx/>
                <a:uFillTx/>
                <a:latin typeface="+mj-lt"/>
                <a:ea typeface="+mj-ea"/>
                <a:cs typeface="+mj-cs"/>
              </a:rPr>
              <a:t> </a:t>
            </a:r>
            <a:r>
              <a:rPr kumimoji="0" lang="en-US" b="0" i="0" u="none" strike="noStrike" kern="1200" cap="none" spc="0" normalizeH="0" baseline="0" dirty="0" err="1">
                <a:ln>
                  <a:noFill/>
                </a:ln>
                <a:solidFill>
                  <a:srgbClr val="990033"/>
                </a:solidFill>
                <a:effectLst/>
                <a:uLnTx/>
                <a:uFillTx/>
                <a:latin typeface="+mj-lt"/>
                <a:ea typeface="+mj-ea"/>
                <a:cs typeface="+mj-cs"/>
              </a:rPr>
              <a:t>valodā</a:t>
            </a:r>
            <a:endParaRPr kumimoji="0" lang="lv-LV" b="0" i="0" u="none" strike="noStrike" kern="1200" cap="none" spc="0" normalizeH="0" baseline="0" noProof="0" dirty="0">
              <a:ln>
                <a:noFill/>
              </a:ln>
              <a:solidFill>
                <a:srgbClr val="990033"/>
              </a:solidFill>
              <a:effectLst/>
              <a:uLnTx/>
              <a:uFillTx/>
              <a:latin typeface="+mj-lt"/>
              <a:ea typeface="+mj-ea"/>
              <a:cs typeface="+mj-cs"/>
            </a:endParaRPr>
          </a:p>
        </p:txBody>
      </p:sp>
      <p:graphicFrame>
        <p:nvGraphicFramePr>
          <p:cNvPr id="8" name="Chart 7">
            <a:extLst>
              <a:ext uri="{FF2B5EF4-FFF2-40B4-BE49-F238E27FC236}">
                <a16:creationId xmlns:a16="http://schemas.microsoft.com/office/drawing/2014/main" id="{CE66BF6E-B886-EADC-5A23-E0D102B6B5D7}"/>
              </a:ext>
            </a:extLst>
          </p:cNvPr>
          <p:cNvGraphicFramePr/>
          <p:nvPr>
            <p:extLst>
              <p:ext uri="{D42A27DB-BD31-4B8C-83A1-F6EECF244321}">
                <p14:modId xmlns:p14="http://schemas.microsoft.com/office/powerpoint/2010/main" val="3132800719"/>
              </p:ext>
            </p:extLst>
          </p:nvPr>
        </p:nvGraphicFramePr>
        <p:xfrm>
          <a:off x="-19071" y="1153639"/>
          <a:ext cx="3510951" cy="3381555"/>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4">
            <a:extLst>
              <a:ext uri="{FF2B5EF4-FFF2-40B4-BE49-F238E27FC236}">
                <a16:creationId xmlns:a16="http://schemas.microsoft.com/office/drawing/2014/main" id="{604D2F5F-891D-FD7E-BA2A-FFD0C4199A01}"/>
              </a:ext>
            </a:extLst>
          </p:cNvPr>
          <p:cNvSpPr txBox="1">
            <a:spLocks/>
          </p:cNvSpPr>
          <p:nvPr/>
        </p:nvSpPr>
        <p:spPr>
          <a:xfrm>
            <a:off x="5940152" y="124115"/>
            <a:ext cx="2626891" cy="288032"/>
          </a:xfrm>
          <a:prstGeom prst="rect">
            <a:avLst/>
          </a:prstGeom>
        </p:spPr>
        <p:txBody>
          <a:bodyPr/>
          <a:lstStyle/>
          <a:p>
            <a:pPr eaLnBrk="0" hangingPunct="0">
              <a:spcBef>
                <a:spcPct val="20000"/>
              </a:spcBef>
              <a:defRPr/>
            </a:pPr>
            <a:r>
              <a:rPr lang="lv-LV" sz="1100" b="1" dirty="0">
                <a:latin typeface="+mn-lt"/>
              </a:rPr>
              <a:t>Atbalsta mediju saturu latgaliešu valodā</a:t>
            </a:r>
            <a:endParaRPr kumimoji="0" lang="lv-LV" sz="1100" b="1" i="0" u="none" strike="noStrike" kern="1200" cap="none" spc="0" normalizeH="0" baseline="0" noProof="0" dirty="0">
              <a:ln>
                <a:noFill/>
              </a:ln>
              <a:solidFill>
                <a:schemeClr val="tx1"/>
              </a:solidFill>
              <a:effectLst/>
              <a:uLnTx/>
              <a:uFillTx/>
              <a:latin typeface="+mn-lt"/>
              <a:ea typeface="+mn-ea"/>
              <a:cs typeface="+mn-cs"/>
            </a:endParaRPr>
          </a:p>
        </p:txBody>
      </p:sp>
      <p:sp>
        <p:nvSpPr>
          <p:cNvPr id="3" name="Oval 2">
            <a:extLst>
              <a:ext uri="{FF2B5EF4-FFF2-40B4-BE49-F238E27FC236}">
                <a16:creationId xmlns:a16="http://schemas.microsoft.com/office/drawing/2014/main" id="{C9220762-CC3B-FAFC-1F4F-B5FA08605D47}"/>
              </a:ext>
            </a:extLst>
          </p:cNvPr>
          <p:cNvSpPr/>
          <p:nvPr/>
        </p:nvSpPr>
        <p:spPr>
          <a:xfrm>
            <a:off x="8172400" y="5052241"/>
            <a:ext cx="360040" cy="288032"/>
          </a:xfrm>
          <a:prstGeom prst="ellipse">
            <a:avLst/>
          </a:prstGeom>
          <a:noFill/>
          <a:ln>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dirty="0"/>
          </a:p>
        </p:txBody>
      </p:sp>
    </p:spTree>
    <p:extLst>
      <p:ext uri="{BB962C8B-B14F-4D97-AF65-F5344CB8AC3E}">
        <p14:creationId xmlns:p14="http://schemas.microsoft.com/office/powerpoint/2010/main" val="273667501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7D8EC527-43EE-CC68-056E-F40B6701F3B5}"/>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en-US" b="0" i="0" u="none" strike="noStrike" kern="1200" cap="none" spc="0" normalizeH="0" baseline="0" noProof="0" dirty="0">
                <a:ln>
                  <a:noFill/>
                </a:ln>
                <a:solidFill>
                  <a:srgbClr val="990033"/>
                </a:solidFill>
                <a:effectLst/>
                <a:uLnTx/>
                <a:uFillTx/>
                <a:latin typeface="+mj-lt"/>
                <a:ea typeface="+mj-ea"/>
                <a:cs typeface="+mj-cs"/>
              </a:rPr>
              <a:t>Latvijas </a:t>
            </a:r>
            <a:r>
              <a:rPr kumimoji="0" lang="en-US" b="0" i="0" u="none" strike="noStrike" kern="1200" cap="none" spc="0" normalizeH="0" baseline="0" noProof="0" dirty="0" err="1">
                <a:ln>
                  <a:noFill/>
                </a:ln>
                <a:solidFill>
                  <a:srgbClr val="990033"/>
                </a:solidFill>
                <a:effectLst/>
                <a:uLnTx/>
                <a:uFillTx/>
                <a:latin typeface="+mj-lt"/>
                <a:ea typeface="+mj-ea"/>
                <a:cs typeface="+mj-cs"/>
              </a:rPr>
              <a:t>mediju</a:t>
            </a:r>
            <a:r>
              <a:rPr kumimoji="0" lang="en-US" b="0" i="0" u="none" strike="noStrike" kern="1200" cap="none" spc="0" normalizeH="0" baseline="0" noProof="0" dirty="0">
                <a:ln>
                  <a:noFill/>
                </a:ln>
                <a:solidFill>
                  <a:srgbClr val="990033"/>
                </a:solidFill>
                <a:effectLst/>
                <a:uLnTx/>
                <a:uFillTx/>
                <a:latin typeface="+mj-lt"/>
                <a:ea typeface="+mj-ea"/>
                <a:cs typeface="+mj-cs"/>
              </a:rPr>
              <a:t> </a:t>
            </a:r>
            <a:r>
              <a:rPr kumimoji="0" lang="en-US" b="0" i="0" u="none" strike="noStrike" kern="1200" cap="none" spc="0" normalizeH="0" baseline="0" noProof="0" dirty="0" err="1">
                <a:ln>
                  <a:noFill/>
                </a:ln>
                <a:solidFill>
                  <a:srgbClr val="990033"/>
                </a:solidFill>
                <a:effectLst/>
                <a:uLnTx/>
                <a:uFillTx/>
                <a:latin typeface="+mj-lt"/>
                <a:ea typeface="+mj-ea"/>
                <a:cs typeface="+mj-cs"/>
              </a:rPr>
              <a:t>piedāvāt</a:t>
            </a:r>
            <a:r>
              <a:rPr kumimoji="0" lang="lv-LV" b="0" i="0" u="none" strike="noStrike" kern="1200" cap="none" spc="0" normalizeH="0" baseline="0" noProof="0" dirty="0">
                <a:ln>
                  <a:noFill/>
                </a:ln>
                <a:solidFill>
                  <a:srgbClr val="990033"/>
                </a:solidFill>
                <a:effectLst/>
                <a:uLnTx/>
                <a:uFillTx/>
                <a:latin typeface="+mj-lt"/>
                <a:ea typeface="+mj-ea"/>
                <a:cs typeface="+mj-cs"/>
              </a:rPr>
              <a:t>ā</a:t>
            </a:r>
            <a:r>
              <a:rPr kumimoji="0" lang="en-US" b="0" i="0" u="none" strike="noStrike" kern="1200" cap="none" spc="0" normalizeH="0" baseline="0" noProof="0" dirty="0">
                <a:ln>
                  <a:noFill/>
                </a:ln>
                <a:solidFill>
                  <a:srgbClr val="990033"/>
                </a:solidFill>
                <a:effectLst/>
                <a:uLnTx/>
                <a:uFillTx/>
                <a:latin typeface="+mj-lt"/>
                <a:ea typeface="+mj-ea"/>
                <a:cs typeface="+mj-cs"/>
              </a:rPr>
              <a:t> </a:t>
            </a:r>
            <a:r>
              <a:rPr kumimoji="0" lang="en-US" b="0" i="0" u="none" strike="noStrike" kern="1200" cap="none" spc="0" normalizeH="0" baseline="0" noProof="0" dirty="0" err="1">
                <a:ln>
                  <a:noFill/>
                </a:ln>
                <a:solidFill>
                  <a:srgbClr val="990033"/>
                </a:solidFill>
                <a:effectLst/>
                <a:uLnTx/>
                <a:uFillTx/>
                <a:latin typeface="+mj-lt"/>
                <a:ea typeface="+mj-ea"/>
                <a:cs typeface="+mj-cs"/>
              </a:rPr>
              <a:t>satur</a:t>
            </a:r>
            <a:r>
              <a:rPr kumimoji="0" lang="lv-LV" b="0" i="0" u="none" strike="noStrike" kern="1200" cap="none" spc="0" normalizeH="0" baseline="0" noProof="0" dirty="0">
                <a:ln>
                  <a:noFill/>
                </a:ln>
                <a:solidFill>
                  <a:srgbClr val="990033"/>
                </a:solidFill>
                <a:effectLst/>
                <a:uLnTx/>
                <a:uFillTx/>
                <a:latin typeface="+mj-lt"/>
                <a:ea typeface="+mj-ea"/>
                <a:cs typeface="+mj-cs"/>
              </a:rPr>
              <a:t>a</a:t>
            </a:r>
            <a:r>
              <a:rPr kumimoji="0" lang="en-US" b="0" i="0" u="none" strike="noStrike" kern="1200" cap="none" spc="0" normalizeH="0" baseline="0" noProof="0" dirty="0">
                <a:ln>
                  <a:noFill/>
                </a:ln>
                <a:solidFill>
                  <a:srgbClr val="990033"/>
                </a:solidFill>
                <a:effectLst/>
                <a:uLnTx/>
                <a:uFillTx/>
                <a:latin typeface="+mj-lt"/>
                <a:ea typeface="+mj-ea"/>
                <a:cs typeface="+mj-cs"/>
              </a:rPr>
              <a:t> </a:t>
            </a:r>
            <a:r>
              <a:rPr kumimoji="0" lang="en-US" b="0" i="0" u="none" strike="noStrike" kern="1200" cap="none" spc="0" normalizeH="0" baseline="0" noProof="0" dirty="0" err="1">
                <a:ln>
                  <a:noFill/>
                </a:ln>
                <a:solidFill>
                  <a:srgbClr val="990033"/>
                </a:solidFill>
                <a:effectLst/>
                <a:uLnTx/>
                <a:uFillTx/>
                <a:latin typeface="+mj-lt"/>
                <a:ea typeface="+mj-ea"/>
                <a:cs typeface="+mj-cs"/>
              </a:rPr>
              <a:t>latgaliešu</a:t>
            </a:r>
            <a:r>
              <a:rPr kumimoji="0" lang="en-US" b="0" i="0" u="none" strike="noStrike" kern="1200" cap="none" spc="0" normalizeH="0" baseline="0" noProof="0" dirty="0">
                <a:ln>
                  <a:noFill/>
                </a:ln>
                <a:solidFill>
                  <a:srgbClr val="990033"/>
                </a:solidFill>
                <a:effectLst/>
                <a:uLnTx/>
                <a:uFillTx/>
                <a:latin typeface="+mj-lt"/>
                <a:ea typeface="+mj-ea"/>
                <a:cs typeface="+mj-cs"/>
              </a:rPr>
              <a:t> </a:t>
            </a:r>
            <a:r>
              <a:rPr kumimoji="0" lang="en-US" b="0" i="0" u="none" strike="noStrike" kern="1200" cap="none" spc="0" normalizeH="0" baseline="0" noProof="0" dirty="0" err="1">
                <a:ln>
                  <a:noFill/>
                </a:ln>
                <a:solidFill>
                  <a:srgbClr val="990033"/>
                </a:solidFill>
                <a:effectLst/>
                <a:uLnTx/>
                <a:uFillTx/>
                <a:latin typeface="+mj-lt"/>
                <a:ea typeface="+mj-ea"/>
                <a:cs typeface="+mj-cs"/>
              </a:rPr>
              <a:t>valodā</a:t>
            </a:r>
            <a:r>
              <a:rPr kumimoji="0" lang="lv-LV" b="0" i="0" u="none" strike="noStrike" kern="1200" cap="none" spc="0" normalizeH="0" baseline="0" noProof="0" dirty="0">
                <a:ln>
                  <a:noFill/>
                </a:ln>
                <a:solidFill>
                  <a:srgbClr val="990033"/>
                </a:solidFill>
                <a:effectLst/>
                <a:uLnTx/>
                <a:uFillTx/>
                <a:latin typeface="+mj-lt"/>
                <a:ea typeface="+mj-ea"/>
                <a:cs typeface="+mj-cs"/>
              </a:rPr>
              <a:t> vērtējums</a:t>
            </a:r>
            <a:r>
              <a:rPr kumimoji="0" lang="en-US" b="0" i="0" u="none" strike="noStrike" kern="1200" cap="none" spc="0" normalizeH="0" baseline="0" noProof="0" dirty="0">
                <a:ln>
                  <a:noFill/>
                </a:ln>
                <a:solidFill>
                  <a:srgbClr val="990033"/>
                </a:solidFill>
                <a:effectLst/>
                <a:uLnTx/>
                <a:uFillTx/>
                <a:latin typeface="+mj-lt"/>
                <a:ea typeface="+mj-ea"/>
                <a:cs typeface="+mj-cs"/>
              </a:rPr>
              <a:t> </a:t>
            </a:r>
            <a:endParaRPr kumimoji="0" lang="lv-LV" b="0" i="0" u="none" strike="noStrike" kern="1200" cap="none" spc="0" normalizeH="0" baseline="0" noProof="0" dirty="0">
              <a:ln>
                <a:noFill/>
              </a:ln>
              <a:solidFill>
                <a:srgbClr val="990033"/>
              </a:solidFill>
              <a:effectLst/>
              <a:uLnTx/>
              <a:uFillTx/>
              <a:latin typeface="+mj-lt"/>
              <a:ea typeface="+mj-ea"/>
              <a:cs typeface="+mj-cs"/>
            </a:endParaRPr>
          </a:p>
        </p:txBody>
      </p:sp>
      <p:sp>
        <p:nvSpPr>
          <p:cNvPr id="16" name="Text Placeholder 4">
            <a:extLst>
              <a:ext uri="{FF2B5EF4-FFF2-40B4-BE49-F238E27FC236}">
                <a16:creationId xmlns:a16="http://schemas.microsoft.com/office/drawing/2014/main" id="{C3B3F7E9-623E-B5F3-B17E-5D5C3AE75DCE}"/>
              </a:ext>
            </a:extLst>
          </p:cNvPr>
          <p:cNvSpPr txBox="1">
            <a:spLocks/>
          </p:cNvSpPr>
          <p:nvPr/>
        </p:nvSpPr>
        <p:spPr>
          <a:xfrm>
            <a:off x="304732" y="646908"/>
            <a:ext cx="3889787" cy="405829"/>
          </a:xfrm>
          <a:prstGeom prst="rect">
            <a:avLst/>
          </a:prstGeom>
        </p:spPr>
        <p:txBody>
          <a:bodyPr/>
          <a:lstStyle/>
          <a:p>
            <a:pPr eaLnBrk="0" hangingPunct="0">
              <a:spcBef>
                <a:spcPct val="20000"/>
              </a:spcBef>
              <a:defRPr/>
            </a:pPr>
            <a:r>
              <a:rPr lang="lv-LV" sz="1100" b="1" dirty="0">
                <a:latin typeface="+mn-lt"/>
              </a:rPr>
              <a:t>Vai Latvijas mediju piedāvātais saturs </a:t>
            </a:r>
            <a:r>
              <a:rPr lang="en-US" sz="1100" b="1" dirty="0" err="1">
                <a:latin typeface="+mn-lt"/>
              </a:rPr>
              <a:t>latgaliešu</a:t>
            </a:r>
            <a:r>
              <a:rPr lang="lv-LV" sz="1100" b="1" dirty="0">
                <a:latin typeface="+mn-lt"/>
              </a:rPr>
              <a:t> valodā pašlaik, Jūsuprāt, ir ... ?</a:t>
            </a:r>
          </a:p>
        </p:txBody>
      </p:sp>
      <p:graphicFrame>
        <p:nvGraphicFramePr>
          <p:cNvPr id="17" name="Chart 16">
            <a:extLst>
              <a:ext uri="{FF2B5EF4-FFF2-40B4-BE49-F238E27FC236}">
                <a16:creationId xmlns:a16="http://schemas.microsoft.com/office/drawing/2014/main" id="{F47BE456-3A8A-CE5B-342B-05DCF74D196F}"/>
              </a:ext>
            </a:extLst>
          </p:cNvPr>
          <p:cNvGraphicFramePr/>
          <p:nvPr/>
        </p:nvGraphicFramePr>
        <p:xfrm>
          <a:off x="251520" y="1124745"/>
          <a:ext cx="3672408" cy="2880319"/>
        </p:xfrm>
        <a:graphic>
          <a:graphicData uri="http://schemas.openxmlformats.org/drawingml/2006/chart">
            <c:chart xmlns:c="http://schemas.openxmlformats.org/drawingml/2006/chart" xmlns:r="http://schemas.openxmlformats.org/officeDocument/2006/relationships" r:id="rId2"/>
          </a:graphicData>
        </a:graphic>
      </p:graphicFrame>
      <p:sp>
        <p:nvSpPr>
          <p:cNvPr id="18" name="Text Placeholder 4">
            <a:extLst>
              <a:ext uri="{FF2B5EF4-FFF2-40B4-BE49-F238E27FC236}">
                <a16:creationId xmlns:a16="http://schemas.microsoft.com/office/drawing/2014/main" id="{A89495BA-AFCD-82CF-00AF-3BF94B8051AB}"/>
              </a:ext>
            </a:extLst>
          </p:cNvPr>
          <p:cNvSpPr txBox="1">
            <a:spLocks/>
          </p:cNvSpPr>
          <p:nvPr/>
        </p:nvSpPr>
        <p:spPr>
          <a:xfrm>
            <a:off x="5004048" y="646907"/>
            <a:ext cx="3889787" cy="405829"/>
          </a:xfrm>
          <a:prstGeom prst="rect">
            <a:avLst/>
          </a:prstGeom>
        </p:spPr>
        <p:txBody>
          <a:bodyPr/>
          <a:lstStyle/>
          <a:p>
            <a:pPr eaLnBrk="0" hangingPunct="0">
              <a:spcBef>
                <a:spcPct val="20000"/>
              </a:spcBef>
              <a:defRPr/>
            </a:pPr>
            <a:r>
              <a:rPr lang="lv-LV" sz="1100" b="1" dirty="0">
                <a:latin typeface="+mn-lt"/>
              </a:rPr>
              <a:t>Kāda veida  Latvijas mediju piedāvātais saturs </a:t>
            </a:r>
            <a:r>
              <a:rPr lang="en-US" sz="1100" b="1" dirty="0" err="1">
                <a:latin typeface="+mn-lt"/>
              </a:rPr>
              <a:t>latgaliešu</a:t>
            </a:r>
            <a:r>
              <a:rPr lang="lv-LV" sz="1100" b="1" dirty="0">
                <a:latin typeface="+mn-lt"/>
              </a:rPr>
              <a:t> valodā pašlaik, Jūsuprāt, ir pārāk maz? </a:t>
            </a:r>
          </a:p>
        </p:txBody>
      </p:sp>
      <p:graphicFrame>
        <p:nvGraphicFramePr>
          <p:cNvPr id="19" name="Chart 18">
            <a:extLst>
              <a:ext uri="{FF2B5EF4-FFF2-40B4-BE49-F238E27FC236}">
                <a16:creationId xmlns:a16="http://schemas.microsoft.com/office/drawing/2014/main" id="{8E7B4476-B22C-8DFE-E0B5-E011F06366BE}"/>
              </a:ext>
            </a:extLst>
          </p:cNvPr>
          <p:cNvGraphicFramePr/>
          <p:nvPr/>
        </p:nvGraphicFramePr>
        <p:xfrm>
          <a:off x="4752446" y="1275930"/>
          <a:ext cx="3672407" cy="3007675"/>
        </p:xfrm>
        <a:graphic>
          <a:graphicData uri="http://schemas.openxmlformats.org/drawingml/2006/chart">
            <c:chart xmlns:c="http://schemas.openxmlformats.org/drawingml/2006/chart" xmlns:r="http://schemas.openxmlformats.org/officeDocument/2006/relationships" r:id="rId3"/>
          </a:graphicData>
        </a:graphic>
      </p:graphicFrame>
      <p:sp>
        <p:nvSpPr>
          <p:cNvPr id="20" name="Arrow: Down 19">
            <a:extLst>
              <a:ext uri="{FF2B5EF4-FFF2-40B4-BE49-F238E27FC236}">
                <a16:creationId xmlns:a16="http://schemas.microsoft.com/office/drawing/2014/main" id="{E1934C62-09E5-5323-93E2-D8CBA71DE76F}"/>
              </a:ext>
            </a:extLst>
          </p:cNvPr>
          <p:cNvSpPr/>
          <p:nvPr/>
        </p:nvSpPr>
        <p:spPr>
          <a:xfrm rot="16200000">
            <a:off x="3442234" y="1736812"/>
            <a:ext cx="315316" cy="1656184"/>
          </a:xfrm>
          <a:prstGeom prst="downArrow">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A5C52B1B-5529-9C00-9D91-02273D9C9C73}"/>
              </a:ext>
            </a:extLst>
          </p:cNvPr>
          <p:cNvSpPr txBox="1"/>
          <p:nvPr/>
        </p:nvSpPr>
        <p:spPr>
          <a:xfrm>
            <a:off x="467544" y="4283605"/>
            <a:ext cx="2664296" cy="246221"/>
          </a:xfrm>
          <a:prstGeom prst="rect">
            <a:avLst/>
          </a:prstGeom>
          <a:noFill/>
        </p:spPr>
        <p:txBody>
          <a:bodyPr wrap="square" rtlCol="0">
            <a:spAutoFit/>
          </a:bodyPr>
          <a:lstStyle/>
          <a:p>
            <a:r>
              <a:rPr lang="lv-LV" sz="1000" dirty="0">
                <a:latin typeface="+mn-lt"/>
              </a:rPr>
              <a:t>Bāze: visi aptaujas dalībnieki; n=1041</a:t>
            </a:r>
          </a:p>
        </p:txBody>
      </p:sp>
      <p:sp>
        <p:nvSpPr>
          <p:cNvPr id="23" name="TextBox 22">
            <a:extLst>
              <a:ext uri="{FF2B5EF4-FFF2-40B4-BE49-F238E27FC236}">
                <a16:creationId xmlns:a16="http://schemas.microsoft.com/office/drawing/2014/main" id="{1F39F963-8541-0FE1-5843-D196B3913450}"/>
              </a:ext>
            </a:extLst>
          </p:cNvPr>
          <p:cNvSpPr txBox="1"/>
          <p:nvPr/>
        </p:nvSpPr>
        <p:spPr>
          <a:xfrm>
            <a:off x="4921906" y="4310315"/>
            <a:ext cx="3745771" cy="400110"/>
          </a:xfrm>
          <a:prstGeom prst="rect">
            <a:avLst/>
          </a:prstGeom>
          <a:noFill/>
        </p:spPr>
        <p:txBody>
          <a:bodyPr wrap="square" rtlCol="0">
            <a:spAutoFit/>
          </a:bodyPr>
          <a:lstStyle/>
          <a:p>
            <a:r>
              <a:rPr lang="lv-LV" sz="1000" dirty="0">
                <a:latin typeface="+mn-lt"/>
              </a:rPr>
              <a:t>Bāze: </a:t>
            </a:r>
            <a:r>
              <a:rPr lang="en-US" sz="1000" dirty="0" err="1">
                <a:latin typeface="+mn-lt"/>
              </a:rPr>
              <a:t>respondenti</a:t>
            </a:r>
            <a:r>
              <a:rPr lang="en-US" sz="1000" dirty="0">
                <a:latin typeface="+mn-lt"/>
              </a:rPr>
              <a:t>, </a:t>
            </a:r>
            <a:r>
              <a:rPr lang="en-US" sz="1000" dirty="0" err="1">
                <a:latin typeface="+mn-lt"/>
              </a:rPr>
              <a:t>kuri</a:t>
            </a:r>
            <a:r>
              <a:rPr lang="en-US" sz="1000" dirty="0">
                <a:latin typeface="+mn-lt"/>
              </a:rPr>
              <a:t> </a:t>
            </a:r>
            <a:r>
              <a:rPr lang="en-US" sz="1000" dirty="0" err="1">
                <a:latin typeface="+mn-lt"/>
              </a:rPr>
              <a:t>uzskata</a:t>
            </a:r>
            <a:r>
              <a:rPr lang="en-US" sz="1000" dirty="0">
                <a:latin typeface="+mn-lt"/>
              </a:rPr>
              <a:t>, ka </a:t>
            </a:r>
            <a:r>
              <a:rPr lang="en-US" sz="1000" dirty="0" err="1">
                <a:latin typeface="+mn-lt"/>
              </a:rPr>
              <a:t>Latvijas</a:t>
            </a:r>
            <a:r>
              <a:rPr lang="en-US" sz="1000" dirty="0">
                <a:latin typeface="+mn-lt"/>
              </a:rPr>
              <a:t> </a:t>
            </a:r>
            <a:r>
              <a:rPr lang="en-US" sz="1000" dirty="0" err="1">
                <a:latin typeface="+mn-lt"/>
              </a:rPr>
              <a:t>mediju</a:t>
            </a:r>
            <a:r>
              <a:rPr lang="en-US" sz="1000" dirty="0">
                <a:latin typeface="+mn-lt"/>
              </a:rPr>
              <a:t> </a:t>
            </a:r>
            <a:r>
              <a:rPr lang="en-US" sz="1000" dirty="0" err="1">
                <a:latin typeface="+mn-lt"/>
              </a:rPr>
              <a:t>piedāvātais</a:t>
            </a:r>
            <a:r>
              <a:rPr lang="en-US" sz="1000" dirty="0">
                <a:latin typeface="+mn-lt"/>
              </a:rPr>
              <a:t> </a:t>
            </a:r>
            <a:r>
              <a:rPr lang="en-US" sz="1000" dirty="0" err="1">
                <a:latin typeface="+mn-lt"/>
              </a:rPr>
              <a:t>saturs</a:t>
            </a:r>
            <a:r>
              <a:rPr lang="en-US" sz="1000" dirty="0">
                <a:latin typeface="+mn-lt"/>
              </a:rPr>
              <a:t> </a:t>
            </a:r>
            <a:r>
              <a:rPr lang="en-US" sz="1000" dirty="0" err="1">
                <a:latin typeface="+mn-lt"/>
              </a:rPr>
              <a:t>latgaliešu</a:t>
            </a:r>
            <a:r>
              <a:rPr lang="en-US" sz="1000" dirty="0">
                <a:latin typeface="+mn-lt"/>
              </a:rPr>
              <a:t> </a:t>
            </a:r>
            <a:r>
              <a:rPr lang="en-US" sz="1000" dirty="0" err="1">
                <a:latin typeface="+mn-lt"/>
              </a:rPr>
              <a:t>valodā</a:t>
            </a:r>
            <a:r>
              <a:rPr lang="en-US" sz="1000" dirty="0">
                <a:latin typeface="+mn-lt"/>
              </a:rPr>
              <a:t> </a:t>
            </a:r>
            <a:r>
              <a:rPr lang="en-US" sz="1000" dirty="0" err="1">
                <a:latin typeface="+mn-lt"/>
              </a:rPr>
              <a:t>pašlaik</a:t>
            </a:r>
            <a:r>
              <a:rPr lang="en-US" sz="1000" dirty="0">
                <a:latin typeface="+mn-lt"/>
              </a:rPr>
              <a:t> </a:t>
            </a:r>
            <a:r>
              <a:rPr lang="en-US" sz="1000" dirty="0" err="1">
                <a:latin typeface="+mn-lt"/>
              </a:rPr>
              <a:t>ir</a:t>
            </a:r>
            <a:r>
              <a:rPr lang="en-US" sz="1000" dirty="0">
                <a:latin typeface="+mn-lt"/>
              </a:rPr>
              <a:t> </a:t>
            </a:r>
            <a:r>
              <a:rPr lang="en-US" sz="1000" dirty="0" err="1">
                <a:latin typeface="+mn-lt"/>
              </a:rPr>
              <a:t>pārāk</a:t>
            </a:r>
            <a:r>
              <a:rPr lang="en-US" sz="1000" dirty="0">
                <a:latin typeface="+mn-lt"/>
              </a:rPr>
              <a:t> </a:t>
            </a:r>
            <a:r>
              <a:rPr lang="en-US" sz="1000" dirty="0" err="1">
                <a:latin typeface="+mn-lt"/>
              </a:rPr>
              <a:t>mazs</a:t>
            </a:r>
            <a:r>
              <a:rPr lang="en-US" sz="1000" dirty="0">
                <a:latin typeface="+mn-lt"/>
              </a:rPr>
              <a:t>; n=302</a:t>
            </a:r>
            <a:endParaRPr lang="lv-LV" sz="1000" dirty="0">
              <a:latin typeface="+mn-lt"/>
            </a:endParaRPr>
          </a:p>
        </p:txBody>
      </p:sp>
    </p:spTree>
    <p:extLst>
      <p:ext uri="{BB962C8B-B14F-4D97-AF65-F5344CB8AC3E}">
        <p14:creationId xmlns:p14="http://schemas.microsoft.com/office/powerpoint/2010/main" val="14828879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a:extLst>
              <a:ext uri="{FF2B5EF4-FFF2-40B4-BE49-F238E27FC236}">
                <a16:creationId xmlns:a16="http://schemas.microsoft.com/office/drawing/2014/main" id="{22CD2A72-B612-A9A1-64DA-35FC1519FD19}"/>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en-US" b="0" i="0" u="none" strike="noStrike" kern="1200" cap="none" spc="0" normalizeH="0" baseline="0" noProof="0" dirty="0" err="1">
                <a:ln>
                  <a:noFill/>
                </a:ln>
                <a:solidFill>
                  <a:srgbClr val="990033"/>
                </a:solidFill>
                <a:effectLst/>
                <a:uLnTx/>
                <a:uFillTx/>
                <a:latin typeface="+mj-lt"/>
                <a:ea typeface="+mj-ea"/>
                <a:cs typeface="+mj-cs"/>
              </a:rPr>
              <a:t>Latvijā</a:t>
            </a:r>
            <a:r>
              <a:rPr kumimoji="0" lang="en-US" b="0" i="0" u="none" strike="noStrike" kern="1200" cap="none" spc="0" normalizeH="0" baseline="0" noProof="0" dirty="0">
                <a:ln>
                  <a:noFill/>
                </a:ln>
                <a:solidFill>
                  <a:srgbClr val="990033"/>
                </a:solidFill>
                <a:effectLst/>
                <a:uLnTx/>
                <a:uFillTx/>
                <a:latin typeface="+mj-lt"/>
                <a:ea typeface="+mj-ea"/>
                <a:cs typeface="+mj-cs"/>
              </a:rPr>
              <a:t> </a:t>
            </a:r>
            <a:r>
              <a:rPr kumimoji="0" lang="en-US" b="0" i="0" u="none" strike="noStrike" kern="1200" cap="none" spc="0" normalizeH="0" baseline="0" noProof="0" dirty="0" err="1">
                <a:ln>
                  <a:noFill/>
                </a:ln>
                <a:solidFill>
                  <a:srgbClr val="990033"/>
                </a:solidFill>
                <a:effectLst/>
                <a:uLnTx/>
                <a:uFillTx/>
                <a:latin typeface="+mj-lt"/>
                <a:ea typeface="+mj-ea"/>
                <a:cs typeface="+mj-cs"/>
              </a:rPr>
              <a:t>veidot</a:t>
            </a:r>
            <a:r>
              <a:rPr kumimoji="0" lang="lv-LV" b="0" i="0" u="none" strike="noStrike" kern="1200" cap="none" spc="0" normalizeH="0" baseline="0" noProof="0" dirty="0">
                <a:ln>
                  <a:noFill/>
                </a:ln>
                <a:solidFill>
                  <a:srgbClr val="990033"/>
                </a:solidFill>
                <a:effectLst/>
                <a:uLnTx/>
                <a:uFillTx/>
                <a:latin typeface="+mj-lt"/>
                <a:ea typeface="+mj-ea"/>
                <a:cs typeface="+mj-cs"/>
              </a:rPr>
              <a:t>a</a:t>
            </a:r>
            <a:r>
              <a:rPr kumimoji="0" lang="en-US" b="0" i="0" u="none" strike="noStrike" kern="1200" cap="none" spc="0" normalizeH="0" baseline="0" noProof="0" dirty="0">
                <a:ln>
                  <a:noFill/>
                </a:ln>
                <a:solidFill>
                  <a:srgbClr val="990033"/>
                </a:solidFill>
                <a:effectLst/>
                <a:uLnTx/>
                <a:uFillTx/>
                <a:latin typeface="+mj-lt"/>
                <a:ea typeface="+mj-ea"/>
                <a:cs typeface="+mj-cs"/>
              </a:rPr>
              <a:t> </a:t>
            </a:r>
            <a:r>
              <a:rPr kumimoji="0" lang="en-US" b="0" i="0" u="none" strike="noStrike" kern="1200" cap="none" spc="0" normalizeH="0" baseline="0" noProof="0" dirty="0" err="1">
                <a:ln>
                  <a:noFill/>
                </a:ln>
                <a:solidFill>
                  <a:srgbClr val="990033"/>
                </a:solidFill>
                <a:effectLst/>
                <a:uLnTx/>
                <a:uFillTx/>
                <a:latin typeface="+mj-lt"/>
                <a:ea typeface="+mj-ea"/>
                <a:cs typeface="+mj-cs"/>
              </a:rPr>
              <a:t>mediju</a:t>
            </a:r>
            <a:r>
              <a:rPr kumimoji="0" lang="en-US" b="0" i="0" u="none" strike="noStrike" kern="1200" cap="none" spc="0" normalizeH="0" baseline="0" dirty="0">
                <a:ln>
                  <a:noFill/>
                </a:ln>
                <a:solidFill>
                  <a:srgbClr val="990033"/>
                </a:solidFill>
                <a:effectLst/>
                <a:uLnTx/>
                <a:uFillTx/>
                <a:latin typeface="+mj-lt"/>
                <a:ea typeface="+mj-ea"/>
                <a:cs typeface="+mj-cs"/>
              </a:rPr>
              <a:t> </a:t>
            </a:r>
            <a:r>
              <a:rPr kumimoji="0" lang="en-US" b="0" i="0" u="none" strike="noStrike" kern="1200" cap="none" spc="0" normalizeH="0" baseline="0" dirty="0" err="1">
                <a:ln>
                  <a:noFill/>
                </a:ln>
                <a:solidFill>
                  <a:srgbClr val="990033"/>
                </a:solidFill>
                <a:effectLst/>
                <a:uLnTx/>
                <a:uFillTx/>
                <a:latin typeface="+mj-lt"/>
                <a:ea typeface="+mj-ea"/>
                <a:cs typeface="+mj-cs"/>
              </a:rPr>
              <a:t>satur</a:t>
            </a:r>
            <a:r>
              <a:rPr kumimoji="0" lang="lv-LV" b="0" i="0" u="none" strike="noStrike" kern="1200" cap="none" spc="0" normalizeH="0" baseline="0" dirty="0">
                <a:ln>
                  <a:noFill/>
                </a:ln>
                <a:solidFill>
                  <a:srgbClr val="990033"/>
                </a:solidFill>
                <a:effectLst/>
                <a:uLnTx/>
                <a:uFillTx/>
                <a:latin typeface="+mj-lt"/>
                <a:ea typeface="+mj-ea"/>
                <a:cs typeface="+mj-cs"/>
              </a:rPr>
              <a:t>a</a:t>
            </a:r>
            <a:r>
              <a:rPr kumimoji="0" lang="en-US" b="0" i="0" u="none" strike="noStrike" kern="1200" cap="none" spc="0" normalizeH="0" baseline="0" dirty="0">
                <a:ln>
                  <a:noFill/>
                </a:ln>
                <a:solidFill>
                  <a:srgbClr val="990033"/>
                </a:solidFill>
                <a:effectLst/>
                <a:uLnTx/>
                <a:uFillTx/>
                <a:latin typeface="+mj-lt"/>
                <a:ea typeface="+mj-ea"/>
                <a:cs typeface="+mj-cs"/>
              </a:rPr>
              <a:t> </a:t>
            </a:r>
            <a:r>
              <a:rPr kumimoji="0" lang="lv-LV" b="0" i="0" u="none" strike="noStrike" kern="1200" cap="none" spc="0" normalizeH="0" baseline="0" dirty="0">
                <a:ln>
                  <a:noFill/>
                </a:ln>
                <a:solidFill>
                  <a:srgbClr val="990033"/>
                </a:solidFill>
                <a:effectLst/>
                <a:uLnTx/>
                <a:uFillTx/>
                <a:latin typeface="+mj-lt"/>
                <a:ea typeface="+mj-ea"/>
                <a:cs typeface="+mj-cs"/>
              </a:rPr>
              <a:t>latgaliešu valodā vērtējums</a:t>
            </a:r>
            <a:endParaRPr kumimoji="0" lang="lv-LV"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3A28CD27-7F34-A2AB-7887-592E0F18F8C5}"/>
              </a:ext>
            </a:extLst>
          </p:cNvPr>
          <p:cNvSpPr txBox="1">
            <a:spLocks/>
          </p:cNvSpPr>
          <p:nvPr/>
        </p:nvSpPr>
        <p:spPr>
          <a:xfrm>
            <a:off x="283054" y="404664"/>
            <a:ext cx="5328592" cy="221650"/>
          </a:xfrm>
          <a:prstGeom prst="rect">
            <a:avLst/>
          </a:prstGeom>
        </p:spPr>
        <p:txBody>
          <a:bodyPr/>
          <a:lstStyle/>
          <a:p>
            <a:pPr eaLnBrk="0" hangingPunct="0">
              <a:spcBef>
                <a:spcPct val="20000"/>
              </a:spcBef>
              <a:defRPr/>
            </a:pPr>
            <a:r>
              <a:rPr lang="lv-LV" sz="1100" b="1" dirty="0">
                <a:latin typeface="+mn-lt"/>
              </a:rPr>
              <a:t>Vai Latvijas mediju piedāvātais saturs latgaliešu valodā pašlaik, Jūsuprāt, ir ... ?</a:t>
            </a:r>
          </a:p>
        </p:txBody>
      </p:sp>
      <p:graphicFrame>
        <p:nvGraphicFramePr>
          <p:cNvPr id="4" name="Chart 3">
            <a:extLst>
              <a:ext uri="{FF2B5EF4-FFF2-40B4-BE49-F238E27FC236}">
                <a16:creationId xmlns:a16="http://schemas.microsoft.com/office/drawing/2014/main" id="{52BE539A-EA0C-8AC5-DD43-309D0A5D9EC9}"/>
              </a:ext>
            </a:extLst>
          </p:cNvPr>
          <p:cNvGraphicFramePr/>
          <p:nvPr/>
        </p:nvGraphicFramePr>
        <p:xfrm>
          <a:off x="1371837" y="692696"/>
          <a:ext cx="7668883" cy="5544617"/>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4896111E-1FF0-EC73-3F56-2C94A34782CB}"/>
              </a:ext>
            </a:extLst>
          </p:cNvPr>
          <p:cNvSpPr txBox="1"/>
          <p:nvPr/>
        </p:nvSpPr>
        <p:spPr>
          <a:xfrm>
            <a:off x="103279" y="4437112"/>
            <a:ext cx="1268557" cy="400110"/>
          </a:xfrm>
          <a:prstGeom prst="rect">
            <a:avLst/>
          </a:prstGeom>
          <a:noFill/>
        </p:spPr>
        <p:txBody>
          <a:bodyPr wrap="square" rtlCol="0">
            <a:spAutoFit/>
          </a:bodyPr>
          <a:lstStyle/>
          <a:p>
            <a:r>
              <a:rPr lang="lv-LV" sz="1000" dirty="0">
                <a:latin typeface="+mj-lt"/>
              </a:rPr>
              <a:t>Bāze: visi aptaujas dalībnieki; n=1041</a:t>
            </a:r>
          </a:p>
        </p:txBody>
      </p:sp>
    </p:spTree>
    <p:extLst>
      <p:ext uri="{BB962C8B-B14F-4D97-AF65-F5344CB8AC3E}">
        <p14:creationId xmlns:p14="http://schemas.microsoft.com/office/powerpoint/2010/main" val="429481071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9357DF93-E41C-D796-79BE-AA069DA98221}"/>
              </a:ext>
            </a:extLst>
          </p:cNvPr>
          <p:cNvGraphicFramePr/>
          <p:nvPr>
            <p:extLst>
              <p:ext uri="{D42A27DB-BD31-4B8C-83A1-F6EECF244321}">
                <p14:modId xmlns:p14="http://schemas.microsoft.com/office/powerpoint/2010/main" val="285404982"/>
              </p:ext>
            </p:extLst>
          </p:nvPr>
        </p:nvGraphicFramePr>
        <p:xfrm>
          <a:off x="3796702" y="412147"/>
          <a:ext cx="5239794" cy="589717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FCBCFE36-1539-0651-0212-473C2C93DD1B}"/>
              </a:ext>
            </a:extLst>
          </p:cNvPr>
          <p:cNvSpPr txBox="1"/>
          <p:nvPr/>
        </p:nvSpPr>
        <p:spPr>
          <a:xfrm>
            <a:off x="1305191" y="5035553"/>
            <a:ext cx="2114681" cy="246221"/>
          </a:xfrm>
          <a:prstGeom prst="rect">
            <a:avLst/>
          </a:prstGeom>
          <a:noFill/>
        </p:spPr>
        <p:txBody>
          <a:bodyPr wrap="none" rtlCol="0">
            <a:spAutoFit/>
          </a:bodyPr>
          <a:lstStyle/>
          <a:p>
            <a:r>
              <a:rPr lang="lv-LV" sz="1000" dirty="0">
                <a:latin typeface="+mj-lt"/>
              </a:rPr>
              <a:t>Bāze: visi aptaujas dalībnieki; n=</a:t>
            </a:r>
            <a:r>
              <a:rPr lang="en-US" sz="1000" dirty="0">
                <a:latin typeface="+mj-lt"/>
              </a:rPr>
              <a:t>1041</a:t>
            </a:r>
            <a:endParaRPr lang="lv-LV" sz="1000" dirty="0">
              <a:latin typeface="+mj-lt"/>
            </a:endParaRPr>
          </a:p>
        </p:txBody>
      </p:sp>
      <p:sp>
        <p:nvSpPr>
          <p:cNvPr id="4" name="Text Placeholder 4">
            <a:extLst>
              <a:ext uri="{FF2B5EF4-FFF2-40B4-BE49-F238E27FC236}">
                <a16:creationId xmlns:a16="http://schemas.microsoft.com/office/drawing/2014/main" id="{417F09A1-0631-0DF1-92A3-D5E19805CF1D}"/>
              </a:ext>
            </a:extLst>
          </p:cNvPr>
          <p:cNvSpPr txBox="1">
            <a:spLocks/>
          </p:cNvSpPr>
          <p:nvPr/>
        </p:nvSpPr>
        <p:spPr>
          <a:xfrm>
            <a:off x="285751" y="836712"/>
            <a:ext cx="2630065" cy="476497"/>
          </a:xfrm>
          <a:prstGeom prst="rect">
            <a:avLst/>
          </a:prstGeom>
        </p:spPr>
        <p:txBody>
          <a:bodyPr/>
          <a:lstStyle/>
          <a:p>
            <a:pPr eaLnBrk="0" hangingPunct="0">
              <a:spcBef>
                <a:spcPct val="20000"/>
              </a:spcBef>
              <a:defRPr/>
            </a:pPr>
            <a:r>
              <a:rPr lang="lv-LV" sz="1100" b="1" dirty="0">
                <a:latin typeface="+mn-lt"/>
              </a:rPr>
              <a:t>Vai, Jūsuprāt, medijiem Latvijā būtu jāveido saturs krievu valodā? </a:t>
            </a:r>
            <a:endParaRPr kumimoji="0" lang="lv-LV" sz="1100" b="1" i="0" u="none" strike="noStrike" kern="1200" cap="none" spc="0" normalizeH="0" baseline="0" noProof="0" dirty="0">
              <a:ln>
                <a:noFill/>
              </a:ln>
              <a:solidFill>
                <a:schemeClr val="tx1"/>
              </a:solidFill>
              <a:effectLst/>
              <a:uLnTx/>
              <a:uFillTx/>
              <a:latin typeface="+mn-lt"/>
              <a:ea typeface="+mn-ea"/>
              <a:cs typeface="+mn-cs"/>
            </a:endParaRPr>
          </a:p>
        </p:txBody>
      </p:sp>
      <p:sp>
        <p:nvSpPr>
          <p:cNvPr id="5" name="Title 12">
            <a:extLst>
              <a:ext uri="{FF2B5EF4-FFF2-40B4-BE49-F238E27FC236}">
                <a16:creationId xmlns:a16="http://schemas.microsoft.com/office/drawing/2014/main" id="{C2E8EC25-83B7-DAE0-6CD3-32E5C1F14E41}"/>
              </a:ext>
            </a:extLst>
          </p:cNvPr>
          <p:cNvSpPr txBox="1">
            <a:spLocks/>
          </p:cNvSpPr>
          <p:nvPr/>
        </p:nvSpPr>
        <p:spPr>
          <a:xfrm>
            <a:off x="285751" y="65217"/>
            <a:ext cx="3206129" cy="771495"/>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en-US" b="0" i="0" u="none" strike="noStrike" kern="1200" cap="none" spc="0" normalizeH="0" baseline="0" noProof="0" dirty="0" err="1">
                <a:ln>
                  <a:noFill/>
                </a:ln>
                <a:solidFill>
                  <a:srgbClr val="990033"/>
                </a:solidFill>
                <a:effectLst/>
                <a:uLnTx/>
                <a:uFillTx/>
                <a:latin typeface="+mj-lt"/>
                <a:ea typeface="+mj-ea"/>
                <a:cs typeface="+mj-cs"/>
              </a:rPr>
              <a:t>Interese</a:t>
            </a:r>
            <a:r>
              <a:rPr kumimoji="0" lang="en-US" b="0" i="0" u="none" strike="noStrike" kern="1200" cap="none" spc="0" normalizeH="0" baseline="0" noProof="0" dirty="0">
                <a:ln>
                  <a:noFill/>
                </a:ln>
                <a:solidFill>
                  <a:srgbClr val="990033"/>
                </a:solidFill>
                <a:effectLst/>
                <a:uLnTx/>
                <a:uFillTx/>
                <a:latin typeface="+mj-lt"/>
                <a:ea typeface="+mj-ea"/>
                <a:cs typeface="+mj-cs"/>
              </a:rPr>
              <a:t> par </a:t>
            </a:r>
            <a:r>
              <a:rPr kumimoji="0" lang="lv-LV" b="0" i="0" u="none" strike="noStrike" kern="1200" cap="none" spc="0" normalizeH="0" baseline="0" noProof="0" dirty="0">
                <a:ln>
                  <a:noFill/>
                </a:ln>
                <a:solidFill>
                  <a:srgbClr val="990033"/>
                </a:solidFill>
                <a:effectLst/>
                <a:uLnTx/>
                <a:uFillTx/>
                <a:latin typeface="+mj-lt"/>
                <a:ea typeface="+mj-ea"/>
                <a:cs typeface="+mj-cs"/>
              </a:rPr>
              <a:t>Latvijā veidotu </a:t>
            </a:r>
            <a:r>
              <a:rPr kumimoji="0" lang="en-US" b="0" i="0" u="none" strike="noStrike" kern="1200" cap="none" spc="0" normalizeH="0" baseline="0" noProof="0" dirty="0" err="1">
                <a:ln>
                  <a:noFill/>
                </a:ln>
                <a:solidFill>
                  <a:srgbClr val="990033"/>
                </a:solidFill>
                <a:effectLst/>
                <a:uLnTx/>
                <a:uFillTx/>
                <a:latin typeface="+mj-lt"/>
                <a:ea typeface="+mj-ea"/>
                <a:cs typeface="+mj-cs"/>
              </a:rPr>
              <a:t>mediju</a:t>
            </a:r>
            <a:r>
              <a:rPr kumimoji="0" lang="en-US" b="0" i="0" u="none" strike="noStrike" kern="1200" cap="none" spc="0" normalizeH="0" baseline="0" dirty="0">
                <a:ln>
                  <a:noFill/>
                </a:ln>
                <a:solidFill>
                  <a:srgbClr val="990033"/>
                </a:solidFill>
                <a:effectLst/>
                <a:uLnTx/>
                <a:uFillTx/>
                <a:latin typeface="+mj-lt"/>
                <a:ea typeface="+mj-ea"/>
                <a:cs typeface="+mj-cs"/>
              </a:rPr>
              <a:t> </a:t>
            </a:r>
            <a:r>
              <a:rPr kumimoji="0" lang="en-US" b="0" i="0" u="none" strike="noStrike" kern="1200" cap="none" spc="0" normalizeH="0" baseline="0" dirty="0" err="1">
                <a:ln>
                  <a:noFill/>
                </a:ln>
                <a:solidFill>
                  <a:srgbClr val="990033"/>
                </a:solidFill>
                <a:effectLst/>
                <a:uLnTx/>
                <a:uFillTx/>
                <a:latin typeface="+mj-lt"/>
                <a:ea typeface="+mj-ea"/>
                <a:cs typeface="+mj-cs"/>
              </a:rPr>
              <a:t>saturu</a:t>
            </a:r>
            <a:r>
              <a:rPr kumimoji="0" lang="en-US" b="0" i="0" u="none" strike="noStrike" kern="1200" cap="none" spc="0" normalizeH="0" baseline="0" dirty="0">
                <a:ln>
                  <a:noFill/>
                </a:ln>
                <a:solidFill>
                  <a:srgbClr val="990033"/>
                </a:solidFill>
                <a:effectLst/>
                <a:uLnTx/>
                <a:uFillTx/>
                <a:latin typeface="+mj-lt"/>
                <a:ea typeface="+mj-ea"/>
                <a:cs typeface="+mj-cs"/>
              </a:rPr>
              <a:t> </a:t>
            </a:r>
            <a:r>
              <a:rPr kumimoji="0" lang="lv-LV" b="0" i="0" u="none" strike="noStrike" kern="1200" cap="none" spc="0" normalizeH="0" baseline="0" dirty="0">
                <a:ln>
                  <a:noFill/>
                </a:ln>
                <a:solidFill>
                  <a:srgbClr val="990033"/>
                </a:solidFill>
                <a:effectLst/>
                <a:uLnTx/>
                <a:uFillTx/>
                <a:latin typeface="+mj-lt"/>
                <a:ea typeface="+mj-ea"/>
                <a:cs typeface="+mj-cs"/>
              </a:rPr>
              <a:t>krievu</a:t>
            </a:r>
            <a:r>
              <a:rPr kumimoji="0" lang="en-US" b="0" i="0" u="none" strike="noStrike" kern="1200" cap="none" spc="0" normalizeH="0" baseline="0" dirty="0">
                <a:ln>
                  <a:noFill/>
                </a:ln>
                <a:solidFill>
                  <a:srgbClr val="990033"/>
                </a:solidFill>
                <a:effectLst/>
                <a:uLnTx/>
                <a:uFillTx/>
                <a:latin typeface="+mj-lt"/>
                <a:ea typeface="+mj-ea"/>
                <a:cs typeface="+mj-cs"/>
              </a:rPr>
              <a:t> </a:t>
            </a:r>
            <a:r>
              <a:rPr kumimoji="0" lang="en-US" b="0" i="0" u="none" strike="noStrike" kern="1200" cap="none" spc="0" normalizeH="0" baseline="0" dirty="0" err="1">
                <a:ln>
                  <a:noFill/>
                </a:ln>
                <a:solidFill>
                  <a:srgbClr val="990033"/>
                </a:solidFill>
                <a:effectLst/>
                <a:uLnTx/>
                <a:uFillTx/>
                <a:latin typeface="+mj-lt"/>
                <a:ea typeface="+mj-ea"/>
                <a:cs typeface="+mj-cs"/>
              </a:rPr>
              <a:t>valodā</a:t>
            </a:r>
            <a:endParaRPr kumimoji="0" lang="lv-LV" b="0" i="0" u="none" strike="noStrike" kern="1200" cap="none" spc="0" normalizeH="0" baseline="0" noProof="0" dirty="0">
              <a:ln>
                <a:noFill/>
              </a:ln>
              <a:solidFill>
                <a:srgbClr val="990033"/>
              </a:solidFill>
              <a:effectLst/>
              <a:uLnTx/>
              <a:uFillTx/>
              <a:latin typeface="+mj-lt"/>
              <a:ea typeface="+mj-ea"/>
              <a:cs typeface="+mj-cs"/>
            </a:endParaRPr>
          </a:p>
        </p:txBody>
      </p:sp>
      <p:graphicFrame>
        <p:nvGraphicFramePr>
          <p:cNvPr id="6" name="Chart 5">
            <a:extLst>
              <a:ext uri="{FF2B5EF4-FFF2-40B4-BE49-F238E27FC236}">
                <a16:creationId xmlns:a16="http://schemas.microsoft.com/office/drawing/2014/main" id="{D73ABC18-2D07-1D63-E38E-BB43CBCB2966}"/>
              </a:ext>
            </a:extLst>
          </p:cNvPr>
          <p:cNvGraphicFramePr/>
          <p:nvPr>
            <p:extLst>
              <p:ext uri="{D42A27DB-BD31-4B8C-83A1-F6EECF244321}">
                <p14:modId xmlns:p14="http://schemas.microsoft.com/office/powerpoint/2010/main" val="1756224803"/>
              </p:ext>
            </p:extLst>
          </p:nvPr>
        </p:nvGraphicFramePr>
        <p:xfrm>
          <a:off x="-19071" y="1153639"/>
          <a:ext cx="3510951" cy="3381555"/>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Placeholder 4">
            <a:extLst>
              <a:ext uri="{FF2B5EF4-FFF2-40B4-BE49-F238E27FC236}">
                <a16:creationId xmlns:a16="http://schemas.microsoft.com/office/drawing/2014/main" id="{5F137F14-87F7-4C04-311D-CB7C7C0E633B}"/>
              </a:ext>
            </a:extLst>
          </p:cNvPr>
          <p:cNvSpPr txBox="1">
            <a:spLocks/>
          </p:cNvSpPr>
          <p:nvPr/>
        </p:nvSpPr>
        <p:spPr>
          <a:xfrm>
            <a:off x="5292080" y="124115"/>
            <a:ext cx="3816424" cy="288032"/>
          </a:xfrm>
          <a:prstGeom prst="rect">
            <a:avLst/>
          </a:prstGeom>
        </p:spPr>
        <p:txBody>
          <a:bodyPr/>
          <a:lstStyle/>
          <a:p>
            <a:pPr eaLnBrk="0" hangingPunct="0">
              <a:spcBef>
                <a:spcPct val="20000"/>
              </a:spcBef>
              <a:defRPr/>
            </a:pPr>
            <a:r>
              <a:rPr lang="lv-LV" sz="1100" b="1" dirty="0">
                <a:latin typeface="+mn-lt"/>
              </a:rPr>
              <a:t>Uzskata, ka medijiem Latvijā būtu jāveido saturs krievu valodā</a:t>
            </a:r>
            <a:endParaRPr kumimoji="0" lang="lv-LV" sz="1100" b="1"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0714628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a:extLst>
              <a:ext uri="{FF2B5EF4-FFF2-40B4-BE49-F238E27FC236}">
                <a16:creationId xmlns:a16="http://schemas.microsoft.com/office/drawing/2014/main" id="{C7258F16-F621-9FC4-E207-6411CF1988CB}"/>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en-US" b="0" i="0" u="none" strike="noStrike" kern="1200" cap="none" spc="0" normalizeH="0" baseline="0" noProof="0" dirty="0">
                <a:ln>
                  <a:noFill/>
                </a:ln>
                <a:solidFill>
                  <a:srgbClr val="990033"/>
                </a:solidFill>
                <a:effectLst/>
                <a:uLnTx/>
                <a:uFillTx/>
                <a:latin typeface="+mj-lt"/>
                <a:ea typeface="+mj-ea"/>
                <a:cs typeface="+mj-cs"/>
              </a:rPr>
              <a:t>Latvijas </a:t>
            </a:r>
            <a:r>
              <a:rPr kumimoji="0" lang="en-US" b="0" i="0" u="none" strike="noStrike" kern="1200" cap="none" spc="0" normalizeH="0" baseline="0" noProof="0" dirty="0" err="1">
                <a:ln>
                  <a:noFill/>
                </a:ln>
                <a:solidFill>
                  <a:srgbClr val="990033"/>
                </a:solidFill>
                <a:effectLst/>
                <a:uLnTx/>
                <a:uFillTx/>
                <a:latin typeface="+mj-lt"/>
                <a:ea typeface="+mj-ea"/>
                <a:cs typeface="+mj-cs"/>
              </a:rPr>
              <a:t>mediju</a:t>
            </a:r>
            <a:r>
              <a:rPr kumimoji="0" lang="en-US" b="0" i="0" u="none" strike="noStrike" kern="1200" cap="none" spc="0" normalizeH="0" baseline="0" noProof="0" dirty="0">
                <a:ln>
                  <a:noFill/>
                </a:ln>
                <a:solidFill>
                  <a:srgbClr val="990033"/>
                </a:solidFill>
                <a:effectLst/>
                <a:uLnTx/>
                <a:uFillTx/>
                <a:latin typeface="+mj-lt"/>
                <a:ea typeface="+mj-ea"/>
                <a:cs typeface="+mj-cs"/>
              </a:rPr>
              <a:t> </a:t>
            </a:r>
            <a:r>
              <a:rPr kumimoji="0" lang="en-US" b="0" i="0" u="none" strike="noStrike" kern="1200" cap="none" spc="0" normalizeH="0" baseline="0" noProof="0" dirty="0" err="1">
                <a:ln>
                  <a:noFill/>
                </a:ln>
                <a:solidFill>
                  <a:srgbClr val="990033"/>
                </a:solidFill>
                <a:effectLst/>
                <a:uLnTx/>
                <a:uFillTx/>
                <a:latin typeface="+mj-lt"/>
                <a:ea typeface="+mj-ea"/>
                <a:cs typeface="+mj-cs"/>
              </a:rPr>
              <a:t>piedāvāt</a:t>
            </a:r>
            <a:r>
              <a:rPr kumimoji="0" lang="lv-LV" b="0" i="0" u="none" strike="noStrike" kern="1200" cap="none" spc="0" normalizeH="0" baseline="0" noProof="0" dirty="0">
                <a:ln>
                  <a:noFill/>
                </a:ln>
                <a:solidFill>
                  <a:srgbClr val="990033"/>
                </a:solidFill>
                <a:effectLst/>
                <a:uLnTx/>
                <a:uFillTx/>
                <a:latin typeface="+mj-lt"/>
                <a:ea typeface="+mj-ea"/>
                <a:cs typeface="+mj-cs"/>
              </a:rPr>
              <a:t>ā</a:t>
            </a:r>
            <a:r>
              <a:rPr kumimoji="0" lang="en-US" b="0" i="0" u="none" strike="noStrike" kern="1200" cap="none" spc="0" normalizeH="0" baseline="0" noProof="0" dirty="0">
                <a:ln>
                  <a:noFill/>
                </a:ln>
                <a:solidFill>
                  <a:srgbClr val="990033"/>
                </a:solidFill>
                <a:effectLst/>
                <a:uLnTx/>
                <a:uFillTx/>
                <a:latin typeface="+mj-lt"/>
                <a:ea typeface="+mj-ea"/>
                <a:cs typeface="+mj-cs"/>
              </a:rPr>
              <a:t> </a:t>
            </a:r>
            <a:r>
              <a:rPr kumimoji="0" lang="en-US" b="0" i="0" u="none" strike="noStrike" kern="1200" cap="none" spc="0" normalizeH="0" baseline="0" noProof="0" dirty="0" err="1">
                <a:ln>
                  <a:noFill/>
                </a:ln>
                <a:solidFill>
                  <a:srgbClr val="990033"/>
                </a:solidFill>
                <a:effectLst/>
                <a:uLnTx/>
                <a:uFillTx/>
                <a:latin typeface="+mj-lt"/>
                <a:ea typeface="+mj-ea"/>
                <a:cs typeface="+mj-cs"/>
              </a:rPr>
              <a:t>satur</a:t>
            </a:r>
            <a:r>
              <a:rPr kumimoji="0" lang="lv-LV" b="0" i="0" u="none" strike="noStrike" kern="1200" cap="none" spc="0" normalizeH="0" baseline="0" noProof="0" dirty="0">
                <a:ln>
                  <a:noFill/>
                </a:ln>
                <a:solidFill>
                  <a:srgbClr val="990033"/>
                </a:solidFill>
                <a:effectLst/>
                <a:uLnTx/>
                <a:uFillTx/>
                <a:latin typeface="+mj-lt"/>
                <a:ea typeface="+mj-ea"/>
                <a:cs typeface="+mj-cs"/>
              </a:rPr>
              <a:t>a</a:t>
            </a:r>
            <a:r>
              <a:rPr kumimoji="0" lang="en-US" b="0" i="0" u="none" strike="noStrike" kern="1200" cap="none" spc="0" normalizeH="0" baseline="0" noProof="0" dirty="0">
                <a:ln>
                  <a:noFill/>
                </a:ln>
                <a:solidFill>
                  <a:srgbClr val="990033"/>
                </a:solidFill>
                <a:effectLst/>
                <a:uLnTx/>
                <a:uFillTx/>
                <a:latin typeface="+mj-lt"/>
                <a:ea typeface="+mj-ea"/>
                <a:cs typeface="+mj-cs"/>
              </a:rPr>
              <a:t> </a:t>
            </a:r>
            <a:r>
              <a:rPr kumimoji="0" lang="lv-LV" b="0" i="0" u="none" strike="noStrike" kern="1200" cap="none" spc="0" normalizeH="0" baseline="0" noProof="0" dirty="0">
                <a:ln>
                  <a:noFill/>
                </a:ln>
                <a:solidFill>
                  <a:srgbClr val="990033"/>
                </a:solidFill>
                <a:effectLst/>
                <a:uLnTx/>
                <a:uFillTx/>
                <a:latin typeface="+mj-lt"/>
                <a:ea typeface="+mj-ea"/>
                <a:cs typeface="+mj-cs"/>
              </a:rPr>
              <a:t>krievu</a:t>
            </a:r>
            <a:r>
              <a:rPr kumimoji="0" lang="en-US" b="0" i="0" u="none" strike="noStrike" kern="1200" cap="none" spc="0" normalizeH="0" baseline="0" noProof="0" dirty="0">
                <a:ln>
                  <a:noFill/>
                </a:ln>
                <a:solidFill>
                  <a:srgbClr val="990033"/>
                </a:solidFill>
                <a:effectLst/>
                <a:uLnTx/>
                <a:uFillTx/>
                <a:latin typeface="+mj-lt"/>
                <a:ea typeface="+mj-ea"/>
                <a:cs typeface="+mj-cs"/>
              </a:rPr>
              <a:t> </a:t>
            </a:r>
            <a:r>
              <a:rPr kumimoji="0" lang="en-US" b="0" i="0" u="none" strike="noStrike" kern="1200" cap="none" spc="0" normalizeH="0" baseline="0" noProof="0" dirty="0" err="1">
                <a:ln>
                  <a:noFill/>
                </a:ln>
                <a:solidFill>
                  <a:srgbClr val="990033"/>
                </a:solidFill>
                <a:effectLst/>
                <a:uLnTx/>
                <a:uFillTx/>
                <a:latin typeface="+mj-lt"/>
                <a:ea typeface="+mj-ea"/>
                <a:cs typeface="+mj-cs"/>
              </a:rPr>
              <a:t>valodā</a:t>
            </a:r>
            <a:r>
              <a:rPr kumimoji="0" lang="lv-LV" b="0" i="0" u="none" strike="noStrike" kern="1200" cap="none" spc="0" normalizeH="0" baseline="0" noProof="0" dirty="0">
                <a:ln>
                  <a:noFill/>
                </a:ln>
                <a:solidFill>
                  <a:srgbClr val="990033"/>
                </a:solidFill>
                <a:effectLst/>
                <a:uLnTx/>
                <a:uFillTx/>
                <a:latin typeface="+mj-lt"/>
                <a:ea typeface="+mj-ea"/>
                <a:cs typeface="+mj-cs"/>
              </a:rPr>
              <a:t> vērtējums</a:t>
            </a:r>
            <a:r>
              <a:rPr kumimoji="0" lang="en-US" b="0" i="0" u="none" strike="noStrike" kern="1200" cap="none" spc="0" normalizeH="0" baseline="0" noProof="0" dirty="0">
                <a:ln>
                  <a:noFill/>
                </a:ln>
                <a:solidFill>
                  <a:srgbClr val="990033"/>
                </a:solidFill>
                <a:effectLst/>
                <a:uLnTx/>
                <a:uFillTx/>
                <a:latin typeface="+mj-lt"/>
                <a:ea typeface="+mj-ea"/>
                <a:cs typeface="+mj-cs"/>
              </a:rPr>
              <a:t> </a:t>
            </a:r>
            <a:endParaRPr kumimoji="0" lang="lv-LV"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74FA737C-4570-E88E-C3C8-C77F87AB7279}"/>
              </a:ext>
            </a:extLst>
          </p:cNvPr>
          <p:cNvSpPr txBox="1">
            <a:spLocks/>
          </p:cNvSpPr>
          <p:nvPr/>
        </p:nvSpPr>
        <p:spPr>
          <a:xfrm>
            <a:off x="304732" y="646908"/>
            <a:ext cx="3889787" cy="405829"/>
          </a:xfrm>
          <a:prstGeom prst="rect">
            <a:avLst/>
          </a:prstGeom>
        </p:spPr>
        <p:txBody>
          <a:bodyPr/>
          <a:lstStyle/>
          <a:p>
            <a:pPr eaLnBrk="0" hangingPunct="0">
              <a:spcBef>
                <a:spcPct val="20000"/>
              </a:spcBef>
              <a:defRPr/>
            </a:pPr>
            <a:r>
              <a:rPr lang="lv-LV" sz="1100" b="1" dirty="0">
                <a:latin typeface="+mn-lt"/>
              </a:rPr>
              <a:t>Vai Latvijas mediju piedāvātais saturs krievu valodā pašlaik, Jūsuprāt, ir ... ?</a:t>
            </a:r>
          </a:p>
        </p:txBody>
      </p:sp>
      <p:graphicFrame>
        <p:nvGraphicFramePr>
          <p:cNvPr id="4" name="Chart 3">
            <a:extLst>
              <a:ext uri="{FF2B5EF4-FFF2-40B4-BE49-F238E27FC236}">
                <a16:creationId xmlns:a16="http://schemas.microsoft.com/office/drawing/2014/main" id="{D9EF9706-32C3-D180-B4E5-F673F6EA8040}"/>
              </a:ext>
            </a:extLst>
          </p:cNvPr>
          <p:cNvGraphicFramePr/>
          <p:nvPr>
            <p:extLst>
              <p:ext uri="{D42A27DB-BD31-4B8C-83A1-F6EECF244321}">
                <p14:modId xmlns:p14="http://schemas.microsoft.com/office/powerpoint/2010/main" val="2509871885"/>
              </p:ext>
            </p:extLst>
          </p:nvPr>
        </p:nvGraphicFramePr>
        <p:xfrm>
          <a:off x="251520" y="1124745"/>
          <a:ext cx="3672408" cy="2880319"/>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 Placeholder 4">
            <a:extLst>
              <a:ext uri="{FF2B5EF4-FFF2-40B4-BE49-F238E27FC236}">
                <a16:creationId xmlns:a16="http://schemas.microsoft.com/office/drawing/2014/main" id="{DF0CC08B-0440-9164-7678-6001186C1CC0}"/>
              </a:ext>
            </a:extLst>
          </p:cNvPr>
          <p:cNvSpPr txBox="1">
            <a:spLocks/>
          </p:cNvSpPr>
          <p:nvPr/>
        </p:nvSpPr>
        <p:spPr>
          <a:xfrm>
            <a:off x="5004048" y="646907"/>
            <a:ext cx="3889787" cy="405829"/>
          </a:xfrm>
          <a:prstGeom prst="rect">
            <a:avLst/>
          </a:prstGeom>
        </p:spPr>
        <p:txBody>
          <a:bodyPr/>
          <a:lstStyle/>
          <a:p>
            <a:pPr eaLnBrk="0" hangingPunct="0">
              <a:spcBef>
                <a:spcPct val="20000"/>
              </a:spcBef>
              <a:defRPr/>
            </a:pPr>
            <a:r>
              <a:rPr lang="lv-LV" sz="1100" b="1" dirty="0">
                <a:latin typeface="+mn-lt"/>
              </a:rPr>
              <a:t>Kāda veida  Latvijas mediju piedāvātais saturs krievu valodā pašlaik, Jūsuprāt, ir pārāk maz? </a:t>
            </a:r>
          </a:p>
        </p:txBody>
      </p:sp>
      <p:graphicFrame>
        <p:nvGraphicFramePr>
          <p:cNvPr id="6" name="Chart 5">
            <a:extLst>
              <a:ext uri="{FF2B5EF4-FFF2-40B4-BE49-F238E27FC236}">
                <a16:creationId xmlns:a16="http://schemas.microsoft.com/office/drawing/2014/main" id="{D064D68C-451D-E540-A9E5-1817E385062B}"/>
              </a:ext>
            </a:extLst>
          </p:cNvPr>
          <p:cNvGraphicFramePr/>
          <p:nvPr>
            <p:extLst>
              <p:ext uri="{D42A27DB-BD31-4B8C-83A1-F6EECF244321}">
                <p14:modId xmlns:p14="http://schemas.microsoft.com/office/powerpoint/2010/main" val="3220211421"/>
              </p:ext>
            </p:extLst>
          </p:nvPr>
        </p:nvGraphicFramePr>
        <p:xfrm>
          <a:off x="4752446" y="1275930"/>
          <a:ext cx="3672407" cy="3007675"/>
        </p:xfrm>
        <a:graphic>
          <a:graphicData uri="http://schemas.openxmlformats.org/drawingml/2006/chart">
            <c:chart xmlns:c="http://schemas.openxmlformats.org/drawingml/2006/chart" xmlns:r="http://schemas.openxmlformats.org/officeDocument/2006/relationships" r:id="rId3"/>
          </a:graphicData>
        </a:graphic>
      </p:graphicFrame>
      <p:sp>
        <p:nvSpPr>
          <p:cNvPr id="7" name="Arrow: Down 6">
            <a:extLst>
              <a:ext uri="{FF2B5EF4-FFF2-40B4-BE49-F238E27FC236}">
                <a16:creationId xmlns:a16="http://schemas.microsoft.com/office/drawing/2014/main" id="{26AB63FF-770D-1620-0994-612551085764}"/>
              </a:ext>
            </a:extLst>
          </p:cNvPr>
          <p:cNvSpPr/>
          <p:nvPr/>
        </p:nvSpPr>
        <p:spPr>
          <a:xfrm rot="16200000">
            <a:off x="3442234" y="1736812"/>
            <a:ext cx="315316" cy="1656184"/>
          </a:xfrm>
          <a:prstGeom prst="downArrow">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D4640B4-8F61-8A5D-5316-24109F187315}"/>
              </a:ext>
            </a:extLst>
          </p:cNvPr>
          <p:cNvSpPr txBox="1"/>
          <p:nvPr/>
        </p:nvSpPr>
        <p:spPr>
          <a:xfrm>
            <a:off x="467544" y="4283605"/>
            <a:ext cx="2664296" cy="246221"/>
          </a:xfrm>
          <a:prstGeom prst="rect">
            <a:avLst/>
          </a:prstGeom>
          <a:noFill/>
        </p:spPr>
        <p:txBody>
          <a:bodyPr wrap="square" rtlCol="0">
            <a:spAutoFit/>
          </a:bodyPr>
          <a:lstStyle/>
          <a:p>
            <a:r>
              <a:rPr lang="lv-LV" sz="1000" dirty="0">
                <a:latin typeface="+mn-lt"/>
              </a:rPr>
              <a:t>Bāze: visi aptaujas dalībnieki; n=1041</a:t>
            </a:r>
          </a:p>
        </p:txBody>
      </p:sp>
      <p:sp>
        <p:nvSpPr>
          <p:cNvPr id="10" name="TextBox 9">
            <a:extLst>
              <a:ext uri="{FF2B5EF4-FFF2-40B4-BE49-F238E27FC236}">
                <a16:creationId xmlns:a16="http://schemas.microsoft.com/office/drawing/2014/main" id="{6DFC86E1-1652-9D25-1D4A-CB09D40721F2}"/>
              </a:ext>
            </a:extLst>
          </p:cNvPr>
          <p:cNvSpPr txBox="1"/>
          <p:nvPr/>
        </p:nvSpPr>
        <p:spPr>
          <a:xfrm>
            <a:off x="5148064" y="4406715"/>
            <a:ext cx="3745771" cy="400110"/>
          </a:xfrm>
          <a:prstGeom prst="rect">
            <a:avLst/>
          </a:prstGeom>
          <a:noFill/>
        </p:spPr>
        <p:txBody>
          <a:bodyPr wrap="square" rtlCol="0">
            <a:spAutoFit/>
          </a:bodyPr>
          <a:lstStyle/>
          <a:p>
            <a:r>
              <a:rPr lang="lv-LV" sz="1000" dirty="0">
                <a:latin typeface="+mn-lt"/>
              </a:rPr>
              <a:t>Bāze: </a:t>
            </a:r>
            <a:r>
              <a:rPr lang="en-US" sz="1000" dirty="0" err="1">
                <a:latin typeface="+mn-lt"/>
              </a:rPr>
              <a:t>respondenti</a:t>
            </a:r>
            <a:r>
              <a:rPr lang="en-US" sz="1000" dirty="0">
                <a:latin typeface="+mn-lt"/>
              </a:rPr>
              <a:t>, </a:t>
            </a:r>
            <a:r>
              <a:rPr lang="en-US" sz="1000" dirty="0" err="1">
                <a:latin typeface="+mn-lt"/>
              </a:rPr>
              <a:t>kuri</a:t>
            </a:r>
            <a:r>
              <a:rPr lang="en-US" sz="1000" dirty="0">
                <a:latin typeface="+mn-lt"/>
              </a:rPr>
              <a:t> </a:t>
            </a:r>
            <a:r>
              <a:rPr lang="en-US" sz="1000" dirty="0" err="1">
                <a:latin typeface="+mn-lt"/>
              </a:rPr>
              <a:t>uzskata</a:t>
            </a:r>
            <a:r>
              <a:rPr lang="en-US" sz="1000" dirty="0">
                <a:latin typeface="+mn-lt"/>
              </a:rPr>
              <a:t>, ka </a:t>
            </a:r>
            <a:r>
              <a:rPr lang="en-US" sz="1000" dirty="0" err="1">
                <a:latin typeface="+mn-lt"/>
              </a:rPr>
              <a:t>Latvijas</a:t>
            </a:r>
            <a:r>
              <a:rPr lang="en-US" sz="1000" dirty="0">
                <a:latin typeface="+mn-lt"/>
              </a:rPr>
              <a:t> </a:t>
            </a:r>
            <a:r>
              <a:rPr lang="en-US" sz="1000" dirty="0" err="1">
                <a:latin typeface="+mn-lt"/>
              </a:rPr>
              <a:t>mediju</a:t>
            </a:r>
            <a:r>
              <a:rPr lang="en-US" sz="1000" dirty="0">
                <a:latin typeface="+mn-lt"/>
              </a:rPr>
              <a:t> </a:t>
            </a:r>
            <a:r>
              <a:rPr lang="en-US" sz="1000" dirty="0" err="1">
                <a:latin typeface="+mn-lt"/>
              </a:rPr>
              <a:t>piedāvātais</a:t>
            </a:r>
            <a:r>
              <a:rPr lang="en-US" sz="1000" dirty="0">
                <a:latin typeface="+mn-lt"/>
              </a:rPr>
              <a:t> </a:t>
            </a:r>
            <a:r>
              <a:rPr lang="en-US" sz="1000" dirty="0" err="1">
                <a:latin typeface="+mn-lt"/>
              </a:rPr>
              <a:t>saturs</a:t>
            </a:r>
            <a:r>
              <a:rPr lang="en-US" sz="1000" dirty="0">
                <a:latin typeface="+mn-lt"/>
              </a:rPr>
              <a:t> </a:t>
            </a:r>
            <a:r>
              <a:rPr lang="en-US" sz="1000" dirty="0" err="1">
                <a:latin typeface="+mn-lt"/>
              </a:rPr>
              <a:t>krievu</a:t>
            </a:r>
            <a:r>
              <a:rPr lang="en-US" sz="1000" dirty="0">
                <a:latin typeface="+mn-lt"/>
              </a:rPr>
              <a:t> </a:t>
            </a:r>
            <a:r>
              <a:rPr lang="en-US" sz="1000" dirty="0" err="1">
                <a:latin typeface="+mn-lt"/>
              </a:rPr>
              <a:t>valodā</a:t>
            </a:r>
            <a:r>
              <a:rPr lang="en-US" sz="1000" dirty="0">
                <a:latin typeface="+mn-lt"/>
              </a:rPr>
              <a:t> </a:t>
            </a:r>
            <a:r>
              <a:rPr lang="en-US" sz="1000" dirty="0" err="1">
                <a:latin typeface="+mn-lt"/>
              </a:rPr>
              <a:t>pašlaik</a:t>
            </a:r>
            <a:r>
              <a:rPr lang="en-US" sz="1000" dirty="0">
                <a:latin typeface="+mn-lt"/>
              </a:rPr>
              <a:t> </a:t>
            </a:r>
            <a:r>
              <a:rPr lang="en-US" sz="1000" dirty="0" err="1">
                <a:latin typeface="+mn-lt"/>
              </a:rPr>
              <a:t>ir</a:t>
            </a:r>
            <a:r>
              <a:rPr lang="en-US" sz="1000" dirty="0">
                <a:latin typeface="+mn-lt"/>
              </a:rPr>
              <a:t> </a:t>
            </a:r>
            <a:r>
              <a:rPr lang="en-US" sz="1000" dirty="0" err="1">
                <a:latin typeface="+mn-lt"/>
              </a:rPr>
              <a:t>pārāk</a:t>
            </a:r>
            <a:r>
              <a:rPr lang="en-US" sz="1000" dirty="0">
                <a:latin typeface="+mn-lt"/>
              </a:rPr>
              <a:t> </a:t>
            </a:r>
            <a:r>
              <a:rPr lang="en-US" sz="1000" dirty="0" err="1">
                <a:latin typeface="+mn-lt"/>
              </a:rPr>
              <a:t>mazs</a:t>
            </a:r>
            <a:r>
              <a:rPr lang="en-US" sz="1000" dirty="0">
                <a:latin typeface="+mn-lt"/>
              </a:rPr>
              <a:t>; n=220</a:t>
            </a:r>
            <a:endParaRPr lang="lv-LV" sz="1000" dirty="0">
              <a:latin typeface="+mn-lt"/>
            </a:endParaRPr>
          </a:p>
        </p:txBody>
      </p:sp>
    </p:spTree>
    <p:extLst>
      <p:ext uri="{BB962C8B-B14F-4D97-AF65-F5344CB8AC3E}">
        <p14:creationId xmlns:p14="http://schemas.microsoft.com/office/powerpoint/2010/main" val="167745671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a:extLst>
              <a:ext uri="{FF2B5EF4-FFF2-40B4-BE49-F238E27FC236}">
                <a16:creationId xmlns:a16="http://schemas.microsoft.com/office/drawing/2014/main" id="{69BD144B-27CC-CAA8-9A6C-E5FE9ECEF6E6}"/>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en-US" b="0" i="0" u="none" strike="noStrike" kern="1200" cap="none" spc="0" normalizeH="0" baseline="0" noProof="0" dirty="0" err="1">
                <a:ln>
                  <a:noFill/>
                </a:ln>
                <a:solidFill>
                  <a:srgbClr val="990033"/>
                </a:solidFill>
                <a:effectLst/>
                <a:uLnTx/>
                <a:uFillTx/>
                <a:latin typeface="+mj-lt"/>
                <a:ea typeface="+mj-ea"/>
                <a:cs typeface="+mj-cs"/>
              </a:rPr>
              <a:t>Latvijā</a:t>
            </a:r>
            <a:r>
              <a:rPr kumimoji="0" lang="en-US" b="0" i="0" u="none" strike="noStrike" kern="1200" cap="none" spc="0" normalizeH="0" baseline="0" noProof="0" dirty="0">
                <a:ln>
                  <a:noFill/>
                </a:ln>
                <a:solidFill>
                  <a:srgbClr val="990033"/>
                </a:solidFill>
                <a:effectLst/>
                <a:uLnTx/>
                <a:uFillTx/>
                <a:latin typeface="+mj-lt"/>
                <a:ea typeface="+mj-ea"/>
                <a:cs typeface="+mj-cs"/>
              </a:rPr>
              <a:t> </a:t>
            </a:r>
            <a:r>
              <a:rPr kumimoji="0" lang="en-US" b="0" i="0" u="none" strike="noStrike" kern="1200" cap="none" spc="0" normalizeH="0" baseline="0" noProof="0" dirty="0" err="1">
                <a:ln>
                  <a:noFill/>
                </a:ln>
                <a:solidFill>
                  <a:srgbClr val="990033"/>
                </a:solidFill>
                <a:effectLst/>
                <a:uLnTx/>
                <a:uFillTx/>
                <a:latin typeface="+mj-lt"/>
                <a:ea typeface="+mj-ea"/>
                <a:cs typeface="+mj-cs"/>
              </a:rPr>
              <a:t>veidot</a:t>
            </a:r>
            <a:r>
              <a:rPr kumimoji="0" lang="lv-LV" b="0" i="0" u="none" strike="noStrike" kern="1200" cap="none" spc="0" normalizeH="0" baseline="0" noProof="0" dirty="0">
                <a:ln>
                  <a:noFill/>
                </a:ln>
                <a:solidFill>
                  <a:srgbClr val="990033"/>
                </a:solidFill>
                <a:effectLst/>
                <a:uLnTx/>
                <a:uFillTx/>
                <a:latin typeface="+mj-lt"/>
                <a:ea typeface="+mj-ea"/>
                <a:cs typeface="+mj-cs"/>
              </a:rPr>
              <a:t>a</a:t>
            </a:r>
            <a:r>
              <a:rPr kumimoji="0" lang="en-US" b="0" i="0" u="none" strike="noStrike" kern="1200" cap="none" spc="0" normalizeH="0" baseline="0" noProof="0" dirty="0">
                <a:ln>
                  <a:noFill/>
                </a:ln>
                <a:solidFill>
                  <a:srgbClr val="990033"/>
                </a:solidFill>
                <a:effectLst/>
                <a:uLnTx/>
                <a:uFillTx/>
                <a:latin typeface="+mj-lt"/>
                <a:ea typeface="+mj-ea"/>
                <a:cs typeface="+mj-cs"/>
              </a:rPr>
              <a:t> </a:t>
            </a:r>
            <a:r>
              <a:rPr kumimoji="0" lang="en-US" b="0" i="0" u="none" strike="noStrike" kern="1200" cap="none" spc="0" normalizeH="0" baseline="0" noProof="0" dirty="0" err="1">
                <a:ln>
                  <a:noFill/>
                </a:ln>
                <a:solidFill>
                  <a:srgbClr val="990033"/>
                </a:solidFill>
                <a:effectLst/>
                <a:uLnTx/>
                <a:uFillTx/>
                <a:latin typeface="+mj-lt"/>
                <a:ea typeface="+mj-ea"/>
                <a:cs typeface="+mj-cs"/>
              </a:rPr>
              <a:t>mediju</a:t>
            </a:r>
            <a:r>
              <a:rPr kumimoji="0" lang="en-US" b="0" i="0" u="none" strike="noStrike" kern="1200" cap="none" spc="0" normalizeH="0" baseline="0" dirty="0">
                <a:ln>
                  <a:noFill/>
                </a:ln>
                <a:solidFill>
                  <a:srgbClr val="990033"/>
                </a:solidFill>
                <a:effectLst/>
                <a:uLnTx/>
                <a:uFillTx/>
                <a:latin typeface="+mj-lt"/>
                <a:ea typeface="+mj-ea"/>
                <a:cs typeface="+mj-cs"/>
              </a:rPr>
              <a:t> </a:t>
            </a:r>
            <a:r>
              <a:rPr kumimoji="0" lang="en-US" b="0" i="0" u="none" strike="noStrike" kern="1200" cap="none" spc="0" normalizeH="0" baseline="0" dirty="0" err="1">
                <a:ln>
                  <a:noFill/>
                </a:ln>
                <a:solidFill>
                  <a:srgbClr val="990033"/>
                </a:solidFill>
                <a:effectLst/>
                <a:uLnTx/>
                <a:uFillTx/>
                <a:latin typeface="+mj-lt"/>
                <a:ea typeface="+mj-ea"/>
                <a:cs typeface="+mj-cs"/>
              </a:rPr>
              <a:t>satur</a:t>
            </a:r>
            <a:r>
              <a:rPr kumimoji="0" lang="lv-LV" b="0" i="0" u="none" strike="noStrike" kern="1200" cap="none" spc="0" normalizeH="0" baseline="0" dirty="0">
                <a:ln>
                  <a:noFill/>
                </a:ln>
                <a:solidFill>
                  <a:srgbClr val="990033"/>
                </a:solidFill>
                <a:effectLst/>
                <a:uLnTx/>
                <a:uFillTx/>
                <a:latin typeface="+mj-lt"/>
                <a:ea typeface="+mj-ea"/>
                <a:cs typeface="+mj-cs"/>
              </a:rPr>
              <a:t>a</a:t>
            </a:r>
            <a:r>
              <a:rPr kumimoji="0" lang="en-US" b="0" i="0" u="none" strike="noStrike" kern="1200" cap="none" spc="0" normalizeH="0" baseline="0" dirty="0">
                <a:ln>
                  <a:noFill/>
                </a:ln>
                <a:solidFill>
                  <a:srgbClr val="990033"/>
                </a:solidFill>
                <a:effectLst/>
                <a:uLnTx/>
                <a:uFillTx/>
                <a:latin typeface="+mj-lt"/>
                <a:ea typeface="+mj-ea"/>
                <a:cs typeface="+mj-cs"/>
              </a:rPr>
              <a:t> </a:t>
            </a:r>
            <a:r>
              <a:rPr kumimoji="0" lang="en-US" b="0" i="0" u="none" strike="noStrike" kern="1200" cap="none" spc="0" normalizeH="0" baseline="0" dirty="0" err="1">
                <a:ln>
                  <a:noFill/>
                </a:ln>
                <a:solidFill>
                  <a:srgbClr val="990033"/>
                </a:solidFill>
                <a:effectLst/>
                <a:uLnTx/>
                <a:uFillTx/>
                <a:latin typeface="+mj-lt"/>
                <a:ea typeface="+mj-ea"/>
                <a:cs typeface="+mj-cs"/>
              </a:rPr>
              <a:t>krievu</a:t>
            </a:r>
            <a:r>
              <a:rPr kumimoji="0" lang="lv-LV" b="0" i="0" u="none" strike="noStrike" kern="1200" cap="none" spc="0" normalizeH="0" baseline="0" dirty="0">
                <a:ln>
                  <a:noFill/>
                </a:ln>
                <a:solidFill>
                  <a:srgbClr val="990033"/>
                </a:solidFill>
                <a:effectLst/>
                <a:uLnTx/>
                <a:uFillTx/>
                <a:latin typeface="+mj-lt"/>
                <a:ea typeface="+mj-ea"/>
                <a:cs typeface="+mj-cs"/>
              </a:rPr>
              <a:t> valodā vērtējums</a:t>
            </a:r>
            <a:endParaRPr kumimoji="0" lang="lv-LV"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09AA21D1-BDFB-7EF9-BF02-775FF00D03E4}"/>
              </a:ext>
            </a:extLst>
          </p:cNvPr>
          <p:cNvSpPr txBox="1">
            <a:spLocks/>
          </p:cNvSpPr>
          <p:nvPr/>
        </p:nvSpPr>
        <p:spPr>
          <a:xfrm>
            <a:off x="283054" y="471046"/>
            <a:ext cx="5328592" cy="405829"/>
          </a:xfrm>
          <a:prstGeom prst="rect">
            <a:avLst/>
          </a:prstGeom>
        </p:spPr>
        <p:txBody>
          <a:bodyPr/>
          <a:lstStyle/>
          <a:p>
            <a:pPr eaLnBrk="0" hangingPunct="0">
              <a:spcBef>
                <a:spcPct val="20000"/>
              </a:spcBef>
              <a:defRPr/>
            </a:pPr>
            <a:r>
              <a:rPr lang="lv-LV" sz="1100" b="1" dirty="0">
                <a:latin typeface="+mn-lt"/>
              </a:rPr>
              <a:t>Vai Latvijas mediju piedāvātais saturs krievu valodā pašlaik, Jūsuprāt, ir ... ?</a:t>
            </a:r>
          </a:p>
        </p:txBody>
      </p:sp>
      <p:graphicFrame>
        <p:nvGraphicFramePr>
          <p:cNvPr id="4" name="Chart 3">
            <a:extLst>
              <a:ext uri="{FF2B5EF4-FFF2-40B4-BE49-F238E27FC236}">
                <a16:creationId xmlns:a16="http://schemas.microsoft.com/office/drawing/2014/main" id="{F47E0DFF-701B-C1FC-8254-51E79E52D732}"/>
              </a:ext>
            </a:extLst>
          </p:cNvPr>
          <p:cNvGraphicFramePr/>
          <p:nvPr>
            <p:extLst>
              <p:ext uri="{D42A27DB-BD31-4B8C-83A1-F6EECF244321}">
                <p14:modId xmlns:p14="http://schemas.microsoft.com/office/powerpoint/2010/main" val="602871565"/>
              </p:ext>
            </p:extLst>
          </p:nvPr>
        </p:nvGraphicFramePr>
        <p:xfrm>
          <a:off x="1371837" y="842539"/>
          <a:ext cx="7668883" cy="5178749"/>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08C8BC21-2934-CF47-60E5-7BA87DC5C3C1}"/>
              </a:ext>
            </a:extLst>
          </p:cNvPr>
          <p:cNvSpPr txBox="1"/>
          <p:nvPr/>
        </p:nvSpPr>
        <p:spPr>
          <a:xfrm>
            <a:off x="3923928" y="6015461"/>
            <a:ext cx="2114681" cy="246221"/>
          </a:xfrm>
          <a:prstGeom prst="rect">
            <a:avLst/>
          </a:prstGeom>
          <a:noFill/>
        </p:spPr>
        <p:txBody>
          <a:bodyPr wrap="none" rtlCol="0">
            <a:spAutoFit/>
          </a:bodyPr>
          <a:lstStyle/>
          <a:p>
            <a:r>
              <a:rPr lang="lv-LV" sz="1000" dirty="0">
                <a:latin typeface="+mj-lt"/>
              </a:rPr>
              <a:t>Bāze: visi aptaujas dalībnieki; n=1041</a:t>
            </a:r>
          </a:p>
        </p:txBody>
      </p:sp>
    </p:spTree>
    <p:extLst>
      <p:ext uri="{BB962C8B-B14F-4D97-AF65-F5344CB8AC3E}">
        <p14:creationId xmlns:p14="http://schemas.microsoft.com/office/powerpoint/2010/main" val="409517848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882EDE6D-203E-AA39-F00D-E049F85819E7}"/>
              </a:ext>
            </a:extLst>
          </p:cNvPr>
          <p:cNvGraphicFramePr/>
          <p:nvPr>
            <p:extLst>
              <p:ext uri="{D42A27DB-BD31-4B8C-83A1-F6EECF244321}">
                <p14:modId xmlns:p14="http://schemas.microsoft.com/office/powerpoint/2010/main" val="3419469181"/>
              </p:ext>
            </p:extLst>
          </p:nvPr>
        </p:nvGraphicFramePr>
        <p:xfrm>
          <a:off x="3796702" y="412147"/>
          <a:ext cx="5239794" cy="589717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4F6AC461-716F-84A9-479A-EEC07EEFDACB}"/>
              </a:ext>
            </a:extLst>
          </p:cNvPr>
          <p:cNvSpPr txBox="1"/>
          <p:nvPr/>
        </p:nvSpPr>
        <p:spPr>
          <a:xfrm>
            <a:off x="1305191" y="5035553"/>
            <a:ext cx="2114681" cy="246221"/>
          </a:xfrm>
          <a:prstGeom prst="rect">
            <a:avLst/>
          </a:prstGeom>
          <a:noFill/>
        </p:spPr>
        <p:txBody>
          <a:bodyPr wrap="none" rtlCol="0">
            <a:spAutoFit/>
          </a:bodyPr>
          <a:lstStyle/>
          <a:p>
            <a:r>
              <a:rPr lang="lv-LV" sz="1000" dirty="0">
                <a:latin typeface="+mj-lt"/>
              </a:rPr>
              <a:t>Bāze: visi aptaujas dalībnieki; n=</a:t>
            </a:r>
            <a:r>
              <a:rPr lang="en-US" sz="1000" dirty="0">
                <a:latin typeface="+mj-lt"/>
              </a:rPr>
              <a:t>1041</a:t>
            </a:r>
            <a:endParaRPr lang="lv-LV" sz="1000" dirty="0">
              <a:latin typeface="+mj-lt"/>
            </a:endParaRPr>
          </a:p>
        </p:txBody>
      </p:sp>
      <p:sp>
        <p:nvSpPr>
          <p:cNvPr id="4" name="Text Placeholder 4">
            <a:extLst>
              <a:ext uri="{FF2B5EF4-FFF2-40B4-BE49-F238E27FC236}">
                <a16:creationId xmlns:a16="http://schemas.microsoft.com/office/drawing/2014/main" id="{7A8C82B9-7060-3A25-5FEB-29A24DD18268}"/>
              </a:ext>
            </a:extLst>
          </p:cNvPr>
          <p:cNvSpPr txBox="1">
            <a:spLocks/>
          </p:cNvSpPr>
          <p:nvPr/>
        </p:nvSpPr>
        <p:spPr>
          <a:xfrm>
            <a:off x="285751" y="836712"/>
            <a:ext cx="2630065" cy="476497"/>
          </a:xfrm>
          <a:prstGeom prst="rect">
            <a:avLst/>
          </a:prstGeom>
        </p:spPr>
        <p:txBody>
          <a:bodyPr/>
          <a:lstStyle/>
          <a:p>
            <a:pPr eaLnBrk="0" hangingPunct="0">
              <a:spcBef>
                <a:spcPct val="20000"/>
              </a:spcBef>
              <a:defRPr/>
            </a:pPr>
            <a:r>
              <a:rPr lang="lv-LV" sz="1100" b="1" dirty="0">
                <a:latin typeface="+mn-lt"/>
              </a:rPr>
              <a:t>Vai, Jūsuprāt, medijiem Latvijā būtu jāveido saturs angļu valodā? </a:t>
            </a:r>
            <a:endParaRPr kumimoji="0" lang="lv-LV" sz="1100" b="1" i="0" u="none" strike="noStrike" kern="1200" cap="none" spc="0" normalizeH="0" baseline="0" noProof="0" dirty="0">
              <a:ln>
                <a:noFill/>
              </a:ln>
              <a:solidFill>
                <a:schemeClr val="tx1"/>
              </a:solidFill>
              <a:effectLst/>
              <a:uLnTx/>
              <a:uFillTx/>
              <a:latin typeface="+mn-lt"/>
              <a:ea typeface="+mn-ea"/>
              <a:cs typeface="+mn-cs"/>
            </a:endParaRPr>
          </a:p>
        </p:txBody>
      </p:sp>
      <p:sp>
        <p:nvSpPr>
          <p:cNvPr id="5" name="Title 12">
            <a:extLst>
              <a:ext uri="{FF2B5EF4-FFF2-40B4-BE49-F238E27FC236}">
                <a16:creationId xmlns:a16="http://schemas.microsoft.com/office/drawing/2014/main" id="{842FC72D-C359-952D-933E-B4926D8C0F02}"/>
              </a:ext>
            </a:extLst>
          </p:cNvPr>
          <p:cNvSpPr txBox="1">
            <a:spLocks/>
          </p:cNvSpPr>
          <p:nvPr/>
        </p:nvSpPr>
        <p:spPr>
          <a:xfrm>
            <a:off x="285751" y="65217"/>
            <a:ext cx="3206129" cy="771495"/>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en-US" b="0" i="0" u="none" strike="noStrike" kern="1200" cap="none" spc="0" normalizeH="0" baseline="0" noProof="0" dirty="0" err="1">
                <a:ln>
                  <a:noFill/>
                </a:ln>
                <a:solidFill>
                  <a:srgbClr val="990033"/>
                </a:solidFill>
                <a:effectLst/>
                <a:uLnTx/>
                <a:uFillTx/>
                <a:latin typeface="+mj-lt"/>
                <a:ea typeface="+mj-ea"/>
                <a:cs typeface="+mj-cs"/>
              </a:rPr>
              <a:t>Interese</a:t>
            </a:r>
            <a:r>
              <a:rPr kumimoji="0" lang="en-US" b="0" i="0" u="none" strike="noStrike" kern="1200" cap="none" spc="0" normalizeH="0" baseline="0" noProof="0" dirty="0">
                <a:ln>
                  <a:noFill/>
                </a:ln>
                <a:solidFill>
                  <a:srgbClr val="990033"/>
                </a:solidFill>
                <a:effectLst/>
                <a:uLnTx/>
                <a:uFillTx/>
                <a:latin typeface="+mj-lt"/>
                <a:ea typeface="+mj-ea"/>
                <a:cs typeface="+mj-cs"/>
              </a:rPr>
              <a:t> par </a:t>
            </a:r>
            <a:r>
              <a:rPr kumimoji="0" lang="lv-LV" b="0" i="0" u="none" strike="noStrike" kern="1200" cap="none" spc="0" normalizeH="0" baseline="0" noProof="0" dirty="0">
                <a:ln>
                  <a:noFill/>
                </a:ln>
                <a:solidFill>
                  <a:srgbClr val="990033"/>
                </a:solidFill>
                <a:effectLst/>
                <a:uLnTx/>
                <a:uFillTx/>
                <a:latin typeface="+mj-lt"/>
                <a:ea typeface="+mj-ea"/>
                <a:cs typeface="+mj-cs"/>
              </a:rPr>
              <a:t>Latvijā veidotu </a:t>
            </a:r>
            <a:r>
              <a:rPr kumimoji="0" lang="en-US" b="0" i="0" u="none" strike="noStrike" kern="1200" cap="none" spc="0" normalizeH="0" baseline="0" noProof="0" dirty="0" err="1">
                <a:ln>
                  <a:noFill/>
                </a:ln>
                <a:solidFill>
                  <a:srgbClr val="990033"/>
                </a:solidFill>
                <a:effectLst/>
                <a:uLnTx/>
                <a:uFillTx/>
                <a:latin typeface="+mj-lt"/>
                <a:ea typeface="+mj-ea"/>
                <a:cs typeface="+mj-cs"/>
              </a:rPr>
              <a:t>mediju</a:t>
            </a:r>
            <a:r>
              <a:rPr kumimoji="0" lang="en-US" b="0" i="0" u="none" strike="noStrike" kern="1200" cap="none" spc="0" normalizeH="0" baseline="0" dirty="0">
                <a:ln>
                  <a:noFill/>
                </a:ln>
                <a:solidFill>
                  <a:srgbClr val="990033"/>
                </a:solidFill>
                <a:effectLst/>
                <a:uLnTx/>
                <a:uFillTx/>
                <a:latin typeface="+mj-lt"/>
                <a:ea typeface="+mj-ea"/>
                <a:cs typeface="+mj-cs"/>
              </a:rPr>
              <a:t> </a:t>
            </a:r>
            <a:r>
              <a:rPr kumimoji="0" lang="en-US" b="0" i="0" u="none" strike="noStrike" kern="1200" cap="none" spc="0" normalizeH="0" baseline="0" dirty="0" err="1">
                <a:ln>
                  <a:noFill/>
                </a:ln>
                <a:solidFill>
                  <a:srgbClr val="990033"/>
                </a:solidFill>
                <a:effectLst/>
                <a:uLnTx/>
                <a:uFillTx/>
                <a:latin typeface="+mj-lt"/>
                <a:ea typeface="+mj-ea"/>
                <a:cs typeface="+mj-cs"/>
              </a:rPr>
              <a:t>saturu</a:t>
            </a:r>
            <a:r>
              <a:rPr kumimoji="0" lang="en-US" b="0" i="0" u="none" strike="noStrike" kern="1200" cap="none" spc="0" normalizeH="0" baseline="0" dirty="0">
                <a:ln>
                  <a:noFill/>
                </a:ln>
                <a:solidFill>
                  <a:srgbClr val="990033"/>
                </a:solidFill>
                <a:effectLst/>
                <a:uLnTx/>
                <a:uFillTx/>
                <a:latin typeface="+mj-lt"/>
                <a:ea typeface="+mj-ea"/>
                <a:cs typeface="+mj-cs"/>
              </a:rPr>
              <a:t> </a:t>
            </a:r>
            <a:r>
              <a:rPr kumimoji="0" lang="lv-LV" b="0" i="0" u="none" strike="noStrike" kern="1200" cap="none" spc="0" normalizeH="0" baseline="0" dirty="0">
                <a:ln>
                  <a:noFill/>
                </a:ln>
                <a:solidFill>
                  <a:srgbClr val="990033"/>
                </a:solidFill>
                <a:effectLst/>
                <a:uLnTx/>
                <a:uFillTx/>
                <a:latin typeface="+mj-lt"/>
                <a:ea typeface="+mj-ea"/>
                <a:cs typeface="+mj-cs"/>
              </a:rPr>
              <a:t>angļu</a:t>
            </a:r>
            <a:r>
              <a:rPr kumimoji="0" lang="en-US" b="0" i="0" u="none" strike="noStrike" kern="1200" cap="none" spc="0" normalizeH="0" baseline="0" dirty="0">
                <a:ln>
                  <a:noFill/>
                </a:ln>
                <a:solidFill>
                  <a:srgbClr val="990033"/>
                </a:solidFill>
                <a:effectLst/>
                <a:uLnTx/>
                <a:uFillTx/>
                <a:latin typeface="+mj-lt"/>
                <a:ea typeface="+mj-ea"/>
                <a:cs typeface="+mj-cs"/>
              </a:rPr>
              <a:t> </a:t>
            </a:r>
            <a:r>
              <a:rPr kumimoji="0" lang="en-US" b="0" i="0" u="none" strike="noStrike" kern="1200" cap="none" spc="0" normalizeH="0" baseline="0" dirty="0" err="1">
                <a:ln>
                  <a:noFill/>
                </a:ln>
                <a:solidFill>
                  <a:srgbClr val="990033"/>
                </a:solidFill>
                <a:effectLst/>
                <a:uLnTx/>
                <a:uFillTx/>
                <a:latin typeface="+mj-lt"/>
                <a:ea typeface="+mj-ea"/>
                <a:cs typeface="+mj-cs"/>
              </a:rPr>
              <a:t>valodā</a:t>
            </a:r>
            <a:endParaRPr kumimoji="0" lang="lv-LV" b="0" i="0" u="none" strike="noStrike" kern="1200" cap="none" spc="0" normalizeH="0" baseline="0" noProof="0" dirty="0">
              <a:ln>
                <a:noFill/>
              </a:ln>
              <a:solidFill>
                <a:srgbClr val="990033"/>
              </a:solidFill>
              <a:effectLst/>
              <a:uLnTx/>
              <a:uFillTx/>
              <a:latin typeface="+mj-lt"/>
              <a:ea typeface="+mj-ea"/>
              <a:cs typeface="+mj-cs"/>
            </a:endParaRPr>
          </a:p>
        </p:txBody>
      </p:sp>
      <p:graphicFrame>
        <p:nvGraphicFramePr>
          <p:cNvPr id="6" name="Chart 5">
            <a:extLst>
              <a:ext uri="{FF2B5EF4-FFF2-40B4-BE49-F238E27FC236}">
                <a16:creationId xmlns:a16="http://schemas.microsoft.com/office/drawing/2014/main" id="{C6DA7B83-1578-7D5E-9111-9CE394E6004C}"/>
              </a:ext>
            </a:extLst>
          </p:cNvPr>
          <p:cNvGraphicFramePr/>
          <p:nvPr>
            <p:extLst>
              <p:ext uri="{D42A27DB-BD31-4B8C-83A1-F6EECF244321}">
                <p14:modId xmlns:p14="http://schemas.microsoft.com/office/powerpoint/2010/main" val="1468881905"/>
              </p:ext>
            </p:extLst>
          </p:nvPr>
        </p:nvGraphicFramePr>
        <p:xfrm>
          <a:off x="0" y="1146274"/>
          <a:ext cx="3510951" cy="3381555"/>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Placeholder 4">
            <a:extLst>
              <a:ext uri="{FF2B5EF4-FFF2-40B4-BE49-F238E27FC236}">
                <a16:creationId xmlns:a16="http://schemas.microsoft.com/office/drawing/2014/main" id="{CB7F01D3-68D1-91F7-6F02-7C844027E3CE}"/>
              </a:ext>
            </a:extLst>
          </p:cNvPr>
          <p:cNvSpPr txBox="1">
            <a:spLocks/>
          </p:cNvSpPr>
          <p:nvPr/>
        </p:nvSpPr>
        <p:spPr>
          <a:xfrm>
            <a:off x="5292080" y="124115"/>
            <a:ext cx="3816424" cy="288032"/>
          </a:xfrm>
          <a:prstGeom prst="rect">
            <a:avLst/>
          </a:prstGeom>
        </p:spPr>
        <p:txBody>
          <a:bodyPr/>
          <a:lstStyle/>
          <a:p>
            <a:pPr eaLnBrk="0" hangingPunct="0">
              <a:spcBef>
                <a:spcPct val="20000"/>
              </a:spcBef>
              <a:defRPr/>
            </a:pPr>
            <a:r>
              <a:rPr lang="lv-LV" sz="1100" b="1" dirty="0">
                <a:latin typeface="+mn-lt"/>
              </a:rPr>
              <a:t>Uzskata, ka medijiem Latvijā būtu jāveido saturs angļu valodā</a:t>
            </a:r>
            <a:endParaRPr kumimoji="0" lang="lv-LV" sz="1100" b="1"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1880251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DC17C0C-6EB3-4B95-A916-61400AA928CA}"/>
              </a:ext>
            </a:extLst>
          </p:cNvPr>
          <p:cNvSpPr>
            <a:spLocks noChangeArrowheads="1"/>
          </p:cNvSpPr>
          <p:nvPr/>
        </p:nvSpPr>
        <p:spPr bwMode="auto">
          <a:xfrm>
            <a:off x="914400" y="2852936"/>
            <a:ext cx="7239000" cy="715764"/>
          </a:xfrm>
          <a:prstGeom prst="rect">
            <a:avLst/>
          </a:prstGeom>
          <a:noFill/>
          <a:ln w="9525">
            <a:noFill/>
            <a:miter lim="800000"/>
            <a:headEnd/>
            <a:tailEnd/>
          </a:ln>
          <a:effectLst/>
        </p:spPr>
        <p:txBody>
          <a:bodyPr/>
          <a:lstStyle/>
          <a:p>
            <a:pPr algn="ctr" eaLnBrk="1" fontAlgn="auto" hangingPunct="1">
              <a:lnSpc>
                <a:spcPct val="130000"/>
              </a:lnSpc>
              <a:spcBef>
                <a:spcPts val="0"/>
              </a:spcBef>
              <a:spcAft>
                <a:spcPts val="0"/>
              </a:spcAft>
              <a:defRPr/>
            </a:pPr>
            <a:r>
              <a:rPr lang="lv-LV" sz="2400" dirty="0">
                <a:solidFill>
                  <a:srgbClr val="C00000"/>
                </a:solidFill>
                <a:effectLst>
                  <a:outerShdw blurRad="38100" dist="38100" dir="2700000" algn="tl">
                    <a:srgbClr val="C0C0C0"/>
                  </a:outerShdw>
                </a:effectLst>
                <a:latin typeface="+mj-lt"/>
              </a:rPr>
              <a:t>2. Galvenie secinājumi</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2">
            <a:extLst>
              <a:ext uri="{FF2B5EF4-FFF2-40B4-BE49-F238E27FC236}">
                <a16:creationId xmlns:a16="http://schemas.microsoft.com/office/drawing/2014/main" id="{3A3048EF-3CCA-E26B-5148-DAD0F4127588}"/>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en-US" b="0" i="0" u="none" strike="noStrike" kern="1200" cap="none" spc="0" normalizeH="0" baseline="0" noProof="0" dirty="0">
                <a:ln>
                  <a:noFill/>
                </a:ln>
                <a:solidFill>
                  <a:srgbClr val="990033"/>
                </a:solidFill>
                <a:effectLst/>
                <a:uLnTx/>
                <a:uFillTx/>
                <a:latin typeface="+mj-lt"/>
                <a:ea typeface="+mj-ea"/>
                <a:cs typeface="+mj-cs"/>
              </a:rPr>
              <a:t>Latvijas </a:t>
            </a:r>
            <a:r>
              <a:rPr kumimoji="0" lang="en-US" b="0" i="0" u="none" strike="noStrike" kern="1200" cap="none" spc="0" normalizeH="0" baseline="0" noProof="0" dirty="0" err="1">
                <a:ln>
                  <a:noFill/>
                </a:ln>
                <a:solidFill>
                  <a:srgbClr val="990033"/>
                </a:solidFill>
                <a:effectLst/>
                <a:uLnTx/>
                <a:uFillTx/>
                <a:latin typeface="+mj-lt"/>
                <a:ea typeface="+mj-ea"/>
                <a:cs typeface="+mj-cs"/>
              </a:rPr>
              <a:t>mediju</a:t>
            </a:r>
            <a:r>
              <a:rPr kumimoji="0" lang="en-US" b="0" i="0" u="none" strike="noStrike" kern="1200" cap="none" spc="0" normalizeH="0" baseline="0" noProof="0" dirty="0">
                <a:ln>
                  <a:noFill/>
                </a:ln>
                <a:solidFill>
                  <a:srgbClr val="990033"/>
                </a:solidFill>
                <a:effectLst/>
                <a:uLnTx/>
                <a:uFillTx/>
                <a:latin typeface="+mj-lt"/>
                <a:ea typeface="+mj-ea"/>
                <a:cs typeface="+mj-cs"/>
              </a:rPr>
              <a:t> </a:t>
            </a:r>
            <a:r>
              <a:rPr kumimoji="0" lang="en-US" b="0" i="0" u="none" strike="noStrike" kern="1200" cap="none" spc="0" normalizeH="0" baseline="0" noProof="0" dirty="0" err="1">
                <a:ln>
                  <a:noFill/>
                </a:ln>
                <a:solidFill>
                  <a:srgbClr val="990033"/>
                </a:solidFill>
                <a:effectLst/>
                <a:uLnTx/>
                <a:uFillTx/>
                <a:latin typeface="+mj-lt"/>
                <a:ea typeface="+mj-ea"/>
                <a:cs typeface="+mj-cs"/>
              </a:rPr>
              <a:t>piedāvāt</a:t>
            </a:r>
            <a:r>
              <a:rPr kumimoji="0" lang="lv-LV" b="0" i="0" u="none" strike="noStrike" kern="1200" cap="none" spc="0" normalizeH="0" baseline="0" noProof="0" dirty="0">
                <a:ln>
                  <a:noFill/>
                </a:ln>
                <a:solidFill>
                  <a:srgbClr val="990033"/>
                </a:solidFill>
                <a:effectLst/>
                <a:uLnTx/>
                <a:uFillTx/>
                <a:latin typeface="+mj-lt"/>
                <a:ea typeface="+mj-ea"/>
                <a:cs typeface="+mj-cs"/>
              </a:rPr>
              <a:t>ā</a:t>
            </a:r>
            <a:r>
              <a:rPr kumimoji="0" lang="en-US" b="0" i="0" u="none" strike="noStrike" kern="1200" cap="none" spc="0" normalizeH="0" baseline="0" noProof="0" dirty="0">
                <a:ln>
                  <a:noFill/>
                </a:ln>
                <a:solidFill>
                  <a:srgbClr val="990033"/>
                </a:solidFill>
                <a:effectLst/>
                <a:uLnTx/>
                <a:uFillTx/>
                <a:latin typeface="+mj-lt"/>
                <a:ea typeface="+mj-ea"/>
                <a:cs typeface="+mj-cs"/>
              </a:rPr>
              <a:t> </a:t>
            </a:r>
            <a:r>
              <a:rPr kumimoji="0" lang="en-US" b="0" i="0" u="none" strike="noStrike" kern="1200" cap="none" spc="0" normalizeH="0" baseline="0" noProof="0" dirty="0" err="1">
                <a:ln>
                  <a:noFill/>
                </a:ln>
                <a:solidFill>
                  <a:srgbClr val="990033"/>
                </a:solidFill>
                <a:effectLst/>
                <a:uLnTx/>
                <a:uFillTx/>
                <a:latin typeface="+mj-lt"/>
                <a:ea typeface="+mj-ea"/>
                <a:cs typeface="+mj-cs"/>
              </a:rPr>
              <a:t>satur</a:t>
            </a:r>
            <a:r>
              <a:rPr kumimoji="0" lang="lv-LV" b="0" i="0" u="none" strike="noStrike" kern="1200" cap="none" spc="0" normalizeH="0" baseline="0" noProof="0" dirty="0">
                <a:ln>
                  <a:noFill/>
                </a:ln>
                <a:solidFill>
                  <a:srgbClr val="990033"/>
                </a:solidFill>
                <a:effectLst/>
                <a:uLnTx/>
                <a:uFillTx/>
                <a:latin typeface="+mj-lt"/>
                <a:ea typeface="+mj-ea"/>
                <a:cs typeface="+mj-cs"/>
              </a:rPr>
              <a:t>a</a:t>
            </a:r>
            <a:r>
              <a:rPr kumimoji="0" lang="en-US" b="0" i="0" u="none" strike="noStrike" kern="1200" cap="none" spc="0" normalizeH="0" baseline="0" noProof="0" dirty="0">
                <a:ln>
                  <a:noFill/>
                </a:ln>
                <a:solidFill>
                  <a:srgbClr val="990033"/>
                </a:solidFill>
                <a:effectLst/>
                <a:uLnTx/>
                <a:uFillTx/>
                <a:latin typeface="+mj-lt"/>
                <a:ea typeface="+mj-ea"/>
                <a:cs typeface="+mj-cs"/>
              </a:rPr>
              <a:t> </a:t>
            </a:r>
            <a:r>
              <a:rPr kumimoji="0" lang="lv-LV" b="0" i="0" u="none" strike="noStrike" kern="1200" cap="none" spc="0" normalizeH="0" baseline="0" noProof="0" dirty="0">
                <a:ln>
                  <a:noFill/>
                </a:ln>
                <a:solidFill>
                  <a:srgbClr val="990033"/>
                </a:solidFill>
                <a:effectLst/>
                <a:uLnTx/>
                <a:uFillTx/>
                <a:latin typeface="+mj-lt"/>
                <a:ea typeface="+mj-ea"/>
                <a:cs typeface="+mj-cs"/>
              </a:rPr>
              <a:t>angļu</a:t>
            </a:r>
            <a:r>
              <a:rPr kumimoji="0" lang="en-US" b="0" i="0" u="none" strike="noStrike" kern="1200" cap="none" spc="0" normalizeH="0" baseline="0" noProof="0" dirty="0">
                <a:ln>
                  <a:noFill/>
                </a:ln>
                <a:solidFill>
                  <a:srgbClr val="990033"/>
                </a:solidFill>
                <a:effectLst/>
                <a:uLnTx/>
                <a:uFillTx/>
                <a:latin typeface="+mj-lt"/>
                <a:ea typeface="+mj-ea"/>
                <a:cs typeface="+mj-cs"/>
              </a:rPr>
              <a:t> </a:t>
            </a:r>
            <a:r>
              <a:rPr kumimoji="0" lang="en-US" b="0" i="0" u="none" strike="noStrike" kern="1200" cap="none" spc="0" normalizeH="0" baseline="0" noProof="0" dirty="0" err="1">
                <a:ln>
                  <a:noFill/>
                </a:ln>
                <a:solidFill>
                  <a:srgbClr val="990033"/>
                </a:solidFill>
                <a:effectLst/>
                <a:uLnTx/>
                <a:uFillTx/>
                <a:latin typeface="+mj-lt"/>
                <a:ea typeface="+mj-ea"/>
                <a:cs typeface="+mj-cs"/>
              </a:rPr>
              <a:t>valodā</a:t>
            </a:r>
            <a:r>
              <a:rPr kumimoji="0" lang="lv-LV" b="0" i="0" u="none" strike="noStrike" kern="1200" cap="none" spc="0" normalizeH="0" baseline="0" noProof="0" dirty="0">
                <a:ln>
                  <a:noFill/>
                </a:ln>
                <a:solidFill>
                  <a:srgbClr val="990033"/>
                </a:solidFill>
                <a:effectLst/>
                <a:uLnTx/>
                <a:uFillTx/>
                <a:latin typeface="+mj-lt"/>
                <a:ea typeface="+mj-ea"/>
                <a:cs typeface="+mj-cs"/>
              </a:rPr>
              <a:t> vērtējums</a:t>
            </a:r>
            <a:r>
              <a:rPr kumimoji="0" lang="en-US" b="0" i="0" u="none" strike="noStrike" kern="1200" cap="none" spc="0" normalizeH="0" baseline="0" noProof="0" dirty="0">
                <a:ln>
                  <a:noFill/>
                </a:ln>
                <a:solidFill>
                  <a:srgbClr val="990033"/>
                </a:solidFill>
                <a:effectLst/>
                <a:uLnTx/>
                <a:uFillTx/>
                <a:latin typeface="+mj-lt"/>
                <a:ea typeface="+mj-ea"/>
                <a:cs typeface="+mj-cs"/>
              </a:rPr>
              <a:t> </a:t>
            </a:r>
            <a:endParaRPr kumimoji="0" lang="lv-LV" b="0" i="0" u="none" strike="noStrike" kern="1200" cap="none" spc="0" normalizeH="0" baseline="0" noProof="0" dirty="0">
              <a:ln>
                <a:noFill/>
              </a:ln>
              <a:solidFill>
                <a:srgbClr val="990033"/>
              </a:solidFill>
              <a:effectLst/>
              <a:uLnTx/>
              <a:uFillTx/>
              <a:latin typeface="+mj-lt"/>
              <a:ea typeface="+mj-ea"/>
              <a:cs typeface="+mj-cs"/>
            </a:endParaRPr>
          </a:p>
        </p:txBody>
      </p:sp>
      <p:sp>
        <p:nvSpPr>
          <p:cNvPr id="9" name="Text Placeholder 4">
            <a:extLst>
              <a:ext uri="{FF2B5EF4-FFF2-40B4-BE49-F238E27FC236}">
                <a16:creationId xmlns:a16="http://schemas.microsoft.com/office/drawing/2014/main" id="{95A04D4A-25B3-D8CC-D827-32A3EEC0AA54}"/>
              </a:ext>
            </a:extLst>
          </p:cNvPr>
          <p:cNvSpPr txBox="1">
            <a:spLocks/>
          </p:cNvSpPr>
          <p:nvPr/>
        </p:nvSpPr>
        <p:spPr>
          <a:xfrm>
            <a:off x="304732" y="646908"/>
            <a:ext cx="3889787" cy="405829"/>
          </a:xfrm>
          <a:prstGeom prst="rect">
            <a:avLst/>
          </a:prstGeom>
        </p:spPr>
        <p:txBody>
          <a:bodyPr/>
          <a:lstStyle/>
          <a:p>
            <a:pPr eaLnBrk="0" hangingPunct="0">
              <a:spcBef>
                <a:spcPct val="20000"/>
              </a:spcBef>
              <a:defRPr/>
            </a:pPr>
            <a:r>
              <a:rPr lang="lv-LV" sz="1100" b="1" dirty="0">
                <a:latin typeface="+mn-lt"/>
              </a:rPr>
              <a:t>Vai Latvijas mediju piedāvātais saturs angļu valodā pašlaik, Jūsuprāt, ir ... ?</a:t>
            </a:r>
          </a:p>
        </p:txBody>
      </p:sp>
      <p:graphicFrame>
        <p:nvGraphicFramePr>
          <p:cNvPr id="10" name="Chart 9">
            <a:extLst>
              <a:ext uri="{FF2B5EF4-FFF2-40B4-BE49-F238E27FC236}">
                <a16:creationId xmlns:a16="http://schemas.microsoft.com/office/drawing/2014/main" id="{1689FE8D-1F39-8D68-79A9-2A4D4997BD9D}"/>
              </a:ext>
            </a:extLst>
          </p:cNvPr>
          <p:cNvGraphicFramePr/>
          <p:nvPr>
            <p:extLst>
              <p:ext uri="{D42A27DB-BD31-4B8C-83A1-F6EECF244321}">
                <p14:modId xmlns:p14="http://schemas.microsoft.com/office/powerpoint/2010/main" val="959581205"/>
              </p:ext>
            </p:extLst>
          </p:nvPr>
        </p:nvGraphicFramePr>
        <p:xfrm>
          <a:off x="251520" y="1124745"/>
          <a:ext cx="3672408" cy="2880319"/>
        </p:xfrm>
        <a:graphic>
          <a:graphicData uri="http://schemas.openxmlformats.org/drawingml/2006/chart">
            <c:chart xmlns:c="http://schemas.openxmlformats.org/drawingml/2006/chart" xmlns:r="http://schemas.openxmlformats.org/officeDocument/2006/relationships" r:id="rId2"/>
          </a:graphicData>
        </a:graphic>
      </p:graphicFrame>
      <p:sp>
        <p:nvSpPr>
          <p:cNvPr id="11" name="Text Placeholder 4">
            <a:extLst>
              <a:ext uri="{FF2B5EF4-FFF2-40B4-BE49-F238E27FC236}">
                <a16:creationId xmlns:a16="http://schemas.microsoft.com/office/drawing/2014/main" id="{EF0A7322-FF84-EBBC-3F18-4B528B5C5442}"/>
              </a:ext>
            </a:extLst>
          </p:cNvPr>
          <p:cNvSpPr txBox="1">
            <a:spLocks/>
          </p:cNvSpPr>
          <p:nvPr/>
        </p:nvSpPr>
        <p:spPr>
          <a:xfrm>
            <a:off x="5004048" y="646907"/>
            <a:ext cx="3889787" cy="405829"/>
          </a:xfrm>
          <a:prstGeom prst="rect">
            <a:avLst/>
          </a:prstGeom>
        </p:spPr>
        <p:txBody>
          <a:bodyPr/>
          <a:lstStyle/>
          <a:p>
            <a:pPr eaLnBrk="0" hangingPunct="0">
              <a:spcBef>
                <a:spcPct val="20000"/>
              </a:spcBef>
              <a:defRPr/>
            </a:pPr>
            <a:r>
              <a:rPr lang="lv-LV" sz="1100" b="1" dirty="0">
                <a:latin typeface="+mn-lt"/>
              </a:rPr>
              <a:t>Kāda veida  Latvijas mediju piedāvātais saturs angļu valodā pašlaik, Jūsuprāt, ir pārāk maz? </a:t>
            </a:r>
          </a:p>
        </p:txBody>
      </p:sp>
      <p:graphicFrame>
        <p:nvGraphicFramePr>
          <p:cNvPr id="12" name="Chart 11">
            <a:extLst>
              <a:ext uri="{FF2B5EF4-FFF2-40B4-BE49-F238E27FC236}">
                <a16:creationId xmlns:a16="http://schemas.microsoft.com/office/drawing/2014/main" id="{B601A17E-B9CE-AA9F-A3E8-F2D8837C1745}"/>
              </a:ext>
            </a:extLst>
          </p:cNvPr>
          <p:cNvGraphicFramePr/>
          <p:nvPr>
            <p:extLst>
              <p:ext uri="{D42A27DB-BD31-4B8C-83A1-F6EECF244321}">
                <p14:modId xmlns:p14="http://schemas.microsoft.com/office/powerpoint/2010/main" val="2880996382"/>
              </p:ext>
            </p:extLst>
          </p:nvPr>
        </p:nvGraphicFramePr>
        <p:xfrm>
          <a:off x="4752446" y="1275930"/>
          <a:ext cx="3672407" cy="3007675"/>
        </p:xfrm>
        <a:graphic>
          <a:graphicData uri="http://schemas.openxmlformats.org/drawingml/2006/chart">
            <c:chart xmlns:c="http://schemas.openxmlformats.org/drawingml/2006/chart" xmlns:r="http://schemas.openxmlformats.org/officeDocument/2006/relationships" r:id="rId3"/>
          </a:graphicData>
        </a:graphic>
      </p:graphicFrame>
      <p:sp>
        <p:nvSpPr>
          <p:cNvPr id="13" name="Arrow: Down 12">
            <a:extLst>
              <a:ext uri="{FF2B5EF4-FFF2-40B4-BE49-F238E27FC236}">
                <a16:creationId xmlns:a16="http://schemas.microsoft.com/office/drawing/2014/main" id="{1CAD3937-3DCC-5F2D-3B6D-F91281A26AC4}"/>
              </a:ext>
            </a:extLst>
          </p:cNvPr>
          <p:cNvSpPr/>
          <p:nvPr/>
        </p:nvSpPr>
        <p:spPr>
          <a:xfrm rot="16200000">
            <a:off x="3442234" y="1736812"/>
            <a:ext cx="315316" cy="1656184"/>
          </a:xfrm>
          <a:prstGeom prst="downArrow">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394DE3E8-1D62-B446-0646-5604AD63949F}"/>
              </a:ext>
            </a:extLst>
          </p:cNvPr>
          <p:cNvSpPr txBox="1"/>
          <p:nvPr/>
        </p:nvSpPr>
        <p:spPr>
          <a:xfrm>
            <a:off x="467544" y="4283605"/>
            <a:ext cx="2664296" cy="246221"/>
          </a:xfrm>
          <a:prstGeom prst="rect">
            <a:avLst/>
          </a:prstGeom>
          <a:noFill/>
        </p:spPr>
        <p:txBody>
          <a:bodyPr wrap="square" rtlCol="0">
            <a:spAutoFit/>
          </a:bodyPr>
          <a:lstStyle/>
          <a:p>
            <a:r>
              <a:rPr lang="lv-LV" sz="1000" dirty="0">
                <a:latin typeface="+mn-lt"/>
              </a:rPr>
              <a:t>Bāze: visi aptaujas dalībnieki; n=1041</a:t>
            </a:r>
          </a:p>
        </p:txBody>
      </p:sp>
      <p:sp>
        <p:nvSpPr>
          <p:cNvPr id="16" name="TextBox 15">
            <a:extLst>
              <a:ext uri="{FF2B5EF4-FFF2-40B4-BE49-F238E27FC236}">
                <a16:creationId xmlns:a16="http://schemas.microsoft.com/office/drawing/2014/main" id="{C95DF1D7-9FF6-AE6E-0493-A6B8E6EC1DF0}"/>
              </a:ext>
            </a:extLst>
          </p:cNvPr>
          <p:cNvSpPr txBox="1"/>
          <p:nvPr/>
        </p:nvSpPr>
        <p:spPr>
          <a:xfrm>
            <a:off x="4860032" y="4538063"/>
            <a:ext cx="3745771" cy="400110"/>
          </a:xfrm>
          <a:prstGeom prst="rect">
            <a:avLst/>
          </a:prstGeom>
          <a:noFill/>
        </p:spPr>
        <p:txBody>
          <a:bodyPr wrap="square" rtlCol="0">
            <a:spAutoFit/>
          </a:bodyPr>
          <a:lstStyle/>
          <a:p>
            <a:r>
              <a:rPr lang="lv-LV" sz="1000" dirty="0">
                <a:latin typeface="+mn-lt"/>
              </a:rPr>
              <a:t>Bāze: </a:t>
            </a:r>
            <a:r>
              <a:rPr lang="en-US" sz="1000" dirty="0" err="1">
                <a:latin typeface="+mn-lt"/>
              </a:rPr>
              <a:t>respondenti</a:t>
            </a:r>
            <a:r>
              <a:rPr lang="en-US" sz="1000" dirty="0">
                <a:latin typeface="+mn-lt"/>
              </a:rPr>
              <a:t>, </a:t>
            </a:r>
            <a:r>
              <a:rPr lang="en-US" sz="1000" dirty="0" err="1">
                <a:latin typeface="+mn-lt"/>
              </a:rPr>
              <a:t>kuri</a:t>
            </a:r>
            <a:r>
              <a:rPr lang="en-US" sz="1000" dirty="0">
                <a:latin typeface="+mn-lt"/>
              </a:rPr>
              <a:t> </a:t>
            </a:r>
            <a:r>
              <a:rPr lang="en-US" sz="1000" dirty="0" err="1">
                <a:latin typeface="+mn-lt"/>
              </a:rPr>
              <a:t>uzskata</a:t>
            </a:r>
            <a:r>
              <a:rPr lang="en-US" sz="1000" dirty="0">
                <a:latin typeface="+mn-lt"/>
              </a:rPr>
              <a:t>, ka </a:t>
            </a:r>
            <a:r>
              <a:rPr lang="en-US" sz="1000" dirty="0" err="1">
                <a:latin typeface="+mn-lt"/>
              </a:rPr>
              <a:t>Latvijas</a:t>
            </a:r>
            <a:r>
              <a:rPr lang="en-US" sz="1000" dirty="0">
                <a:latin typeface="+mn-lt"/>
              </a:rPr>
              <a:t> </a:t>
            </a:r>
            <a:r>
              <a:rPr lang="en-US" sz="1000" dirty="0" err="1">
                <a:latin typeface="+mn-lt"/>
              </a:rPr>
              <a:t>mediju</a:t>
            </a:r>
            <a:r>
              <a:rPr lang="en-US" sz="1000" dirty="0">
                <a:latin typeface="+mn-lt"/>
              </a:rPr>
              <a:t> </a:t>
            </a:r>
            <a:r>
              <a:rPr lang="en-US" sz="1000" dirty="0" err="1">
                <a:latin typeface="+mn-lt"/>
              </a:rPr>
              <a:t>piedāvātais</a:t>
            </a:r>
            <a:r>
              <a:rPr lang="en-US" sz="1000" dirty="0">
                <a:latin typeface="+mn-lt"/>
              </a:rPr>
              <a:t> </a:t>
            </a:r>
            <a:r>
              <a:rPr lang="en-US" sz="1000" dirty="0" err="1">
                <a:latin typeface="+mn-lt"/>
              </a:rPr>
              <a:t>saturs</a:t>
            </a:r>
            <a:r>
              <a:rPr lang="en-US" sz="1000" dirty="0">
                <a:latin typeface="+mn-lt"/>
              </a:rPr>
              <a:t> </a:t>
            </a:r>
            <a:r>
              <a:rPr lang="en-US" sz="1000" dirty="0" err="1">
                <a:latin typeface="+mn-lt"/>
              </a:rPr>
              <a:t>angļu</a:t>
            </a:r>
            <a:r>
              <a:rPr lang="en-US" sz="1000" dirty="0">
                <a:latin typeface="+mn-lt"/>
              </a:rPr>
              <a:t> </a:t>
            </a:r>
            <a:r>
              <a:rPr lang="en-US" sz="1000" dirty="0" err="1">
                <a:latin typeface="+mn-lt"/>
              </a:rPr>
              <a:t>valodā</a:t>
            </a:r>
            <a:r>
              <a:rPr lang="en-US" sz="1000" dirty="0">
                <a:latin typeface="+mn-lt"/>
              </a:rPr>
              <a:t> </a:t>
            </a:r>
            <a:r>
              <a:rPr lang="en-US" sz="1000" dirty="0" err="1">
                <a:latin typeface="+mn-lt"/>
              </a:rPr>
              <a:t>pašlaik</a:t>
            </a:r>
            <a:r>
              <a:rPr lang="en-US" sz="1000" dirty="0">
                <a:latin typeface="+mn-lt"/>
              </a:rPr>
              <a:t> </a:t>
            </a:r>
            <a:r>
              <a:rPr lang="en-US" sz="1000" dirty="0" err="1">
                <a:latin typeface="+mn-lt"/>
              </a:rPr>
              <a:t>ir</a:t>
            </a:r>
            <a:r>
              <a:rPr lang="en-US" sz="1000" dirty="0">
                <a:latin typeface="+mn-lt"/>
              </a:rPr>
              <a:t> </a:t>
            </a:r>
            <a:r>
              <a:rPr lang="en-US" sz="1000" dirty="0" err="1">
                <a:latin typeface="+mn-lt"/>
              </a:rPr>
              <a:t>pārāk</a:t>
            </a:r>
            <a:r>
              <a:rPr lang="en-US" sz="1000" dirty="0">
                <a:latin typeface="+mn-lt"/>
              </a:rPr>
              <a:t> </a:t>
            </a:r>
            <a:r>
              <a:rPr lang="en-US" sz="1000" dirty="0" err="1">
                <a:latin typeface="+mn-lt"/>
              </a:rPr>
              <a:t>mazs</a:t>
            </a:r>
            <a:r>
              <a:rPr lang="en-US" sz="1000" dirty="0">
                <a:latin typeface="+mn-lt"/>
              </a:rPr>
              <a:t>; n=200</a:t>
            </a:r>
            <a:endParaRPr lang="lv-LV" sz="1000" dirty="0">
              <a:latin typeface="+mn-lt"/>
            </a:endParaRPr>
          </a:p>
        </p:txBody>
      </p:sp>
    </p:spTree>
    <p:extLst>
      <p:ext uri="{BB962C8B-B14F-4D97-AF65-F5344CB8AC3E}">
        <p14:creationId xmlns:p14="http://schemas.microsoft.com/office/powerpoint/2010/main" val="270806720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C162C43-49ED-20F0-8F65-2110D4B3B41B}"/>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en-US" b="0" i="0" u="none" strike="noStrike" kern="1200" cap="none" spc="0" normalizeH="0" baseline="0" noProof="0" dirty="0" err="1">
                <a:ln>
                  <a:noFill/>
                </a:ln>
                <a:solidFill>
                  <a:srgbClr val="990033"/>
                </a:solidFill>
                <a:effectLst/>
                <a:uLnTx/>
                <a:uFillTx/>
                <a:latin typeface="+mj-lt"/>
                <a:ea typeface="+mj-ea"/>
                <a:cs typeface="+mj-cs"/>
              </a:rPr>
              <a:t>Latvijā</a:t>
            </a:r>
            <a:r>
              <a:rPr kumimoji="0" lang="en-US" b="0" i="0" u="none" strike="noStrike" kern="1200" cap="none" spc="0" normalizeH="0" baseline="0" noProof="0" dirty="0">
                <a:ln>
                  <a:noFill/>
                </a:ln>
                <a:solidFill>
                  <a:srgbClr val="990033"/>
                </a:solidFill>
                <a:effectLst/>
                <a:uLnTx/>
                <a:uFillTx/>
                <a:latin typeface="+mj-lt"/>
                <a:ea typeface="+mj-ea"/>
                <a:cs typeface="+mj-cs"/>
              </a:rPr>
              <a:t> </a:t>
            </a:r>
            <a:r>
              <a:rPr kumimoji="0" lang="en-US" b="0" i="0" u="none" strike="noStrike" kern="1200" cap="none" spc="0" normalizeH="0" baseline="0" noProof="0" dirty="0" err="1">
                <a:ln>
                  <a:noFill/>
                </a:ln>
                <a:solidFill>
                  <a:srgbClr val="990033"/>
                </a:solidFill>
                <a:effectLst/>
                <a:uLnTx/>
                <a:uFillTx/>
                <a:latin typeface="+mj-lt"/>
                <a:ea typeface="+mj-ea"/>
                <a:cs typeface="+mj-cs"/>
              </a:rPr>
              <a:t>veidot</a:t>
            </a:r>
            <a:r>
              <a:rPr kumimoji="0" lang="lv-LV" b="0" i="0" u="none" strike="noStrike" kern="1200" cap="none" spc="0" normalizeH="0" baseline="0" noProof="0" dirty="0">
                <a:ln>
                  <a:noFill/>
                </a:ln>
                <a:solidFill>
                  <a:srgbClr val="990033"/>
                </a:solidFill>
                <a:effectLst/>
                <a:uLnTx/>
                <a:uFillTx/>
                <a:latin typeface="+mj-lt"/>
                <a:ea typeface="+mj-ea"/>
                <a:cs typeface="+mj-cs"/>
              </a:rPr>
              <a:t>a</a:t>
            </a:r>
            <a:r>
              <a:rPr kumimoji="0" lang="en-US" b="0" i="0" u="none" strike="noStrike" kern="1200" cap="none" spc="0" normalizeH="0" baseline="0" noProof="0" dirty="0">
                <a:ln>
                  <a:noFill/>
                </a:ln>
                <a:solidFill>
                  <a:srgbClr val="990033"/>
                </a:solidFill>
                <a:effectLst/>
                <a:uLnTx/>
                <a:uFillTx/>
                <a:latin typeface="+mj-lt"/>
                <a:ea typeface="+mj-ea"/>
                <a:cs typeface="+mj-cs"/>
              </a:rPr>
              <a:t> </a:t>
            </a:r>
            <a:r>
              <a:rPr kumimoji="0" lang="en-US" b="0" i="0" u="none" strike="noStrike" kern="1200" cap="none" spc="0" normalizeH="0" baseline="0" noProof="0" dirty="0" err="1">
                <a:ln>
                  <a:noFill/>
                </a:ln>
                <a:solidFill>
                  <a:srgbClr val="990033"/>
                </a:solidFill>
                <a:effectLst/>
                <a:uLnTx/>
                <a:uFillTx/>
                <a:latin typeface="+mj-lt"/>
                <a:ea typeface="+mj-ea"/>
                <a:cs typeface="+mj-cs"/>
              </a:rPr>
              <a:t>mediju</a:t>
            </a:r>
            <a:r>
              <a:rPr kumimoji="0" lang="en-US" b="0" i="0" u="none" strike="noStrike" kern="1200" cap="none" spc="0" normalizeH="0" baseline="0" dirty="0">
                <a:ln>
                  <a:noFill/>
                </a:ln>
                <a:solidFill>
                  <a:srgbClr val="990033"/>
                </a:solidFill>
                <a:effectLst/>
                <a:uLnTx/>
                <a:uFillTx/>
                <a:latin typeface="+mj-lt"/>
                <a:ea typeface="+mj-ea"/>
                <a:cs typeface="+mj-cs"/>
              </a:rPr>
              <a:t> </a:t>
            </a:r>
            <a:r>
              <a:rPr kumimoji="0" lang="en-US" b="0" i="0" u="none" strike="noStrike" kern="1200" cap="none" spc="0" normalizeH="0" baseline="0" dirty="0" err="1">
                <a:ln>
                  <a:noFill/>
                </a:ln>
                <a:solidFill>
                  <a:srgbClr val="990033"/>
                </a:solidFill>
                <a:effectLst/>
                <a:uLnTx/>
                <a:uFillTx/>
                <a:latin typeface="+mj-lt"/>
                <a:ea typeface="+mj-ea"/>
                <a:cs typeface="+mj-cs"/>
              </a:rPr>
              <a:t>satur</a:t>
            </a:r>
            <a:r>
              <a:rPr kumimoji="0" lang="lv-LV" b="0" i="0" u="none" strike="noStrike" kern="1200" cap="none" spc="0" normalizeH="0" baseline="0" dirty="0">
                <a:ln>
                  <a:noFill/>
                </a:ln>
                <a:solidFill>
                  <a:srgbClr val="990033"/>
                </a:solidFill>
                <a:effectLst/>
                <a:uLnTx/>
                <a:uFillTx/>
                <a:latin typeface="+mj-lt"/>
                <a:ea typeface="+mj-ea"/>
                <a:cs typeface="+mj-cs"/>
              </a:rPr>
              <a:t>a</a:t>
            </a:r>
            <a:r>
              <a:rPr kumimoji="0" lang="en-US" b="0" i="0" u="none" strike="noStrike" kern="1200" cap="none" spc="0" normalizeH="0" baseline="0" dirty="0">
                <a:ln>
                  <a:noFill/>
                </a:ln>
                <a:solidFill>
                  <a:srgbClr val="990033"/>
                </a:solidFill>
                <a:effectLst/>
                <a:uLnTx/>
                <a:uFillTx/>
                <a:latin typeface="+mj-lt"/>
                <a:ea typeface="+mj-ea"/>
                <a:cs typeface="+mj-cs"/>
              </a:rPr>
              <a:t> </a:t>
            </a:r>
            <a:r>
              <a:rPr kumimoji="0" lang="lv-LV" b="0" i="0" u="none" strike="noStrike" kern="1200" cap="none" spc="0" normalizeH="0" baseline="0" dirty="0">
                <a:ln>
                  <a:noFill/>
                </a:ln>
                <a:solidFill>
                  <a:srgbClr val="990033"/>
                </a:solidFill>
                <a:effectLst/>
                <a:uLnTx/>
                <a:uFillTx/>
                <a:latin typeface="+mj-lt"/>
                <a:ea typeface="+mj-ea"/>
                <a:cs typeface="+mj-cs"/>
              </a:rPr>
              <a:t>angļu valodā vērtējums</a:t>
            </a:r>
            <a:endParaRPr kumimoji="0" lang="lv-LV" b="0" i="0" u="none" strike="noStrike" kern="1200" cap="none" spc="0" normalizeH="0" baseline="0" noProof="0" dirty="0">
              <a:ln>
                <a:noFill/>
              </a:ln>
              <a:solidFill>
                <a:srgbClr val="990033"/>
              </a:solidFill>
              <a:effectLst/>
              <a:uLnTx/>
              <a:uFillTx/>
              <a:latin typeface="+mj-lt"/>
              <a:ea typeface="+mj-ea"/>
              <a:cs typeface="+mj-cs"/>
            </a:endParaRPr>
          </a:p>
        </p:txBody>
      </p:sp>
      <p:sp>
        <p:nvSpPr>
          <p:cNvPr id="14" name="Text Placeholder 4">
            <a:extLst>
              <a:ext uri="{FF2B5EF4-FFF2-40B4-BE49-F238E27FC236}">
                <a16:creationId xmlns:a16="http://schemas.microsoft.com/office/drawing/2014/main" id="{D91C7414-15F1-3AFF-2A75-F9EEAE9B71C5}"/>
              </a:ext>
            </a:extLst>
          </p:cNvPr>
          <p:cNvSpPr txBox="1">
            <a:spLocks/>
          </p:cNvSpPr>
          <p:nvPr/>
        </p:nvSpPr>
        <p:spPr>
          <a:xfrm>
            <a:off x="283054" y="471046"/>
            <a:ext cx="5328592" cy="405829"/>
          </a:xfrm>
          <a:prstGeom prst="rect">
            <a:avLst/>
          </a:prstGeom>
        </p:spPr>
        <p:txBody>
          <a:bodyPr/>
          <a:lstStyle/>
          <a:p>
            <a:pPr eaLnBrk="0" hangingPunct="0">
              <a:spcBef>
                <a:spcPct val="20000"/>
              </a:spcBef>
              <a:defRPr/>
            </a:pPr>
            <a:r>
              <a:rPr lang="lv-LV" sz="1100" b="1" dirty="0">
                <a:latin typeface="+mn-lt"/>
              </a:rPr>
              <a:t>Vai Latvijas mediju piedāvātais saturs angļu valodā pašlaik, Jūsuprāt, ir ... ?</a:t>
            </a:r>
          </a:p>
        </p:txBody>
      </p:sp>
      <p:graphicFrame>
        <p:nvGraphicFramePr>
          <p:cNvPr id="15" name="Chart 14">
            <a:extLst>
              <a:ext uri="{FF2B5EF4-FFF2-40B4-BE49-F238E27FC236}">
                <a16:creationId xmlns:a16="http://schemas.microsoft.com/office/drawing/2014/main" id="{9925F8C0-3775-55F3-13AB-D929AAA5D750}"/>
              </a:ext>
            </a:extLst>
          </p:cNvPr>
          <p:cNvGraphicFramePr/>
          <p:nvPr>
            <p:extLst>
              <p:ext uri="{D42A27DB-BD31-4B8C-83A1-F6EECF244321}">
                <p14:modId xmlns:p14="http://schemas.microsoft.com/office/powerpoint/2010/main" val="290112800"/>
              </p:ext>
            </p:extLst>
          </p:nvPr>
        </p:nvGraphicFramePr>
        <p:xfrm>
          <a:off x="1371837" y="842539"/>
          <a:ext cx="7668883" cy="5178749"/>
        </p:xfrm>
        <a:graphic>
          <a:graphicData uri="http://schemas.openxmlformats.org/drawingml/2006/chart">
            <c:chart xmlns:c="http://schemas.openxmlformats.org/drawingml/2006/chart" xmlns:r="http://schemas.openxmlformats.org/officeDocument/2006/relationships" r:id="rId2"/>
          </a:graphicData>
        </a:graphic>
      </p:graphicFrame>
      <p:sp>
        <p:nvSpPr>
          <p:cNvPr id="16" name="TextBox 15">
            <a:extLst>
              <a:ext uri="{FF2B5EF4-FFF2-40B4-BE49-F238E27FC236}">
                <a16:creationId xmlns:a16="http://schemas.microsoft.com/office/drawing/2014/main" id="{C35EF9AC-BF0C-1759-6C1C-9ED48835C8A6}"/>
              </a:ext>
            </a:extLst>
          </p:cNvPr>
          <p:cNvSpPr txBox="1"/>
          <p:nvPr/>
        </p:nvSpPr>
        <p:spPr>
          <a:xfrm>
            <a:off x="3923928" y="6015461"/>
            <a:ext cx="2114681" cy="246221"/>
          </a:xfrm>
          <a:prstGeom prst="rect">
            <a:avLst/>
          </a:prstGeom>
          <a:noFill/>
        </p:spPr>
        <p:txBody>
          <a:bodyPr wrap="none" rtlCol="0">
            <a:spAutoFit/>
          </a:bodyPr>
          <a:lstStyle/>
          <a:p>
            <a:r>
              <a:rPr lang="lv-LV" sz="1000" dirty="0">
                <a:latin typeface="+mj-lt"/>
              </a:rPr>
              <a:t>Bāze: visi aptaujas dalībnieki; n=1041</a:t>
            </a:r>
          </a:p>
        </p:txBody>
      </p:sp>
    </p:spTree>
    <p:extLst>
      <p:ext uri="{BB962C8B-B14F-4D97-AF65-F5344CB8AC3E}">
        <p14:creationId xmlns:p14="http://schemas.microsoft.com/office/powerpoint/2010/main" val="107090620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3272C91-16FB-50BE-9381-B29AC09EBC12}"/>
              </a:ext>
            </a:extLst>
          </p:cNvPr>
          <p:cNvSpPr>
            <a:spLocks noChangeArrowheads="1"/>
          </p:cNvSpPr>
          <p:nvPr/>
        </p:nvSpPr>
        <p:spPr bwMode="auto">
          <a:xfrm>
            <a:off x="914400" y="2348880"/>
            <a:ext cx="7239000" cy="1291828"/>
          </a:xfrm>
          <a:prstGeom prst="rect">
            <a:avLst/>
          </a:prstGeom>
          <a:noFill/>
          <a:ln w="9525">
            <a:noFill/>
            <a:miter lim="800000"/>
            <a:headEnd/>
            <a:tailEnd/>
          </a:ln>
          <a:effectLst/>
        </p:spPr>
        <p:txBody>
          <a:bodyPr/>
          <a:lstStyle/>
          <a:p>
            <a:pPr algn="ctr" eaLnBrk="1" fontAlgn="auto" hangingPunct="1">
              <a:lnSpc>
                <a:spcPct val="130000"/>
              </a:lnSpc>
              <a:spcBef>
                <a:spcPts val="0"/>
              </a:spcBef>
              <a:spcAft>
                <a:spcPts val="0"/>
              </a:spcAft>
              <a:defRPr/>
            </a:pPr>
            <a:r>
              <a:rPr lang="lv-LV" sz="2400" dirty="0">
                <a:solidFill>
                  <a:srgbClr val="000099"/>
                </a:solidFill>
                <a:effectLst>
                  <a:outerShdw blurRad="38100" dist="38100" dir="2700000" algn="tl">
                    <a:srgbClr val="C0C0C0"/>
                  </a:outerShdw>
                </a:effectLst>
                <a:latin typeface="+mj-lt"/>
              </a:rPr>
              <a:t>II. </a:t>
            </a:r>
            <a:r>
              <a:rPr lang="pt-BR" sz="2400" dirty="0">
                <a:solidFill>
                  <a:srgbClr val="000099"/>
                </a:solidFill>
                <a:effectLst>
                  <a:outerShdw blurRad="38100" dist="38100" dir="2700000" algn="tl">
                    <a:srgbClr val="C0C0C0"/>
                  </a:outerShdw>
                </a:effectLst>
                <a:latin typeface="+mj-lt"/>
              </a:rPr>
              <a:t>APTAUJA PERSONĀM AR </a:t>
            </a:r>
            <a:r>
              <a:rPr lang="lv-LV" sz="2400" dirty="0">
                <a:solidFill>
                  <a:srgbClr val="000099"/>
                </a:solidFill>
                <a:effectLst>
                  <a:outerShdw blurRad="38100" dist="38100" dir="2700000" algn="tl">
                    <a:srgbClr val="C0C0C0"/>
                  </a:outerShdw>
                </a:effectLst>
                <a:latin typeface="+mj-lt"/>
              </a:rPr>
              <a:t>DZIRDES</a:t>
            </a:r>
            <a:r>
              <a:rPr lang="pt-BR" sz="2400" dirty="0">
                <a:solidFill>
                  <a:srgbClr val="000099"/>
                </a:solidFill>
                <a:effectLst>
                  <a:outerShdw blurRad="38100" dist="38100" dir="2700000" algn="tl">
                    <a:srgbClr val="C0C0C0"/>
                  </a:outerShdw>
                </a:effectLst>
                <a:latin typeface="+mj-lt"/>
              </a:rPr>
              <a:t> TRAUCĒJUMIEM</a:t>
            </a:r>
            <a:endParaRPr lang="lv-LV" sz="2400" dirty="0">
              <a:solidFill>
                <a:srgbClr val="000099"/>
              </a:solidFill>
              <a:effectLst>
                <a:outerShdw blurRad="38100" dist="38100" dir="2700000" algn="tl">
                  <a:srgbClr val="C0C0C0"/>
                </a:outerShdw>
              </a:effectLst>
              <a:latin typeface="+mj-lt"/>
            </a:endParaRPr>
          </a:p>
          <a:p>
            <a:pPr algn="ctr" eaLnBrk="1" fontAlgn="auto" hangingPunct="1">
              <a:lnSpc>
                <a:spcPct val="130000"/>
              </a:lnSpc>
              <a:spcBef>
                <a:spcPts val="0"/>
              </a:spcBef>
              <a:spcAft>
                <a:spcPts val="0"/>
              </a:spcAft>
              <a:defRPr/>
            </a:pPr>
            <a:endParaRPr lang="lv-LV" sz="800" dirty="0">
              <a:solidFill>
                <a:srgbClr val="000099"/>
              </a:solidFill>
              <a:effectLst>
                <a:outerShdw blurRad="38100" dist="38100" dir="2700000" algn="tl">
                  <a:srgbClr val="C0C0C0"/>
                </a:outerShdw>
              </a:effectLst>
              <a:latin typeface="+mj-lt"/>
            </a:endParaRPr>
          </a:p>
          <a:p>
            <a:pPr algn="ctr" eaLnBrk="1" fontAlgn="auto" hangingPunct="1">
              <a:lnSpc>
                <a:spcPct val="130000"/>
              </a:lnSpc>
              <a:spcBef>
                <a:spcPts val="0"/>
              </a:spcBef>
              <a:spcAft>
                <a:spcPts val="0"/>
              </a:spcAft>
              <a:defRPr/>
            </a:pPr>
            <a:endParaRPr lang="lv-LV" sz="100" dirty="0">
              <a:solidFill>
                <a:srgbClr val="000099"/>
              </a:solidFill>
              <a:effectLst>
                <a:outerShdw blurRad="38100" dist="38100" dir="2700000" algn="tl">
                  <a:srgbClr val="C0C0C0"/>
                </a:outerShdw>
              </a:effectLst>
              <a:latin typeface="+mj-lt"/>
            </a:endParaRPr>
          </a:p>
          <a:p>
            <a:pPr algn="ctr" eaLnBrk="1" fontAlgn="auto" hangingPunct="1">
              <a:lnSpc>
                <a:spcPct val="130000"/>
              </a:lnSpc>
              <a:spcBef>
                <a:spcPts val="0"/>
              </a:spcBef>
              <a:spcAft>
                <a:spcPts val="0"/>
              </a:spcAft>
              <a:defRPr/>
            </a:pPr>
            <a:endParaRPr lang="lv-LV" sz="100" dirty="0">
              <a:solidFill>
                <a:srgbClr val="000099"/>
              </a:solidFill>
              <a:effectLst>
                <a:outerShdw blurRad="38100" dist="38100" dir="2700000" algn="tl">
                  <a:srgbClr val="C0C0C0"/>
                </a:outerShdw>
              </a:effectLst>
              <a:latin typeface="+mj-lt"/>
            </a:endParaRPr>
          </a:p>
          <a:p>
            <a:pPr algn="ctr" eaLnBrk="1" fontAlgn="auto" hangingPunct="1">
              <a:lnSpc>
                <a:spcPct val="130000"/>
              </a:lnSpc>
              <a:spcBef>
                <a:spcPts val="0"/>
              </a:spcBef>
              <a:spcAft>
                <a:spcPts val="0"/>
              </a:spcAft>
              <a:defRPr/>
            </a:pPr>
            <a:r>
              <a:rPr lang="lv-LV" sz="2400" dirty="0">
                <a:solidFill>
                  <a:srgbClr val="C00000"/>
                </a:solidFill>
                <a:effectLst>
                  <a:outerShdw blurRad="38100" dist="38100" dir="2700000" algn="tl">
                    <a:srgbClr val="C0C0C0"/>
                  </a:outerShdw>
                </a:effectLst>
                <a:latin typeface="+mj-lt"/>
              </a:rPr>
              <a:t>1. Metodoloģiskā informācija</a:t>
            </a:r>
            <a:endParaRPr lang="en-GB" sz="2400" dirty="0">
              <a:solidFill>
                <a:srgbClr val="C00000"/>
              </a:solidFill>
              <a:effectLst>
                <a:outerShdw blurRad="38100" dist="38100" dir="2700000" algn="tl">
                  <a:srgbClr val="C0C0C0"/>
                </a:outerShdw>
              </a:effectLst>
              <a:latin typeface="+mj-lt"/>
            </a:endParaRPr>
          </a:p>
          <a:p>
            <a:pPr algn="ctr" eaLnBrk="1" fontAlgn="auto" hangingPunct="1">
              <a:lnSpc>
                <a:spcPct val="130000"/>
              </a:lnSpc>
              <a:spcBef>
                <a:spcPts val="0"/>
              </a:spcBef>
              <a:spcAft>
                <a:spcPts val="0"/>
              </a:spcAft>
              <a:defRPr/>
            </a:pPr>
            <a:endParaRPr lang="lv-LV" sz="800" dirty="0">
              <a:solidFill>
                <a:srgbClr val="000099"/>
              </a:solidFill>
              <a:effectLst>
                <a:outerShdw blurRad="38100" dist="38100" dir="2700000" algn="tl">
                  <a:srgbClr val="C0C0C0"/>
                </a:outerShdw>
              </a:effectLst>
              <a:latin typeface="+mj-lt"/>
            </a:endParaRPr>
          </a:p>
        </p:txBody>
      </p:sp>
    </p:spTree>
    <p:extLst>
      <p:ext uri="{BB962C8B-B14F-4D97-AF65-F5344CB8AC3E}">
        <p14:creationId xmlns:p14="http://schemas.microsoft.com/office/powerpoint/2010/main" val="92732419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4BF434D0-B77C-2022-779F-876F23C413BF}"/>
              </a:ext>
            </a:extLst>
          </p:cNvPr>
          <p:cNvGraphicFramePr>
            <a:graphicFrameLocks noGrp="1"/>
          </p:cNvGraphicFramePr>
          <p:nvPr/>
        </p:nvGraphicFramePr>
        <p:xfrm>
          <a:off x="539552" y="1103599"/>
          <a:ext cx="8136904" cy="2365838"/>
        </p:xfrm>
        <a:graphic>
          <a:graphicData uri="http://schemas.openxmlformats.org/drawingml/2006/table">
            <a:tbl>
              <a:tblPr firstRow="1" bandRow="1">
                <a:tableStyleId>{5940675A-B579-460E-94D1-54222C63F5DA}</a:tableStyleId>
              </a:tblPr>
              <a:tblGrid>
                <a:gridCol w="1936653">
                  <a:extLst>
                    <a:ext uri="{9D8B030D-6E8A-4147-A177-3AD203B41FA5}">
                      <a16:colId xmlns:a16="http://schemas.microsoft.com/office/drawing/2014/main" val="20000"/>
                    </a:ext>
                  </a:extLst>
                </a:gridCol>
                <a:gridCol w="6200251">
                  <a:extLst>
                    <a:ext uri="{9D8B030D-6E8A-4147-A177-3AD203B41FA5}">
                      <a16:colId xmlns:a16="http://schemas.microsoft.com/office/drawing/2014/main" val="20001"/>
                    </a:ext>
                  </a:extLst>
                </a:gridCol>
              </a:tblGrid>
              <a:tr h="293380">
                <a:tc>
                  <a:txBody>
                    <a:bodyPr/>
                    <a:lstStyle/>
                    <a:p>
                      <a:r>
                        <a:rPr lang="lv-LV" sz="1200" b="1" dirty="0">
                          <a:solidFill>
                            <a:schemeClr val="tx1"/>
                          </a:solidFill>
                        </a:rPr>
                        <a:t>PĒTĪJUMA PASŪTĪTĀJS</a:t>
                      </a:r>
                      <a:r>
                        <a:rPr lang="lv-LV" sz="1200" b="1" baseline="0" dirty="0">
                          <a:solidFill>
                            <a:schemeClr val="tx1"/>
                          </a:solidFill>
                        </a:rPr>
                        <a:t> </a:t>
                      </a:r>
                      <a:endParaRPr lang="lv-LV" sz="1200" b="1" dirty="0">
                        <a:solidFill>
                          <a:schemeClr val="tx1"/>
                        </a:solidFill>
                      </a:endParaRPr>
                    </a:p>
                  </a:txBody>
                  <a:tcPr marL="91436" marR="91436" marT="45699" marB="45699">
                    <a:solidFill>
                      <a:schemeClr val="accent5">
                        <a:lumMod val="20000"/>
                        <a:lumOff val="80000"/>
                      </a:schemeClr>
                    </a:solidFill>
                  </a:tcPr>
                </a:tc>
                <a:tc>
                  <a:txBody>
                    <a:bodyPr/>
                    <a:lstStyle/>
                    <a:p>
                      <a:pPr algn="just"/>
                      <a:r>
                        <a:rPr lang="lv-LV" sz="1200" b="0" kern="1200" dirty="0">
                          <a:solidFill>
                            <a:schemeClr val="tx1"/>
                          </a:solidFill>
                          <a:latin typeface="+mn-lt"/>
                          <a:ea typeface="+mn-ea"/>
                          <a:cs typeface="+mn-cs"/>
                        </a:rPr>
                        <a:t>Nacionālā elektronisko plašsaziņas līdzekļu padome </a:t>
                      </a:r>
                      <a:endParaRPr lang="lv-LV" sz="1200" b="0" dirty="0">
                        <a:solidFill>
                          <a:schemeClr val="tx1"/>
                        </a:solidFill>
                      </a:endParaRPr>
                    </a:p>
                  </a:txBody>
                  <a:tcPr marL="91436" marR="91436" marT="45699" marB="45699">
                    <a:solidFill>
                      <a:schemeClr val="accent1">
                        <a:lumMod val="20000"/>
                        <a:lumOff val="80000"/>
                      </a:schemeClr>
                    </a:solidFill>
                  </a:tcPr>
                </a:tc>
                <a:extLst>
                  <a:ext uri="{0D108BD9-81ED-4DB2-BD59-A6C34878D82A}">
                    <a16:rowId xmlns:a16="http://schemas.microsoft.com/office/drawing/2014/main" val="10000"/>
                  </a:ext>
                </a:extLst>
              </a:tr>
              <a:tr h="293380">
                <a:tc>
                  <a:txBody>
                    <a:bodyPr/>
                    <a:lstStyle/>
                    <a:p>
                      <a:r>
                        <a:rPr lang="lv-LV" sz="1200" b="1" dirty="0">
                          <a:solidFill>
                            <a:schemeClr val="tx1"/>
                          </a:solidFill>
                        </a:rPr>
                        <a:t>PĒTĪJUMA</a:t>
                      </a:r>
                      <a:r>
                        <a:rPr lang="lv-LV" sz="1200" b="1" baseline="0" dirty="0">
                          <a:solidFill>
                            <a:schemeClr val="tx1"/>
                          </a:solidFill>
                        </a:rPr>
                        <a:t> VEICĒJS</a:t>
                      </a:r>
                      <a:endParaRPr lang="lv-LV" sz="1200" b="1" dirty="0">
                        <a:solidFill>
                          <a:schemeClr val="tx1"/>
                        </a:solidFill>
                      </a:endParaRPr>
                    </a:p>
                  </a:txBody>
                  <a:tcPr marL="91436" marR="91436" marT="45699" marB="45699">
                    <a:solidFill>
                      <a:schemeClr val="accent5">
                        <a:lumMod val="20000"/>
                        <a:lumOff val="80000"/>
                      </a:schemeClr>
                    </a:solidFill>
                  </a:tcPr>
                </a:tc>
                <a:tc>
                  <a:txBody>
                    <a:bodyPr/>
                    <a:lstStyle/>
                    <a:p>
                      <a:pPr algn="just"/>
                      <a:r>
                        <a:rPr lang="lv-LV" sz="1200" b="0" kern="1200" dirty="0">
                          <a:solidFill>
                            <a:schemeClr val="tx1"/>
                          </a:solidFill>
                          <a:latin typeface="+mn-lt"/>
                          <a:ea typeface="+mn-ea"/>
                          <a:cs typeface="+mn-cs"/>
                        </a:rPr>
                        <a:t>Tirgus un sociālo pētījumu centrs "Latvijas Fakti" </a:t>
                      </a:r>
                      <a:endParaRPr lang="lv-LV" sz="1200" b="0" dirty="0">
                        <a:solidFill>
                          <a:schemeClr val="tx1"/>
                        </a:solidFill>
                      </a:endParaRPr>
                    </a:p>
                  </a:txBody>
                  <a:tcPr marL="91436" marR="91436" marT="45699" marB="45699">
                    <a:solidFill>
                      <a:schemeClr val="accent1">
                        <a:lumMod val="20000"/>
                        <a:lumOff val="80000"/>
                      </a:schemeClr>
                    </a:solidFill>
                  </a:tcPr>
                </a:tc>
                <a:extLst>
                  <a:ext uri="{0D108BD9-81ED-4DB2-BD59-A6C34878D82A}">
                    <a16:rowId xmlns:a16="http://schemas.microsoft.com/office/drawing/2014/main" val="10001"/>
                  </a:ext>
                </a:extLst>
              </a:tr>
              <a:tr h="498775">
                <a:tc>
                  <a:txBody>
                    <a:bodyPr/>
                    <a:lstStyle/>
                    <a:p>
                      <a:r>
                        <a:rPr lang="lv-LV" sz="1200" b="1" dirty="0">
                          <a:solidFill>
                            <a:schemeClr val="tx1"/>
                          </a:solidFill>
                        </a:rPr>
                        <a:t>MĒRĶA GRUPA UN IZLASE</a:t>
                      </a:r>
                    </a:p>
                  </a:txBody>
                  <a:tcPr marL="91436" marR="91436" marT="45699" marB="45699">
                    <a:solidFill>
                      <a:schemeClr val="accent5">
                        <a:lumMod val="20000"/>
                        <a:lumOff val="80000"/>
                      </a:schemeClr>
                    </a:solidFill>
                  </a:tcPr>
                </a:tc>
                <a:tc>
                  <a:txBody>
                    <a:bodyPr/>
                    <a:lstStyle/>
                    <a:p>
                      <a:pPr algn="just"/>
                      <a:r>
                        <a:rPr lang="lv-LV" sz="1200" b="0" kern="1200" dirty="0">
                          <a:solidFill>
                            <a:schemeClr val="tx1"/>
                          </a:solidFill>
                          <a:latin typeface="+mn-lt"/>
                          <a:ea typeface="+mn-ea"/>
                          <a:cs typeface="+mn-cs"/>
                        </a:rPr>
                        <a:t>243 personas ar dzirdes traucējumiem,  kuri patērē mediju saturu (t.i. skatās TV, klausās radio vai lieto saturu interneta vietnēs) latviešu valodā.</a:t>
                      </a:r>
                      <a:endParaRPr lang="lv-LV" sz="1200" b="0" dirty="0">
                        <a:solidFill>
                          <a:schemeClr val="tx1"/>
                        </a:solidFill>
                      </a:endParaRPr>
                    </a:p>
                  </a:txBody>
                  <a:tcPr marL="91436" marR="91436" marT="45699" marB="45699">
                    <a:solidFill>
                      <a:schemeClr val="accent1">
                        <a:lumMod val="20000"/>
                        <a:lumOff val="80000"/>
                      </a:schemeClr>
                    </a:solidFill>
                  </a:tcPr>
                </a:tc>
                <a:extLst>
                  <a:ext uri="{0D108BD9-81ED-4DB2-BD59-A6C34878D82A}">
                    <a16:rowId xmlns:a16="http://schemas.microsoft.com/office/drawing/2014/main" val="10002"/>
                  </a:ext>
                </a:extLst>
              </a:tr>
              <a:tr h="504056">
                <a:tc>
                  <a:txBody>
                    <a:bodyPr/>
                    <a:lstStyle/>
                    <a:p>
                      <a:pPr marL="0" algn="l" defTabSz="914400" rtl="0" eaLnBrk="1" latinLnBrk="0" hangingPunct="1"/>
                      <a:r>
                        <a:rPr lang="lv-LV" sz="1200" b="1" kern="1200" dirty="0">
                          <a:solidFill>
                            <a:schemeClr val="tx1"/>
                          </a:solidFill>
                          <a:latin typeface="+mn-lt"/>
                          <a:ea typeface="+mn-ea"/>
                          <a:cs typeface="+mn-cs"/>
                        </a:rPr>
                        <a:t>APTAUJAS METODE</a:t>
                      </a:r>
                    </a:p>
                  </a:txBody>
                  <a:tcPr marL="91436" marR="91436" marT="45699" marB="45699">
                    <a:solidFill>
                      <a:schemeClr val="accent5">
                        <a:lumMod val="20000"/>
                        <a:lumOff val="80000"/>
                      </a:schemeClr>
                    </a:solidFill>
                  </a:tcPr>
                </a:tc>
                <a:tc>
                  <a:txBody>
                    <a:bodyPr/>
                    <a:lstStyle/>
                    <a:p>
                      <a:pPr algn="just">
                        <a:spcBef>
                          <a:spcPts val="600"/>
                        </a:spcBef>
                        <a:spcAft>
                          <a:spcPts val="0"/>
                        </a:spcAft>
                      </a:pPr>
                      <a:r>
                        <a:rPr lang="lv-LV" sz="1200" b="0" dirty="0">
                          <a:solidFill>
                            <a:schemeClr val="tx1"/>
                          </a:solidFill>
                        </a:rPr>
                        <a:t>Ņemot vērā, faktu, ka iedzīvotāji ar iedzimtiem dzirdes traucējumiem nevar paust savu viedokli telefoniski, aptauja tika organizēta kā anketēšana interneta vidē. </a:t>
                      </a:r>
                    </a:p>
                    <a:p>
                      <a:pPr algn="just">
                        <a:spcBef>
                          <a:spcPts val="600"/>
                        </a:spcBef>
                        <a:spcAft>
                          <a:spcPts val="0"/>
                        </a:spcAft>
                      </a:pPr>
                      <a:r>
                        <a:rPr lang="lv-LV" sz="1200" b="0" dirty="0">
                          <a:solidFill>
                            <a:schemeClr val="tx1"/>
                          </a:solidFill>
                        </a:rPr>
                        <a:t>Potenciālie respondenti tika uzrunāti izmantojot nevalstiskās organizācijas, kuras apvieno šos iedzīvotājus, ļaujot piedalīties ikvienam tās loceklim.</a:t>
                      </a:r>
                    </a:p>
                  </a:txBody>
                  <a:tcPr marL="91436" marR="91436" marT="45699" marB="45699">
                    <a:solidFill>
                      <a:schemeClr val="accent1">
                        <a:lumMod val="20000"/>
                        <a:lumOff val="80000"/>
                      </a:schemeClr>
                    </a:solidFill>
                  </a:tcPr>
                </a:tc>
                <a:extLst>
                  <a:ext uri="{0D108BD9-81ED-4DB2-BD59-A6C34878D82A}">
                    <a16:rowId xmlns:a16="http://schemas.microsoft.com/office/drawing/2014/main" val="10004"/>
                  </a:ext>
                </a:extLst>
              </a:tr>
              <a:tr h="381185">
                <a:tc>
                  <a:txBody>
                    <a:bodyPr/>
                    <a:lstStyle/>
                    <a:p>
                      <a:pPr marL="0" algn="l" defTabSz="914400" rtl="0" eaLnBrk="1" latinLnBrk="0" hangingPunct="1"/>
                      <a:r>
                        <a:rPr lang="lv-LV" sz="1200" b="1" kern="1200" dirty="0">
                          <a:solidFill>
                            <a:schemeClr val="tx1"/>
                          </a:solidFill>
                          <a:latin typeface="+mn-lt"/>
                          <a:ea typeface="+mn-ea"/>
                          <a:cs typeface="+mn-cs"/>
                        </a:rPr>
                        <a:t>INTERVĒŠANAS LAIKS</a:t>
                      </a:r>
                    </a:p>
                  </a:txBody>
                  <a:tcPr marL="91436" marR="91436" marT="45699" marB="45699">
                    <a:solidFill>
                      <a:schemeClr val="accent5">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lv-LV" sz="1200" b="0" kern="1200" dirty="0">
                          <a:solidFill>
                            <a:schemeClr val="tx1"/>
                          </a:solidFill>
                          <a:latin typeface="+mn-lt"/>
                          <a:ea typeface="+mn-ea"/>
                          <a:cs typeface="+mn-cs"/>
                        </a:rPr>
                        <a:t>25.11.2023. – 10.12.2023.</a:t>
                      </a:r>
                      <a:r>
                        <a:rPr lang="en-GB" sz="1200" b="0" kern="1200" dirty="0">
                          <a:solidFill>
                            <a:schemeClr val="tx1"/>
                          </a:solidFill>
                          <a:latin typeface="+mn-lt"/>
                          <a:ea typeface="+mn-ea"/>
                          <a:cs typeface="+mn-cs"/>
                        </a:rPr>
                        <a:t> </a:t>
                      </a:r>
                    </a:p>
                  </a:txBody>
                  <a:tcPr marL="91436" marR="91436" marT="45699" marB="45699">
                    <a:solidFill>
                      <a:schemeClr val="accent1">
                        <a:lumMod val="20000"/>
                        <a:lumOff val="80000"/>
                      </a:schemeClr>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53638584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A2A7E4-FC1E-24E1-2766-2BAE04E761C9}"/>
              </a:ext>
            </a:extLst>
          </p:cNvPr>
          <p:cNvSpPr>
            <a:spLocks noChangeArrowheads="1"/>
          </p:cNvSpPr>
          <p:nvPr/>
        </p:nvSpPr>
        <p:spPr bwMode="auto">
          <a:xfrm>
            <a:off x="914400" y="2924944"/>
            <a:ext cx="7239000" cy="643756"/>
          </a:xfrm>
          <a:prstGeom prst="rect">
            <a:avLst/>
          </a:prstGeom>
          <a:noFill/>
          <a:ln w="9525">
            <a:noFill/>
            <a:miter lim="800000"/>
            <a:headEnd/>
            <a:tailEnd/>
          </a:ln>
          <a:effectLst/>
        </p:spPr>
        <p:txBody>
          <a:bodyPr/>
          <a:lstStyle/>
          <a:p>
            <a:pPr algn="ctr" eaLnBrk="1" fontAlgn="auto" hangingPunct="1">
              <a:lnSpc>
                <a:spcPct val="130000"/>
              </a:lnSpc>
              <a:spcBef>
                <a:spcPts val="0"/>
              </a:spcBef>
              <a:spcAft>
                <a:spcPts val="0"/>
              </a:spcAft>
              <a:defRPr/>
            </a:pPr>
            <a:r>
              <a:rPr lang="lv-LV" sz="2400" dirty="0">
                <a:solidFill>
                  <a:srgbClr val="C00000"/>
                </a:solidFill>
                <a:effectLst>
                  <a:outerShdw blurRad="38100" dist="38100" dir="2700000" algn="tl">
                    <a:srgbClr val="C0C0C0"/>
                  </a:outerShdw>
                </a:effectLst>
                <a:latin typeface="+mj-lt"/>
              </a:rPr>
              <a:t>2. Galvenie secinājumi</a:t>
            </a:r>
          </a:p>
        </p:txBody>
      </p:sp>
    </p:spTree>
    <p:extLst>
      <p:ext uri="{BB962C8B-B14F-4D97-AF65-F5344CB8AC3E}">
        <p14:creationId xmlns:p14="http://schemas.microsoft.com/office/powerpoint/2010/main" val="224790946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4106937-B081-DAFE-13C7-FE3EED0190E5}"/>
              </a:ext>
            </a:extLst>
          </p:cNvPr>
          <p:cNvSpPr>
            <a:spLocks noChangeArrowheads="1"/>
          </p:cNvSpPr>
          <p:nvPr/>
        </p:nvSpPr>
        <p:spPr bwMode="auto">
          <a:xfrm>
            <a:off x="395536" y="260648"/>
            <a:ext cx="8496944" cy="6101406"/>
          </a:xfrm>
          <a:prstGeom prst="rect">
            <a:avLst/>
          </a:prstGeom>
          <a:noFill/>
          <a:ln w="9525">
            <a:noFill/>
            <a:miter lim="800000"/>
            <a:headEnd/>
            <a:tailEnd/>
          </a:ln>
        </p:spPr>
        <p:txBody>
          <a:bodyPr/>
          <a:lstStyle/>
          <a:p>
            <a:pPr marL="457200" indent="-457200" algn="just">
              <a:lnSpc>
                <a:spcPct val="120000"/>
              </a:lnSpc>
              <a:spcBef>
                <a:spcPts val="600"/>
              </a:spcBef>
              <a:buClr>
                <a:srgbClr val="CC3300"/>
              </a:buClr>
              <a:buFont typeface="Wingdings" pitchFamily="2" charset="2"/>
              <a:buChar char="v"/>
            </a:pPr>
            <a:r>
              <a:rPr lang="lv-LV" sz="1100" dirty="0">
                <a:solidFill>
                  <a:srgbClr val="000000"/>
                </a:solidFill>
                <a:latin typeface="Calibri" pitchFamily="34" charset="0"/>
              </a:rPr>
              <a:t>Saskaņā ar pētījuma rezultātiem:</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Gandrīz visām aptaujātajām personām ar dzirdes traucējumiem ir svarīgs pareizs un saprotams latviešu valodas lietojums mediju saturā:</a:t>
            </a:r>
          </a:p>
          <a:p>
            <a:pPr marL="1371600" lvl="2" indent="-457200" algn="just">
              <a:lnSpc>
                <a:spcPct val="120000"/>
              </a:lnSpc>
              <a:spcBef>
                <a:spcPts val="300"/>
              </a:spcBef>
              <a:buClr>
                <a:srgbClr val="CC3300"/>
              </a:buClr>
              <a:buFont typeface="Wingdings" panose="05000000000000000000" pitchFamily="2" charset="2"/>
              <a:buChar char="Ø"/>
            </a:pPr>
            <a:r>
              <a:rPr lang="lv-LV" sz="1100" dirty="0">
                <a:solidFill>
                  <a:srgbClr val="000000"/>
                </a:solidFill>
                <a:latin typeface="Calibri" pitchFamily="34" charset="0"/>
              </a:rPr>
              <a:t>95% aptaujas dalībnieku (lieto mediju saturu latviešu valodā vismaz reizi nedēļā) tas ir svarīgi ziņu un informatīvi analītiskajā saturā; </a:t>
            </a:r>
          </a:p>
          <a:p>
            <a:pPr marL="1371600" lvl="2" indent="-457200" algn="just">
              <a:lnSpc>
                <a:spcPct val="120000"/>
              </a:lnSpc>
              <a:spcBef>
                <a:spcPts val="300"/>
              </a:spcBef>
              <a:buClr>
                <a:srgbClr val="CC3300"/>
              </a:buClr>
              <a:buFont typeface="Wingdings" panose="05000000000000000000" pitchFamily="2" charset="2"/>
              <a:buChar char="Ø"/>
            </a:pPr>
            <a:r>
              <a:rPr lang="lv-LV" sz="1100" dirty="0">
                <a:solidFill>
                  <a:srgbClr val="000000"/>
                </a:solidFill>
                <a:latin typeface="Calibri" pitchFamily="34" charset="0"/>
              </a:rPr>
              <a:t>95% tas ir svarīgi izklaides saturā, skatoties, piemēram, filmas, seriālus;</a:t>
            </a:r>
          </a:p>
          <a:p>
            <a:pPr marL="1371600" lvl="2" indent="-457200" algn="just">
              <a:lnSpc>
                <a:spcPct val="120000"/>
              </a:lnSpc>
              <a:spcBef>
                <a:spcPts val="300"/>
              </a:spcBef>
              <a:buClr>
                <a:srgbClr val="CC3300"/>
              </a:buClr>
              <a:buFont typeface="Wingdings" panose="05000000000000000000" pitchFamily="2" charset="2"/>
              <a:buChar char="Ø"/>
            </a:pPr>
            <a:r>
              <a:rPr lang="lv-LV" sz="1100" dirty="0">
                <a:solidFill>
                  <a:srgbClr val="000000"/>
                </a:solidFill>
                <a:latin typeface="Calibri" pitchFamily="34" charset="0"/>
              </a:rPr>
              <a:t>85% aptaujāto tas ir svarīgi kultūras un izglītojošajā saturā.</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Lietojot medijus gandrīz visas (97%) personas ar dzirdes traucējumiem izmanto subtitrus. Vairākumu respondentu apmierina to kvalitāte, taču subtitru apjoms, galvenokārt, tika vērtēts kā nepietiekošs.</a:t>
            </a:r>
          </a:p>
          <a:p>
            <a:pPr marL="1165225" lvl="1" indent="-258763"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Subtitrus televīzijā izmanto 90%, internetā – 74%, kinoteātrī/ teātrī/ operā – 59% personu ar dzirdes traucējumiem;</a:t>
            </a:r>
          </a:p>
          <a:p>
            <a:pPr marL="1165225" lvl="1" indent="-258763"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Subtitru apjoms mediju saturā interneta vietnēs apmierina 37%, televīzijā – 32% personu ar dzirdes traucējumiem. Pārējie respondenti pieejamo subtitru apjomu televīzijā un interneta medijos vērtēja kā nepietiekamu;</a:t>
            </a:r>
          </a:p>
          <a:p>
            <a:pPr marL="1165225" lvl="1" indent="-258763"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Divas trešdaļas (65%) aptaujas dalībnieku kopumā apmierina piedāvāto subtitru kvalitāte Latvijas medijos. Kritisku vērtējumu pārstāvēja 32% respondentu.</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Arī </a:t>
            </a:r>
            <a:r>
              <a:rPr lang="lv-LV" sz="1100" dirty="0" err="1">
                <a:solidFill>
                  <a:srgbClr val="000000"/>
                </a:solidFill>
                <a:latin typeface="Calibri" pitchFamily="34" charset="0"/>
              </a:rPr>
              <a:t>surdotulku</a:t>
            </a:r>
            <a:r>
              <a:rPr lang="lv-LV" sz="1100" dirty="0">
                <a:solidFill>
                  <a:srgbClr val="000000"/>
                </a:solidFill>
                <a:latin typeface="Calibri" pitchFamily="34" charset="0"/>
              </a:rPr>
              <a:t>/ surdotulkojumus medijos izmanto gandrīz visas (90%) aptaujātās personas ar dzirdes traucējumiem:</a:t>
            </a:r>
          </a:p>
          <a:p>
            <a:pPr marL="1165225" lvl="1" indent="-258763"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Surdotulkojumu televīzijā izmanto 81%, internetā – 54% personu ar dzirdes traucējumiem;</a:t>
            </a:r>
          </a:p>
          <a:p>
            <a:pPr marL="1165225" lvl="1" indent="-258763"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Respondentu domas dalījās vērtējot surdotulkojumu apjomu televīzijā, tur tas apmierina 48%, bet neapmierina 47% aptaujāto. Mediju saturā interneta vietnēs surdotulkojumu apjoms apmierina 44%, savukārt neapmierina lielāko daļu (53%) personu ar dzirdes traucējumiem.</a:t>
            </a:r>
          </a:p>
          <a:p>
            <a:pPr marL="1165225" lvl="1" indent="-258763"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Divas trešdaļas (64%) aptaujas dalībnieku kopumā apmierina surdotulkojumu kvalitāte Latvijas medijos. Kritisku vērtējumu pārstāvēja 30% respondentu.</a:t>
            </a:r>
          </a:p>
          <a:p>
            <a:pPr marL="914400" lvl="1" indent="-457200" algn="just">
              <a:lnSpc>
                <a:spcPct val="120000"/>
              </a:lnSpc>
              <a:spcBef>
                <a:spcPts val="600"/>
              </a:spcBef>
              <a:buClr>
                <a:srgbClr val="CC3300"/>
              </a:buClr>
              <a:buFont typeface="Wingdings" pitchFamily="2" charset="2"/>
              <a:buChar char="q"/>
            </a:pPr>
            <a:endParaRPr lang="lv-LV" sz="1100" dirty="0">
              <a:solidFill>
                <a:srgbClr val="000000"/>
              </a:solidFill>
              <a:latin typeface="Calibri" pitchFamily="34" charset="0"/>
            </a:endParaRPr>
          </a:p>
        </p:txBody>
      </p:sp>
    </p:spTree>
    <p:extLst>
      <p:ext uri="{BB962C8B-B14F-4D97-AF65-F5344CB8AC3E}">
        <p14:creationId xmlns:p14="http://schemas.microsoft.com/office/powerpoint/2010/main" val="307920324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06313F3-AF11-D244-700E-22A110776780}"/>
              </a:ext>
            </a:extLst>
          </p:cNvPr>
          <p:cNvSpPr>
            <a:spLocks noChangeArrowheads="1"/>
          </p:cNvSpPr>
          <p:nvPr/>
        </p:nvSpPr>
        <p:spPr bwMode="auto">
          <a:xfrm>
            <a:off x="395536" y="260648"/>
            <a:ext cx="8496944" cy="6101406"/>
          </a:xfrm>
          <a:prstGeom prst="rect">
            <a:avLst/>
          </a:prstGeom>
          <a:noFill/>
          <a:ln w="9525">
            <a:noFill/>
            <a:miter lim="800000"/>
            <a:headEnd/>
            <a:tailEnd/>
          </a:ln>
        </p:spPr>
        <p:txBody>
          <a:bodyPr/>
          <a:lstStyle/>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Vairāk nekā divas trešdaļas personu ar dzirdes traucējumiem atzina, ka TV programmu ziņu un analītiskie raidījumi, kā arī izklaide, filmas un seriāli ir pieejami regulāri, pilnvērtīgi un nepieciešamajā apjomā. Kritisku viedokli (nav pieejami nepieciešamajā apjomā) pārstāvēja katrs ceturtais aptaujas dalībnieks. Rezervētāk tika vērtēta izglītības un kultūras raidījumu pieejamība, ko pozitīvi vērtēja nedaudz vairāk par pusi (53%) respondentu, savukārt kritiski 37% aptaujāto.</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Kā biežāk izmantotie mediji visbiežāk tika nosaukti:</a:t>
            </a:r>
          </a:p>
          <a:p>
            <a:pPr marL="1165225" lvl="1" indent="-258763"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TV kanāli  – LTV1 (62%) un TV3 (21%);</a:t>
            </a:r>
          </a:p>
          <a:p>
            <a:pPr marL="1165225" lvl="1" indent="-258763"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Interneta mediji – Delfi.lv (30%), </a:t>
            </a:r>
            <a:r>
              <a:rPr lang="en-US" sz="1100" dirty="0">
                <a:solidFill>
                  <a:srgbClr val="000000"/>
                </a:solidFill>
                <a:latin typeface="Calibri" pitchFamily="34" charset="0"/>
              </a:rPr>
              <a:t>LSM.lv</a:t>
            </a:r>
            <a:r>
              <a:rPr lang="lv-LV" sz="1100" dirty="0">
                <a:solidFill>
                  <a:srgbClr val="000000"/>
                </a:solidFill>
                <a:latin typeface="Calibri" pitchFamily="34" charset="0"/>
              </a:rPr>
              <a:t> (28%), </a:t>
            </a:r>
            <a:r>
              <a:rPr lang="lv-LV" sz="1100" dirty="0" err="1">
                <a:solidFill>
                  <a:srgbClr val="000000"/>
                </a:solidFill>
                <a:latin typeface="Calibri" pitchFamily="34" charset="0"/>
              </a:rPr>
              <a:t>TvNet</a:t>
            </a:r>
            <a:r>
              <a:rPr lang="en-US" sz="1100" dirty="0">
                <a:solidFill>
                  <a:srgbClr val="000000"/>
                </a:solidFill>
                <a:latin typeface="Calibri" pitchFamily="34" charset="0"/>
              </a:rPr>
              <a:t>.lv</a:t>
            </a:r>
            <a:r>
              <a:rPr lang="lv-LV" sz="1100" dirty="0">
                <a:solidFill>
                  <a:srgbClr val="000000"/>
                </a:solidFill>
                <a:latin typeface="Calibri" pitchFamily="34" charset="0"/>
              </a:rPr>
              <a:t> (10%).</a:t>
            </a:r>
            <a:endParaRPr lang="en-US" sz="1100" dirty="0">
              <a:solidFill>
                <a:srgbClr val="000000"/>
              </a:solidFill>
              <a:latin typeface="Calibri" pitchFamily="34" charset="0"/>
            </a:endParaRP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Latviešu valodas lietojumu (vai tas ir pareizs un saprotams) TV veidotajā saturā pozitīvi (10 punktu skalā ar kādu no divām augstākajām vērtējumu atzīmēm (9-10 punkti)) vērtēja 38%, kā apmierinošu (6-8 punkti) 33%, savukārt kritiski (1-5 punkti) to vērtēja 21% personu ar dzirdes traucējumiem. Interneta medijos latviešu valodas lietojumu pozitīvi (9-10 punkti) vērtēja 41%, kā apmierinošu (6-8 punkti) 37%, savukārt kritiski (1-5 punkti) - 15% pētījuma dalībnieku.</a:t>
            </a:r>
          </a:p>
          <a:p>
            <a:pPr marL="914400" lvl="1" indent="-457200">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Vairākums personu ar dzirdes traucējumiem pēdējā gada laikā ir </a:t>
            </a:r>
            <a:r>
              <a:rPr lang="lv-LV" sz="1100" dirty="0" err="1">
                <a:solidFill>
                  <a:srgbClr val="000000"/>
                </a:solidFill>
                <a:latin typeface="Calibri" pitchFamily="34" charset="0"/>
              </a:rPr>
              <a:t>saskārušies</a:t>
            </a:r>
            <a:r>
              <a:rPr lang="lv-LV" sz="1100" dirty="0">
                <a:solidFill>
                  <a:srgbClr val="000000"/>
                </a:solidFill>
                <a:latin typeface="Calibri" pitchFamily="34" charset="0"/>
              </a:rPr>
              <a:t> ar nepareizu latviešu valodas lietojumu mediju saturā: </a:t>
            </a:r>
          </a:p>
          <a:p>
            <a:pPr marL="1371600" lvl="2" indent="-457200">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Ar sarežģītu valodu, pārāk daudz svešvārdiem ir </a:t>
            </a:r>
            <a:r>
              <a:rPr lang="lv-LV" sz="1100" dirty="0" err="1">
                <a:solidFill>
                  <a:srgbClr val="000000"/>
                </a:solidFill>
                <a:latin typeface="Calibri" pitchFamily="34" charset="0"/>
              </a:rPr>
              <a:t>saskārušies</a:t>
            </a:r>
            <a:r>
              <a:rPr lang="lv-LV" sz="1100" dirty="0">
                <a:solidFill>
                  <a:srgbClr val="000000"/>
                </a:solidFill>
                <a:latin typeface="Calibri" pitchFamily="34" charset="0"/>
              </a:rPr>
              <a:t> 70%, ļoti vai diezgan bieži to pamanījuši 28% respondentu; </a:t>
            </a:r>
          </a:p>
          <a:p>
            <a:pPr marL="1371600" lvl="2" indent="-457200">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Kļūdas subtitros kopumā ir pamanījuši 47%, ļoti vai diezgan bieži - 29% aptaujas dalībnieku.</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Personas ar dzirdes traucējumiem lieto Latvijas mediju veidoto saturu krievu un angļu valodās. Angļu valodā to lieto 22%, savukārt krievu valodā – 14% aptaujas dalībnieku.</a:t>
            </a:r>
          </a:p>
          <a:p>
            <a:pPr marL="1165225" lvl="1" indent="-258763" algn="just">
              <a:lnSpc>
                <a:spcPct val="120000"/>
              </a:lnSpc>
              <a:spcBef>
                <a:spcPts val="600"/>
              </a:spcBef>
              <a:buClr>
                <a:srgbClr val="CC3300"/>
              </a:buClr>
              <a:buFont typeface="Wingdings" panose="05000000000000000000" pitchFamily="2" charset="2"/>
              <a:buChar char="ü"/>
            </a:pPr>
            <a:endParaRPr lang="lv-LV" sz="1100" dirty="0">
              <a:solidFill>
                <a:srgbClr val="000000"/>
              </a:solidFill>
              <a:latin typeface="Calibri" pitchFamily="34" charset="0"/>
            </a:endParaRPr>
          </a:p>
          <a:p>
            <a:pPr marL="914400" lvl="1" indent="-457200" algn="just">
              <a:lnSpc>
                <a:spcPct val="120000"/>
              </a:lnSpc>
              <a:spcBef>
                <a:spcPts val="600"/>
              </a:spcBef>
              <a:buClr>
                <a:srgbClr val="CC3300"/>
              </a:buClr>
              <a:buFont typeface="Wingdings" pitchFamily="2" charset="2"/>
              <a:buChar char="q"/>
            </a:pPr>
            <a:endParaRPr lang="lv-LV" sz="1100" dirty="0">
              <a:solidFill>
                <a:srgbClr val="000000"/>
              </a:solidFill>
              <a:latin typeface="Calibri" pitchFamily="34" charset="0"/>
            </a:endParaRPr>
          </a:p>
        </p:txBody>
      </p:sp>
    </p:spTree>
    <p:extLst>
      <p:ext uri="{BB962C8B-B14F-4D97-AF65-F5344CB8AC3E}">
        <p14:creationId xmlns:p14="http://schemas.microsoft.com/office/powerpoint/2010/main" val="255886500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E4B205E-5ACF-6E39-019C-A3F6F0286782}"/>
              </a:ext>
            </a:extLst>
          </p:cNvPr>
          <p:cNvSpPr>
            <a:spLocks noChangeArrowheads="1"/>
          </p:cNvSpPr>
          <p:nvPr/>
        </p:nvSpPr>
        <p:spPr bwMode="auto">
          <a:xfrm>
            <a:off x="914400" y="2852936"/>
            <a:ext cx="7239000" cy="715764"/>
          </a:xfrm>
          <a:prstGeom prst="rect">
            <a:avLst/>
          </a:prstGeom>
          <a:noFill/>
          <a:ln w="9525">
            <a:noFill/>
            <a:miter lim="800000"/>
            <a:headEnd/>
            <a:tailEnd/>
          </a:ln>
          <a:effectLst/>
        </p:spPr>
        <p:txBody>
          <a:bodyPr/>
          <a:lstStyle/>
          <a:p>
            <a:pPr algn="ctr" eaLnBrk="1" fontAlgn="auto" hangingPunct="1">
              <a:lnSpc>
                <a:spcPct val="130000"/>
              </a:lnSpc>
              <a:spcBef>
                <a:spcPts val="0"/>
              </a:spcBef>
              <a:spcAft>
                <a:spcPts val="0"/>
              </a:spcAft>
              <a:defRPr/>
            </a:pPr>
            <a:r>
              <a:rPr lang="lv-LV" sz="2400" dirty="0">
                <a:solidFill>
                  <a:srgbClr val="C00000"/>
                </a:solidFill>
                <a:effectLst>
                  <a:outerShdw blurRad="38100" dist="38100" dir="2700000" algn="tl">
                    <a:srgbClr val="C0C0C0"/>
                  </a:outerShdw>
                </a:effectLst>
                <a:latin typeface="+mj-lt"/>
              </a:rPr>
              <a:t>3. Aptaujas rezultāti</a:t>
            </a:r>
          </a:p>
        </p:txBody>
      </p:sp>
    </p:spTree>
    <p:extLst>
      <p:ext uri="{BB962C8B-B14F-4D97-AF65-F5344CB8AC3E}">
        <p14:creationId xmlns:p14="http://schemas.microsoft.com/office/powerpoint/2010/main" val="276451530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933173AD-19F9-564D-17A8-CA079F9763A6}"/>
              </a:ext>
            </a:extLst>
          </p:cNvPr>
          <p:cNvGraphicFramePr/>
          <p:nvPr/>
        </p:nvGraphicFramePr>
        <p:xfrm>
          <a:off x="467544" y="1124744"/>
          <a:ext cx="5742200" cy="3184422"/>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12">
            <a:extLst>
              <a:ext uri="{FF2B5EF4-FFF2-40B4-BE49-F238E27FC236}">
                <a16:creationId xmlns:a16="http://schemas.microsoft.com/office/drawing/2014/main" id="{7E86EC1F-C766-EEC4-AD24-8B6A9CB41655}"/>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b="0" i="0" u="none" strike="noStrike" kern="1200" cap="none" spc="0" normalizeH="0" baseline="0" noProof="0" dirty="0">
                <a:ln>
                  <a:noFill/>
                </a:ln>
                <a:solidFill>
                  <a:srgbClr val="990033"/>
                </a:solidFill>
                <a:effectLst/>
                <a:uLnTx/>
                <a:uFillTx/>
                <a:latin typeface="+mj-lt"/>
                <a:ea typeface="+mj-ea"/>
                <a:cs typeface="+mj-cs"/>
              </a:rPr>
              <a:t>Pareiza un saprotama latviešu valodas lietojuma nozīme mediju saturā </a:t>
            </a:r>
          </a:p>
        </p:txBody>
      </p:sp>
      <p:sp>
        <p:nvSpPr>
          <p:cNvPr id="5" name="Text Placeholder 4">
            <a:extLst>
              <a:ext uri="{FF2B5EF4-FFF2-40B4-BE49-F238E27FC236}">
                <a16:creationId xmlns:a16="http://schemas.microsoft.com/office/drawing/2014/main" id="{341DCE43-08D0-47EB-D6EA-CDA5776FBD81}"/>
              </a:ext>
            </a:extLst>
          </p:cNvPr>
          <p:cNvSpPr txBox="1">
            <a:spLocks/>
          </p:cNvSpPr>
          <p:nvPr/>
        </p:nvSpPr>
        <p:spPr>
          <a:xfrm>
            <a:off x="250165" y="555066"/>
            <a:ext cx="8744303" cy="405829"/>
          </a:xfrm>
          <a:prstGeom prst="rect">
            <a:avLst/>
          </a:prstGeom>
        </p:spPr>
        <p:txBody>
          <a:bodyPr/>
          <a:lstStyle/>
          <a:p>
            <a:pPr eaLnBrk="0" hangingPunct="0">
              <a:spcBef>
                <a:spcPct val="20000"/>
              </a:spcBef>
              <a:defRPr/>
            </a:pPr>
            <a:r>
              <a:rPr lang="lv-LV" sz="1100" b="1" dirty="0">
                <a:latin typeface="+mn-lt"/>
              </a:rPr>
              <a:t>Cik lielā mērā Jums ir svarīgs pareizs un saprotams latviešu valodas lietojums mediju saturā – svarīgs, drīzāk svarīgs, drīzāk nesvarīgs, nesvarīgs? </a:t>
            </a:r>
          </a:p>
        </p:txBody>
      </p:sp>
      <p:sp>
        <p:nvSpPr>
          <p:cNvPr id="6" name="Slide Number Placeholder 2">
            <a:extLst>
              <a:ext uri="{FF2B5EF4-FFF2-40B4-BE49-F238E27FC236}">
                <a16:creationId xmlns:a16="http://schemas.microsoft.com/office/drawing/2014/main" id="{1AF81315-8FFE-43EB-EAC1-89290EDA7DF5}"/>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78</a:t>
            </a:fld>
            <a:endParaRPr lang="en-AU" dirty="0"/>
          </a:p>
        </p:txBody>
      </p:sp>
      <p:sp>
        <p:nvSpPr>
          <p:cNvPr id="7" name="Rectangle 6">
            <a:extLst>
              <a:ext uri="{FF2B5EF4-FFF2-40B4-BE49-F238E27FC236}">
                <a16:creationId xmlns:a16="http://schemas.microsoft.com/office/drawing/2014/main" id="{5B59181A-1A4D-F9E7-88F6-412E94EFCE3E}"/>
              </a:ext>
            </a:extLst>
          </p:cNvPr>
          <p:cNvSpPr>
            <a:spLocks noChangeArrowheads="1"/>
          </p:cNvSpPr>
          <p:nvPr/>
        </p:nvSpPr>
        <p:spPr bwMode="auto">
          <a:xfrm>
            <a:off x="3563888" y="4653136"/>
            <a:ext cx="3456384" cy="250240"/>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50" b="0" dirty="0">
                <a:solidFill>
                  <a:srgbClr val="333333"/>
                </a:solidFill>
                <a:latin typeface="+mj-lt"/>
              </a:rPr>
              <a:t>Bāze: respondenti ar dzirdes traucējumiem, n=</a:t>
            </a:r>
            <a:r>
              <a:rPr lang="lv-LV" sz="1050" dirty="0">
                <a:solidFill>
                  <a:srgbClr val="333333"/>
                </a:solidFill>
                <a:latin typeface="+mj-lt"/>
              </a:rPr>
              <a:t>243</a:t>
            </a:r>
            <a:endParaRPr lang="lv-LV" sz="1050" b="0" dirty="0">
              <a:solidFill>
                <a:srgbClr val="333333"/>
              </a:solidFill>
              <a:latin typeface="+mj-lt"/>
            </a:endParaRPr>
          </a:p>
        </p:txBody>
      </p:sp>
    </p:spTree>
    <p:extLst>
      <p:ext uri="{BB962C8B-B14F-4D97-AF65-F5344CB8AC3E}">
        <p14:creationId xmlns:p14="http://schemas.microsoft.com/office/powerpoint/2010/main" val="375030047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6DFE874B-43BB-9A7E-9685-D2E1F1B6833B}"/>
              </a:ext>
            </a:extLst>
          </p:cNvPr>
          <p:cNvSpPr txBox="1">
            <a:spLocks/>
          </p:cNvSpPr>
          <p:nvPr/>
        </p:nvSpPr>
        <p:spPr>
          <a:xfrm>
            <a:off x="107504" y="574899"/>
            <a:ext cx="4248472" cy="405829"/>
          </a:xfrm>
          <a:prstGeom prst="rect">
            <a:avLst/>
          </a:prstGeom>
        </p:spPr>
        <p:txBody>
          <a:bodyPr/>
          <a:lstStyle/>
          <a:p>
            <a:pPr eaLnBrk="0" hangingPunct="0">
              <a:spcBef>
                <a:spcPct val="20000"/>
              </a:spcBef>
              <a:defRPr/>
            </a:pPr>
            <a:r>
              <a:rPr lang="lv-LV" sz="1100" b="1" dirty="0">
                <a:latin typeface="+mn-lt"/>
              </a:rPr>
              <a:t>Kādās tehnoloģiskajās platformās Jūs izmantojat subtitrus? </a:t>
            </a:r>
          </a:p>
        </p:txBody>
      </p:sp>
      <p:sp>
        <p:nvSpPr>
          <p:cNvPr id="3" name="Title 12">
            <a:extLst>
              <a:ext uri="{FF2B5EF4-FFF2-40B4-BE49-F238E27FC236}">
                <a16:creationId xmlns:a16="http://schemas.microsoft.com/office/drawing/2014/main" id="{E01E1B97-FC50-E2CE-A140-477CCC81AD4C}"/>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b="0" i="0" u="none" strike="noStrike" kern="1200" cap="none" spc="0" normalizeH="0" baseline="0" noProof="0" dirty="0">
                <a:ln>
                  <a:noFill/>
                </a:ln>
                <a:solidFill>
                  <a:srgbClr val="990033"/>
                </a:solidFill>
                <a:effectLst/>
                <a:uLnTx/>
                <a:uFillTx/>
                <a:latin typeface="+mj-lt"/>
                <a:ea typeface="+mj-ea"/>
                <a:cs typeface="+mj-cs"/>
              </a:rPr>
              <a:t>Subtitru izmantošana un to kvalitātes vērtējums</a:t>
            </a:r>
          </a:p>
        </p:txBody>
      </p:sp>
      <p:sp>
        <p:nvSpPr>
          <p:cNvPr id="4" name="Text Placeholder 4">
            <a:extLst>
              <a:ext uri="{FF2B5EF4-FFF2-40B4-BE49-F238E27FC236}">
                <a16:creationId xmlns:a16="http://schemas.microsoft.com/office/drawing/2014/main" id="{463187ED-53F4-76C6-4991-D6158B5BDC42}"/>
              </a:ext>
            </a:extLst>
          </p:cNvPr>
          <p:cNvSpPr txBox="1">
            <a:spLocks/>
          </p:cNvSpPr>
          <p:nvPr/>
        </p:nvSpPr>
        <p:spPr>
          <a:xfrm>
            <a:off x="5030688" y="574899"/>
            <a:ext cx="3961795" cy="909885"/>
          </a:xfrm>
          <a:prstGeom prst="rect">
            <a:avLst/>
          </a:prstGeom>
        </p:spPr>
        <p:txBody>
          <a:bodyPr/>
          <a:lstStyle/>
          <a:p>
            <a:pPr eaLnBrk="0" hangingPunct="0">
              <a:spcBef>
                <a:spcPct val="20000"/>
              </a:spcBef>
              <a:defRPr/>
            </a:pPr>
            <a:r>
              <a:rPr lang="lv-LV" sz="1100" b="1" dirty="0">
                <a:latin typeface="+mn-lt"/>
              </a:rPr>
              <a:t>Cik lielā mērā Jūs apmierina vai neapmierina piedāvāto subtitru kvalitāte Latvijas medijos kopumā? </a:t>
            </a:r>
          </a:p>
        </p:txBody>
      </p:sp>
      <p:graphicFrame>
        <p:nvGraphicFramePr>
          <p:cNvPr id="5" name="Chart 4">
            <a:extLst>
              <a:ext uri="{FF2B5EF4-FFF2-40B4-BE49-F238E27FC236}">
                <a16:creationId xmlns:a16="http://schemas.microsoft.com/office/drawing/2014/main" id="{0424798E-B860-2DD7-A081-F69CEBF3B3A5}"/>
              </a:ext>
            </a:extLst>
          </p:cNvPr>
          <p:cNvGraphicFramePr/>
          <p:nvPr/>
        </p:nvGraphicFramePr>
        <p:xfrm>
          <a:off x="107503" y="1340768"/>
          <a:ext cx="3961795" cy="3816424"/>
        </p:xfrm>
        <a:graphic>
          <a:graphicData uri="http://schemas.openxmlformats.org/drawingml/2006/chart">
            <c:chart xmlns:c="http://schemas.openxmlformats.org/drawingml/2006/chart" xmlns:r="http://schemas.openxmlformats.org/officeDocument/2006/relationships" r:id="rId2"/>
          </a:graphicData>
        </a:graphic>
      </p:graphicFrame>
      <p:cxnSp>
        <p:nvCxnSpPr>
          <p:cNvPr id="6" name="Straight Connector 5">
            <a:extLst>
              <a:ext uri="{FF2B5EF4-FFF2-40B4-BE49-F238E27FC236}">
                <a16:creationId xmlns:a16="http://schemas.microsoft.com/office/drawing/2014/main" id="{BF400AFA-DA24-DDC7-F67B-6E0BBBA9D0EE}"/>
              </a:ext>
            </a:extLst>
          </p:cNvPr>
          <p:cNvCxnSpPr>
            <a:cxnSpLocks/>
          </p:cNvCxnSpPr>
          <p:nvPr/>
        </p:nvCxnSpPr>
        <p:spPr>
          <a:xfrm>
            <a:off x="4644008" y="1124744"/>
            <a:ext cx="0" cy="3888432"/>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7" name="Chart 6">
            <a:extLst>
              <a:ext uri="{FF2B5EF4-FFF2-40B4-BE49-F238E27FC236}">
                <a16:creationId xmlns:a16="http://schemas.microsoft.com/office/drawing/2014/main" id="{9275DA8F-A265-D48A-CEAA-F3C06F749811}"/>
              </a:ext>
            </a:extLst>
          </p:cNvPr>
          <p:cNvGraphicFramePr/>
          <p:nvPr/>
        </p:nvGraphicFramePr>
        <p:xfrm>
          <a:off x="5012432" y="1513593"/>
          <a:ext cx="3744416" cy="3096344"/>
        </p:xfrm>
        <a:graphic>
          <a:graphicData uri="http://schemas.openxmlformats.org/drawingml/2006/chart">
            <c:chart xmlns:c="http://schemas.openxmlformats.org/drawingml/2006/chart" xmlns:r="http://schemas.openxmlformats.org/officeDocument/2006/relationships" r:id="rId3"/>
          </a:graphicData>
        </a:graphic>
      </p:graphicFrame>
      <p:sp>
        <p:nvSpPr>
          <p:cNvPr id="9" name="Rectangle 8">
            <a:extLst>
              <a:ext uri="{FF2B5EF4-FFF2-40B4-BE49-F238E27FC236}">
                <a16:creationId xmlns:a16="http://schemas.microsoft.com/office/drawing/2014/main" id="{3DBE671A-7E91-1498-249E-0C4AC277A4CF}"/>
              </a:ext>
            </a:extLst>
          </p:cNvPr>
          <p:cNvSpPr>
            <a:spLocks noChangeArrowheads="1"/>
          </p:cNvSpPr>
          <p:nvPr/>
        </p:nvSpPr>
        <p:spPr bwMode="auto">
          <a:xfrm>
            <a:off x="1475656" y="5142689"/>
            <a:ext cx="2873292" cy="322248"/>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50" b="0" dirty="0">
                <a:solidFill>
                  <a:srgbClr val="333333"/>
                </a:solidFill>
                <a:latin typeface="+mj-lt"/>
              </a:rPr>
              <a:t>Bāze: respondenti ar dzirdes traucējumiem, n=</a:t>
            </a:r>
            <a:r>
              <a:rPr lang="lv-LV" sz="1050" dirty="0">
                <a:solidFill>
                  <a:srgbClr val="333333"/>
                </a:solidFill>
                <a:latin typeface="+mj-lt"/>
              </a:rPr>
              <a:t>243</a:t>
            </a:r>
            <a:endParaRPr lang="lv-LV" sz="1050" b="0" dirty="0">
              <a:solidFill>
                <a:srgbClr val="333333"/>
              </a:solidFill>
              <a:latin typeface="+mj-lt"/>
            </a:endParaRPr>
          </a:p>
        </p:txBody>
      </p:sp>
      <p:sp>
        <p:nvSpPr>
          <p:cNvPr id="10" name="Rectangle 9">
            <a:extLst>
              <a:ext uri="{FF2B5EF4-FFF2-40B4-BE49-F238E27FC236}">
                <a16:creationId xmlns:a16="http://schemas.microsoft.com/office/drawing/2014/main" id="{8E80E9CF-2375-9C5C-93CF-5C7503FCE76C}"/>
              </a:ext>
            </a:extLst>
          </p:cNvPr>
          <p:cNvSpPr>
            <a:spLocks noChangeArrowheads="1"/>
          </p:cNvSpPr>
          <p:nvPr/>
        </p:nvSpPr>
        <p:spPr bwMode="auto">
          <a:xfrm>
            <a:off x="4795053" y="5250606"/>
            <a:ext cx="4170790" cy="250240"/>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50" b="0" dirty="0">
                <a:solidFill>
                  <a:srgbClr val="333333"/>
                </a:solidFill>
                <a:latin typeface="+mj-lt"/>
              </a:rPr>
              <a:t>Bāze: respondenti ar dzirdes traucējumiem, kuri izmanto subtitrus; n=</a:t>
            </a:r>
            <a:r>
              <a:rPr lang="lv-LV" sz="1050" dirty="0">
                <a:solidFill>
                  <a:srgbClr val="333333"/>
                </a:solidFill>
                <a:latin typeface="+mj-lt"/>
              </a:rPr>
              <a:t>239</a:t>
            </a:r>
            <a:endParaRPr lang="lv-LV" sz="1050" b="0" dirty="0">
              <a:solidFill>
                <a:srgbClr val="333333"/>
              </a:solidFill>
              <a:latin typeface="+mj-lt"/>
            </a:endParaRPr>
          </a:p>
        </p:txBody>
      </p:sp>
      <p:sp>
        <p:nvSpPr>
          <p:cNvPr id="11" name="TextBox 10">
            <a:extLst>
              <a:ext uri="{FF2B5EF4-FFF2-40B4-BE49-F238E27FC236}">
                <a16:creationId xmlns:a16="http://schemas.microsoft.com/office/drawing/2014/main" id="{37DCDF48-9FB1-8E9C-163E-2C757CA191AC}"/>
              </a:ext>
            </a:extLst>
          </p:cNvPr>
          <p:cNvSpPr txBox="1"/>
          <p:nvPr/>
        </p:nvSpPr>
        <p:spPr>
          <a:xfrm>
            <a:off x="2874825" y="3429000"/>
            <a:ext cx="1695588" cy="861774"/>
          </a:xfrm>
          <a:prstGeom prst="rect">
            <a:avLst/>
          </a:prstGeom>
          <a:solidFill>
            <a:schemeClr val="accent1">
              <a:lumMod val="20000"/>
              <a:lumOff val="80000"/>
            </a:schemeClr>
          </a:solidFill>
        </p:spPr>
        <p:txBody>
          <a:bodyPr wrap="square" rtlCol="0">
            <a:spAutoFit/>
          </a:bodyPr>
          <a:lstStyle/>
          <a:p>
            <a:r>
              <a:rPr lang="lv-LV" sz="1000" dirty="0">
                <a:latin typeface="+mj-lt"/>
              </a:rPr>
              <a:t>Kā «cits» tika minēti:</a:t>
            </a:r>
          </a:p>
          <a:p>
            <a:pPr marL="171450" indent="-171450">
              <a:buFont typeface="Wingdings" panose="05000000000000000000" pitchFamily="2" charset="2"/>
              <a:buChar char="ü"/>
            </a:pPr>
            <a:r>
              <a:rPr lang="lv-LV" sz="1000" dirty="0">
                <a:latin typeface="+mj-lt"/>
              </a:rPr>
              <a:t>Pasākumos (brīvdabas pasākumi, konferences);</a:t>
            </a:r>
          </a:p>
          <a:p>
            <a:pPr marL="171450" indent="-171450">
              <a:buFont typeface="Wingdings" panose="05000000000000000000" pitchFamily="2" charset="2"/>
              <a:buChar char="ü"/>
            </a:pPr>
            <a:r>
              <a:rPr lang="lv-LV" sz="1000" dirty="0">
                <a:latin typeface="+mj-lt"/>
              </a:rPr>
              <a:t>TET filmu noma;</a:t>
            </a:r>
          </a:p>
          <a:p>
            <a:pPr marL="171450" indent="-171450">
              <a:buFont typeface="Wingdings" panose="05000000000000000000" pitchFamily="2" charset="2"/>
              <a:buChar char="ü"/>
            </a:pPr>
            <a:r>
              <a:rPr lang="lv-LV" sz="1000" dirty="0">
                <a:latin typeface="+mj-lt"/>
              </a:rPr>
              <a:t>Stacijās.</a:t>
            </a:r>
          </a:p>
        </p:txBody>
      </p:sp>
      <p:cxnSp>
        <p:nvCxnSpPr>
          <p:cNvPr id="13" name="Straight Arrow Connector 12">
            <a:extLst>
              <a:ext uri="{FF2B5EF4-FFF2-40B4-BE49-F238E27FC236}">
                <a16:creationId xmlns:a16="http://schemas.microsoft.com/office/drawing/2014/main" id="{53FF905B-0D74-AE71-3940-0F6213871B71}"/>
              </a:ext>
            </a:extLst>
          </p:cNvPr>
          <p:cNvCxnSpPr>
            <a:cxnSpLocks/>
          </p:cNvCxnSpPr>
          <p:nvPr/>
        </p:nvCxnSpPr>
        <p:spPr>
          <a:xfrm>
            <a:off x="1979712" y="3501008"/>
            <a:ext cx="895113" cy="0"/>
          </a:xfrm>
          <a:prstGeom prst="straightConnector1">
            <a:avLst/>
          </a:prstGeom>
          <a:ln>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08905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39644CF-38FC-65C0-207A-6DEA39D83DDC}"/>
              </a:ext>
            </a:extLst>
          </p:cNvPr>
          <p:cNvSpPr>
            <a:spLocks noChangeArrowheads="1"/>
          </p:cNvSpPr>
          <p:nvPr/>
        </p:nvSpPr>
        <p:spPr bwMode="auto">
          <a:xfrm>
            <a:off x="395536" y="260648"/>
            <a:ext cx="8496944" cy="6101406"/>
          </a:xfrm>
          <a:prstGeom prst="rect">
            <a:avLst/>
          </a:prstGeom>
          <a:noFill/>
          <a:ln w="9525">
            <a:noFill/>
            <a:miter lim="800000"/>
            <a:headEnd/>
            <a:tailEnd/>
          </a:ln>
        </p:spPr>
        <p:txBody>
          <a:bodyPr/>
          <a:lstStyle/>
          <a:p>
            <a:pPr marL="457200" indent="-457200" algn="just">
              <a:lnSpc>
                <a:spcPct val="120000"/>
              </a:lnSpc>
              <a:spcBef>
                <a:spcPts val="600"/>
              </a:spcBef>
              <a:buClr>
                <a:srgbClr val="CC3300"/>
              </a:buClr>
              <a:buFont typeface="Wingdings" pitchFamily="2" charset="2"/>
              <a:buChar char="v"/>
            </a:pPr>
            <a:r>
              <a:rPr lang="lv-LV" sz="1100" dirty="0">
                <a:solidFill>
                  <a:srgbClr val="000000"/>
                </a:solidFill>
                <a:latin typeface="Calibri" pitchFamily="34" charset="0"/>
              </a:rPr>
              <a:t>2023.g. decembrī tika veikts otrais latviešu valodas lietojuma un kvalitātes pētījums (iepriekšējais notika 2022.g. nogalē). Abu pētījumu rezultāti ir līdzīgi, tomēr šis pētījums iezīmē kopumā pozitīvas tendences – šogad aptaujātie mediju satura lietotāji latviešu valodā biežāk pauda rūpes par latviešu valodas lietojuma kvalitāti medijos, šogad pozitīvāk tika vērtēta lietotās valodas kvalitāte dažādos elektroniskajos plašsaziņas līdzekļos un interneta vietnēs. Pētījuma rezultāti ļauj apgalvot, ka sabiedrības skatījumā latviešu valodas lietojums Latvijas medijos kopumā ir uzskatāms kā pareizs, saprotams, pilnvērtīgs un kvalitatīvs. </a:t>
            </a:r>
          </a:p>
          <a:p>
            <a:pPr marL="457200" indent="-457200" algn="just">
              <a:lnSpc>
                <a:spcPct val="120000"/>
              </a:lnSpc>
              <a:spcBef>
                <a:spcPts val="600"/>
              </a:spcBef>
              <a:buClr>
                <a:srgbClr val="CC3300"/>
              </a:buClr>
              <a:buFont typeface="Wingdings" pitchFamily="2" charset="2"/>
              <a:buChar char="v"/>
            </a:pPr>
            <a:r>
              <a:rPr lang="lv-LV" sz="1100" dirty="0">
                <a:solidFill>
                  <a:srgbClr val="000000"/>
                </a:solidFill>
                <a:latin typeface="Calibri" pitchFamily="34" charset="0"/>
              </a:rPr>
              <a:t>Saskaņā ar pētījuma rezultātiem:</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Dominējošai Latvijas sabiedrības daļai ir svarīgs pareizs un saprotams latviešu valodas lietojums mediju saturā:</a:t>
            </a:r>
          </a:p>
          <a:p>
            <a:pPr marL="1371600" lvl="2" indent="-457200" algn="just">
              <a:lnSpc>
                <a:spcPct val="120000"/>
              </a:lnSpc>
              <a:spcBef>
                <a:spcPts val="300"/>
              </a:spcBef>
              <a:buClr>
                <a:srgbClr val="CC3300"/>
              </a:buClr>
              <a:buFont typeface="Wingdings" panose="05000000000000000000" pitchFamily="2" charset="2"/>
              <a:buChar char="Ø"/>
            </a:pPr>
            <a:r>
              <a:rPr lang="lv-LV" sz="1100" dirty="0">
                <a:solidFill>
                  <a:srgbClr val="000000"/>
                </a:solidFill>
                <a:latin typeface="Calibri" pitchFamily="34" charset="0"/>
              </a:rPr>
              <a:t>91% aptaujas dalībnieku (lieto mediju saturu latviešu valodā vismaz reizi nedēļā) tas ir svarīgi ziņu un informatīvi analītiskajā saturā;</a:t>
            </a:r>
          </a:p>
          <a:p>
            <a:pPr marL="1371600" lvl="2" indent="-457200" algn="just">
              <a:lnSpc>
                <a:spcPct val="120000"/>
              </a:lnSpc>
              <a:spcBef>
                <a:spcPts val="300"/>
              </a:spcBef>
              <a:buClr>
                <a:srgbClr val="CC3300"/>
              </a:buClr>
              <a:buFont typeface="Wingdings" panose="05000000000000000000" pitchFamily="2" charset="2"/>
              <a:buChar char="Ø"/>
            </a:pPr>
            <a:r>
              <a:rPr lang="lv-LV" sz="1100" dirty="0">
                <a:solidFill>
                  <a:srgbClr val="000000"/>
                </a:solidFill>
                <a:latin typeface="Calibri" pitchFamily="34" charset="0"/>
              </a:rPr>
              <a:t>88% tas ir svarīgi kultūras un izglītojošā saturā;</a:t>
            </a:r>
          </a:p>
          <a:p>
            <a:pPr marL="1371600" lvl="2" indent="-457200" algn="just">
              <a:lnSpc>
                <a:spcPct val="120000"/>
              </a:lnSpc>
              <a:spcBef>
                <a:spcPts val="300"/>
              </a:spcBef>
              <a:buClr>
                <a:srgbClr val="CC3300"/>
              </a:buClr>
              <a:buFont typeface="Wingdings" panose="05000000000000000000" pitchFamily="2" charset="2"/>
              <a:buChar char="Ø"/>
            </a:pPr>
            <a:r>
              <a:rPr lang="lv-LV" sz="1100" dirty="0">
                <a:solidFill>
                  <a:srgbClr val="000000"/>
                </a:solidFill>
                <a:latin typeface="Calibri" pitchFamily="34" charset="0"/>
              </a:rPr>
              <a:t>75% aptaujāto tas ir svarīgi izklaides saturā, skatoties, piemēram, filmas, seriālus.</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Salīdzinājumā ar 2022.g. aptaujas rezultātiem, šogad nedaudz palielinājies respondentu skaits, kuri lieto subtitrus (tulkojumu teksta formātā) un valodas celiņu (ierunātu tulkojumu):</a:t>
            </a:r>
          </a:p>
          <a:p>
            <a:pPr marL="1165225" lvl="1" indent="-258763"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Skatoties TV programmu svešvalodā subtitrus pārsvarā lieto 23% (+8% salīdzinājumā ar 2022.g.) aptaujāto Latvijas iedzīvotāju, 11% (+4% salīdzinājumā ar 2022.g.) pārsvarā lieto valodas celiņu latviešu valodā, savukārt 33% (-3% salīdzinājumā ar 2022.g.) aptaujāto atzina, ka reizēm lieto subtitrus, reizēm valodas celiņu. 32% (-9% salīdzinājumā ar 2022.g.) respondentu apgalvoja, ka nelieto nedz vienu, nedz otru.</a:t>
            </a:r>
          </a:p>
          <a:p>
            <a:pPr marL="1165225" lvl="1" indent="-258763"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Patērējot video saturu svešvalodā interneta vietnēs subtitrus pārsvarā lieto 17% (+3% salīdzinājumā ar 2022.g.) aptaujāto Latvijas iedzīvotāju, 10% (+4% salīdzinājumā ar 2022.g.) pārsvarā lieto valodas celiņu latviešu valodā, savukārt 25% (-6% salīdzinājumā ar 2022.g.) aptaujāto atzina, ka reizēm lieto subtitrus, reizēm valodas celiņu. Gandrīz puse (47%; -2% salīdzinājumā ar 2022.g.) aptaujas dalībnieku nelieto nedz vienu, nedz otru.</a:t>
            </a:r>
          </a:p>
          <a:p>
            <a:pPr marL="1165225" lvl="1" indent="-258763"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Skatoties filmas un seriālus svešvalodā priekšroku subtitriem (tulkojumam teksta formātā) dod 43% (+6% salīdzinājumā ar 2022.g.), savukārt priekšroku valodas celiņam (ierunātam tulkojumam) dzimtajā valodā dod 42% (rezultāts nav mainījies) aptaujāto Latvijas iedzīvotāju. 14% aptaujāto atturējās sniegt konkrētu atbildi šajā jautājumā. Pētījuma rezultātu analīze respondentu grupās, kas izveidotas pēc dažādām sociāli demogrāfiskajām pazīmēm, atklāj, ka subtitriem biežāk priekšroku dod gados jaunākie aptaujas dalībnieki vecumā līdz 34 gadiem, Rīgas iedzīvotāji, latvieši, savukārt valodas celiņu dzimtajā valodā biežāk izvēlas gados vecākie respondenti un cittautieši.</a:t>
            </a:r>
          </a:p>
        </p:txBody>
      </p:sp>
    </p:spTree>
    <p:extLst>
      <p:ext uri="{BB962C8B-B14F-4D97-AF65-F5344CB8AC3E}">
        <p14:creationId xmlns:p14="http://schemas.microsoft.com/office/powerpoint/2010/main" val="34766744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C0F41E4A-4324-8252-2AC9-6A82BF498899}"/>
              </a:ext>
            </a:extLst>
          </p:cNvPr>
          <p:cNvSpPr txBox="1">
            <a:spLocks/>
          </p:cNvSpPr>
          <p:nvPr/>
        </p:nvSpPr>
        <p:spPr>
          <a:xfrm>
            <a:off x="323528" y="574899"/>
            <a:ext cx="7128792" cy="549845"/>
          </a:xfrm>
          <a:prstGeom prst="rect">
            <a:avLst/>
          </a:prstGeom>
        </p:spPr>
        <p:txBody>
          <a:bodyPr/>
          <a:lstStyle/>
          <a:p>
            <a:pPr eaLnBrk="0" hangingPunct="0">
              <a:spcBef>
                <a:spcPct val="20000"/>
              </a:spcBef>
              <a:defRPr/>
            </a:pPr>
            <a:r>
              <a:rPr lang="lv-LV" sz="1100" b="1" dirty="0">
                <a:latin typeface="+mn-lt"/>
              </a:rPr>
              <a:t>Vai, Jūsuprāt, subtitri </a:t>
            </a:r>
            <a:r>
              <a:rPr lang="lv-LV" sz="1100" b="1" u="sng" dirty="0">
                <a:latin typeface="+mn-lt"/>
              </a:rPr>
              <a:t>televīzijā</a:t>
            </a:r>
            <a:r>
              <a:rPr lang="lv-LV" sz="1100" b="1" dirty="0">
                <a:latin typeface="+mn-lt"/>
              </a:rPr>
              <a:t> ir pieejami pietiekamā apjomā?</a:t>
            </a:r>
          </a:p>
          <a:p>
            <a:pPr eaLnBrk="0" hangingPunct="0">
              <a:spcBef>
                <a:spcPct val="20000"/>
              </a:spcBef>
              <a:defRPr/>
            </a:pPr>
            <a:r>
              <a:rPr lang="lv-LV" sz="1100" b="1" dirty="0">
                <a:latin typeface="+mn-lt"/>
              </a:rPr>
              <a:t>Vai, Jūsuprāt, subtitri mediju saturā </a:t>
            </a:r>
            <a:r>
              <a:rPr lang="lv-LV" sz="1100" b="1" u="sng" dirty="0">
                <a:latin typeface="+mn-lt"/>
              </a:rPr>
              <a:t>interneta vietnēs</a:t>
            </a:r>
            <a:r>
              <a:rPr lang="lv-LV" sz="1100" b="1" dirty="0">
                <a:latin typeface="+mn-lt"/>
              </a:rPr>
              <a:t> ir pieejami pietiekamā apjomā? </a:t>
            </a:r>
          </a:p>
        </p:txBody>
      </p:sp>
      <p:sp>
        <p:nvSpPr>
          <p:cNvPr id="3" name="Title 12">
            <a:extLst>
              <a:ext uri="{FF2B5EF4-FFF2-40B4-BE49-F238E27FC236}">
                <a16:creationId xmlns:a16="http://schemas.microsoft.com/office/drawing/2014/main" id="{1008590D-30F0-AB33-335D-BA31C86F1551}"/>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b="0" i="0" u="none" strike="noStrike" kern="1200" cap="none" spc="0" normalizeH="0" baseline="0" noProof="0" dirty="0">
                <a:ln>
                  <a:noFill/>
                </a:ln>
                <a:solidFill>
                  <a:srgbClr val="990033"/>
                </a:solidFill>
                <a:effectLst/>
                <a:uLnTx/>
                <a:uFillTx/>
                <a:latin typeface="+mj-lt"/>
                <a:ea typeface="+mj-ea"/>
                <a:cs typeface="+mj-cs"/>
              </a:rPr>
              <a:t>Subtitru apjoma vērtējums televīzijā un internetā</a:t>
            </a:r>
          </a:p>
        </p:txBody>
      </p:sp>
      <p:graphicFrame>
        <p:nvGraphicFramePr>
          <p:cNvPr id="5" name="Chart 4">
            <a:extLst>
              <a:ext uri="{FF2B5EF4-FFF2-40B4-BE49-F238E27FC236}">
                <a16:creationId xmlns:a16="http://schemas.microsoft.com/office/drawing/2014/main" id="{ADBF3DB5-EC0C-D104-5CE1-ACE2B57B72E3}"/>
              </a:ext>
            </a:extLst>
          </p:cNvPr>
          <p:cNvGraphicFramePr/>
          <p:nvPr/>
        </p:nvGraphicFramePr>
        <p:xfrm>
          <a:off x="250164" y="1313460"/>
          <a:ext cx="5742200" cy="318442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A233614C-4C07-C896-2636-5F93BE638C99}"/>
              </a:ext>
            </a:extLst>
          </p:cNvPr>
          <p:cNvGraphicFramePr/>
          <p:nvPr/>
        </p:nvGraphicFramePr>
        <p:xfrm>
          <a:off x="6078621" y="1317087"/>
          <a:ext cx="2915847" cy="3324810"/>
        </p:xfrm>
        <a:graphic>
          <a:graphicData uri="http://schemas.openxmlformats.org/drawingml/2006/chart">
            <c:chart xmlns:c="http://schemas.openxmlformats.org/drawingml/2006/chart" xmlns:r="http://schemas.openxmlformats.org/officeDocument/2006/relationships" r:id="rId3"/>
          </a:graphicData>
        </a:graphic>
      </p:graphicFrame>
      <p:cxnSp>
        <p:nvCxnSpPr>
          <p:cNvPr id="7" name="Straight Connector 6">
            <a:extLst>
              <a:ext uri="{FF2B5EF4-FFF2-40B4-BE49-F238E27FC236}">
                <a16:creationId xmlns:a16="http://schemas.microsoft.com/office/drawing/2014/main" id="{4D1EBB3F-DACC-DEB6-B99F-571B504961CD}"/>
              </a:ext>
            </a:extLst>
          </p:cNvPr>
          <p:cNvCxnSpPr>
            <a:cxnSpLocks/>
          </p:cNvCxnSpPr>
          <p:nvPr/>
        </p:nvCxnSpPr>
        <p:spPr>
          <a:xfrm>
            <a:off x="6035493" y="1313459"/>
            <a:ext cx="0" cy="3524725"/>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8625C849-F255-ADC0-9500-3C60FE607454}"/>
              </a:ext>
            </a:extLst>
          </p:cNvPr>
          <p:cNvSpPr>
            <a:spLocks noChangeArrowheads="1"/>
          </p:cNvSpPr>
          <p:nvPr/>
        </p:nvSpPr>
        <p:spPr bwMode="auto">
          <a:xfrm>
            <a:off x="2134561" y="5085184"/>
            <a:ext cx="5965830" cy="380232"/>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50" b="0" dirty="0">
                <a:solidFill>
                  <a:srgbClr val="333333"/>
                </a:solidFill>
                <a:latin typeface="+mj-lt"/>
              </a:rPr>
              <a:t>Bāze (n): respondenti ar dzirdes traucējumiem, kuri izmanto subtitrus attiecīgajās tehnoloģiskajās platformās</a:t>
            </a:r>
          </a:p>
        </p:txBody>
      </p:sp>
    </p:spTree>
    <p:extLst>
      <p:ext uri="{BB962C8B-B14F-4D97-AF65-F5344CB8AC3E}">
        <p14:creationId xmlns:p14="http://schemas.microsoft.com/office/powerpoint/2010/main" val="241664277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D171423-6971-4E6B-69F3-D0A986344309}"/>
              </a:ext>
            </a:extLst>
          </p:cNvPr>
          <p:cNvSpPr txBox="1">
            <a:spLocks/>
          </p:cNvSpPr>
          <p:nvPr/>
        </p:nvSpPr>
        <p:spPr>
          <a:xfrm>
            <a:off x="323528" y="574899"/>
            <a:ext cx="3456384" cy="405829"/>
          </a:xfrm>
          <a:prstGeom prst="rect">
            <a:avLst/>
          </a:prstGeom>
        </p:spPr>
        <p:txBody>
          <a:bodyPr/>
          <a:lstStyle/>
          <a:p>
            <a:pPr eaLnBrk="0" hangingPunct="0">
              <a:spcBef>
                <a:spcPct val="20000"/>
              </a:spcBef>
              <a:defRPr/>
            </a:pPr>
            <a:r>
              <a:rPr lang="lv-LV" sz="1100" b="1" dirty="0">
                <a:latin typeface="+mn-lt"/>
              </a:rPr>
              <a:t>Kādās  tehnoloģiskajās platformās Jūs izmantojat </a:t>
            </a:r>
            <a:r>
              <a:rPr lang="lv-LV" sz="1100" b="1" dirty="0" err="1">
                <a:latin typeface="+mn-lt"/>
              </a:rPr>
              <a:t>surdotulku</a:t>
            </a:r>
            <a:r>
              <a:rPr lang="lv-LV" sz="1100" b="1" dirty="0">
                <a:latin typeface="+mn-lt"/>
              </a:rPr>
              <a:t>/ surdotulkojumu?</a:t>
            </a:r>
          </a:p>
        </p:txBody>
      </p:sp>
      <p:sp>
        <p:nvSpPr>
          <p:cNvPr id="3" name="Title 12">
            <a:extLst>
              <a:ext uri="{FF2B5EF4-FFF2-40B4-BE49-F238E27FC236}">
                <a16:creationId xmlns:a16="http://schemas.microsoft.com/office/drawing/2014/main" id="{97C1C8D0-E2EA-6052-7594-B2B87EF0E04B}"/>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b="0" i="0" u="none" strike="noStrike" kern="1200" cap="none" spc="0" normalizeH="0" baseline="0" noProof="0" dirty="0">
                <a:ln>
                  <a:noFill/>
                </a:ln>
                <a:solidFill>
                  <a:srgbClr val="990033"/>
                </a:solidFill>
                <a:effectLst/>
                <a:uLnTx/>
                <a:uFillTx/>
                <a:latin typeface="+mj-lt"/>
                <a:ea typeface="+mj-ea"/>
                <a:cs typeface="+mj-cs"/>
              </a:rPr>
              <a:t>Surdotulkojumu izmantošana un to kvalitātes vērtējums</a:t>
            </a:r>
          </a:p>
        </p:txBody>
      </p:sp>
      <p:sp>
        <p:nvSpPr>
          <p:cNvPr id="4" name="Text Placeholder 4">
            <a:extLst>
              <a:ext uri="{FF2B5EF4-FFF2-40B4-BE49-F238E27FC236}">
                <a16:creationId xmlns:a16="http://schemas.microsoft.com/office/drawing/2014/main" id="{45277552-154D-579F-031B-C2495DD46E9C}"/>
              </a:ext>
            </a:extLst>
          </p:cNvPr>
          <p:cNvSpPr txBox="1">
            <a:spLocks/>
          </p:cNvSpPr>
          <p:nvPr/>
        </p:nvSpPr>
        <p:spPr>
          <a:xfrm>
            <a:off x="5004048" y="574899"/>
            <a:ext cx="3961795" cy="909885"/>
          </a:xfrm>
          <a:prstGeom prst="rect">
            <a:avLst/>
          </a:prstGeom>
        </p:spPr>
        <p:txBody>
          <a:bodyPr/>
          <a:lstStyle/>
          <a:p>
            <a:pPr eaLnBrk="0" hangingPunct="0">
              <a:spcBef>
                <a:spcPct val="20000"/>
              </a:spcBef>
              <a:defRPr/>
            </a:pPr>
            <a:r>
              <a:rPr lang="lv-LV" sz="1100" b="1" dirty="0">
                <a:latin typeface="+mn-lt"/>
              </a:rPr>
              <a:t>Cik lielā mērā Jūs apmierina vai neapmierina </a:t>
            </a:r>
            <a:r>
              <a:rPr lang="lv-LV" sz="1100" b="1" dirty="0" err="1">
                <a:latin typeface="+mn-lt"/>
              </a:rPr>
              <a:t>surdotulku</a:t>
            </a:r>
            <a:r>
              <a:rPr lang="lv-LV" sz="1100" b="1" dirty="0">
                <a:latin typeface="+mn-lt"/>
              </a:rPr>
              <a:t>/ surdotulkojumu kvalitāte Latvijas medijos kopumā? </a:t>
            </a:r>
          </a:p>
        </p:txBody>
      </p:sp>
      <p:graphicFrame>
        <p:nvGraphicFramePr>
          <p:cNvPr id="5" name="Chart 4">
            <a:extLst>
              <a:ext uri="{FF2B5EF4-FFF2-40B4-BE49-F238E27FC236}">
                <a16:creationId xmlns:a16="http://schemas.microsoft.com/office/drawing/2014/main" id="{704DEE34-6E06-F33F-909E-52C3F9808828}"/>
              </a:ext>
            </a:extLst>
          </p:cNvPr>
          <p:cNvGraphicFramePr/>
          <p:nvPr/>
        </p:nvGraphicFramePr>
        <p:xfrm>
          <a:off x="107503" y="1340768"/>
          <a:ext cx="3961795" cy="3816424"/>
        </p:xfrm>
        <a:graphic>
          <a:graphicData uri="http://schemas.openxmlformats.org/drawingml/2006/chart">
            <c:chart xmlns:c="http://schemas.openxmlformats.org/drawingml/2006/chart" xmlns:r="http://schemas.openxmlformats.org/officeDocument/2006/relationships" r:id="rId2"/>
          </a:graphicData>
        </a:graphic>
      </p:graphicFrame>
      <p:cxnSp>
        <p:nvCxnSpPr>
          <p:cNvPr id="6" name="Straight Connector 5">
            <a:extLst>
              <a:ext uri="{FF2B5EF4-FFF2-40B4-BE49-F238E27FC236}">
                <a16:creationId xmlns:a16="http://schemas.microsoft.com/office/drawing/2014/main" id="{D5D8A271-6E9D-759A-688C-A863DC615259}"/>
              </a:ext>
            </a:extLst>
          </p:cNvPr>
          <p:cNvCxnSpPr>
            <a:cxnSpLocks/>
          </p:cNvCxnSpPr>
          <p:nvPr/>
        </p:nvCxnSpPr>
        <p:spPr>
          <a:xfrm>
            <a:off x="4644008" y="1124744"/>
            <a:ext cx="0" cy="3888432"/>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7" name="Chart 6">
            <a:extLst>
              <a:ext uri="{FF2B5EF4-FFF2-40B4-BE49-F238E27FC236}">
                <a16:creationId xmlns:a16="http://schemas.microsoft.com/office/drawing/2014/main" id="{52A769BB-A5BA-9F53-D1BB-B91E729D83F1}"/>
              </a:ext>
            </a:extLst>
          </p:cNvPr>
          <p:cNvGraphicFramePr/>
          <p:nvPr/>
        </p:nvGraphicFramePr>
        <p:xfrm>
          <a:off x="5012432" y="1513593"/>
          <a:ext cx="3744416" cy="3096344"/>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7">
            <a:extLst>
              <a:ext uri="{FF2B5EF4-FFF2-40B4-BE49-F238E27FC236}">
                <a16:creationId xmlns:a16="http://schemas.microsoft.com/office/drawing/2014/main" id="{1A77880F-B7A5-81E4-E018-7A9E62C73425}"/>
              </a:ext>
            </a:extLst>
          </p:cNvPr>
          <p:cNvSpPr>
            <a:spLocks noChangeArrowheads="1"/>
          </p:cNvSpPr>
          <p:nvPr/>
        </p:nvSpPr>
        <p:spPr bwMode="auto">
          <a:xfrm>
            <a:off x="1331640" y="5266992"/>
            <a:ext cx="3456384" cy="250240"/>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50" b="0" dirty="0">
                <a:solidFill>
                  <a:srgbClr val="333333"/>
                </a:solidFill>
                <a:latin typeface="+mj-lt"/>
              </a:rPr>
              <a:t>Bāze: respondenti ar dzirdes traucējumiem, n=</a:t>
            </a:r>
            <a:r>
              <a:rPr lang="lv-LV" sz="1050" dirty="0">
                <a:solidFill>
                  <a:srgbClr val="333333"/>
                </a:solidFill>
                <a:latin typeface="+mj-lt"/>
              </a:rPr>
              <a:t>243</a:t>
            </a:r>
            <a:endParaRPr lang="lv-LV" sz="1050" b="0" dirty="0">
              <a:solidFill>
                <a:srgbClr val="333333"/>
              </a:solidFill>
              <a:latin typeface="+mj-lt"/>
            </a:endParaRPr>
          </a:p>
        </p:txBody>
      </p:sp>
      <p:sp>
        <p:nvSpPr>
          <p:cNvPr id="9" name="Rectangle 8">
            <a:extLst>
              <a:ext uri="{FF2B5EF4-FFF2-40B4-BE49-F238E27FC236}">
                <a16:creationId xmlns:a16="http://schemas.microsoft.com/office/drawing/2014/main" id="{A6F07974-097C-3A96-C9B6-023D937E509F}"/>
              </a:ext>
            </a:extLst>
          </p:cNvPr>
          <p:cNvSpPr>
            <a:spLocks noChangeArrowheads="1"/>
          </p:cNvSpPr>
          <p:nvPr/>
        </p:nvSpPr>
        <p:spPr bwMode="auto">
          <a:xfrm>
            <a:off x="5364087" y="5250606"/>
            <a:ext cx="2592289" cy="250240"/>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50" b="0" dirty="0">
                <a:solidFill>
                  <a:srgbClr val="333333"/>
                </a:solidFill>
                <a:latin typeface="+mj-lt"/>
              </a:rPr>
              <a:t>Bāze: respondenti ar dzirdes traucējumiem, kuri izmanto surdotulkojumu; n=</a:t>
            </a:r>
            <a:r>
              <a:rPr lang="lv-LV" sz="1050" dirty="0">
                <a:solidFill>
                  <a:srgbClr val="333333"/>
                </a:solidFill>
                <a:latin typeface="+mj-lt"/>
              </a:rPr>
              <a:t>219</a:t>
            </a:r>
            <a:endParaRPr lang="lv-LV" sz="1050" b="0" dirty="0">
              <a:solidFill>
                <a:srgbClr val="333333"/>
              </a:solidFill>
              <a:latin typeface="+mj-lt"/>
            </a:endParaRPr>
          </a:p>
        </p:txBody>
      </p:sp>
      <p:sp>
        <p:nvSpPr>
          <p:cNvPr id="10" name="TextBox 9">
            <a:extLst>
              <a:ext uri="{FF2B5EF4-FFF2-40B4-BE49-F238E27FC236}">
                <a16:creationId xmlns:a16="http://schemas.microsoft.com/office/drawing/2014/main" id="{5D921084-723E-75E3-A0A5-CF1CF97FE22B}"/>
              </a:ext>
            </a:extLst>
          </p:cNvPr>
          <p:cNvSpPr txBox="1"/>
          <p:nvPr/>
        </p:nvSpPr>
        <p:spPr>
          <a:xfrm>
            <a:off x="2874825" y="3140968"/>
            <a:ext cx="1695588" cy="1169551"/>
          </a:xfrm>
          <a:prstGeom prst="rect">
            <a:avLst/>
          </a:prstGeom>
          <a:solidFill>
            <a:schemeClr val="accent1">
              <a:lumMod val="20000"/>
              <a:lumOff val="80000"/>
            </a:schemeClr>
          </a:solidFill>
        </p:spPr>
        <p:txBody>
          <a:bodyPr wrap="square" rtlCol="0">
            <a:spAutoFit/>
          </a:bodyPr>
          <a:lstStyle/>
          <a:p>
            <a:r>
              <a:rPr lang="lv-LV" sz="1000" dirty="0">
                <a:latin typeface="+mj-lt"/>
              </a:rPr>
              <a:t>Kā «cits» tika minēti:</a:t>
            </a:r>
          </a:p>
          <a:p>
            <a:pPr marL="171450" indent="-171450">
              <a:buFont typeface="Wingdings" panose="05000000000000000000" pitchFamily="2" charset="2"/>
              <a:buChar char="ü"/>
            </a:pPr>
            <a:r>
              <a:rPr lang="lv-LV" sz="1000" dirty="0">
                <a:latin typeface="+mj-lt"/>
              </a:rPr>
              <a:t>Teātrī;</a:t>
            </a:r>
          </a:p>
          <a:p>
            <a:pPr marL="171450" indent="-171450">
              <a:buFont typeface="Wingdings" panose="05000000000000000000" pitchFamily="2" charset="2"/>
              <a:buChar char="ü"/>
            </a:pPr>
            <a:r>
              <a:rPr lang="lv-LV" sz="1000" dirty="0">
                <a:latin typeface="+mj-lt"/>
              </a:rPr>
              <a:t>Ziņas ar mobilu surdotulkojumu ārkārtas situācijā;</a:t>
            </a:r>
          </a:p>
          <a:p>
            <a:pPr marL="171450" indent="-171450">
              <a:buFont typeface="Wingdings" panose="05000000000000000000" pitchFamily="2" charset="2"/>
              <a:buChar char="ü"/>
            </a:pPr>
            <a:r>
              <a:rPr lang="lv-LV" sz="1000" dirty="0">
                <a:latin typeface="+mj-lt"/>
              </a:rPr>
              <a:t>Mācību iestādē;</a:t>
            </a:r>
          </a:p>
          <a:p>
            <a:pPr marL="171450" indent="-171450">
              <a:buFont typeface="Wingdings" panose="05000000000000000000" pitchFamily="2" charset="2"/>
              <a:buChar char="ü"/>
            </a:pPr>
            <a:r>
              <a:rPr lang="lv-LV" sz="1000" dirty="0">
                <a:latin typeface="+mj-lt"/>
              </a:rPr>
              <a:t>Ārstniecības iestādē.</a:t>
            </a:r>
          </a:p>
        </p:txBody>
      </p:sp>
      <p:cxnSp>
        <p:nvCxnSpPr>
          <p:cNvPr id="11" name="Straight Arrow Connector 10">
            <a:extLst>
              <a:ext uri="{FF2B5EF4-FFF2-40B4-BE49-F238E27FC236}">
                <a16:creationId xmlns:a16="http://schemas.microsoft.com/office/drawing/2014/main" id="{5273A159-069A-3284-63BD-1495B338C670}"/>
              </a:ext>
            </a:extLst>
          </p:cNvPr>
          <p:cNvCxnSpPr>
            <a:cxnSpLocks/>
          </p:cNvCxnSpPr>
          <p:nvPr/>
        </p:nvCxnSpPr>
        <p:spPr>
          <a:xfrm>
            <a:off x="1979712" y="3212976"/>
            <a:ext cx="895113" cy="0"/>
          </a:xfrm>
          <a:prstGeom prst="straightConnector1">
            <a:avLst/>
          </a:prstGeom>
          <a:ln>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159522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B7CCBAE0-DABB-3BAD-FF75-A463A8E892C5}"/>
              </a:ext>
            </a:extLst>
          </p:cNvPr>
          <p:cNvSpPr txBox="1">
            <a:spLocks/>
          </p:cNvSpPr>
          <p:nvPr/>
        </p:nvSpPr>
        <p:spPr>
          <a:xfrm>
            <a:off x="323528" y="574899"/>
            <a:ext cx="7128792" cy="549845"/>
          </a:xfrm>
          <a:prstGeom prst="rect">
            <a:avLst/>
          </a:prstGeom>
        </p:spPr>
        <p:txBody>
          <a:bodyPr/>
          <a:lstStyle/>
          <a:p>
            <a:pPr eaLnBrk="0" hangingPunct="0">
              <a:spcBef>
                <a:spcPct val="20000"/>
              </a:spcBef>
              <a:defRPr/>
            </a:pPr>
            <a:r>
              <a:rPr lang="lv-LV" sz="1100" b="1" dirty="0">
                <a:latin typeface="+mn-lt"/>
              </a:rPr>
              <a:t>Vai, Jūsuprāt, </a:t>
            </a:r>
            <a:r>
              <a:rPr lang="lv-LV" sz="1100" b="1" dirty="0" err="1">
                <a:latin typeface="+mn-lt"/>
              </a:rPr>
              <a:t>surdotulks</a:t>
            </a:r>
            <a:r>
              <a:rPr lang="lv-LV" sz="1100" b="1" dirty="0">
                <a:latin typeface="+mn-lt"/>
              </a:rPr>
              <a:t>/ surdotulkojums televīzijā ir pieejams pietiekamā apjomā?</a:t>
            </a:r>
          </a:p>
          <a:p>
            <a:pPr eaLnBrk="0" hangingPunct="0">
              <a:spcBef>
                <a:spcPct val="20000"/>
              </a:spcBef>
              <a:defRPr/>
            </a:pPr>
            <a:r>
              <a:rPr lang="lv-LV" sz="1100" b="1" dirty="0">
                <a:latin typeface="+mn-lt"/>
              </a:rPr>
              <a:t>Vai, Jūsuprāt, surdotulkojumi mediju saturā interneta vietnēs ir pieejami pietiekamā apjomā?</a:t>
            </a:r>
          </a:p>
        </p:txBody>
      </p:sp>
      <p:sp>
        <p:nvSpPr>
          <p:cNvPr id="3" name="Title 12">
            <a:extLst>
              <a:ext uri="{FF2B5EF4-FFF2-40B4-BE49-F238E27FC236}">
                <a16:creationId xmlns:a16="http://schemas.microsoft.com/office/drawing/2014/main" id="{D8E83B8A-56D0-1303-C1A1-CB4BD39B5BE9}"/>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b="0" i="0" u="none" strike="noStrike" kern="1200" cap="none" spc="0" normalizeH="0" baseline="0" noProof="0" dirty="0">
                <a:ln>
                  <a:noFill/>
                </a:ln>
                <a:solidFill>
                  <a:srgbClr val="990033"/>
                </a:solidFill>
                <a:effectLst/>
                <a:uLnTx/>
                <a:uFillTx/>
                <a:latin typeface="+mj-lt"/>
                <a:ea typeface="+mj-ea"/>
                <a:cs typeface="+mj-cs"/>
              </a:rPr>
              <a:t>Surdotulkojumu apjoma vērtējums televīzijā un internetā</a:t>
            </a:r>
          </a:p>
        </p:txBody>
      </p:sp>
      <p:graphicFrame>
        <p:nvGraphicFramePr>
          <p:cNvPr id="4" name="Chart 3">
            <a:extLst>
              <a:ext uri="{FF2B5EF4-FFF2-40B4-BE49-F238E27FC236}">
                <a16:creationId xmlns:a16="http://schemas.microsoft.com/office/drawing/2014/main" id="{DF511C98-5FB1-CD97-88D3-ED24E9EDCC0F}"/>
              </a:ext>
            </a:extLst>
          </p:cNvPr>
          <p:cNvGraphicFramePr/>
          <p:nvPr/>
        </p:nvGraphicFramePr>
        <p:xfrm>
          <a:off x="250164" y="1313460"/>
          <a:ext cx="5742200" cy="318442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CB491923-8814-FF0A-1A2C-8D466793B5DC}"/>
              </a:ext>
            </a:extLst>
          </p:cNvPr>
          <p:cNvGraphicFramePr/>
          <p:nvPr/>
        </p:nvGraphicFramePr>
        <p:xfrm>
          <a:off x="6078621" y="1317087"/>
          <a:ext cx="2915847" cy="3324810"/>
        </p:xfrm>
        <a:graphic>
          <a:graphicData uri="http://schemas.openxmlformats.org/drawingml/2006/chart">
            <c:chart xmlns:c="http://schemas.openxmlformats.org/drawingml/2006/chart" xmlns:r="http://schemas.openxmlformats.org/officeDocument/2006/relationships" r:id="rId3"/>
          </a:graphicData>
        </a:graphic>
      </p:graphicFrame>
      <p:cxnSp>
        <p:nvCxnSpPr>
          <p:cNvPr id="6" name="Straight Connector 5">
            <a:extLst>
              <a:ext uri="{FF2B5EF4-FFF2-40B4-BE49-F238E27FC236}">
                <a16:creationId xmlns:a16="http://schemas.microsoft.com/office/drawing/2014/main" id="{705453DC-868C-E67E-22F0-808EBC2893D3}"/>
              </a:ext>
            </a:extLst>
          </p:cNvPr>
          <p:cNvCxnSpPr>
            <a:cxnSpLocks/>
          </p:cNvCxnSpPr>
          <p:nvPr/>
        </p:nvCxnSpPr>
        <p:spPr>
          <a:xfrm>
            <a:off x="6035493" y="1313459"/>
            <a:ext cx="0" cy="3524725"/>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01B869E3-5979-2878-D191-2C33E55A25C7}"/>
              </a:ext>
            </a:extLst>
          </p:cNvPr>
          <p:cNvSpPr>
            <a:spLocks noChangeArrowheads="1"/>
          </p:cNvSpPr>
          <p:nvPr/>
        </p:nvSpPr>
        <p:spPr bwMode="auto">
          <a:xfrm>
            <a:off x="1907705" y="5085184"/>
            <a:ext cx="6408711" cy="380232"/>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50" b="0" dirty="0">
                <a:solidFill>
                  <a:srgbClr val="333333"/>
                </a:solidFill>
                <a:latin typeface="+mj-lt"/>
              </a:rPr>
              <a:t>Bāze (n): respondenti ar dzirdes traucējumiem, kuri izmanto surdotulkojumus attiecīgajās tehnoloģiskajās platformās</a:t>
            </a:r>
          </a:p>
        </p:txBody>
      </p:sp>
    </p:spTree>
    <p:extLst>
      <p:ext uri="{BB962C8B-B14F-4D97-AF65-F5344CB8AC3E}">
        <p14:creationId xmlns:p14="http://schemas.microsoft.com/office/powerpoint/2010/main" val="161183957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2">
            <a:extLst>
              <a:ext uri="{FF2B5EF4-FFF2-40B4-BE49-F238E27FC236}">
                <a16:creationId xmlns:a16="http://schemas.microsoft.com/office/drawing/2014/main" id="{DCEC884E-7F88-AF99-A123-4BD8912F2729}"/>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b="0" i="0" u="none" strike="noStrike" kern="1200" cap="none" spc="0" normalizeH="0" baseline="0" noProof="0" dirty="0">
                <a:ln>
                  <a:noFill/>
                </a:ln>
                <a:solidFill>
                  <a:srgbClr val="990033"/>
                </a:solidFill>
                <a:effectLst/>
                <a:uLnTx/>
                <a:uFillTx/>
                <a:latin typeface="+mj-lt"/>
                <a:ea typeface="+mj-ea"/>
                <a:cs typeface="+mj-cs"/>
              </a:rPr>
              <a:t>TV programmu pieejamība nepieciešamajā apjomā</a:t>
            </a:r>
          </a:p>
        </p:txBody>
      </p:sp>
      <p:sp>
        <p:nvSpPr>
          <p:cNvPr id="4" name="Text Placeholder 4">
            <a:extLst>
              <a:ext uri="{FF2B5EF4-FFF2-40B4-BE49-F238E27FC236}">
                <a16:creationId xmlns:a16="http://schemas.microsoft.com/office/drawing/2014/main" id="{5056D5D8-3DEF-DB00-61E5-F9FDA7C00ACA}"/>
              </a:ext>
            </a:extLst>
          </p:cNvPr>
          <p:cNvSpPr txBox="1">
            <a:spLocks/>
          </p:cNvSpPr>
          <p:nvPr/>
        </p:nvSpPr>
        <p:spPr>
          <a:xfrm>
            <a:off x="250165" y="555066"/>
            <a:ext cx="7922235" cy="405829"/>
          </a:xfrm>
          <a:prstGeom prst="rect">
            <a:avLst/>
          </a:prstGeom>
        </p:spPr>
        <p:txBody>
          <a:bodyPr/>
          <a:lstStyle/>
          <a:p>
            <a:pPr eaLnBrk="0" hangingPunct="0">
              <a:spcBef>
                <a:spcPct val="20000"/>
              </a:spcBef>
              <a:defRPr/>
            </a:pPr>
            <a:r>
              <a:rPr lang="lv-LV" sz="1100" b="1" dirty="0">
                <a:latin typeface="+mn-lt"/>
              </a:rPr>
              <a:t>Vai TV programmu … jums ir pieejami regulāri, pilnvērtīgi un nepieciešamajā apjomā – jā, drīzāk jā, drīzāk nē vai nē? </a:t>
            </a:r>
          </a:p>
        </p:txBody>
      </p:sp>
      <p:sp>
        <p:nvSpPr>
          <p:cNvPr id="5" name="Slide Number Placeholder 2">
            <a:extLst>
              <a:ext uri="{FF2B5EF4-FFF2-40B4-BE49-F238E27FC236}">
                <a16:creationId xmlns:a16="http://schemas.microsoft.com/office/drawing/2014/main" id="{A4B72443-1DB4-10B6-14A8-7DA64760687C}"/>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83</a:t>
            </a:fld>
            <a:endParaRPr lang="en-AU" dirty="0"/>
          </a:p>
        </p:txBody>
      </p:sp>
      <p:sp>
        <p:nvSpPr>
          <p:cNvPr id="6" name="Rectangle 5">
            <a:extLst>
              <a:ext uri="{FF2B5EF4-FFF2-40B4-BE49-F238E27FC236}">
                <a16:creationId xmlns:a16="http://schemas.microsoft.com/office/drawing/2014/main" id="{1BEC162A-192F-11B2-095D-5784652D6343}"/>
              </a:ext>
            </a:extLst>
          </p:cNvPr>
          <p:cNvSpPr>
            <a:spLocks noChangeArrowheads="1"/>
          </p:cNvSpPr>
          <p:nvPr/>
        </p:nvSpPr>
        <p:spPr bwMode="auto">
          <a:xfrm>
            <a:off x="3779912" y="4741099"/>
            <a:ext cx="4032448" cy="405828"/>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50" b="0" dirty="0">
                <a:solidFill>
                  <a:srgbClr val="333333"/>
                </a:solidFill>
                <a:latin typeface="+mj-lt"/>
              </a:rPr>
              <a:t>Bāze: respondenti ar dzirdes traucējumiem, kuri skatās TV; n=</a:t>
            </a:r>
            <a:r>
              <a:rPr lang="lv-LV" sz="1050" dirty="0">
                <a:solidFill>
                  <a:srgbClr val="333333"/>
                </a:solidFill>
                <a:latin typeface="+mj-lt"/>
              </a:rPr>
              <a:t>228</a:t>
            </a:r>
            <a:endParaRPr lang="lv-LV" sz="1050" b="0" dirty="0">
              <a:solidFill>
                <a:srgbClr val="333333"/>
              </a:solidFill>
              <a:latin typeface="+mj-lt"/>
            </a:endParaRPr>
          </a:p>
        </p:txBody>
      </p:sp>
      <p:graphicFrame>
        <p:nvGraphicFramePr>
          <p:cNvPr id="7" name="Chart 6">
            <a:extLst>
              <a:ext uri="{FF2B5EF4-FFF2-40B4-BE49-F238E27FC236}">
                <a16:creationId xmlns:a16="http://schemas.microsoft.com/office/drawing/2014/main" id="{30B41B69-4C2F-A683-A369-3B22F0C3E8A1}"/>
              </a:ext>
            </a:extLst>
          </p:cNvPr>
          <p:cNvGraphicFramePr/>
          <p:nvPr/>
        </p:nvGraphicFramePr>
        <p:xfrm>
          <a:off x="250164" y="1108675"/>
          <a:ext cx="5742200" cy="318442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81C8B0D8-6868-3751-EB73-0F470D271526}"/>
              </a:ext>
            </a:extLst>
          </p:cNvPr>
          <p:cNvGraphicFramePr/>
          <p:nvPr/>
        </p:nvGraphicFramePr>
        <p:xfrm>
          <a:off x="6078621" y="1112302"/>
          <a:ext cx="2915847" cy="3324810"/>
        </p:xfrm>
        <a:graphic>
          <a:graphicData uri="http://schemas.openxmlformats.org/drawingml/2006/chart">
            <c:chart xmlns:c="http://schemas.openxmlformats.org/drawingml/2006/chart" xmlns:r="http://schemas.openxmlformats.org/officeDocument/2006/relationships" r:id="rId3"/>
          </a:graphicData>
        </a:graphic>
      </p:graphicFrame>
      <p:cxnSp>
        <p:nvCxnSpPr>
          <p:cNvPr id="9" name="Straight Connector 8">
            <a:extLst>
              <a:ext uri="{FF2B5EF4-FFF2-40B4-BE49-F238E27FC236}">
                <a16:creationId xmlns:a16="http://schemas.microsoft.com/office/drawing/2014/main" id="{2C9EBE91-5D51-B432-DD88-81ED0D9F4250}"/>
              </a:ext>
            </a:extLst>
          </p:cNvPr>
          <p:cNvCxnSpPr>
            <a:cxnSpLocks/>
          </p:cNvCxnSpPr>
          <p:nvPr/>
        </p:nvCxnSpPr>
        <p:spPr>
          <a:xfrm>
            <a:off x="6035493" y="1108674"/>
            <a:ext cx="0" cy="3524725"/>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094456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E06986D2-3085-A04B-C39D-EF0838EA94D0}"/>
              </a:ext>
            </a:extLst>
          </p:cNvPr>
          <p:cNvGraphicFramePr/>
          <p:nvPr/>
        </p:nvGraphicFramePr>
        <p:xfrm>
          <a:off x="107503" y="1340768"/>
          <a:ext cx="3961795" cy="3816424"/>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 Placeholder 4">
            <a:extLst>
              <a:ext uri="{FF2B5EF4-FFF2-40B4-BE49-F238E27FC236}">
                <a16:creationId xmlns:a16="http://schemas.microsoft.com/office/drawing/2014/main" id="{C41B1B8C-FF67-A563-5951-177B46EB5B2D}"/>
              </a:ext>
            </a:extLst>
          </p:cNvPr>
          <p:cNvSpPr txBox="1">
            <a:spLocks/>
          </p:cNvSpPr>
          <p:nvPr/>
        </p:nvSpPr>
        <p:spPr>
          <a:xfrm>
            <a:off x="395536" y="574899"/>
            <a:ext cx="3240360" cy="405829"/>
          </a:xfrm>
          <a:prstGeom prst="rect">
            <a:avLst/>
          </a:prstGeom>
        </p:spPr>
        <p:txBody>
          <a:bodyPr/>
          <a:lstStyle/>
          <a:p>
            <a:pPr eaLnBrk="0" hangingPunct="0">
              <a:spcBef>
                <a:spcPct val="20000"/>
              </a:spcBef>
              <a:defRPr/>
            </a:pPr>
            <a:r>
              <a:rPr lang="lv-LV" sz="1100" b="1" dirty="0">
                <a:latin typeface="+mn-lt"/>
              </a:rPr>
              <a:t>Kuras no šīm TV programmām latviešu valodā Jūs visbiežāk skatāties?</a:t>
            </a:r>
          </a:p>
        </p:txBody>
      </p:sp>
      <p:sp>
        <p:nvSpPr>
          <p:cNvPr id="5" name="Title 12">
            <a:extLst>
              <a:ext uri="{FF2B5EF4-FFF2-40B4-BE49-F238E27FC236}">
                <a16:creationId xmlns:a16="http://schemas.microsoft.com/office/drawing/2014/main" id="{3AD989FD-22D8-717D-A224-87405311912E}"/>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b="0" i="0" u="none" strike="noStrike" kern="1200" cap="none" spc="0" normalizeH="0" baseline="0" noProof="0" dirty="0">
                <a:ln>
                  <a:noFill/>
                </a:ln>
                <a:solidFill>
                  <a:srgbClr val="990033"/>
                </a:solidFill>
                <a:effectLst/>
                <a:uLnTx/>
                <a:uFillTx/>
                <a:latin typeface="+mj-lt"/>
                <a:ea typeface="+mj-ea"/>
                <a:cs typeface="+mj-cs"/>
              </a:rPr>
              <a:t>Latviešu valodas lietojuma vērtējums TV kanālos</a:t>
            </a:r>
          </a:p>
        </p:txBody>
      </p:sp>
      <p:cxnSp>
        <p:nvCxnSpPr>
          <p:cNvPr id="6" name="Straight Connector 5">
            <a:extLst>
              <a:ext uri="{FF2B5EF4-FFF2-40B4-BE49-F238E27FC236}">
                <a16:creationId xmlns:a16="http://schemas.microsoft.com/office/drawing/2014/main" id="{43063C28-1326-5DC5-4B68-4B6E6B833450}"/>
              </a:ext>
            </a:extLst>
          </p:cNvPr>
          <p:cNvCxnSpPr>
            <a:cxnSpLocks/>
          </p:cNvCxnSpPr>
          <p:nvPr/>
        </p:nvCxnSpPr>
        <p:spPr>
          <a:xfrm>
            <a:off x="3923928" y="574899"/>
            <a:ext cx="0" cy="5526775"/>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7" name="Text Placeholder 4">
            <a:extLst>
              <a:ext uri="{FF2B5EF4-FFF2-40B4-BE49-F238E27FC236}">
                <a16:creationId xmlns:a16="http://schemas.microsoft.com/office/drawing/2014/main" id="{2DAE51B8-EF5B-74C4-3A4F-A4DB6599A136}"/>
              </a:ext>
            </a:extLst>
          </p:cNvPr>
          <p:cNvSpPr txBox="1">
            <a:spLocks/>
          </p:cNvSpPr>
          <p:nvPr/>
        </p:nvSpPr>
        <p:spPr>
          <a:xfrm>
            <a:off x="4572000" y="574899"/>
            <a:ext cx="4393843" cy="581607"/>
          </a:xfrm>
          <a:prstGeom prst="rect">
            <a:avLst/>
          </a:prstGeom>
        </p:spPr>
        <p:txBody>
          <a:bodyPr/>
          <a:lstStyle/>
          <a:p>
            <a:pPr eaLnBrk="0" hangingPunct="0">
              <a:spcBef>
                <a:spcPct val="20000"/>
              </a:spcBef>
              <a:defRPr/>
            </a:pPr>
            <a:r>
              <a:rPr lang="lv-LV" sz="1100" b="1" dirty="0">
                <a:latin typeface="+mn-lt"/>
              </a:rPr>
              <a:t>Vai, Jūsuprāt, latviešu valodas lietojums TV programmas veidotajā saturā ir pareizs un saprotams? Atbildei izvēlieties, lūdzu, vērtējumu 10 punktu skalā, kur 10 nozīmē “pilnībā”, bet 1 nozīmē “nepavisam”. </a:t>
            </a:r>
          </a:p>
        </p:txBody>
      </p:sp>
      <p:sp>
        <p:nvSpPr>
          <p:cNvPr id="9" name="Rectangle 8">
            <a:extLst>
              <a:ext uri="{FF2B5EF4-FFF2-40B4-BE49-F238E27FC236}">
                <a16:creationId xmlns:a16="http://schemas.microsoft.com/office/drawing/2014/main" id="{29F5F51D-28E1-F920-F776-810DE028B5AB}"/>
              </a:ext>
            </a:extLst>
          </p:cNvPr>
          <p:cNvSpPr>
            <a:spLocks noChangeArrowheads="1"/>
          </p:cNvSpPr>
          <p:nvPr/>
        </p:nvSpPr>
        <p:spPr bwMode="auto">
          <a:xfrm>
            <a:off x="179512" y="5126957"/>
            <a:ext cx="3624878" cy="405828"/>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50" b="0" dirty="0">
                <a:solidFill>
                  <a:srgbClr val="333333"/>
                </a:solidFill>
                <a:latin typeface="+mj-lt"/>
              </a:rPr>
              <a:t>Bāze: respondenti ar dzirdes traucējumiem, kuri skatās TV; n=</a:t>
            </a:r>
            <a:r>
              <a:rPr lang="lv-LV" sz="1050" dirty="0">
                <a:solidFill>
                  <a:srgbClr val="333333"/>
                </a:solidFill>
                <a:latin typeface="+mj-lt"/>
              </a:rPr>
              <a:t>228</a:t>
            </a:r>
            <a:endParaRPr lang="lv-LV" sz="1050" b="0" dirty="0">
              <a:solidFill>
                <a:srgbClr val="333333"/>
              </a:solidFill>
              <a:latin typeface="+mj-lt"/>
            </a:endParaRPr>
          </a:p>
        </p:txBody>
      </p:sp>
      <p:graphicFrame>
        <p:nvGraphicFramePr>
          <p:cNvPr id="8" name="Chart 7">
            <a:extLst>
              <a:ext uri="{FF2B5EF4-FFF2-40B4-BE49-F238E27FC236}">
                <a16:creationId xmlns:a16="http://schemas.microsoft.com/office/drawing/2014/main" id="{C5003891-1F4F-6DB2-6859-FF1051CEFB70}"/>
              </a:ext>
            </a:extLst>
          </p:cNvPr>
          <p:cNvGraphicFramePr/>
          <p:nvPr/>
        </p:nvGraphicFramePr>
        <p:xfrm>
          <a:off x="3995936" y="1124744"/>
          <a:ext cx="4969906" cy="230425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Object 62">
            <a:extLst>
              <a:ext uri="{FF2B5EF4-FFF2-40B4-BE49-F238E27FC236}">
                <a16:creationId xmlns:a16="http://schemas.microsoft.com/office/drawing/2014/main" id="{F5F248FE-3ADC-65F9-7404-1FA7C0D431AF}"/>
              </a:ext>
            </a:extLst>
          </p:cNvPr>
          <p:cNvGraphicFramePr>
            <a:graphicFrameLocks noChangeAspect="1"/>
          </p:cNvGraphicFramePr>
          <p:nvPr/>
        </p:nvGraphicFramePr>
        <p:xfrm>
          <a:off x="4716016" y="4149080"/>
          <a:ext cx="3448278" cy="1584176"/>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10">
            <a:extLst>
              <a:ext uri="{FF2B5EF4-FFF2-40B4-BE49-F238E27FC236}">
                <a16:creationId xmlns:a16="http://schemas.microsoft.com/office/drawing/2014/main" id="{3FDF9711-F258-F9B0-2EE8-51DD7770DC42}"/>
              </a:ext>
            </a:extLst>
          </p:cNvPr>
          <p:cNvSpPr txBox="1"/>
          <p:nvPr/>
        </p:nvSpPr>
        <p:spPr>
          <a:xfrm>
            <a:off x="5508104" y="3645024"/>
            <a:ext cx="3236984" cy="415498"/>
          </a:xfrm>
          <a:prstGeom prst="rect">
            <a:avLst/>
          </a:prstGeom>
          <a:noFill/>
        </p:spPr>
        <p:txBody>
          <a:bodyPr wrap="square" rtlCol="0">
            <a:spAutoFit/>
          </a:bodyPr>
          <a:lstStyle/>
          <a:p>
            <a:pPr algn="ctr"/>
            <a:r>
              <a:rPr lang="lv-LV" sz="1050" b="1" u="sng" dirty="0">
                <a:latin typeface="+mj-lt"/>
              </a:rPr>
              <a:t>Vidējais vērtējums 10 punktu skalā, </a:t>
            </a:r>
          </a:p>
          <a:p>
            <a:pPr algn="ctr"/>
            <a:r>
              <a:rPr lang="lv-LV" sz="1050" b="1" dirty="0">
                <a:latin typeface="+mj-lt"/>
              </a:rPr>
              <a:t>kur 1 nozīmē “</a:t>
            </a:r>
            <a:r>
              <a:rPr lang="en-US" sz="1050" b="1" dirty="0" err="1">
                <a:latin typeface="+mj-lt"/>
              </a:rPr>
              <a:t>nepavisam</a:t>
            </a:r>
            <a:r>
              <a:rPr lang="lv-LV" sz="1050" b="1" dirty="0">
                <a:latin typeface="+mj-lt"/>
              </a:rPr>
              <a:t>”, bet 10 nozīmē “</a:t>
            </a:r>
            <a:r>
              <a:rPr lang="en-US" sz="1050" b="1" dirty="0" err="1">
                <a:latin typeface="+mj-lt"/>
              </a:rPr>
              <a:t>pilnībā</a:t>
            </a:r>
            <a:r>
              <a:rPr lang="lv-LV" sz="1050" b="1" dirty="0">
                <a:latin typeface="+mj-lt"/>
              </a:rPr>
              <a:t>”</a:t>
            </a:r>
            <a:endParaRPr lang="en-US" sz="900" b="1" dirty="0">
              <a:latin typeface="+mj-lt"/>
            </a:endParaRPr>
          </a:p>
        </p:txBody>
      </p:sp>
      <p:sp>
        <p:nvSpPr>
          <p:cNvPr id="14" name="Rectangle 13">
            <a:extLst>
              <a:ext uri="{FF2B5EF4-FFF2-40B4-BE49-F238E27FC236}">
                <a16:creationId xmlns:a16="http://schemas.microsoft.com/office/drawing/2014/main" id="{954CDD2E-E094-DFC7-DFD2-8F3456A79A1C}"/>
              </a:ext>
            </a:extLst>
          </p:cNvPr>
          <p:cNvSpPr>
            <a:spLocks noChangeArrowheads="1"/>
          </p:cNvSpPr>
          <p:nvPr/>
        </p:nvSpPr>
        <p:spPr bwMode="auto">
          <a:xfrm>
            <a:off x="4210602" y="5950660"/>
            <a:ext cx="4840828" cy="302028"/>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50" b="0" dirty="0">
                <a:solidFill>
                  <a:srgbClr val="333333"/>
                </a:solidFill>
                <a:latin typeface="+mj-lt"/>
              </a:rPr>
              <a:t>Bāze (n): respondenti ar dzirdes traucējumiem, kuri attiecīgo TV kanālu skatās visbiežāk</a:t>
            </a:r>
          </a:p>
        </p:txBody>
      </p:sp>
    </p:spTree>
    <p:extLst>
      <p:ext uri="{BB962C8B-B14F-4D97-AF65-F5344CB8AC3E}">
        <p14:creationId xmlns:p14="http://schemas.microsoft.com/office/powerpoint/2010/main" val="351016382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A2204082-DA81-D4E8-1942-768121EB54ED}"/>
              </a:ext>
            </a:extLst>
          </p:cNvPr>
          <p:cNvGraphicFramePr/>
          <p:nvPr/>
        </p:nvGraphicFramePr>
        <p:xfrm>
          <a:off x="107503" y="1340767"/>
          <a:ext cx="3961795" cy="4026907"/>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Placeholder 4">
            <a:extLst>
              <a:ext uri="{FF2B5EF4-FFF2-40B4-BE49-F238E27FC236}">
                <a16:creationId xmlns:a16="http://schemas.microsoft.com/office/drawing/2014/main" id="{EE4B6769-85CC-CF0E-B76B-1D9A71F29798}"/>
              </a:ext>
            </a:extLst>
          </p:cNvPr>
          <p:cNvSpPr txBox="1">
            <a:spLocks/>
          </p:cNvSpPr>
          <p:nvPr/>
        </p:nvSpPr>
        <p:spPr>
          <a:xfrm>
            <a:off x="285751" y="574899"/>
            <a:ext cx="3062114" cy="405829"/>
          </a:xfrm>
          <a:prstGeom prst="rect">
            <a:avLst/>
          </a:prstGeom>
        </p:spPr>
        <p:txBody>
          <a:bodyPr/>
          <a:lstStyle/>
          <a:p>
            <a:pPr eaLnBrk="0" hangingPunct="0">
              <a:spcBef>
                <a:spcPct val="20000"/>
              </a:spcBef>
              <a:defRPr/>
            </a:pPr>
            <a:r>
              <a:rPr lang="lv-LV" sz="1100" b="1" dirty="0">
                <a:latin typeface="+mn-lt"/>
              </a:rPr>
              <a:t>Kuru no šīm interneta vietnēm latviešu valodā Jūs visbiežāk lietojat?</a:t>
            </a:r>
          </a:p>
        </p:txBody>
      </p:sp>
      <p:sp>
        <p:nvSpPr>
          <p:cNvPr id="5" name="Title 12">
            <a:extLst>
              <a:ext uri="{FF2B5EF4-FFF2-40B4-BE49-F238E27FC236}">
                <a16:creationId xmlns:a16="http://schemas.microsoft.com/office/drawing/2014/main" id="{5C9B1DAD-2423-4AA5-2EBA-7D069A1CC62F}"/>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b="0" i="0" u="none" strike="noStrike" kern="1200" cap="none" spc="0" normalizeH="0" baseline="0" noProof="0" dirty="0">
                <a:ln>
                  <a:noFill/>
                </a:ln>
                <a:solidFill>
                  <a:srgbClr val="990033"/>
                </a:solidFill>
                <a:effectLst/>
                <a:uLnTx/>
                <a:uFillTx/>
                <a:latin typeface="+mj-lt"/>
                <a:ea typeface="+mj-ea"/>
                <a:cs typeface="+mj-cs"/>
              </a:rPr>
              <a:t>Latviešu valodas lietojuma vērtējums interneta vietnēs</a:t>
            </a:r>
          </a:p>
        </p:txBody>
      </p:sp>
      <p:cxnSp>
        <p:nvCxnSpPr>
          <p:cNvPr id="6" name="Straight Connector 5">
            <a:extLst>
              <a:ext uri="{FF2B5EF4-FFF2-40B4-BE49-F238E27FC236}">
                <a16:creationId xmlns:a16="http://schemas.microsoft.com/office/drawing/2014/main" id="{12F3AFB6-3E85-0D59-294C-07D59A2DA3C7}"/>
              </a:ext>
            </a:extLst>
          </p:cNvPr>
          <p:cNvCxnSpPr>
            <a:cxnSpLocks/>
          </p:cNvCxnSpPr>
          <p:nvPr/>
        </p:nvCxnSpPr>
        <p:spPr>
          <a:xfrm>
            <a:off x="3707904" y="574899"/>
            <a:ext cx="0" cy="5590405"/>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7" name="Text Placeholder 4">
            <a:extLst>
              <a:ext uri="{FF2B5EF4-FFF2-40B4-BE49-F238E27FC236}">
                <a16:creationId xmlns:a16="http://schemas.microsoft.com/office/drawing/2014/main" id="{6903E62D-696E-1977-BF01-B8D1A1E797AE}"/>
              </a:ext>
            </a:extLst>
          </p:cNvPr>
          <p:cNvSpPr txBox="1">
            <a:spLocks/>
          </p:cNvSpPr>
          <p:nvPr/>
        </p:nvSpPr>
        <p:spPr>
          <a:xfrm>
            <a:off x="4788026" y="574900"/>
            <a:ext cx="4177818" cy="616228"/>
          </a:xfrm>
          <a:prstGeom prst="rect">
            <a:avLst/>
          </a:prstGeom>
        </p:spPr>
        <p:txBody>
          <a:bodyPr/>
          <a:lstStyle/>
          <a:p>
            <a:pPr eaLnBrk="0" hangingPunct="0">
              <a:spcBef>
                <a:spcPct val="20000"/>
              </a:spcBef>
              <a:defRPr/>
            </a:pPr>
            <a:r>
              <a:rPr lang="lv-LV" sz="1100" b="1" dirty="0">
                <a:latin typeface="+mn-lt"/>
              </a:rPr>
              <a:t>Vai, Jūsuprāt, latviešu valodas lietojums interneta vietnē … ir pareizs un saprotams? Atbildei izvēlieties, lūdzu, vērtējumu 10 punktu skalā, kur 10 nozīmē “pilnībā”, bet 1 nozīmē “nepavisam”.</a:t>
            </a:r>
          </a:p>
        </p:txBody>
      </p:sp>
      <p:sp>
        <p:nvSpPr>
          <p:cNvPr id="8" name="Rectangle 7">
            <a:extLst>
              <a:ext uri="{FF2B5EF4-FFF2-40B4-BE49-F238E27FC236}">
                <a16:creationId xmlns:a16="http://schemas.microsoft.com/office/drawing/2014/main" id="{97D13476-85B7-623C-DDCC-8CCDAB8AACE5}"/>
              </a:ext>
            </a:extLst>
          </p:cNvPr>
          <p:cNvSpPr>
            <a:spLocks noChangeArrowheads="1"/>
          </p:cNvSpPr>
          <p:nvPr/>
        </p:nvSpPr>
        <p:spPr bwMode="auto">
          <a:xfrm>
            <a:off x="1239954" y="5392857"/>
            <a:ext cx="2467950" cy="405828"/>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50" b="0" dirty="0">
                <a:solidFill>
                  <a:srgbClr val="333333"/>
                </a:solidFill>
                <a:latin typeface="+mj-lt"/>
              </a:rPr>
              <a:t>Bāze: respondenti ar dzirdes traucējumiem, kuri lieto interneta medijus; n=</a:t>
            </a:r>
            <a:r>
              <a:rPr lang="lv-LV" sz="1050" dirty="0">
                <a:solidFill>
                  <a:srgbClr val="333333"/>
                </a:solidFill>
                <a:latin typeface="+mj-lt"/>
              </a:rPr>
              <a:t>213</a:t>
            </a:r>
            <a:endParaRPr lang="lv-LV" sz="1050" b="0" dirty="0">
              <a:solidFill>
                <a:srgbClr val="333333"/>
              </a:solidFill>
              <a:latin typeface="+mj-lt"/>
            </a:endParaRPr>
          </a:p>
        </p:txBody>
      </p:sp>
      <p:graphicFrame>
        <p:nvGraphicFramePr>
          <p:cNvPr id="9" name="Chart 8">
            <a:extLst>
              <a:ext uri="{FF2B5EF4-FFF2-40B4-BE49-F238E27FC236}">
                <a16:creationId xmlns:a16="http://schemas.microsoft.com/office/drawing/2014/main" id="{40A9B84B-201A-6ECD-D72D-F347CF51ED82}"/>
              </a:ext>
            </a:extLst>
          </p:cNvPr>
          <p:cNvGraphicFramePr/>
          <p:nvPr/>
        </p:nvGraphicFramePr>
        <p:xfrm>
          <a:off x="3995936" y="1124744"/>
          <a:ext cx="4969906" cy="230425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Object 62">
            <a:extLst>
              <a:ext uri="{FF2B5EF4-FFF2-40B4-BE49-F238E27FC236}">
                <a16:creationId xmlns:a16="http://schemas.microsoft.com/office/drawing/2014/main" id="{27963772-8C3D-0C09-07CB-9AE195779B38}"/>
              </a:ext>
            </a:extLst>
          </p:cNvPr>
          <p:cNvGraphicFramePr>
            <a:graphicFrameLocks noChangeAspect="1"/>
          </p:cNvGraphicFramePr>
          <p:nvPr/>
        </p:nvGraphicFramePr>
        <p:xfrm>
          <a:off x="4716016" y="4149080"/>
          <a:ext cx="3448278" cy="1584176"/>
        </p:xfrm>
        <a:graphic>
          <a:graphicData uri="http://schemas.openxmlformats.org/drawingml/2006/chart">
            <c:chart xmlns:c="http://schemas.openxmlformats.org/drawingml/2006/chart" xmlns:r="http://schemas.openxmlformats.org/officeDocument/2006/relationships" r:id="rId5"/>
          </a:graphicData>
        </a:graphic>
      </p:graphicFrame>
      <p:sp>
        <p:nvSpPr>
          <p:cNvPr id="11" name="TextBox 10">
            <a:extLst>
              <a:ext uri="{FF2B5EF4-FFF2-40B4-BE49-F238E27FC236}">
                <a16:creationId xmlns:a16="http://schemas.microsoft.com/office/drawing/2014/main" id="{1DAE3423-3402-4001-E9C8-B6BB00DD79FE}"/>
              </a:ext>
            </a:extLst>
          </p:cNvPr>
          <p:cNvSpPr txBox="1"/>
          <p:nvPr/>
        </p:nvSpPr>
        <p:spPr>
          <a:xfrm>
            <a:off x="5508104" y="3645024"/>
            <a:ext cx="3236984" cy="415498"/>
          </a:xfrm>
          <a:prstGeom prst="rect">
            <a:avLst/>
          </a:prstGeom>
          <a:noFill/>
        </p:spPr>
        <p:txBody>
          <a:bodyPr wrap="square" rtlCol="0">
            <a:spAutoFit/>
          </a:bodyPr>
          <a:lstStyle/>
          <a:p>
            <a:pPr algn="ctr"/>
            <a:r>
              <a:rPr lang="lv-LV" sz="1050" b="1" u="sng" dirty="0">
                <a:latin typeface="+mj-lt"/>
              </a:rPr>
              <a:t>Vidējais vērtējums 10 punktu skalā, </a:t>
            </a:r>
          </a:p>
          <a:p>
            <a:pPr algn="ctr"/>
            <a:r>
              <a:rPr lang="lv-LV" sz="1050" b="1" dirty="0">
                <a:latin typeface="+mj-lt"/>
              </a:rPr>
              <a:t>kur 1 nozīmē “</a:t>
            </a:r>
            <a:r>
              <a:rPr lang="en-US" sz="1050" b="1" dirty="0" err="1">
                <a:latin typeface="+mj-lt"/>
              </a:rPr>
              <a:t>nepavisam</a:t>
            </a:r>
            <a:r>
              <a:rPr lang="lv-LV" sz="1050" b="1" dirty="0">
                <a:latin typeface="+mj-lt"/>
              </a:rPr>
              <a:t>”, bet 10 nozīmē “</a:t>
            </a:r>
            <a:r>
              <a:rPr lang="en-US" sz="1050" b="1" dirty="0" err="1">
                <a:latin typeface="+mj-lt"/>
              </a:rPr>
              <a:t>pilnībā</a:t>
            </a:r>
            <a:r>
              <a:rPr lang="lv-LV" sz="1050" b="1" dirty="0">
                <a:latin typeface="+mj-lt"/>
              </a:rPr>
              <a:t>”</a:t>
            </a:r>
            <a:endParaRPr lang="en-US" sz="900" b="1" dirty="0">
              <a:latin typeface="+mj-lt"/>
            </a:endParaRPr>
          </a:p>
        </p:txBody>
      </p:sp>
      <p:sp>
        <p:nvSpPr>
          <p:cNvPr id="12" name="Rectangle 11">
            <a:extLst>
              <a:ext uri="{FF2B5EF4-FFF2-40B4-BE49-F238E27FC236}">
                <a16:creationId xmlns:a16="http://schemas.microsoft.com/office/drawing/2014/main" id="{4F4FC4B1-9F2E-B4BC-D4C7-F2D2BCEFAE7F}"/>
              </a:ext>
            </a:extLst>
          </p:cNvPr>
          <p:cNvSpPr>
            <a:spLocks noChangeArrowheads="1"/>
          </p:cNvSpPr>
          <p:nvPr/>
        </p:nvSpPr>
        <p:spPr bwMode="auto">
          <a:xfrm>
            <a:off x="3994584" y="5805264"/>
            <a:ext cx="5113920" cy="302028"/>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50" b="0" dirty="0">
                <a:solidFill>
                  <a:srgbClr val="333333"/>
                </a:solidFill>
                <a:latin typeface="+mj-lt"/>
              </a:rPr>
              <a:t>Bāze (n): respondenti ar dzirdes traucējumiem, kuri attiecīgo interneta vietni lieto visbiežāk</a:t>
            </a:r>
          </a:p>
        </p:txBody>
      </p:sp>
    </p:spTree>
    <p:extLst>
      <p:ext uri="{BB962C8B-B14F-4D97-AF65-F5344CB8AC3E}">
        <p14:creationId xmlns:p14="http://schemas.microsoft.com/office/powerpoint/2010/main" val="179214671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884407E1-548C-520E-51DC-5E5758460C7B}"/>
              </a:ext>
            </a:extLst>
          </p:cNvPr>
          <p:cNvGraphicFramePr/>
          <p:nvPr/>
        </p:nvGraphicFramePr>
        <p:xfrm>
          <a:off x="467544" y="1124744"/>
          <a:ext cx="5976664" cy="3038543"/>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12">
            <a:extLst>
              <a:ext uri="{FF2B5EF4-FFF2-40B4-BE49-F238E27FC236}">
                <a16:creationId xmlns:a16="http://schemas.microsoft.com/office/drawing/2014/main" id="{A40630C4-1CC2-98A9-726D-B7F3FC136824}"/>
              </a:ext>
            </a:extLst>
          </p:cNvPr>
          <p:cNvSpPr txBox="1">
            <a:spLocks/>
          </p:cNvSpPr>
          <p:nvPr/>
        </p:nvSpPr>
        <p:spPr>
          <a:xfrm>
            <a:off x="285751" y="65217"/>
            <a:ext cx="8569324" cy="405829"/>
          </a:xfrm>
          <a:prstGeom prst="rect">
            <a:avLst/>
          </a:prstGeom>
        </p:spPr>
        <p:txBody>
          <a:bodyPr/>
          <a:lstStyle/>
          <a:p>
            <a:pPr algn="l"/>
            <a:r>
              <a:rPr lang="lv-LV" sz="1800" dirty="0">
                <a:solidFill>
                  <a:srgbClr val="990033"/>
                </a:solidFill>
              </a:rPr>
              <a:t>Saskarsmes pieredze ar nepareizu valodas lietojumu mediju saturā</a:t>
            </a:r>
          </a:p>
        </p:txBody>
      </p:sp>
      <p:sp>
        <p:nvSpPr>
          <p:cNvPr id="4" name="Text Placeholder 4">
            <a:extLst>
              <a:ext uri="{FF2B5EF4-FFF2-40B4-BE49-F238E27FC236}">
                <a16:creationId xmlns:a16="http://schemas.microsoft.com/office/drawing/2014/main" id="{7D385A67-6FCE-73C8-DEFE-B724E1510D8F}"/>
              </a:ext>
            </a:extLst>
          </p:cNvPr>
          <p:cNvSpPr txBox="1">
            <a:spLocks/>
          </p:cNvSpPr>
          <p:nvPr/>
        </p:nvSpPr>
        <p:spPr>
          <a:xfrm>
            <a:off x="250165" y="555066"/>
            <a:ext cx="8744303" cy="405829"/>
          </a:xfrm>
          <a:prstGeom prst="rect">
            <a:avLst/>
          </a:prstGeom>
        </p:spPr>
        <p:txBody>
          <a:bodyPr/>
          <a:lstStyle/>
          <a:p>
            <a:pPr eaLnBrk="0" hangingPunct="0">
              <a:spcBef>
                <a:spcPct val="20000"/>
              </a:spcBef>
              <a:defRPr/>
            </a:pPr>
            <a:r>
              <a:rPr lang="lv-LV" sz="1100" b="1" dirty="0">
                <a:latin typeface="+mn-lt"/>
              </a:rPr>
              <a:t>Cik bieži pēdējā gada laikā mediju satura veidotāju (žurnālistu, raidījumu vadītāju) valodā  esat pamanījis katru no tālāk uzskaitītajām parādībām? </a:t>
            </a:r>
          </a:p>
        </p:txBody>
      </p:sp>
      <p:sp>
        <p:nvSpPr>
          <p:cNvPr id="6" name="Rectangle 5">
            <a:extLst>
              <a:ext uri="{FF2B5EF4-FFF2-40B4-BE49-F238E27FC236}">
                <a16:creationId xmlns:a16="http://schemas.microsoft.com/office/drawing/2014/main" id="{B362E12F-0C5F-ADAC-3A72-DB4E35550C8B}"/>
              </a:ext>
            </a:extLst>
          </p:cNvPr>
          <p:cNvSpPr>
            <a:spLocks noChangeArrowheads="1"/>
          </p:cNvSpPr>
          <p:nvPr/>
        </p:nvSpPr>
        <p:spPr bwMode="auto">
          <a:xfrm>
            <a:off x="3563888" y="4509120"/>
            <a:ext cx="3456384" cy="250240"/>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50" b="0" dirty="0">
                <a:solidFill>
                  <a:srgbClr val="333333"/>
                </a:solidFill>
                <a:latin typeface="+mj-lt"/>
              </a:rPr>
              <a:t>Bāze: respondenti ar dzirdes traucējumiem, n=</a:t>
            </a:r>
            <a:r>
              <a:rPr lang="lv-LV" sz="1050" dirty="0">
                <a:solidFill>
                  <a:srgbClr val="333333"/>
                </a:solidFill>
                <a:latin typeface="+mj-lt"/>
              </a:rPr>
              <a:t>243</a:t>
            </a:r>
            <a:endParaRPr lang="lv-LV" sz="1050" b="0" dirty="0">
              <a:solidFill>
                <a:srgbClr val="333333"/>
              </a:solidFill>
              <a:latin typeface="+mj-lt"/>
            </a:endParaRPr>
          </a:p>
        </p:txBody>
      </p:sp>
    </p:spTree>
    <p:extLst>
      <p:ext uri="{BB962C8B-B14F-4D97-AF65-F5344CB8AC3E}">
        <p14:creationId xmlns:p14="http://schemas.microsoft.com/office/powerpoint/2010/main" val="408251349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a:extLst>
              <a:ext uri="{FF2B5EF4-FFF2-40B4-BE49-F238E27FC236}">
                <a16:creationId xmlns:a16="http://schemas.microsoft.com/office/drawing/2014/main" id="{CD3B091C-63D5-4823-76E4-1FF98FDDCEFF}"/>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en-US" b="0" i="0" u="none" strike="noStrike" kern="1200" cap="none" spc="0" normalizeH="0" baseline="0" noProof="0" dirty="0" err="1">
                <a:ln>
                  <a:noFill/>
                </a:ln>
                <a:solidFill>
                  <a:srgbClr val="990033"/>
                </a:solidFill>
                <a:effectLst/>
                <a:uLnTx/>
                <a:uFillTx/>
                <a:latin typeface="+mj-lt"/>
                <a:ea typeface="+mj-ea"/>
                <a:cs typeface="+mj-cs"/>
              </a:rPr>
              <a:t>Interese</a:t>
            </a:r>
            <a:r>
              <a:rPr kumimoji="0" lang="en-US" b="0" i="0" u="none" strike="noStrike" kern="1200" cap="none" spc="0" normalizeH="0" baseline="0" noProof="0" dirty="0">
                <a:ln>
                  <a:noFill/>
                </a:ln>
                <a:solidFill>
                  <a:srgbClr val="990033"/>
                </a:solidFill>
                <a:effectLst/>
                <a:uLnTx/>
                <a:uFillTx/>
                <a:latin typeface="+mj-lt"/>
                <a:ea typeface="+mj-ea"/>
                <a:cs typeface="+mj-cs"/>
              </a:rPr>
              <a:t> par </a:t>
            </a:r>
            <a:r>
              <a:rPr kumimoji="0" lang="en-US" b="0" i="0" u="none" strike="noStrike" kern="1200" cap="none" spc="0" normalizeH="0" baseline="0" noProof="0" dirty="0" err="1">
                <a:ln>
                  <a:noFill/>
                </a:ln>
                <a:solidFill>
                  <a:srgbClr val="990033"/>
                </a:solidFill>
                <a:effectLst/>
                <a:uLnTx/>
                <a:uFillTx/>
                <a:latin typeface="+mj-lt"/>
                <a:ea typeface="+mj-ea"/>
                <a:cs typeface="+mj-cs"/>
              </a:rPr>
              <a:t>Latvijā</a:t>
            </a:r>
            <a:r>
              <a:rPr kumimoji="0" lang="en-US" b="0" i="0" u="none" strike="noStrike" kern="1200" cap="none" spc="0" normalizeH="0" baseline="0" noProof="0" dirty="0">
                <a:ln>
                  <a:noFill/>
                </a:ln>
                <a:solidFill>
                  <a:srgbClr val="990033"/>
                </a:solidFill>
                <a:effectLst/>
                <a:uLnTx/>
                <a:uFillTx/>
                <a:latin typeface="+mj-lt"/>
                <a:ea typeface="+mj-ea"/>
                <a:cs typeface="+mj-cs"/>
              </a:rPr>
              <a:t> </a:t>
            </a:r>
            <a:r>
              <a:rPr kumimoji="0" lang="en-US" b="0" i="0" u="none" strike="noStrike" kern="1200" cap="none" spc="0" normalizeH="0" baseline="0" noProof="0" dirty="0" err="1">
                <a:ln>
                  <a:noFill/>
                </a:ln>
                <a:solidFill>
                  <a:srgbClr val="990033"/>
                </a:solidFill>
                <a:effectLst/>
                <a:uLnTx/>
                <a:uFillTx/>
                <a:latin typeface="+mj-lt"/>
                <a:ea typeface="+mj-ea"/>
                <a:cs typeface="+mj-cs"/>
              </a:rPr>
              <a:t>veidotu</a:t>
            </a:r>
            <a:r>
              <a:rPr kumimoji="0" lang="en-US" b="0" i="0" u="none" strike="noStrike" kern="1200" cap="none" spc="0" normalizeH="0" baseline="0" noProof="0" dirty="0">
                <a:ln>
                  <a:noFill/>
                </a:ln>
                <a:solidFill>
                  <a:srgbClr val="990033"/>
                </a:solidFill>
                <a:effectLst/>
                <a:uLnTx/>
                <a:uFillTx/>
                <a:latin typeface="+mj-lt"/>
                <a:ea typeface="+mj-ea"/>
                <a:cs typeface="+mj-cs"/>
              </a:rPr>
              <a:t> </a:t>
            </a:r>
            <a:r>
              <a:rPr kumimoji="0" lang="en-US" b="0" i="0" u="none" strike="noStrike" kern="1200" cap="none" spc="0" normalizeH="0" baseline="0" noProof="0" dirty="0" err="1">
                <a:ln>
                  <a:noFill/>
                </a:ln>
                <a:solidFill>
                  <a:srgbClr val="990033"/>
                </a:solidFill>
                <a:effectLst/>
                <a:uLnTx/>
                <a:uFillTx/>
                <a:latin typeface="+mj-lt"/>
                <a:ea typeface="+mj-ea"/>
                <a:cs typeface="+mj-cs"/>
              </a:rPr>
              <a:t>mediju</a:t>
            </a:r>
            <a:r>
              <a:rPr kumimoji="0" lang="en-US" b="0" i="0" u="none" strike="noStrike" kern="1200" cap="none" spc="0" normalizeH="0" baseline="0" dirty="0">
                <a:ln>
                  <a:noFill/>
                </a:ln>
                <a:solidFill>
                  <a:srgbClr val="990033"/>
                </a:solidFill>
                <a:effectLst/>
                <a:uLnTx/>
                <a:uFillTx/>
                <a:latin typeface="+mj-lt"/>
                <a:ea typeface="+mj-ea"/>
                <a:cs typeface="+mj-cs"/>
              </a:rPr>
              <a:t> </a:t>
            </a:r>
            <a:r>
              <a:rPr kumimoji="0" lang="en-US" b="0" i="0" u="none" strike="noStrike" kern="1200" cap="none" spc="0" normalizeH="0" baseline="0" dirty="0" err="1">
                <a:ln>
                  <a:noFill/>
                </a:ln>
                <a:solidFill>
                  <a:srgbClr val="990033"/>
                </a:solidFill>
                <a:effectLst/>
                <a:uLnTx/>
                <a:uFillTx/>
                <a:latin typeface="+mj-lt"/>
                <a:ea typeface="+mj-ea"/>
                <a:cs typeface="+mj-cs"/>
              </a:rPr>
              <a:t>saturu</a:t>
            </a:r>
            <a:r>
              <a:rPr kumimoji="0" lang="en-US" b="0" i="0" u="none" strike="noStrike" kern="1200" cap="none" spc="0" normalizeH="0" baseline="0" dirty="0">
                <a:ln>
                  <a:noFill/>
                </a:ln>
                <a:solidFill>
                  <a:srgbClr val="990033"/>
                </a:solidFill>
                <a:effectLst/>
                <a:uLnTx/>
                <a:uFillTx/>
                <a:latin typeface="+mj-lt"/>
                <a:ea typeface="+mj-ea"/>
                <a:cs typeface="+mj-cs"/>
              </a:rPr>
              <a:t> </a:t>
            </a:r>
            <a:r>
              <a:rPr kumimoji="0" lang="en-US" b="0" i="0" u="none" strike="noStrike" kern="1200" cap="none" spc="0" normalizeH="0" baseline="0" dirty="0" err="1">
                <a:ln>
                  <a:noFill/>
                </a:ln>
                <a:solidFill>
                  <a:srgbClr val="990033"/>
                </a:solidFill>
                <a:effectLst/>
                <a:uLnTx/>
                <a:uFillTx/>
                <a:latin typeface="+mj-lt"/>
                <a:ea typeface="+mj-ea"/>
                <a:cs typeface="+mj-cs"/>
              </a:rPr>
              <a:t>krievu</a:t>
            </a:r>
            <a:r>
              <a:rPr kumimoji="0" lang="lv-LV" b="0" i="0" u="none" strike="noStrike" kern="1200" cap="none" spc="0" normalizeH="0" baseline="0" dirty="0">
                <a:ln>
                  <a:noFill/>
                </a:ln>
                <a:solidFill>
                  <a:srgbClr val="990033"/>
                </a:solidFill>
                <a:effectLst/>
                <a:uLnTx/>
                <a:uFillTx/>
                <a:latin typeface="+mj-lt"/>
                <a:ea typeface="+mj-ea"/>
                <a:cs typeface="+mj-cs"/>
              </a:rPr>
              <a:t> un angļu </a:t>
            </a:r>
            <a:r>
              <a:rPr kumimoji="0" lang="en-US" b="0" i="0" u="none" strike="noStrike" kern="1200" cap="none" spc="0" normalizeH="0" baseline="0" dirty="0" err="1">
                <a:ln>
                  <a:noFill/>
                </a:ln>
                <a:solidFill>
                  <a:srgbClr val="990033"/>
                </a:solidFill>
                <a:effectLst/>
                <a:uLnTx/>
                <a:uFillTx/>
                <a:latin typeface="+mj-lt"/>
                <a:ea typeface="+mj-ea"/>
                <a:cs typeface="+mj-cs"/>
              </a:rPr>
              <a:t>valodā</a:t>
            </a:r>
            <a:r>
              <a:rPr kumimoji="0" lang="lv-LV" b="0" i="0" u="none" strike="noStrike" kern="1200" cap="none" spc="0" normalizeH="0" baseline="0" dirty="0">
                <a:ln>
                  <a:noFill/>
                </a:ln>
                <a:solidFill>
                  <a:srgbClr val="990033"/>
                </a:solidFill>
                <a:effectLst/>
                <a:uLnTx/>
                <a:uFillTx/>
                <a:latin typeface="+mj-lt"/>
                <a:ea typeface="+mj-ea"/>
                <a:cs typeface="+mj-cs"/>
              </a:rPr>
              <a:t>s</a:t>
            </a:r>
            <a:endParaRPr kumimoji="0" lang="lv-LV"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787FDB05-6C82-5B64-DCB3-C78EFE68A00D}"/>
              </a:ext>
            </a:extLst>
          </p:cNvPr>
          <p:cNvSpPr txBox="1">
            <a:spLocks/>
          </p:cNvSpPr>
          <p:nvPr/>
        </p:nvSpPr>
        <p:spPr>
          <a:xfrm>
            <a:off x="467544" y="764704"/>
            <a:ext cx="4608512" cy="576064"/>
          </a:xfrm>
          <a:prstGeom prst="rect">
            <a:avLst/>
          </a:prstGeom>
        </p:spPr>
        <p:txBody>
          <a:bodyPr/>
          <a:lstStyle/>
          <a:p>
            <a:pPr eaLnBrk="0" hangingPunct="0">
              <a:spcBef>
                <a:spcPct val="20000"/>
              </a:spcBef>
              <a:defRPr/>
            </a:pPr>
            <a:r>
              <a:rPr lang="lv-LV" sz="1100" b="1" dirty="0">
                <a:latin typeface="+mn-lt"/>
              </a:rPr>
              <a:t>Vai Jūs lietojiet Latvijas mediju veidoto saturu </a:t>
            </a:r>
            <a:r>
              <a:rPr lang="lv-LV" sz="1100" b="1" u="sng" dirty="0">
                <a:latin typeface="+mn-lt"/>
              </a:rPr>
              <a:t>krievu</a:t>
            </a:r>
            <a:r>
              <a:rPr lang="lv-LV" sz="1100" b="1" dirty="0">
                <a:latin typeface="+mn-lt"/>
              </a:rPr>
              <a:t> valodā?</a:t>
            </a:r>
          </a:p>
          <a:p>
            <a:pPr eaLnBrk="0" hangingPunct="0">
              <a:spcBef>
                <a:spcPct val="20000"/>
              </a:spcBef>
              <a:defRPr/>
            </a:pPr>
            <a:r>
              <a:rPr lang="lv-LV" sz="1100" b="1" dirty="0">
                <a:latin typeface="+mn-lt"/>
              </a:rPr>
              <a:t> Vai Jūs lietojiet Latvijas mediju veidoto saturu </a:t>
            </a:r>
            <a:r>
              <a:rPr lang="lv-LV" sz="1100" b="1" u="sng" dirty="0">
                <a:latin typeface="+mn-lt"/>
              </a:rPr>
              <a:t>angļu</a:t>
            </a:r>
            <a:r>
              <a:rPr lang="lv-LV" sz="1100" b="1" dirty="0">
                <a:latin typeface="+mn-lt"/>
              </a:rPr>
              <a:t> valodā? </a:t>
            </a:r>
            <a:endParaRPr kumimoji="0" lang="lv-LV" sz="1100" b="1"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4F608BA5-456F-5949-1758-6ED11FC37AD2}"/>
              </a:ext>
            </a:extLst>
          </p:cNvPr>
          <p:cNvGraphicFramePr/>
          <p:nvPr/>
        </p:nvGraphicFramePr>
        <p:xfrm>
          <a:off x="322852" y="1588898"/>
          <a:ext cx="4033124" cy="2344158"/>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5">
            <a:extLst>
              <a:ext uri="{FF2B5EF4-FFF2-40B4-BE49-F238E27FC236}">
                <a16:creationId xmlns:a16="http://schemas.microsoft.com/office/drawing/2014/main" id="{59AF7FDC-0147-575D-5CBA-1D2DA24A0D61}"/>
              </a:ext>
            </a:extLst>
          </p:cNvPr>
          <p:cNvSpPr>
            <a:spLocks noChangeArrowheads="1"/>
          </p:cNvSpPr>
          <p:nvPr/>
        </p:nvSpPr>
        <p:spPr bwMode="auto">
          <a:xfrm>
            <a:off x="3131840" y="4725144"/>
            <a:ext cx="3456384" cy="250240"/>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50" b="0" dirty="0">
                <a:solidFill>
                  <a:srgbClr val="333333"/>
                </a:solidFill>
                <a:latin typeface="+mj-lt"/>
              </a:rPr>
              <a:t>Bāze: respondenti ar dzirdes traucējumiem, n=</a:t>
            </a:r>
            <a:r>
              <a:rPr lang="lv-LV" sz="1050" dirty="0">
                <a:solidFill>
                  <a:srgbClr val="333333"/>
                </a:solidFill>
                <a:latin typeface="+mj-lt"/>
              </a:rPr>
              <a:t>243</a:t>
            </a:r>
            <a:endParaRPr lang="lv-LV" sz="1050" b="0" dirty="0">
              <a:solidFill>
                <a:srgbClr val="333333"/>
              </a:solidFill>
              <a:latin typeface="+mj-lt"/>
            </a:endParaRPr>
          </a:p>
        </p:txBody>
      </p:sp>
      <p:graphicFrame>
        <p:nvGraphicFramePr>
          <p:cNvPr id="7" name="Chart 6">
            <a:extLst>
              <a:ext uri="{FF2B5EF4-FFF2-40B4-BE49-F238E27FC236}">
                <a16:creationId xmlns:a16="http://schemas.microsoft.com/office/drawing/2014/main" id="{63B4D432-03D5-111D-3DD7-40792897886C}"/>
              </a:ext>
            </a:extLst>
          </p:cNvPr>
          <p:cNvGraphicFramePr/>
          <p:nvPr/>
        </p:nvGraphicFramePr>
        <p:xfrm>
          <a:off x="4788026" y="1656757"/>
          <a:ext cx="4249148" cy="2304256"/>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Placeholder 4">
            <a:extLst>
              <a:ext uri="{FF2B5EF4-FFF2-40B4-BE49-F238E27FC236}">
                <a16:creationId xmlns:a16="http://schemas.microsoft.com/office/drawing/2014/main" id="{2BACEB97-5C0A-085C-922B-6AC51ACCEF71}"/>
              </a:ext>
            </a:extLst>
          </p:cNvPr>
          <p:cNvSpPr txBox="1">
            <a:spLocks/>
          </p:cNvSpPr>
          <p:nvPr/>
        </p:nvSpPr>
        <p:spPr>
          <a:xfrm>
            <a:off x="5004048" y="1235177"/>
            <a:ext cx="3961795" cy="249607"/>
          </a:xfrm>
          <a:prstGeom prst="rect">
            <a:avLst/>
          </a:prstGeom>
        </p:spPr>
        <p:txBody>
          <a:bodyPr/>
          <a:lstStyle/>
          <a:p>
            <a:pPr algn="ctr" eaLnBrk="0" hangingPunct="0">
              <a:spcBef>
                <a:spcPct val="20000"/>
              </a:spcBef>
              <a:defRPr/>
            </a:pPr>
            <a:r>
              <a:rPr lang="lv-LV" sz="1100" b="1" dirty="0">
                <a:latin typeface="+mn-lt"/>
              </a:rPr>
              <a:t>Lieto Latvijas mediju veidoto saturu … </a:t>
            </a:r>
          </a:p>
        </p:txBody>
      </p:sp>
      <p:sp>
        <p:nvSpPr>
          <p:cNvPr id="9" name="Text Placeholder 4">
            <a:extLst>
              <a:ext uri="{FF2B5EF4-FFF2-40B4-BE49-F238E27FC236}">
                <a16:creationId xmlns:a16="http://schemas.microsoft.com/office/drawing/2014/main" id="{BB0E9F16-3927-7621-66E1-5C562112A851}"/>
              </a:ext>
            </a:extLst>
          </p:cNvPr>
          <p:cNvSpPr txBox="1">
            <a:spLocks/>
          </p:cNvSpPr>
          <p:nvPr/>
        </p:nvSpPr>
        <p:spPr>
          <a:xfrm>
            <a:off x="5796137" y="3933056"/>
            <a:ext cx="2592288" cy="249607"/>
          </a:xfrm>
          <a:prstGeom prst="rect">
            <a:avLst/>
          </a:prstGeom>
        </p:spPr>
        <p:txBody>
          <a:bodyPr/>
          <a:lstStyle/>
          <a:p>
            <a:pPr algn="ctr" eaLnBrk="0" hangingPunct="0">
              <a:spcBef>
                <a:spcPct val="20000"/>
              </a:spcBef>
              <a:defRPr/>
            </a:pPr>
            <a:r>
              <a:rPr lang="lv-LV" sz="1000" b="1" dirty="0">
                <a:latin typeface="+mn-lt"/>
              </a:rPr>
              <a:t>Respondentu vecums</a:t>
            </a:r>
          </a:p>
        </p:txBody>
      </p:sp>
    </p:spTree>
    <p:extLst>
      <p:ext uri="{BB962C8B-B14F-4D97-AF65-F5344CB8AC3E}">
        <p14:creationId xmlns:p14="http://schemas.microsoft.com/office/powerpoint/2010/main" val="31618026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CF6BD1E-495E-3FA5-B6ED-B928E0A7E057}"/>
              </a:ext>
            </a:extLst>
          </p:cNvPr>
          <p:cNvSpPr>
            <a:spLocks noChangeArrowheads="1"/>
          </p:cNvSpPr>
          <p:nvPr/>
        </p:nvSpPr>
        <p:spPr bwMode="auto">
          <a:xfrm>
            <a:off x="683568" y="332656"/>
            <a:ext cx="8064896" cy="5739532"/>
          </a:xfrm>
          <a:prstGeom prst="rect">
            <a:avLst/>
          </a:prstGeom>
          <a:noFill/>
          <a:ln w="9525">
            <a:noFill/>
            <a:miter lim="800000"/>
            <a:headEnd/>
            <a:tailEnd/>
          </a:ln>
        </p:spPr>
        <p:txBody>
          <a:bodyPr/>
          <a:lstStyle/>
          <a:p>
            <a:pPr marL="0" lvl="1">
              <a:lnSpc>
                <a:spcPct val="120000"/>
              </a:lnSpc>
              <a:spcBef>
                <a:spcPct val="60000"/>
              </a:spcBef>
              <a:buClr>
                <a:srgbClr val="CC3300"/>
              </a:buClr>
            </a:pPr>
            <a:r>
              <a:rPr lang="lv-LV" altLang="lv-LV" sz="2000" dirty="0">
                <a:latin typeface="+mj-lt"/>
                <a:ea typeface="+mj-ea"/>
                <a:cs typeface="+mj-cs"/>
              </a:rPr>
              <a:t>Kontaktinformācija:</a:t>
            </a:r>
          </a:p>
          <a:p>
            <a:pPr marL="0" lvl="1">
              <a:spcBef>
                <a:spcPts val="0"/>
              </a:spcBef>
              <a:buClr>
                <a:srgbClr val="CC3300"/>
              </a:buClr>
            </a:pPr>
            <a:endParaRPr lang="lv-LV" altLang="lv-LV" sz="1200" b="1" dirty="0">
              <a:solidFill>
                <a:schemeClr val="tx1">
                  <a:lumMod val="65000"/>
                  <a:lumOff val="35000"/>
                </a:schemeClr>
              </a:solidFill>
              <a:latin typeface="Calibri" pitchFamily="34" charset="0"/>
            </a:endParaRPr>
          </a:p>
          <a:p>
            <a:pPr marL="0" lvl="1">
              <a:spcBef>
                <a:spcPts val="0"/>
              </a:spcBef>
              <a:buClr>
                <a:srgbClr val="CC3300"/>
              </a:buClr>
            </a:pPr>
            <a:endParaRPr lang="lv-LV" altLang="lv-LV" sz="1200" b="1" dirty="0">
              <a:solidFill>
                <a:schemeClr val="tx1">
                  <a:lumMod val="65000"/>
                  <a:lumOff val="35000"/>
                </a:schemeClr>
              </a:solidFill>
              <a:latin typeface="Calibri" pitchFamily="34" charset="0"/>
            </a:endParaRPr>
          </a:p>
          <a:p>
            <a:pPr marL="0" lvl="1">
              <a:spcBef>
                <a:spcPts val="0"/>
              </a:spcBef>
              <a:buClr>
                <a:srgbClr val="CC3300"/>
              </a:buClr>
            </a:pPr>
            <a:endParaRPr lang="lv-LV" altLang="lv-LV" sz="1200" b="1" dirty="0">
              <a:solidFill>
                <a:schemeClr val="tx1">
                  <a:lumMod val="65000"/>
                  <a:lumOff val="35000"/>
                </a:schemeClr>
              </a:solidFill>
              <a:latin typeface="Calibri" pitchFamily="34" charset="0"/>
            </a:endParaRPr>
          </a:p>
          <a:p>
            <a:pPr marL="0" lvl="1">
              <a:spcBef>
                <a:spcPts val="0"/>
              </a:spcBef>
              <a:buClr>
                <a:srgbClr val="CC3300"/>
              </a:buClr>
            </a:pPr>
            <a:r>
              <a:rPr lang="lv-LV" altLang="lv-LV" sz="1400" b="1" dirty="0">
                <a:solidFill>
                  <a:schemeClr val="tx1">
                    <a:lumMod val="65000"/>
                    <a:lumOff val="35000"/>
                  </a:schemeClr>
                </a:solidFill>
                <a:latin typeface="Calibri" pitchFamily="34" charset="0"/>
              </a:rPr>
              <a:t>Tirgus un sociālo pētījumu centrs «Latvijas Fakti»</a:t>
            </a:r>
          </a:p>
          <a:p>
            <a:pPr marL="0" lvl="1">
              <a:spcBef>
                <a:spcPts val="0"/>
              </a:spcBef>
              <a:buClr>
                <a:srgbClr val="CC3300"/>
              </a:buClr>
            </a:pPr>
            <a:r>
              <a:rPr lang="lv-LV" altLang="lv-LV" sz="1400" dirty="0">
                <a:solidFill>
                  <a:schemeClr val="tx1">
                    <a:lumMod val="65000"/>
                    <a:lumOff val="35000"/>
                  </a:schemeClr>
                </a:solidFill>
                <a:latin typeface="Calibri" pitchFamily="34" charset="0"/>
              </a:rPr>
              <a:t>Adrese:	Bruņinieku iela 8a-5, Rīga, LV-1010</a:t>
            </a:r>
          </a:p>
          <a:p>
            <a:pPr marL="0" lvl="1">
              <a:spcBef>
                <a:spcPts val="0"/>
              </a:spcBef>
              <a:buClr>
                <a:srgbClr val="CC3300"/>
              </a:buClr>
            </a:pPr>
            <a:r>
              <a:rPr lang="lv-LV" altLang="lv-LV" sz="1400" dirty="0">
                <a:solidFill>
                  <a:schemeClr val="tx1">
                    <a:lumMod val="65000"/>
                    <a:lumOff val="35000"/>
                  </a:schemeClr>
                </a:solidFill>
                <a:latin typeface="Calibri" pitchFamily="34" charset="0"/>
              </a:rPr>
              <a:t>web:	</a:t>
            </a:r>
            <a:r>
              <a:rPr lang="lv-LV" altLang="lv-LV" sz="1400" dirty="0">
                <a:solidFill>
                  <a:schemeClr val="tx1">
                    <a:lumMod val="65000"/>
                    <a:lumOff val="35000"/>
                  </a:schemeClr>
                </a:solidFill>
                <a:latin typeface="Calibri" pitchFamily="34" charset="0"/>
                <a:hlinkClick r:id="rId2"/>
              </a:rPr>
              <a:t>www.latvianfacts.lv</a:t>
            </a:r>
            <a:r>
              <a:rPr lang="lv-LV" altLang="lv-LV" sz="1400" dirty="0">
                <a:solidFill>
                  <a:schemeClr val="tx1">
                    <a:lumMod val="65000"/>
                    <a:lumOff val="35000"/>
                  </a:schemeClr>
                </a:solidFill>
                <a:latin typeface="Calibri" pitchFamily="34" charset="0"/>
              </a:rPr>
              <a:t> </a:t>
            </a:r>
          </a:p>
          <a:p>
            <a:pPr marL="0" lvl="1">
              <a:lnSpc>
                <a:spcPct val="120000"/>
              </a:lnSpc>
              <a:spcBef>
                <a:spcPct val="60000"/>
              </a:spcBef>
              <a:buClr>
                <a:srgbClr val="CC3300"/>
              </a:buClr>
            </a:pPr>
            <a:endParaRPr lang="lv-LV" altLang="lv-LV" sz="1400" b="1" dirty="0">
              <a:solidFill>
                <a:srgbClr val="000000"/>
              </a:solidFill>
              <a:latin typeface="Calibri" pitchFamily="34" charset="0"/>
            </a:endParaRPr>
          </a:p>
          <a:p>
            <a:pPr marL="0" lvl="1">
              <a:spcBef>
                <a:spcPts val="2400"/>
              </a:spcBef>
              <a:buClr>
                <a:srgbClr val="CC3300"/>
              </a:buClr>
            </a:pPr>
            <a:r>
              <a:rPr lang="lv-LV" altLang="lv-LV" sz="1400" b="1" dirty="0">
                <a:solidFill>
                  <a:schemeClr val="tx1">
                    <a:lumMod val="65000"/>
                    <a:lumOff val="35000"/>
                  </a:schemeClr>
                </a:solidFill>
                <a:latin typeface="Calibri" pitchFamily="34" charset="0"/>
              </a:rPr>
              <a:t>Oksana Kurcalte</a:t>
            </a:r>
          </a:p>
          <a:p>
            <a:pPr marL="0" lvl="1">
              <a:spcBef>
                <a:spcPts val="0"/>
              </a:spcBef>
              <a:buClr>
                <a:srgbClr val="CC3300"/>
              </a:buClr>
            </a:pPr>
            <a:r>
              <a:rPr lang="lv-LV" altLang="lv-LV" sz="1400" dirty="0">
                <a:solidFill>
                  <a:schemeClr val="tx1">
                    <a:lumMod val="65000"/>
                    <a:lumOff val="35000"/>
                  </a:schemeClr>
                </a:solidFill>
                <a:latin typeface="Calibri" pitchFamily="34" charset="0"/>
              </a:rPr>
              <a:t>Vecākā projektu vadītāja</a:t>
            </a:r>
          </a:p>
          <a:p>
            <a:pPr marL="0" lvl="1">
              <a:spcBef>
                <a:spcPts val="0"/>
              </a:spcBef>
              <a:buClr>
                <a:srgbClr val="CC3300"/>
              </a:buClr>
            </a:pPr>
            <a:r>
              <a:rPr lang="lv-LV" altLang="lv-LV" sz="1400" dirty="0">
                <a:solidFill>
                  <a:schemeClr val="tx1">
                    <a:lumMod val="65000"/>
                    <a:lumOff val="35000"/>
                  </a:schemeClr>
                </a:solidFill>
                <a:latin typeface="Calibri" pitchFamily="34" charset="0"/>
              </a:rPr>
              <a:t>Tālrunis:	+371 67314002</a:t>
            </a:r>
          </a:p>
          <a:p>
            <a:pPr marL="0" lvl="1">
              <a:spcBef>
                <a:spcPts val="0"/>
              </a:spcBef>
              <a:buClr>
                <a:srgbClr val="CC3300"/>
              </a:buClr>
            </a:pPr>
            <a:r>
              <a:rPr lang="lv-LV" altLang="lv-LV" sz="1400" dirty="0">
                <a:solidFill>
                  <a:schemeClr val="tx1">
                    <a:lumMod val="65000"/>
                    <a:lumOff val="35000"/>
                  </a:schemeClr>
                </a:solidFill>
                <a:latin typeface="Calibri" pitchFamily="34" charset="0"/>
              </a:rPr>
              <a:t>E-pasts:	</a:t>
            </a:r>
            <a:r>
              <a:rPr lang="lv-LV" altLang="lv-LV" sz="1400" dirty="0">
                <a:solidFill>
                  <a:schemeClr val="tx1">
                    <a:lumMod val="65000"/>
                    <a:lumOff val="35000"/>
                  </a:schemeClr>
                </a:solidFill>
                <a:latin typeface="Calibri" pitchFamily="34" charset="0"/>
                <a:hlinkClick r:id="rId3"/>
              </a:rPr>
              <a:t>sana@latfacts.lv</a:t>
            </a:r>
            <a:r>
              <a:rPr lang="lv-LV" altLang="lv-LV" sz="1400" dirty="0">
                <a:solidFill>
                  <a:schemeClr val="tx1">
                    <a:lumMod val="65000"/>
                    <a:lumOff val="35000"/>
                  </a:schemeClr>
                </a:solidFill>
                <a:latin typeface="Calibri" pitchFamily="34" charset="0"/>
              </a:rPr>
              <a:t> </a:t>
            </a:r>
          </a:p>
          <a:p>
            <a:pPr marL="0" lvl="1">
              <a:spcBef>
                <a:spcPts val="0"/>
              </a:spcBef>
              <a:buClr>
                <a:srgbClr val="CC3300"/>
              </a:buClr>
            </a:pPr>
            <a:endParaRPr lang="lv-LV" altLang="lv-LV" sz="1400" b="1" dirty="0">
              <a:solidFill>
                <a:schemeClr val="tx1">
                  <a:lumMod val="65000"/>
                  <a:lumOff val="35000"/>
                </a:schemeClr>
              </a:solidFill>
              <a:latin typeface="Calibri" pitchFamily="34" charset="0"/>
            </a:endParaRPr>
          </a:p>
          <a:p>
            <a:pPr marL="0" lvl="1">
              <a:lnSpc>
                <a:spcPct val="120000"/>
              </a:lnSpc>
              <a:spcBef>
                <a:spcPct val="60000"/>
              </a:spcBef>
              <a:buClr>
                <a:srgbClr val="CC3300"/>
              </a:buClr>
            </a:pPr>
            <a:endParaRPr lang="lv-LV" altLang="lv-LV" sz="1200" b="1" dirty="0">
              <a:solidFill>
                <a:srgbClr val="000000"/>
              </a:solidFill>
              <a:latin typeface="Calibri" pitchFamily="34" charset="0"/>
            </a:endParaRPr>
          </a:p>
        </p:txBody>
      </p:sp>
      <p:pic>
        <p:nvPicPr>
          <p:cNvPr id="3" name="Picture 2">
            <a:extLst>
              <a:ext uri="{FF2B5EF4-FFF2-40B4-BE49-F238E27FC236}">
                <a16:creationId xmlns:a16="http://schemas.microsoft.com/office/drawing/2014/main" id="{8458CBC7-6680-18AD-16C4-EF25C593F05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02785" y="1069547"/>
            <a:ext cx="2573310" cy="862031"/>
          </a:xfrm>
          <a:prstGeom prst="rect">
            <a:avLst/>
          </a:prstGeom>
        </p:spPr>
      </p:pic>
    </p:spTree>
    <p:extLst>
      <p:ext uri="{BB962C8B-B14F-4D97-AF65-F5344CB8AC3E}">
        <p14:creationId xmlns:p14="http://schemas.microsoft.com/office/powerpoint/2010/main" val="2397990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928E0C2-79B4-255C-D042-65B94BEFDEAA}"/>
              </a:ext>
            </a:extLst>
          </p:cNvPr>
          <p:cNvSpPr>
            <a:spLocks noChangeArrowheads="1"/>
          </p:cNvSpPr>
          <p:nvPr/>
        </p:nvSpPr>
        <p:spPr bwMode="auto">
          <a:xfrm>
            <a:off x="503548" y="472260"/>
            <a:ext cx="8136904" cy="5913480"/>
          </a:xfrm>
          <a:prstGeom prst="rect">
            <a:avLst/>
          </a:prstGeom>
          <a:noFill/>
          <a:ln w="9525">
            <a:noFill/>
            <a:miter lim="800000"/>
            <a:headEnd/>
            <a:tailEnd/>
          </a:ln>
        </p:spPr>
        <p:txBody>
          <a:bodyPr/>
          <a:lstStyle/>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Valodas celiņus latviešu valodā TV programmām svešvalodā, kas veidoti ar mākslīgā intelekta palīdzību/starpniecību, ir pamanījuši 39% aptaujas dalībnieku, visbiežāk jaunieši vecumā līdz 24 gadiem (46%). Gandrīz visi šie respondenti ir pamanījuši atšķirības starp tradicionāli veidotu valodas celiņu (cilvēka ierunāts vai dublēts) un mākslīgā intelekta veidotu valodas celiņu (dažādi mākslīgi/tehnoloģiski risinājumi) (88%), kā arī ir pamanījuši kļūdas mākslīgā intelekta veidotajos valodas celiņos (86% respondentu). Par to, cik ļoti kļūdas mākslīgā intelekta veidotajos valodas celiņos ir traucējušas uztvert programmas saturu, domas dalījās – 49% gadījumu tika pausts viedoklis, ka tās kopumā traucē, savukārt 47% respondentu uzskata, ka tās kopumā netraucē.</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Aptaujas gaitā respondenti tika lūgti vērtēt, cik pareizs un saprotams ir latviešu valodas lietojums ziņu un informatīvi analītiskajos raidījumos, kultūras un izglītojošajos raidījumos un izklaides saturā dažādos TV un radio kanālos, kā arī vispārēji novērtēt latviešu valodas lietojuma kvalitāti dažādās interneta vietnēs. Pārliecinoši pozitīvāk latviešu valodas lietojums tika vērtēts Latvijas sabiedriskajos medijos – LTV1, LTV7, LR1, LR2, LR3 un LSM.lv. </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Televīzijā pēc visiem kritērijiem (ziņas un  informatīvi analītiskie raidījumi; kultūras un izglītojošie raidījumi; izklaides raidījumi, šovi, filmas un seriāli) latviešu valodas lietojums vispozitīvāk tika vērtēts LTV1, otrajā vietā ierindojās LTV7, trešajā TV3. Salīdzinoši rezervētāk vērtētie kanāli ir TV3 </a:t>
            </a:r>
            <a:r>
              <a:rPr lang="lv-LV" sz="1100" dirty="0" err="1">
                <a:solidFill>
                  <a:srgbClr val="000000"/>
                </a:solidFill>
                <a:latin typeface="Calibri" pitchFamily="34" charset="0"/>
              </a:rPr>
              <a:t>Life</a:t>
            </a:r>
            <a:r>
              <a:rPr lang="lv-LV" sz="1100" dirty="0">
                <a:solidFill>
                  <a:srgbClr val="000000"/>
                </a:solidFill>
                <a:latin typeface="Calibri" pitchFamily="34" charset="0"/>
              </a:rPr>
              <a:t> un 360 TV.</a:t>
            </a:r>
          </a:p>
          <a:p>
            <a:pPr marL="1828800" lvl="3" indent="-457200" algn="just">
              <a:lnSpc>
                <a:spcPct val="120000"/>
              </a:lnSpc>
              <a:spcBef>
                <a:spcPts val="600"/>
              </a:spcBef>
              <a:buClr>
                <a:srgbClr val="CC3300"/>
              </a:buClr>
              <a:buFont typeface="Wingdings" panose="05000000000000000000" pitchFamily="2" charset="2"/>
              <a:buChar char="Ø"/>
            </a:pPr>
            <a:r>
              <a:rPr lang="lv-LV" sz="1100" dirty="0">
                <a:solidFill>
                  <a:srgbClr val="000000"/>
                </a:solidFill>
                <a:latin typeface="Calibri" pitchFamily="34" charset="0"/>
              </a:rPr>
              <a:t>LTV1 pēc visiem kritērijiem latviešu valodas lietojumu 10 punktu skalā ar kādu no divām augstākajām vērtējumu atzīmēm (9-10 punkti) vērtēja 58%-60% respondentu, vidējais vērtējums sasniedza 8,7 punktus;</a:t>
            </a:r>
          </a:p>
          <a:p>
            <a:pPr marL="1828800" lvl="3" indent="-457200" algn="just">
              <a:lnSpc>
                <a:spcPct val="120000"/>
              </a:lnSpc>
              <a:spcBef>
                <a:spcPts val="600"/>
              </a:spcBef>
              <a:buClr>
                <a:srgbClr val="CC3300"/>
              </a:buClr>
              <a:buFont typeface="Wingdings" panose="05000000000000000000" pitchFamily="2" charset="2"/>
              <a:buChar char="Ø"/>
            </a:pPr>
            <a:r>
              <a:rPr lang="lv-LV" sz="1100" dirty="0">
                <a:solidFill>
                  <a:srgbClr val="000000"/>
                </a:solidFill>
                <a:latin typeface="Calibri" pitchFamily="34" charset="0"/>
              </a:rPr>
              <a:t>LTV7 latviešu valodas lietojumu visās anketas pozīcijās 10 punktu skalā ar kādu no divām augstākajām vērtējumu atzīmēm (9-10 punkti) vērtēja 49%-50% respondentu, vidējais vērtējums sasniedza 8,6 punktus;</a:t>
            </a:r>
          </a:p>
          <a:p>
            <a:pPr marL="1828800" lvl="3" indent="-457200" algn="just">
              <a:lnSpc>
                <a:spcPct val="120000"/>
              </a:lnSpc>
              <a:spcBef>
                <a:spcPts val="600"/>
              </a:spcBef>
              <a:buClr>
                <a:srgbClr val="CC3300"/>
              </a:buClr>
              <a:buFont typeface="Wingdings" panose="05000000000000000000" pitchFamily="2" charset="2"/>
              <a:buChar char="Ø"/>
            </a:pPr>
            <a:r>
              <a:rPr lang="lv-LV" sz="1100" dirty="0">
                <a:solidFill>
                  <a:srgbClr val="000000"/>
                </a:solidFill>
                <a:latin typeface="Calibri" pitchFamily="34" charset="0"/>
              </a:rPr>
              <a:t>TV3 pēc visiem kritērijiem latviešu valodas lietojumu 10 punktu skalā ar kādu no divām augstākajām vērtējumu atzīmēm (9-10 punkti) vērtēja 43%-47% respondentu, vidējais vērtējums sasniedza 8,5 punktus;</a:t>
            </a:r>
          </a:p>
          <a:p>
            <a:pPr marL="1828800" lvl="3" indent="-457200" algn="just">
              <a:lnSpc>
                <a:spcPct val="120000"/>
              </a:lnSpc>
              <a:spcBef>
                <a:spcPts val="600"/>
              </a:spcBef>
              <a:buClr>
                <a:srgbClr val="CC3300"/>
              </a:buClr>
              <a:buFont typeface="Wingdings" panose="05000000000000000000" pitchFamily="2" charset="2"/>
              <a:buChar char="Ø"/>
            </a:pPr>
            <a:r>
              <a:rPr lang="lv-LV" sz="1100" dirty="0">
                <a:solidFill>
                  <a:srgbClr val="000000"/>
                </a:solidFill>
                <a:latin typeface="Calibri" pitchFamily="34" charset="0"/>
              </a:rPr>
              <a:t>Arī visi pārējie aptaujā iekļautie TV kanāli vidēji tika vērtēti ar augstāku atzīmi par 8 punktiem, kas 10 punktu skalā uzskatāms par pozitīvu vērtējumu. Kritiski (1-5 punkti) latviešu valodas lietojuma pareizumu un saprotamību aptaujā iekļautajos TV kanālos vērtēja ne vairāk kā 6% aptaujāto Latvijas iedzīvotāju, kuri skatās televīziju latviešu valodā.</a:t>
            </a:r>
          </a:p>
        </p:txBody>
      </p:sp>
    </p:spTree>
    <p:extLst>
      <p:ext uri="{BB962C8B-B14F-4D97-AF65-F5344CB8AC3E}">
        <p14:creationId xmlns:p14="http://schemas.microsoft.com/office/powerpoint/2010/main" val="35363155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2.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3.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4.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5.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6.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7.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8.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9.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12584</TotalTime>
  <Words>7389</Words>
  <Application>Microsoft Office PowerPoint</Application>
  <PresentationFormat>On-screen Show (4:3)</PresentationFormat>
  <Paragraphs>604</Paragraphs>
  <Slides>88</Slides>
  <Notes>2</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88</vt:i4>
      </vt:variant>
    </vt:vector>
  </HeadingPairs>
  <TitlesOfParts>
    <vt:vector size="93" baseType="lpstr">
      <vt:lpstr>Arial</vt:lpstr>
      <vt:lpstr>Calibri</vt:lpstr>
      <vt:lpstr>Wingdings</vt:lpstr>
      <vt:lpstr>Office Theme</vt:lpstr>
      <vt:lpstr>Equation.3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LATVIJAS FAKTI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Oskars</dc:creator>
  <cp:lastModifiedBy>Oskars Zalāns</cp:lastModifiedBy>
  <cp:revision>598</cp:revision>
  <dcterms:created xsi:type="dcterms:W3CDTF">2013-02-28T14:24:12Z</dcterms:created>
  <dcterms:modified xsi:type="dcterms:W3CDTF">2024-01-24T13:53:31Z</dcterms:modified>
</cp:coreProperties>
</file>