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omments/modernComment_161_B9018DE4.xml" ContentType="application/vnd.ms-powerpoint.comment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8"/>
  </p:notesMasterIdLst>
  <p:handoutMasterIdLst>
    <p:handoutMasterId r:id="rId49"/>
  </p:handoutMasterIdLst>
  <p:sldIdLst>
    <p:sldId id="273" r:id="rId2"/>
    <p:sldId id="257" r:id="rId3"/>
    <p:sldId id="367" r:id="rId4"/>
    <p:sldId id="376" r:id="rId5"/>
    <p:sldId id="317" r:id="rId6"/>
    <p:sldId id="349" r:id="rId7"/>
    <p:sldId id="351" r:id="rId8"/>
    <p:sldId id="315" r:id="rId9"/>
    <p:sldId id="325" r:id="rId10"/>
    <p:sldId id="333" r:id="rId11"/>
    <p:sldId id="332" r:id="rId12"/>
    <p:sldId id="318" r:id="rId13"/>
    <p:sldId id="377" r:id="rId14"/>
    <p:sldId id="378" r:id="rId15"/>
    <p:sldId id="379" r:id="rId16"/>
    <p:sldId id="380" r:id="rId17"/>
    <p:sldId id="381" r:id="rId18"/>
    <p:sldId id="326" r:id="rId19"/>
    <p:sldId id="382" r:id="rId20"/>
    <p:sldId id="321" r:id="rId21"/>
    <p:sldId id="329" r:id="rId22"/>
    <p:sldId id="330" r:id="rId23"/>
    <p:sldId id="335" r:id="rId24"/>
    <p:sldId id="353" r:id="rId25"/>
    <p:sldId id="336" r:id="rId26"/>
    <p:sldId id="300" r:id="rId27"/>
    <p:sldId id="348" r:id="rId28"/>
    <p:sldId id="337" r:id="rId29"/>
    <p:sldId id="338" r:id="rId30"/>
    <p:sldId id="339" r:id="rId31"/>
    <p:sldId id="341" r:id="rId32"/>
    <p:sldId id="278" r:id="rId33"/>
    <p:sldId id="342" r:id="rId34"/>
    <p:sldId id="344" r:id="rId35"/>
    <p:sldId id="368" r:id="rId36"/>
    <p:sldId id="375" r:id="rId37"/>
    <p:sldId id="374" r:id="rId38"/>
    <p:sldId id="369" r:id="rId39"/>
    <p:sldId id="370" r:id="rId40"/>
    <p:sldId id="371" r:id="rId41"/>
    <p:sldId id="305" r:id="rId42"/>
    <p:sldId id="373" r:id="rId43"/>
    <p:sldId id="343" r:id="rId44"/>
    <p:sldId id="345" r:id="rId45"/>
    <p:sldId id="347" r:id="rId46"/>
    <p:sldId id="361" r:id="rId4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5C85C49-8B46-0CFA-2B1B-E2C4D9FA0BAA}" name="Mareks Ščerbans" initials="MŠ" userId="S::mareks.scerbans@neplp.lv::4492be33-1d1c-49bd-bd4e-d170bb98c5fa" providerId="AD"/>
  <p188:author id="{BE921B6A-D8D2-653F-4E5A-621D0D06CC14}" name="Ilva Milzarāja" initials="IM" userId="S::ilva.milzaraja@neplpadome.lv::deab9f28-663d-4abd-9940-c8e1637fc490" providerId="AD"/>
  <p188:author id="{F0A2BFA4-E6A5-6B34-1BB4-255CBD835BB7}" name="Dita Remberga" initials="DR" userId="S::dita.remberga@neplp.lv::842d07ee-a8d6-400e-8aed-d6f66951472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26C6A7-E3B9-CEE9-A743-21DD344E7B31}" v="6" dt="2026-07-14T08:37:41.2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55" Type="http://schemas.microsoft.com/office/2018/10/relationships/authors" Target="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/Relationships>
</file>

<file path=ppt/comments/modernComment_161_B9018DE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D1DDB469-C51C-4376-A9CE-583CB8D666BC}" authorId="{05C85C49-8B46-0CFA-2B1B-E2C4D9FA0BAA}" created="2026-05-28T10:48:17.52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103886820" sldId="353"/>
      <ac:spMk id="6" creationId="{09A14C45-803F-7131-50D3-9D5C98F365C9}"/>
      <ac:txMk cp="1" len="103">
        <ac:context len="353" hash="3917034947"/>
      </ac:txMk>
    </ac:txMkLst>
    <p188:pos x="8627383" y="615406"/>
    <p188:txBody>
      <a:bodyPr/>
      <a:lstStyle/>
      <a:p>
        <a:r>
          <a:rPr lang="lv-LV"/>
          <a:t>Šo atstāju, jo joprojām ir pašvaldību raidījumi un tie var tikt izmantoti arī Saeimas vēlēšanu deputātu kandidātu popularizēšanai. Varētu būt lietderīgi sniegt vēstījumu, ka Padomei joprojām ir zināms par šiem raidījumiem.</a:t>
        </a:r>
      </a:p>
    </p188:txBody>
  </p188:cm>
  <p188:cm id="{2D0E6944-EA16-4FFF-B454-7BA0657DC8CF}" authorId="{05C85C49-8B46-0CFA-2B1B-E2C4D9FA0BAA}" created="2026-05-29T07:44:56.957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103886820" sldId="353"/>
      <ac:spMk id="6" creationId="{09A14C45-803F-7131-50D3-9D5C98F365C9}"/>
      <ac:txMk cp="56" len="1">
        <ac:context len="353" hash="3917034947"/>
      </ac:txMk>
    </ac:txMkLst>
    <p188:pos x="7771027" y="638432"/>
    <p188:txBody>
      <a:bodyPr/>
      <a:lstStyle/>
      <a:p>
        <a:r>
          <a:rPr lang="en-US"/>
          <a:t>televīzijas veikals skatlogs, precizēts</a:t>
        </a:r>
      </a:p>
    </p188:txBody>
  </p188:cm>
</p188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796586-7787-4B34-8709-3780D35E3D18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2C844DA-1DF2-4594-8868-07561E763DE0}">
      <dgm:prSet phldr="0"/>
      <dgm:spPr/>
      <dgm:t>
        <a:bodyPr/>
        <a:lstStyle/>
        <a:p>
          <a:pPr rtl="0"/>
          <a:r>
            <a:rPr lang="lv-LV" sz="1100">
              <a:latin typeface="Calibri"/>
              <a:ea typeface="Calibri"/>
              <a:cs typeface="Calibri"/>
            </a:rPr>
            <a:t>Vizuālo elementu izvietošana</a:t>
          </a:r>
          <a:endParaRPr lang="en-US">
            <a:latin typeface="Times New Roman"/>
            <a:cs typeface="Times New Roman"/>
          </a:endParaRPr>
        </a:p>
      </dgm:t>
    </dgm:pt>
    <dgm:pt modelId="{CBCAA9A2-2935-417D-A47F-D5592AAB2B87}" type="parTrans" cxnId="{4483A3A3-6874-418C-80F0-34E649FE0CC8}">
      <dgm:prSet/>
      <dgm:spPr/>
      <dgm:t>
        <a:bodyPr/>
        <a:lstStyle/>
        <a:p>
          <a:endParaRPr lang="en-US"/>
        </a:p>
      </dgm:t>
    </dgm:pt>
    <dgm:pt modelId="{ED2BC0F0-F77F-4A35-B512-CA15B4DF7BA6}" type="sibTrans" cxnId="{4483A3A3-6874-418C-80F0-34E649FE0CC8}">
      <dgm:prSet/>
      <dgm:spPr/>
      <dgm:t>
        <a:bodyPr/>
        <a:lstStyle/>
        <a:p>
          <a:endParaRPr lang="en-US"/>
        </a:p>
      </dgm:t>
    </dgm:pt>
    <dgm:pt modelId="{CE5479F2-8CFB-4F07-A61C-A9A2383B88EE}">
      <dgm:prSet/>
      <dgm:spPr/>
      <dgm:t>
        <a:bodyPr/>
        <a:lstStyle/>
        <a:p>
          <a:pPr rtl="0"/>
          <a:r>
            <a:rPr lang="lv-LV" sz="1100">
              <a:latin typeface="Calibri"/>
              <a:ea typeface="Calibri"/>
              <a:cs typeface="Calibri"/>
            </a:rPr>
            <a:t>Slēpta priekšvēlēšanu aģitācija</a:t>
          </a:r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7BFEA47-A7B0-4913-B8C9-2E0BF778D196}" type="parTrans" cxnId="{639F1F96-2A79-4783-97D7-8EFA39B1E049}">
      <dgm:prSet/>
      <dgm:spPr/>
      <dgm:t>
        <a:bodyPr/>
        <a:lstStyle/>
        <a:p>
          <a:endParaRPr lang="en-US"/>
        </a:p>
      </dgm:t>
    </dgm:pt>
    <dgm:pt modelId="{5A91DBC3-D61D-4E10-AF2C-0451F5218B2A}" type="sibTrans" cxnId="{639F1F96-2A79-4783-97D7-8EFA39B1E049}">
      <dgm:prSet/>
      <dgm:spPr/>
      <dgm:t>
        <a:bodyPr/>
        <a:lstStyle/>
        <a:p>
          <a:endParaRPr lang="en-US"/>
        </a:p>
      </dgm:t>
    </dgm:pt>
    <dgm:pt modelId="{CC52EB72-F999-4031-B657-A5CA97077846}">
      <dgm:prSet phldrT="[Text]" phldr="0"/>
      <dgm:spPr/>
      <dgm:t>
        <a:bodyPr/>
        <a:lstStyle/>
        <a:p>
          <a:pPr rtl="0"/>
          <a:r>
            <a:rPr lang="lv-LV" sz="1100">
              <a:latin typeface="Calibri"/>
              <a:ea typeface="Calibri"/>
              <a:cs typeface="Calibri"/>
            </a:rPr>
            <a:t>Raidījumu dalībnieki</a:t>
          </a:r>
          <a:endParaRPr lang="en-US" sz="1100">
            <a:latin typeface="Calibri"/>
            <a:ea typeface="Calibri"/>
            <a:cs typeface="Calibri"/>
          </a:endParaRPr>
        </a:p>
      </dgm:t>
    </dgm:pt>
    <dgm:pt modelId="{2248CD0C-BA81-49D5-8F1E-CD6074EA3EB0}" type="parTrans" cxnId="{D0298432-52EB-4879-8372-E26E2FFA6895}">
      <dgm:prSet/>
      <dgm:spPr/>
    </dgm:pt>
    <dgm:pt modelId="{16366004-45A3-47CF-B884-00BC7275C8B4}" type="sibTrans" cxnId="{D0298432-52EB-4879-8372-E26E2FFA6895}">
      <dgm:prSet/>
      <dgm:spPr/>
    </dgm:pt>
    <dgm:pt modelId="{05840918-1A81-48E8-A84F-617DA93EEDC5}">
      <dgm:prSet phldrT="[Text]" phldr="0"/>
      <dgm:spPr/>
      <dgm:t>
        <a:bodyPr/>
        <a:lstStyle/>
        <a:p>
          <a:pPr rtl="0"/>
          <a:r>
            <a:rPr lang="lv-LV" sz="1100">
              <a:latin typeface="Calibri"/>
              <a:ea typeface="Calibri"/>
              <a:cs typeface="Calibri"/>
            </a:rPr>
            <a:t>Raidījumu veidošana</a:t>
          </a:r>
          <a:endParaRPr lang="en-US" sz="1100">
            <a:latin typeface="Calibri"/>
            <a:ea typeface="Calibri"/>
            <a:cs typeface="Calibri"/>
          </a:endParaRPr>
        </a:p>
      </dgm:t>
    </dgm:pt>
    <dgm:pt modelId="{728E132F-3A57-452F-954D-2E70527B1F4C}" type="parTrans" cxnId="{1F731C8E-6EC7-45E2-A524-E381F2EE795D}">
      <dgm:prSet/>
      <dgm:spPr/>
    </dgm:pt>
    <dgm:pt modelId="{35DAAFB5-9302-4FAD-9C0D-FA848457FE9E}" type="sibTrans" cxnId="{1F731C8E-6EC7-45E2-A524-E381F2EE795D}">
      <dgm:prSet/>
      <dgm:spPr/>
    </dgm:pt>
    <dgm:pt modelId="{1A9C29F5-6C62-46B0-8E76-578199532368}" type="pres">
      <dgm:prSet presAssocID="{DE796586-7787-4B34-8709-3780D35E3D18}" presName="vert0" presStyleCnt="0">
        <dgm:presLayoutVars>
          <dgm:dir/>
          <dgm:animOne val="branch"/>
          <dgm:animLvl val="lvl"/>
        </dgm:presLayoutVars>
      </dgm:prSet>
      <dgm:spPr/>
    </dgm:pt>
    <dgm:pt modelId="{A4512E4C-FDE9-48E6-A651-839D4052488F}" type="pres">
      <dgm:prSet presAssocID="{CC52EB72-F999-4031-B657-A5CA97077846}" presName="thickLine" presStyleLbl="alignNode1" presStyleIdx="0" presStyleCnt="4"/>
      <dgm:spPr/>
    </dgm:pt>
    <dgm:pt modelId="{3840A82B-4C98-4D49-8FCF-43C0E7115982}" type="pres">
      <dgm:prSet presAssocID="{CC52EB72-F999-4031-B657-A5CA97077846}" presName="horz1" presStyleCnt="0"/>
      <dgm:spPr/>
    </dgm:pt>
    <dgm:pt modelId="{CD59CBE5-C525-451E-913F-E051194D5BE5}" type="pres">
      <dgm:prSet presAssocID="{CC52EB72-F999-4031-B657-A5CA97077846}" presName="tx1" presStyleLbl="revTx" presStyleIdx="0" presStyleCnt="4"/>
      <dgm:spPr/>
    </dgm:pt>
    <dgm:pt modelId="{F4A9EF87-59FE-42B4-8F9E-646D6A927C9D}" type="pres">
      <dgm:prSet presAssocID="{CC52EB72-F999-4031-B657-A5CA97077846}" presName="vert1" presStyleCnt="0"/>
      <dgm:spPr/>
    </dgm:pt>
    <dgm:pt modelId="{3672062C-3B33-4939-9685-9934059CA167}" type="pres">
      <dgm:prSet presAssocID="{05840918-1A81-48E8-A84F-617DA93EEDC5}" presName="thickLine" presStyleLbl="alignNode1" presStyleIdx="1" presStyleCnt="4"/>
      <dgm:spPr/>
    </dgm:pt>
    <dgm:pt modelId="{05777221-AB31-40C8-A552-E752923E2353}" type="pres">
      <dgm:prSet presAssocID="{05840918-1A81-48E8-A84F-617DA93EEDC5}" presName="horz1" presStyleCnt="0"/>
      <dgm:spPr/>
    </dgm:pt>
    <dgm:pt modelId="{6C19388B-F2BD-4E3C-A2BA-01AFD344E221}" type="pres">
      <dgm:prSet presAssocID="{05840918-1A81-48E8-A84F-617DA93EEDC5}" presName="tx1" presStyleLbl="revTx" presStyleIdx="1" presStyleCnt="4"/>
      <dgm:spPr/>
    </dgm:pt>
    <dgm:pt modelId="{3F0D3CDE-6883-4542-A369-B4E3C471632E}" type="pres">
      <dgm:prSet presAssocID="{05840918-1A81-48E8-A84F-617DA93EEDC5}" presName="vert1" presStyleCnt="0"/>
      <dgm:spPr/>
    </dgm:pt>
    <dgm:pt modelId="{192110A9-5DF9-4282-A669-E2896789FC66}" type="pres">
      <dgm:prSet presAssocID="{32C844DA-1DF2-4594-8868-07561E763DE0}" presName="thickLine" presStyleLbl="alignNode1" presStyleIdx="2" presStyleCnt="4"/>
      <dgm:spPr/>
    </dgm:pt>
    <dgm:pt modelId="{6049C1EE-A9B1-4A2D-9226-6B5BD723C338}" type="pres">
      <dgm:prSet presAssocID="{32C844DA-1DF2-4594-8868-07561E763DE0}" presName="horz1" presStyleCnt="0"/>
      <dgm:spPr/>
    </dgm:pt>
    <dgm:pt modelId="{7B15B4D4-92B7-482C-9738-B81DB837420E}" type="pres">
      <dgm:prSet presAssocID="{32C844DA-1DF2-4594-8868-07561E763DE0}" presName="tx1" presStyleLbl="revTx" presStyleIdx="2" presStyleCnt="4"/>
      <dgm:spPr/>
    </dgm:pt>
    <dgm:pt modelId="{82FA6A9B-BC7B-4F70-86BC-9631A68449E4}" type="pres">
      <dgm:prSet presAssocID="{32C844DA-1DF2-4594-8868-07561E763DE0}" presName="vert1" presStyleCnt="0"/>
      <dgm:spPr/>
    </dgm:pt>
    <dgm:pt modelId="{541EEA02-796B-4D34-8A26-DA5C17EC5748}" type="pres">
      <dgm:prSet presAssocID="{CE5479F2-8CFB-4F07-A61C-A9A2383B88EE}" presName="thickLine" presStyleLbl="alignNode1" presStyleIdx="3" presStyleCnt="4"/>
      <dgm:spPr/>
    </dgm:pt>
    <dgm:pt modelId="{CD93E4B9-05FF-4996-B088-C8813CC119FD}" type="pres">
      <dgm:prSet presAssocID="{CE5479F2-8CFB-4F07-A61C-A9A2383B88EE}" presName="horz1" presStyleCnt="0"/>
      <dgm:spPr/>
    </dgm:pt>
    <dgm:pt modelId="{9B133143-54CA-4154-8567-5DBB5E516DAC}" type="pres">
      <dgm:prSet presAssocID="{CE5479F2-8CFB-4F07-A61C-A9A2383B88EE}" presName="tx1" presStyleLbl="revTx" presStyleIdx="3" presStyleCnt="4"/>
      <dgm:spPr/>
    </dgm:pt>
    <dgm:pt modelId="{270F34B5-8E04-4930-AD94-71CACC10D2B2}" type="pres">
      <dgm:prSet presAssocID="{CE5479F2-8CFB-4F07-A61C-A9A2383B88EE}" presName="vert1" presStyleCnt="0"/>
      <dgm:spPr/>
    </dgm:pt>
  </dgm:ptLst>
  <dgm:cxnLst>
    <dgm:cxn modelId="{6162F308-3E67-43FE-A3F8-1165DC1CDFAE}" type="presOf" srcId="{32C844DA-1DF2-4594-8868-07561E763DE0}" destId="{7B15B4D4-92B7-482C-9738-B81DB837420E}" srcOrd="0" destOrd="0" presId="urn:microsoft.com/office/officeart/2008/layout/LinedList"/>
    <dgm:cxn modelId="{9A1A072B-4EBF-4FD2-8F5E-988DE1CA63AB}" type="presOf" srcId="{05840918-1A81-48E8-A84F-617DA93EEDC5}" destId="{6C19388B-F2BD-4E3C-A2BA-01AFD344E221}" srcOrd="0" destOrd="0" presId="urn:microsoft.com/office/officeart/2008/layout/LinedList"/>
    <dgm:cxn modelId="{D0298432-52EB-4879-8372-E26E2FFA6895}" srcId="{DE796586-7787-4B34-8709-3780D35E3D18}" destId="{CC52EB72-F999-4031-B657-A5CA97077846}" srcOrd="0" destOrd="0" parTransId="{2248CD0C-BA81-49D5-8F1E-CD6074EA3EB0}" sibTransId="{16366004-45A3-47CF-B884-00BC7275C8B4}"/>
    <dgm:cxn modelId="{46FC0265-ABC0-44ED-A33E-2AB0D31D5C4B}" type="presOf" srcId="{CE5479F2-8CFB-4F07-A61C-A9A2383B88EE}" destId="{9B133143-54CA-4154-8567-5DBB5E516DAC}" srcOrd="0" destOrd="0" presId="urn:microsoft.com/office/officeart/2008/layout/LinedList"/>
    <dgm:cxn modelId="{AF4EAF7C-9F9B-4C0D-BBED-22D27E22FEFC}" type="presOf" srcId="{CC52EB72-F999-4031-B657-A5CA97077846}" destId="{CD59CBE5-C525-451E-913F-E051194D5BE5}" srcOrd="0" destOrd="0" presId="urn:microsoft.com/office/officeart/2008/layout/LinedList"/>
    <dgm:cxn modelId="{1F731C8E-6EC7-45E2-A524-E381F2EE795D}" srcId="{DE796586-7787-4B34-8709-3780D35E3D18}" destId="{05840918-1A81-48E8-A84F-617DA93EEDC5}" srcOrd="1" destOrd="0" parTransId="{728E132F-3A57-452F-954D-2E70527B1F4C}" sibTransId="{35DAAFB5-9302-4FAD-9C0D-FA848457FE9E}"/>
    <dgm:cxn modelId="{5CF00492-E51B-4597-A3E1-20BE819B860E}" type="presOf" srcId="{DE796586-7787-4B34-8709-3780D35E3D18}" destId="{1A9C29F5-6C62-46B0-8E76-578199532368}" srcOrd="0" destOrd="0" presId="urn:microsoft.com/office/officeart/2008/layout/LinedList"/>
    <dgm:cxn modelId="{639F1F96-2A79-4783-97D7-8EFA39B1E049}" srcId="{DE796586-7787-4B34-8709-3780D35E3D18}" destId="{CE5479F2-8CFB-4F07-A61C-A9A2383B88EE}" srcOrd="3" destOrd="0" parTransId="{17BFEA47-A7B0-4913-B8C9-2E0BF778D196}" sibTransId="{5A91DBC3-D61D-4E10-AF2C-0451F5218B2A}"/>
    <dgm:cxn modelId="{4483A3A3-6874-418C-80F0-34E649FE0CC8}" srcId="{DE796586-7787-4B34-8709-3780D35E3D18}" destId="{32C844DA-1DF2-4594-8868-07561E763DE0}" srcOrd="2" destOrd="0" parTransId="{CBCAA9A2-2935-417D-A47F-D5592AAB2B87}" sibTransId="{ED2BC0F0-F77F-4A35-B512-CA15B4DF7BA6}"/>
    <dgm:cxn modelId="{40A703D9-4CA5-4EB6-9C41-779239F10F4B}" type="presParOf" srcId="{1A9C29F5-6C62-46B0-8E76-578199532368}" destId="{A4512E4C-FDE9-48E6-A651-839D4052488F}" srcOrd="0" destOrd="0" presId="urn:microsoft.com/office/officeart/2008/layout/LinedList"/>
    <dgm:cxn modelId="{090E5C45-9A84-4613-BD6E-EB137E0CAFE2}" type="presParOf" srcId="{1A9C29F5-6C62-46B0-8E76-578199532368}" destId="{3840A82B-4C98-4D49-8FCF-43C0E7115982}" srcOrd="1" destOrd="0" presId="urn:microsoft.com/office/officeart/2008/layout/LinedList"/>
    <dgm:cxn modelId="{0F17145F-B0DE-4CCD-84F9-596D993B7556}" type="presParOf" srcId="{3840A82B-4C98-4D49-8FCF-43C0E7115982}" destId="{CD59CBE5-C525-451E-913F-E051194D5BE5}" srcOrd="0" destOrd="0" presId="urn:microsoft.com/office/officeart/2008/layout/LinedList"/>
    <dgm:cxn modelId="{C0736674-D625-4B22-BC6A-6921192AA3EC}" type="presParOf" srcId="{3840A82B-4C98-4D49-8FCF-43C0E7115982}" destId="{F4A9EF87-59FE-42B4-8F9E-646D6A927C9D}" srcOrd="1" destOrd="0" presId="urn:microsoft.com/office/officeart/2008/layout/LinedList"/>
    <dgm:cxn modelId="{C26A70AE-CBE0-4B45-A3F1-898EFED89C2B}" type="presParOf" srcId="{1A9C29F5-6C62-46B0-8E76-578199532368}" destId="{3672062C-3B33-4939-9685-9934059CA167}" srcOrd="2" destOrd="0" presId="urn:microsoft.com/office/officeart/2008/layout/LinedList"/>
    <dgm:cxn modelId="{9EECC04A-94EB-4884-9F8E-AC3D8B90F1CA}" type="presParOf" srcId="{1A9C29F5-6C62-46B0-8E76-578199532368}" destId="{05777221-AB31-40C8-A552-E752923E2353}" srcOrd="3" destOrd="0" presId="urn:microsoft.com/office/officeart/2008/layout/LinedList"/>
    <dgm:cxn modelId="{007EDAE9-2F9A-4C9A-9F6E-B2A497DA5DA5}" type="presParOf" srcId="{05777221-AB31-40C8-A552-E752923E2353}" destId="{6C19388B-F2BD-4E3C-A2BA-01AFD344E221}" srcOrd="0" destOrd="0" presId="urn:microsoft.com/office/officeart/2008/layout/LinedList"/>
    <dgm:cxn modelId="{36FA232B-F68C-4F59-8986-D723CCFA3F6E}" type="presParOf" srcId="{05777221-AB31-40C8-A552-E752923E2353}" destId="{3F0D3CDE-6883-4542-A369-B4E3C471632E}" srcOrd="1" destOrd="0" presId="urn:microsoft.com/office/officeart/2008/layout/LinedList"/>
    <dgm:cxn modelId="{35EA7E0B-255E-418C-93E4-AFEE9BD5F701}" type="presParOf" srcId="{1A9C29F5-6C62-46B0-8E76-578199532368}" destId="{192110A9-5DF9-4282-A669-E2896789FC66}" srcOrd="4" destOrd="0" presId="urn:microsoft.com/office/officeart/2008/layout/LinedList"/>
    <dgm:cxn modelId="{A2753CB5-B177-41EF-9A69-903150831AEA}" type="presParOf" srcId="{1A9C29F5-6C62-46B0-8E76-578199532368}" destId="{6049C1EE-A9B1-4A2D-9226-6B5BD723C338}" srcOrd="5" destOrd="0" presId="urn:microsoft.com/office/officeart/2008/layout/LinedList"/>
    <dgm:cxn modelId="{43FD191E-EC47-4B16-960D-18CE4F5A78F9}" type="presParOf" srcId="{6049C1EE-A9B1-4A2D-9226-6B5BD723C338}" destId="{7B15B4D4-92B7-482C-9738-B81DB837420E}" srcOrd="0" destOrd="0" presId="urn:microsoft.com/office/officeart/2008/layout/LinedList"/>
    <dgm:cxn modelId="{76CF41C5-9A57-4729-B4F4-A2A5AA83AD19}" type="presParOf" srcId="{6049C1EE-A9B1-4A2D-9226-6B5BD723C338}" destId="{82FA6A9B-BC7B-4F70-86BC-9631A68449E4}" srcOrd="1" destOrd="0" presId="urn:microsoft.com/office/officeart/2008/layout/LinedList"/>
    <dgm:cxn modelId="{B45485EF-9295-45E2-AD91-9FF6D3790824}" type="presParOf" srcId="{1A9C29F5-6C62-46B0-8E76-578199532368}" destId="{541EEA02-796B-4D34-8A26-DA5C17EC5748}" srcOrd="6" destOrd="0" presId="urn:microsoft.com/office/officeart/2008/layout/LinedList"/>
    <dgm:cxn modelId="{BED309CD-77F3-4199-98CF-762F220302A7}" type="presParOf" srcId="{1A9C29F5-6C62-46B0-8E76-578199532368}" destId="{CD93E4B9-05FF-4996-B088-C8813CC119FD}" srcOrd="7" destOrd="0" presId="urn:microsoft.com/office/officeart/2008/layout/LinedList"/>
    <dgm:cxn modelId="{583F36CF-D1D5-4DBC-87CA-EF1A23524670}" type="presParOf" srcId="{CD93E4B9-05FF-4996-B088-C8813CC119FD}" destId="{9B133143-54CA-4154-8567-5DBB5E516DAC}" srcOrd="0" destOrd="0" presId="urn:microsoft.com/office/officeart/2008/layout/LinedList"/>
    <dgm:cxn modelId="{D5E066BB-0E4F-4FC7-BFCD-3DAC847979AF}" type="presParOf" srcId="{CD93E4B9-05FF-4996-B088-C8813CC119FD}" destId="{270F34B5-8E04-4930-AD94-71CACC10D2B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ECE272A-187F-42A3-9F8C-E0B11C0C8826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3DA7F24D-218F-4873-BDAE-8CB695E0AFF8}">
      <dgm:prSet/>
      <dgm:spPr/>
      <dgm:t>
        <a:bodyPr/>
        <a:lstStyle/>
        <a:p>
          <a:r>
            <a:rPr lang="lv-LV">
              <a:latin typeface="Arial"/>
              <a:cs typeface="Arial"/>
            </a:rPr>
            <a:t>Ja raidījuma laikā auditorijai ir iespēja piedalīties aptaujā/balsojumā par politisko spēku vai deputātu kandidātu popularitāti vai iespējamajiem vēlēšanu rezultātiem</a:t>
          </a:r>
          <a:endParaRPr lang="en-US">
            <a:latin typeface="Arial"/>
            <a:cs typeface="Arial"/>
          </a:endParaRPr>
        </a:p>
      </dgm:t>
    </dgm:pt>
    <dgm:pt modelId="{FF8D8A50-8BAB-4848-93E0-F46541331AF0}" type="parTrans" cxnId="{1807DFDB-E62C-4D9D-85CB-052D22F175FF}">
      <dgm:prSet/>
      <dgm:spPr/>
      <dgm:t>
        <a:bodyPr/>
        <a:lstStyle/>
        <a:p>
          <a:endParaRPr lang="en-US"/>
        </a:p>
      </dgm:t>
    </dgm:pt>
    <dgm:pt modelId="{15F8AD2E-51F6-4139-AD91-0AC6218C5A30}" type="sibTrans" cxnId="{1807DFDB-E62C-4D9D-85CB-052D22F175FF}">
      <dgm:prSet/>
      <dgm:spPr/>
      <dgm:t>
        <a:bodyPr/>
        <a:lstStyle/>
        <a:p>
          <a:endParaRPr lang="en-US"/>
        </a:p>
      </dgm:t>
    </dgm:pt>
    <dgm:pt modelId="{8C22C866-0653-4273-AA9B-0F51EC17FF17}">
      <dgm:prSet/>
      <dgm:spPr/>
      <dgm:t>
        <a:bodyPr/>
        <a:lstStyle/>
        <a:p>
          <a:r>
            <a:rPr lang="lv-LV">
              <a:latin typeface="Arial"/>
              <a:cs typeface="Arial"/>
            </a:rPr>
            <a:t>Raidījumā jāsniedz informācija, ka šīs aptaujas rezultāti nav uzskatāmi par reprezentatīviem un norāda tikai uz konkrētās aptaujas dalībnieku viedokli. </a:t>
          </a:r>
          <a:endParaRPr lang="en-US">
            <a:latin typeface="Arial"/>
            <a:cs typeface="Arial"/>
          </a:endParaRPr>
        </a:p>
      </dgm:t>
    </dgm:pt>
    <dgm:pt modelId="{2C2EB1FA-F70C-428C-9FEA-3626450B2767}" type="parTrans" cxnId="{045135ED-EBE9-4C56-B2CB-BCCCD4F33190}">
      <dgm:prSet/>
      <dgm:spPr/>
      <dgm:t>
        <a:bodyPr/>
        <a:lstStyle/>
        <a:p>
          <a:endParaRPr lang="en-US"/>
        </a:p>
      </dgm:t>
    </dgm:pt>
    <dgm:pt modelId="{72407D48-A5A3-410B-A8B3-3D09E41CB86D}" type="sibTrans" cxnId="{045135ED-EBE9-4C56-B2CB-BCCCD4F33190}">
      <dgm:prSet/>
      <dgm:spPr/>
      <dgm:t>
        <a:bodyPr/>
        <a:lstStyle/>
        <a:p>
          <a:endParaRPr lang="en-US"/>
        </a:p>
      </dgm:t>
    </dgm:pt>
    <dgm:pt modelId="{615EB026-2CF2-43B9-8E91-BE33EE5FD2AB}" type="pres">
      <dgm:prSet presAssocID="{CECE272A-187F-42A3-9F8C-E0B11C0C8826}" presName="Name0" presStyleCnt="0">
        <dgm:presLayoutVars>
          <dgm:dir/>
          <dgm:animLvl val="lvl"/>
          <dgm:resizeHandles val="exact"/>
        </dgm:presLayoutVars>
      </dgm:prSet>
      <dgm:spPr/>
    </dgm:pt>
    <dgm:pt modelId="{87CA2CC0-97CB-40FC-901A-A33EDFA74477}" type="pres">
      <dgm:prSet presAssocID="{8C22C866-0653-4273-AA9B-0F51EC17FF17}" presName="boxAndChildren" presStyleCnt="0"/>
      <dgm:spPr/>
    </dgm:pt>
    <dgm:pt modelId="{A20D1E56-E01D-4557-86F9-473FFF11352E}" type="pres">
      <dgm:prSet presAssocID="{8C22C866-0653-4273-AA9B-0F51EC17FF17}" presName="parentTextBox" presStyleLbl="node1" presStyleIdx="0" presStyleCnt="2"/>
      <dgm:spPr/>
    </dgm:pt>
    <dgm:pt modelId="{A385C8A7-71BD-418C-A53C-B3AE2FF1A8BB}" type="pres">
      <dgm:prSet presAssocID="{15F8AD2E-51F6-4139-AD91-0AC6218C5A30}" presName="sp" presStyleCnt="0"/>
      <dgm:spPr/>
    </dgm:pt>
    <dgm:pt modelId="{31C28FF1-1B51-4FC3-9E03-3F3B5E2A9511}" type="pres">
      <dgm:prSet presAssocID="{3DA7F24D-218F-4873-BDAE-8CB695E0AFF8}" presName="arrowAndChildren" presStyleCnt="0"/>
      <dgm:spPr/>
    </dgm:pt>
    <dgm:pt modelId="{CF93A8A3-6B8D-430C-8D51-3FC74A92EC7E}" type="pres">
      <dgm:prSet presAssocID="{3DA7F24D-218F-4873-BDAE-8CB695E0AFF8}" presName="parentTextArrow" presStyleLbl="node1" presStyleIdx="1" presStyleCnt="2" custLinFactNeighborX="-1668" custLinFactNeighborY="-23260"/>
      <dgm:spPr/>
    </dgm:pt>
  </dgm:ptLst>
  <dgm:cxnLst>
    <dgm:cxn modelId="{6A0DC596-D3BC-4B39-990C-90F2E2A5DD22}" type="presOf" srcId="{8C22C866-0653-4273-AA9B-0F51EC17FF17}" destId="{A20D1E56-E01D-4557-86F9-473FFF11352E}" srcOrd="0" destOrd="0" presId="urn:microsoft.com/office/officeart/2005/8/layout/process4"/>
    <dgm:cxn modelId="{1807DFDB-E62C-4D9D-85CB-052D22F175FF}" srcId="{CECE272A-187F-42A3-9F8C-E0B11C0C8826}" destId="{3DA7F24D-218F-4873-BDAE-8CB695E0AFF8}" srcOrd="0" destOrd="0" parTransId="{FF8D8A50-8BAB-4848-93E0-F46541331AF0}" sibTransId="{15F8AD2E-51F6-4139-AD91-0AC6218C5A30}"/>
    <dgm:cxn modelId="{045135ED-EBE9-4C56-B2CB-BCCCD4F33190}" srcId="{CECE272A-187F-42A3-9F8C-E0B11C0C8826}" destId="{8C22C866-0653-4273-AA9B-0F51EC17FF17}" srcOrd="1" destOrd="0" parTransId="{2C2EB1FA-F70C-428C-9FEA-3626450B2767}" sibTransId="{72407D48-A5A3-410B-A8B3-3D09E41CB86D}"/>
    <dgm:cxn modelId="{E0461AEE-1040-443B-9D39-2C90B04C2F36}" type="presOf" srcId="{CECE272A-187F-42A3-9F8C-E0B11C0C8826}" destId="{615EB026-2CF2-43B9-8E91-BE33EE5FD2AB}" srcOrd="0" destOrd="0" presId="urn:microsoft.com/office/officeart/2005/8/layout/process4"/>
    <dgm:cxn modelId="{26E762F6-54B7-49B6-A764-9F0416D5CB94}" type="presOf" srcId="{3DA7F24D-218F-4873-BDAE-8CB695E0AFF8}" destId="{CF93A8A3-6B8D-430C-8D51-3FC74A92EC7E}" srcOrd="0" destOrd="0" presId="urn:microsoft.com/office/officeart/2005/8/layout/process4"/>
    <dgm:cxn modelId="{9128EE08-53E9-4D69-ADDC-ED9C6F1F56CB}" type="presParOf" srcId="{615EB026-2CF2-43B9-8E91-BE33EE5FD2AB}" destId="{87CA2CC0-97CB-40FC-901A-A33EDFA74477}" srcOrd="0" destOrd="0" presId="urn:microsoft.com/office/officeart/2005/8/layout/process4"/>
    <dgm:cxn modelId="{3E167926-5F54-4878-B086-E0333A6C1BBE}" type="presParOf" srcId="{87CA2CC0-97CB-40FC-901A-A33EDFA74477}" destId="{A20D1E56-E01D-4557-86F9-473FFF11352E}" srcOrd="0" destOrd="0" presId="urn:microsoft.com/office/officeart/2005/8/layout/process4"/>
    <dgm:cxn modelId="{21D5DF2C-F46F-4558-8EE3-2E59723B13EF}" type="presParOf" srcId="{615EB026-2CF2-43B9-8E91-BE33EE5FD2AB}" destId="{A385C8A7-71BD-418C-A53C-B3AE2FF1A8BB}" srcOrd="1" destOrd="0" presId="urn:microsoft.com/office/officeart/2005/8/layout/process4"/>
    <dgm:cxn modelId="{A27B59FC-DC2E-4585-B942-149CAA4718A5}" type="presParOf" srcId="{615EB026-2CF2-43B9-8E91-BE33EE5FD2AB}" destId="{31C28FF1-1B51-4FC3-9E03-3F3B5E2A9511}" srcOrd="2" destOrd="0" presId="urn:microsoft.com/office/officeart/2005/8/layout/process4"/>
    <dgm:cxn modelId="{E6FD242A-1755-4A39-940C-973DF91DE69D}" type="presParOf" srcId="{31C28FF1-1B51-4FC3-9E03-3F3B5E2A9511}" destId="{CF93A8A3-6B8D-430C-8D51-3FC74A92EC7E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512E4C-FDE9-48E6-A651-839D4052488F}">
      <dsp:nvSpPr>
        <dsp:cNvPr id="0" name=""/>
        <dsp:cNvSpPr/>
      </dsp:nvSpPr>
      <dsp:spPr>
        <a:xfrm>
          <a:off x="0" y="0"/>
          <a:ext cx="851010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59CBE5-C525-451E-913F-E051194D5BE5}">
      <dsp:nvSpPr>
        <dsp:cNvPr id="0" name=""/>
        <dsp:cNvSpPr/>
      </dsp:nvSpPr>
      <dsp:spPr>
        <a:xfrm>
          <a:off x="0" y="0"/>
          <a:ext cx="8510106" cy="8506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0" lvl="0" indent="0" algn="l" defTabSz="1733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900" kern="1200">
              <a:latin typeface="Calibri"/>
              <a:ea typeface="Calibri"/>
              <a:cs typeface="Calibri"/>
            </a:rPr>
            <a:t>Raidījumu dalībnieki</a:t>
          </a:r>
          <a:endParaRPr lang="en-US" sz="3900" kern="1200">
            <a:latin typeface="Calibri"/>
            <a:ea typeface="Calibri"/>
            <a:cs typeface="Calibri"/>
          </a:endParaRPr>
        </a:p>
      </dsp:txBody>
      <dsp:txXfrm>
        <a:off x="0" y="0"/>
        <a:ext cx="8510106" cy="850608"/>
      </dsp:txXfrm>
    </dsp:sp>
    <dsp:sp modelId="{3672062C-3B33-4939-9685-9934059CA167}">
      <dsp:nvSpPr>
        <dsp:cNvPr id="0" name=""/>
        <dsp:cNvSpPr/>
      </dsp:nvSpPr>
      <dsp:spPr>
        <a:xfrm>
          <a:off x="0" y="850608"/>
          <a:ext cx="851010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19388B-F2BD-4E3C-A2BA-01AFD344E221}">
      <dsp:nvSpPr>
        <dsp:cNvPr id="0" name=""/>
        <dsp:cNvSpPr/>
      </dsp:nvSpPr>
      <dsp:spPr>
        <a:xfrm>
          <a:off x="0" y="850608"/>
          <a:ext cx="8510106" cy="8506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0" lvl="0" indent="0" algn="l" defTabSz="1733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900" kern="1200">
              <a:latin typeface="Calibri"/>
              <a:ea typeface="Calibri"/>
              <a:cs typeface="Calibri"/>
            </a:rPr>
            <a:t>Raidījumu veidošana</a:t>
          </a:r>
          <a:endParaRPr lang="en-US" sz="3900" kern="1200">
            <a:latin typeface="Calibri"/>
            <a:ea typeface="Calibri"/>
            <a:cs typeface="Calibri"/>
          </a:endParaRPr>
        </a:p>
      </dsp:txBody>
      <dsp:txXfrm>
        <a:off x="0" y="850608"/>
        <a:ext cx="8510106" cy="850608"/>
      </dsp:txXfrm>
    </dsp:sp>
    <dsp:sp modelId="{192110A9-5DF9-4282-A669-E2896789FC66}">
      <dsp:nvSpPr>
        <dsp:cNvPr id="0" name=""/>
        <dsp:cNvSpPr/>
      </dsp:nvSpPr>
      <dsp:spPr>
        <a:xfrm>
          <a:off x="0" y="1701217"/>
          <a:ext cx="851010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15B4D4-92B7-482C-9738-B81DB837420E}">
      <dsp:nvSpPr>
        <dsp:cNvPr id="0" name=""/>
        <dsp:cNvSpPr/>
      </dsp:nvSpPr>
      <dsp:spPr>
        <a:xfrm>
          <a:off x="0" y="1701217"/>
          <a:ext cx="8510106" cy="8506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0" lvl="0" indent="0" algn="l" defTabSz="1733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900" kern="1200">
              <a:latin typeface="Calibri"/>
              <a:ea typeface="Calibri"/>
              <a:cs typeface="Calibri"/>
            </a:rPr>
            <a:t>Vizuālo elementu izvietošana</a:t>
          </a:r>
          <a:endParaRPr lang="en-US" sz="3900" kern="1200">
            <a:latin typeface="Times New Roman"/>
            <a:cs typeface="Times New Roman"/>
          </a:endParaRPr>
        </a:p>
      </dsp:txBody>
      <dsp:txXfrm>
        <a:off x="0" y="1701217"/>
        <a:ext cx="8510106" cy="850608"/>
      </dsp:txXfrm>
    </dsp:sp>
    <dsp:sp modelId="{541EEA02-796B-4D34-8A26-DA5C17EC5748}">
      <dsp:nvSpPr>
        <dsp:cNvPr id="0" name=""/>
        <dsp:cNvSpPr/>
      </dsp:nvSpPr>
      <dsp:spPr>
        <a:xfrm>
          <a:off x="0" y="2551825"/>
          <a:ext cx="851010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133143-54CA-4154-8567-5DBB5E516DAC}">
      <dsp:nvSpPr>
        <dsp:cNvPr id="0" name=""/>
        <dsp:cNvSpPr/>
      </dsp:nvSpPr>
      <dsp:spPr>
        <a:xfrm>
          <a:off x="0" y="2551825"/>
          <a:ext cx="8510106" cy="8506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0" lvl="0" indent="0" algn="l" defTabSz="1733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900" kern="1200">
              <a:latin typeface="Calibri"/>
              <a:ea typeface="Calibri"/>
              <a:cs typeface="Calibri"/>
            </a:rPr>
            <a:t>Slēpta priekšvēlēšanu aģitācija</a:t>
          </a:r>
          <a:endParaRPr lang="en-US" sz="39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2551825"/>
        <a:ext cx="8510106" cy="8506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0D1E56-E01D-4557-86F9-473FFF11352E}">
      <dsp:nvSpPr>
        <dsp:cNvPr id="0" name=""/>
        <dsp:cNvSpPr/>
      </dsp:nvSpPr>
      <dsp:spPr>
        <a:xfrm>
          <a:off x="0" y="2810921"/>
          <a:ext cx="8305017" cy="18442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700" kern="1200">
              <a:latin typeface="Arial"/>
              <a:cs typeface="Arial"/>
            </a:rPr>
            <a:t>Raidījumā jāsniedz informācija, ka šīs aptaujas rezultāti nav uzskatāmi par reprezentatīviem un norāda tikai uz konkrētās aptaujas dalībnieku viedokli. </a:t>
          </a:r>
          <a:endParaRPr lang="en-US" sz="2700" kern="1200">
            <a:latin typeface="Arial"/>
            <a:cs typeface="Arial"/>
          </a:endParaRPr>
        </a:p>
      </dsp:txBody>
      <dsp:txXfrm>
        <a:off x="0" y="2810921"/>
        <a:ext cx="8305017" cy="1844268"/>
      </dsp:txXfrm>
    </dsp:sp>
    <dsp:sp modelId="{CF93A8A3-6B8D-430C-8D51-3FC74A92EC7E}">
      <dsp:nvSpPr>
        <dsp:cNvPr id="0" name=""/>
        <dsp:cNvSpPr/>
      </dsp:nvSpPr>
      <dsp:spPr>
        <a:xfrm rot="10800000">
          <a:off x="0" y="0"/>
          <a:ext cx="8305017" cy="2836485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700" kern="1200">
              <a:latin typeface="Arial"/>
              <a:cs typeface="Arial"/>
            </a:rPr>
            <a:t>Ja raidījuma laikā auditorijai ir iespēja piedalīties aptaujā/balsojumā par politisko spēku vai deputātu kandidātu popularitāti vai iespējamajiem vēlēšanu rezultātiem</a:t>
          </a:r>
          <a:endParaRPr lang="en-US" sz="2700" kern="1200">
            <a:latin typeface="Arial"/>
            <a:cs typeface="Arial"/>
          </a:endParaRPr>
        </a:p>
      </dsp:txBody>
      <dsp:txXfrm rot="10800000">
        <a:off x="0" y="0"/>
        <a:ext cx="8305017" cy="18430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787891A-8F61-4882-A652-C76D37A79B2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0A93270-54A4-4AA0-8F25-CD214C13FF7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DE8FB7-9C1A-4AD7-B50F-8FE93BB9683C}" type="datetimeFigureOut">
              <a:rPr lang="lv-LV" smtClean="0"/>
              <a:t>14.07.2026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C6F40C-C811-4B3A-8F98-2E88161BE4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56D4F9-1A0A-474D-82D4-50DD8962673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49E5C4-9E92-4ED6-BFB7-04063238C42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040600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39CB4D-DE29-4F44-807A-5D430AC05E67}" type="datetimeFigureOut">
              <a:rPr lang="lv-LV" smtClean="0"/>
              <a:t>14.07.2026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F89303-C435-4D7D-A660-BFACD3657F8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220489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sv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307F3583-A4D0-4BB4-B922-CBE5488E7B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19B3C644-AC63-4003-9926-41D487B0D326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6056" t="33402" r="4429" b="33402"/>
          <a:stretch/>
        </p:blipFill>
        <p:spPr>
          <a:xfrm rot="10800000" flipH="1">
            <a:off x="0" y="-7"/>
            <a:ext cx="9144000" cy="685800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9B7746B7-1216-4B38-9A74-CFBD84FFEAB6}"/>
              </a:ext>
            </a:extLst>
          </p:cNvPr>
          <p:cNvSpPr/>
          <p:nvPr userDrawn="1"/>
        </p:nvSpPr>
        <p:spPr>
          <a:xfrm>
            <a:off x="438150" y="2598334"/>
            <a:ext cx="6019799" cy="1926041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05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E9B383B-FBF7-4428-8216-5EC8EEE8C886}"/>
              </a:ext>
            </a:extLst>
          </p:cNvPr>
          <p:cNvSpPr/>
          <p:nvPr userDrawn="1"/>
        </p:nvSpPr>
        <p:spPr>
          <a:xfrm>
            <a:off x="7038975" y="6162676"/>
            <a:ext cx="2105025" cy="695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050"/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6EA7EBB3-FEE3-4868-A254-83911EF4382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2152252"/>
            <a:ext cx="6883400" cy="25534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38150" y="2598340"/>
            <a:ext cx="6019799" cy="1661319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Virsraksts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75074D08-5666-4102-8325-6D59BABB4E2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68006" y="6316661"/>
            <a:ext cx="1522523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8878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3A56C-CA3A-4E89-BC65-6580637F7A80}" type="slidenum">
              <a:rPr lang="lv-LV" smtClean="0"/>
              <a:t>‹#›</a:t>
            </a:fld>
            <a:endParaRPr lang="lv-LV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17C13F05-3DAD-4942-A9C5-01596CDF60B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68006" y="6316661"/>
            <a:ext cx="1522523" cy="371475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7E7AF848-7685-4FDF-A54D-A048D49455C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6275916" y="167342"/>
            <a:ext cx="2733675" cy="103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31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 slaids bez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10052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lēgum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307F3583-A4D0-4BB4-B922-CBE5488E7B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FA291111-5674-4F19-BEAF-AC8EBAB8BC8A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6056" t="33402" r="4429" b="33402"/>
          <a:stretch/>
        </p:blipFill>
        <p:spPr>
          <a:xfrm rot="10800000" flipH="1">
            <a:off x="0" y="-7"/>
            <a:ext cx="9144000" cy="685800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2190137-13E4-4B4F-92E5-049991C51592}"/>
              </a:ext>
            </a:extLst>
          </p:cNvPr>
          <p:cNvSpPr/>
          <p:nvPr userDrawn="1"/>
        </p:nvSpPr>
        <p:spPr>
          <a:xfrm>
            <a:off x="1238250" y="2359030"/>
            <a:ext cx="6019799" cy="242252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05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38150" y="2486025"/>
            <a:ext cx="8261350" cy="942975"/>
          </a:xfrm>
        </p:spPr>
        <p:txBody>
          <a:bodyPr anchor="b"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lv-LV"/>
              <a:t>Noslēguma teksts</a:t>
            </a:r>
            <a:endParaRPr lang="en-US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FD4EBCA1-0171-427B-90E0-DF92B3AEC0C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8150" y="3771901"/>
            <a:ext cx="8261349" cy="10382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lv-LV"/>
              <a:t>Kontaktinformācija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3154BA5-FE4B-4D5C-A610-7159CAE2F48B}"/>
              </a:ext>
            </a:extLst>
          </p:cNvPr>
          <p:cNvSpPr/>
          <p:nvPr userDrawn="1"/>
        </p:nvSpPr>
        <p:spPr>
          <a:xfrm>
            <a:off x="3535361" y="5883274"/>
            <a:ext cx="2066925" cy="6191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05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3B9BE4C-10B3-4AD7-8B8A-4D8F90B0E32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67595" y="5972175"/>
            <a:ext cx="1808810" cy="44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6209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3A0BA7B-B5F1-423E-A5D1-DC45CE14C1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3A56C-CA3A-4E89-BC65-6580637F7A80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0120925-0564-4EEE-801C-7DC8394E3B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8150" y="219075"/>
            <a:ext cx="8261349" cy="1098550"/>
          </a:xfrm>
        </p:spPr>
        <p:txBody>
          <a:bodyPr>
            <a:normAutofit/>
          </a:bodyPr>
          <a:lstStyle>
            <a:lvl1pPr>
              <a:defRPr sz="2800" b="0"/>
            </a:lvl1pPr>
          </a:lstStyle>
          <a:p>
            <a:r>
              <a:rPr lang="lv-LV"/>
              <a:t>Virsraksts</a:t>
            </a:r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A441A8C-A615-4F8D-8B13-E46A02E5282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8150" y="1495425"/>
            <a:ext cx="8261350" cy="4476750"/>
          </a:xfrm>
          <a:prstGeom prst="rect">
            <a:avLst/>
          </a:prstGeom>
        </p:spPr>
        <p:txBody>
          <a:bodyPr/>
          <a:lstStyle>
            <a:lvl1pPr>
              <a:buSzPct val="110000"/>
              <a:defRPr sz="2000"/>
            </a:lvl1pPr>
            <a:lvl2pPr>
              <a:buSzPct val="110000"/>
              <a:defRPr sz="1800"/>
            </a:lvl2pPr>
            <a:lvl3pPr>
              <a:buSzPct val="110000"/>
              <a:defRPr sz="1800"/>
            </a:lvl3pPr>
            <a:lvl4pPr>
              <a:buSzPct val="110000"/>
              <a:defRPr sz="1600"/>
            </a:lvl4pPr>
            <a:lvl5pPr>
              <a:buSzPct val="110000"/>
              <a:defRPr sz="1600"/>
            </a:lvl5pPr>
          </a:lstStyle>
          <a:p>
            <a:pPr lvl="0"/>
            <a:r>
              <a:rPr lang="lv-LV">
                <a:latin typeface="Arial" panose="020B0604020202020204" pitchFamily="34" charset="0"/>
                <a:cs typeface="Arial" panose="020B0604020202020204" pitchFamily="34" charset="0"/>
              </a:rPr>
              <a:t>Teksts vai uzskaitījums</a:t>
            </a:r>
            <a:endParaRPr lang="en-US"/>
          </a:p>
          <a:p>
            <a:pPr lvl="1"/>
            <a:r>
              <a:rPr lang="lv-LV">
                <a:latin typeface="Arial" panose="020B0604020202020204" pitchFamily="34" charset="0"/>
                <a:cs typeface="Arial" panose="020B0604020202020204" pitchFamily="34" charset="0"/>
              </a:rPr>
              <a:t>Otrās pakāpes uzskaitījums</a:t>
            </a:r>
          </a:p>
          <a:p>
            <a:pPr lvl="2"/>
            <a:r>
              <a:rPr lang="lv-LV"/>
              <a:t>Trešās</a:t>
            </a:r>
            <a:r>
              <a:rPr lang="en-US"/>
              <a:t> pakāpes uzskaitījums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E2B83B76-5C4D-44E2-A0C3-FEF1B72B328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68006" y="6316661"/>
            <a:ext cx="1522523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792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tarp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307F3583-A4D0-4BB4-B922-CBE5488E7B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8D524DDE-964E-4265-BA7F-408E4FE78E3C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6056" t="33402" r="4429" b="33402"/>
          <a:stretch/>
        </p:blipFill>
        <p:spPr>
          <a:xfrm rot="10800000" flipH="1">
            <a:off x="0" y="-7"/>
            <a:ext cx="9144000" cy="6858001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79E7DDBE-DE73-4F81-B3EA-13478B99F985}"/>
              </a:ext>
            </a:extLst>
          </p:cNvPr>
          <p:cNvSpPr/>
          <p:nvPr userDrawn="1"/>
        </p:nvSpPr>
        <p:spPr>
          <a:xfrm>
            <a:off x="438150" y="2409826"/>
            <a:ext cx="6019799" cy="211455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softEdge rad="355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05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1C3E9A4-D879-4429-AC42-5A38733EA84C}"/>
              </a:ext>
            </a:extLst>
          </p:cNvPr>
          <p:cNvSpPr/>
          <p:nvPr userDrawn="1"/>
        </p:nvSpPr>
        <p:spPr>
          <a:xfrm>
            <a:off x="7077075" y="6238870"/>
            <a:ext cx="2066925" cy="6191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050"/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6E7044B4-7FE5-4177-983F-9DF221CEAFE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2152252"/>
            <a:ext cx="6883399" cy="25534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38150" y="2152248"/>
            <a:ext cx="4914899" cy="1534326"/>
          </a:xfrm>
        </p:spPr>
        <p:txBody>
          <a:bodyPr anchor="b">
            <a:norm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lv-LV"/>
              <a:t>Apakštēma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38150" y="3686579"/>
            <a:ext cx="4914899" cy="10191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Teksta lauks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673376D7-0032-49F1-84B4-59C38BBF85B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68006" y="6316661"/>
            <a:ext cx="1522523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2417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s un 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38150" y="1495425"/>
            <a:ext cx="4133850" cy="4476751"/>
          </a:xfrm>
          <a:prstGeom prst="rect">
            <a:avLst/>
          </a:prstGeom>
        </p:spPr>
        <p:txBody>
          <a:bodyPr/>
          <a:lstStyle>
            <a:lvl1pPr indent="-182880">
              <a:lnSpc>
                <a:spcPct val="100000"/>
              </a:lnSpc>
              <a:buSzPct val="110000"/>
              <a:defRPr sz="2000"/>
            </a:lvl1pPr>
            <a:lvl2pPr indent="-182880">
              <a:lnSpc>
                <a:spcPct val="100000"/>
              </a:lnSpc>
              <a:buSzPct val="110000"/>
              <a:defRPr sz="1800"/>
            </a:lvl2pPr>
            <a:lvl3pPr indent="-182880">
              <a:lnSpc>
                <a:spcPct val="100000"/>
              </a:lnSpc>
              <a:buSzPct val="110000"/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lv-LV">
                <a:latin typeface="Arial" panose="020B0604020202020204" pitchFamily="34" charset="0"/>
                <a:cs typeface="Arial" panose="020B0604020202020204" pitchFamily="34" charset="0"/>
              </a:rPr>
              <a:t>Teksts vai uzskaitījums</a:t>
            </a:r>
            <a:endParaRPr lang="en-US"/>
          </a:p>
          <a:p>
            <a:pPr lvl="1"/>
            <a:r>
              <a:rPr lang="lv-LV">
                <a:latin typeface="Arial" panose="020B0604020202020204" pitchFamily="34" charset="0"/>
                <a:cs typeface="Arial" panose="020B0604020202020204" pitchFamily="34" charset="0"/>
              </a:rPr>
              <a:t>Otrās pakāpes uzskaitījums</a:t>
            </a:r>
          </a:p>
          <a:p>
            <a:pPr lvl="2"/>
            <a:r>
              <a:rPr lang="lv-LV"/>
              <a:t>Trešās</a:t>
            </a:r>
            <a:r>
              <a:rPr lang="en-US"/>
              <a:t> pakāpes uzskaitījums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572000" y="1495424"/>
            <a:ext cx="4133850" cy="4476751"/>
          </a:xfrm>
          <a:prstGeom prst="rect">
            <a:avLst/>
          </a:prstGeom>
        </p:spPr>
        <p:txBody>
          <a:bodyPr/>
          <a:lstStyle>
            <a:lvl1pPr indent="-182880">
              <a:lnSpc>
                <a:spcPct val="100000"/>
              </a:lnSpc>
              <a:buSzPct val="110000"/>
              <a:defRPr sz="2000"/>
            </a:lvl1pPr>
            <a:lvl2pPr indent="-182880">
              <a:lnSpc>
                <a:spcPct val="100000"/>
              </a:lnSpc>
              <a:buSzPct val="110000"/>
              <a:defRPr sz="1800"/>
            </a:lvl2pPr>
            <a:lvl3pPr indent="-182880">
              <a:lnSpc>
                <a:spcPct val="100000"/>
              </a:lnSpc>
              <a:buSzPct val="110000"/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lv-LV">
                <a:latin typeface="Arial" panose="020B0604020202020204" pitchFamily="34" charset="0"/>
                <a:cs typeface="Arial" panose="020B0604020202020204" pitchFamily="34" charset="0"/>
              </a:rPr>
              <a:t>Teksts vai uzskaitījums</a:t>
            </a:r>
            <a:endParaRPr lang="en-US"/>
          </a:p>
          <a:p>
            <a:pPr lvl="1"/>
            <a:r>
              <a:rPr lang="lv-LV">
                <a:latin typeface="Arial" panose="020B0604020202020204" pitchFamily="34" charset="0"/>
                <a:cs typeface="Arial" panose="020B0604020202020204" pitchFamily="34" charset="0"/>
              </a:rPr>
              <a:t>Otrās pakāpes uzskaitījums</a:t>
            </a:r>
          </a:p>
          <a:p>
            <a:pPr lvl="2"/>
            <a:r>
              <a:rPr lang="lv-LV"/>
              <a:t>Trešās</a:t>
            </a:r>
            <a:r>
              <a:rPr lang="en-US"/>
              <a:t> pakāpes uzskaitījums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3A56C-CA3A-4E89-BC65-6580637F7A80}" type="slidenum">
              <a:rPr lang="lv-LV" smtClean="0"/>
              <a:t>‹#›</a:t>
            </a:fld>
            <a:endParaRPr lang="lv-LV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4BAC6D9-AE25-469B-BAA3-BE187EB5C47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68006" y="6316661"/>
            <a:ext cx="1522523" cy="371475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9422B2EB-647D-4021-B7CA-DDD01DECB1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8150" y="219075"/>
            <a:ext cx="8261349" cy="1098550"/>
          </a:xfrm>
        </p:spPr>
        <p:txBody>
          <a:bodyPr>
            <a:normAutofit/>
          </a:bodyPr>
          <a:lstStyle>
            <a:lvl1pPr>
              <a:defRPr sz="2800" b="0"/>
            </a:lvl1pPr>
          </a:lstStyle>
          <a:p>
            <a:r>
              <a:rPr lang="lv-LV"/>
              <a:t>Virsraksts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7703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38150" y="1495425"/>
            <a:ext cx="4133850" cy="48577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Apakšvirsraksts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38150" y="2200275"/>
            <a:ext cx="4133850" cy="3771900"/>
          </a:xfrm>
          <a:prstGeom prst="rect">
            <a:avLst/>
          </a:prstGeom>
        </p:spPr>
        <p:txBody>
          <a:bodyPr/>
          <a:lstStyle>
            <a:lvl1pPr marL="182880" indent="-182880">
              <a:lnSpc>
                <a:spcPct val="100000"/>
              </a:lnSpc>
              <a:buSzPct val="110000"/>
              <a:defRPr sz="2000"/>
            </a:lvl1pPr>
            <a:lvl2pPr indent="-182880">
              <a:lnSpc>
                <a:spcPct val="100000"/>
              </a:lnSpc>
              <a:buSzPct val="110000"/>
              <a:defRPr sz="2000"/>
            </a:lvl2pPr>
            <a:lvl3pPr indent="-182880">
              <a:lnSpc>
                <a:spcPct val="100000"/>
              </a:lnSpc>
              <a:buSzPct val="110000"/>
              <a:defRPr sz="1800"/>
            </a:lvl3pPr>
            <a:lvl5pPr>
              <a:defRPr sz="1600"/>
            </a:lvl5pPr>
          </a:lstStyle>
          <a:p>
            <a:pPr lvl="0"/>
            <a:r>
              <a:rPr lang="lv-LV">
                <a:latin typeface="Arial" panose="020B0604020202020204" pitchFamily="34" charset="0"/>
                <a:cs typeface="Arial" panose="020B0604020202020204" pitchFamily="34" charset="0"/>
              </a:rPr>
              <a:t>Teksts vai uzskaitījums</a:t>
            </a:r>
            <a:endParaRPr lang="en-US"/>
          </a:p>
          <a:p>
            <a:pPr lvl="1"/>
            <a:r>
              <a:rPr lang="lv-LV">
                <a:latin typeface="Arial" panose="020B0604020202020204" pitchFamily="34" charset="0"/>
                <a:cs typeface="Arial" panose="020B0604020202020204" pitchFamily="34" charset="0"/>
              </a:rPr>
              <a:t>Otrās pakāpes uzskaitījums</a:t>
            </a:r>
          </a:p>
          <a:p>
            <a:pPr lvl="2"/>
            <a:r>
              <a:rPr lang="lv-LV"/>
              <a:t>Trešās</a:t>
            </a:r>
            <a:r>
              <a:rPr lang="en-US"/>
              <a:t> pakāpes uzskaitījums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3A56C-CA3A-4E89-BC65-6580637F7A80}" type="slidenum">
              <a:rPr lang="lv-LV" smtClean="0"/>
              <a:t>‹#›</a:t>
            </a:fld>
            <a:endParaRPr lang="lv-LV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BC79FE16-7AAB-4123-BF2D-23120E674F2F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572000" y="1495425"/>
            <a:ext cx="4127498" cy="47916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Apakšvirsraksts</a:t>
            </a:r>
            <a:r>
              <a:rPr lang="lv-LV"/>
              <a:t> 2</a:t>
            </a:r>
            <a:endParaRPr lang="en-US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126F04C2-2101-4E65-B743-9AB62A2311A5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572000" y="2200275"/>
            <a:ext cx="4127498" cy="3771900"/>
          </a:xfrm>
          <a:prstGeom prst="rect">
            <a:avLst/>
          </a:prstGeom>
        </p:spPr>
        <p:txBody>
          <a:bodyPr/>
          <a:lstStyle>
            <a:lvl1pPr indent="-182880">
              <a:lnSpc>
                <a:spcPct val="100000"/>
              </a:lnSpc>
              <a:buSzPct val="110000"/>
              <a:defRPr sz="2000"/>
            </a:lvl1pPr>
            <a:lvl2pPr indent="-182880">
              <a:lnSpc>
                <a:spcPct val="100000"/>
              </a:lnSpc>
              <a:buSzPct val="110000"/>
              <a:defRPr sz="2000"/>
            </a:lvl2pPr>
            <a:lvl3pPr indent="-182880">
              <a:lnSpc>
                <a:spcPct val="100000"/>
              </a:lnSpc>
              <a:buSzPct val="110000"/>
              <a:defRPr sz="1800"/>
            </a:lvl3pPr>
            <a:lvl5pPr>
              <a:defRPr sz="1600"/>
            </a:lvl5pPr>
          </a:lstStyle>
          <a:p>
            <a:pPr lvl="0"/>
            <a:r>
              <a:rPr lang="lv-LV">
                <a:latin typeface="Arial" panose="020B0604020202020204" pitchFamily="34" charset="0"/>
                <a:cs typeface="Arial" panose="020B0604020202020204" pitchFamily="34" charset="0"/>
              </a:rPr>
              <a:t>Teksts vai uzskaitījums</a:t>
            </a:r>
            <a:endParaRPr lang="en-US"/>
          </a:p>
          <a:p>
            <a:pPr lvl="1"/>
            <a:r>
              <a:rPr lang="lv-LV">
                <a:latin typeface="Arial" panose="020B0604020202020204" pitchFamily="34" charset="0"/>
                <a:cs typeface="Arial" panose="020B0604020202020204" pitchFamily="34" charset="0"/>
              </a:rPr>
              <a:t>Otrās pakāpes uzskaitījums</a:t>
            </a:r>
          </a:p>
          <a:p>
            <a:pPr lvl="2"/>
            <a:r>
              <a:rPr lang="lv-LV"/>
              <a:t>Trešās</a:t>
            </a:r>
            <a:r>
              <a:rPr lang="en-US"/>
              <a:t> pakāpes uzskaitījums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FE307ADB-3653-4A99-A1B7-F91E7E8EE3B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68006" y="6316661"/>
            <a:ext cx="1522523" cy="371475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BAFBCC03-906B-4795-BA37-0D848C08C3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8150" y="219075"/>
            <a:ext cx="8261349" cy="1098550"/>
          </a:xfrm>
        </p:spPr>
        <p:txBody>
          <a:bodyPr>
            <a:normAutofit/>
          </a:bodyPr>
          <a:lstStyle>
            <a:lvl1pPr>
              <a:defRPr sz="2800" b="0"/>
            </a:lvl1pPr>
          </a:lstStyle>
          <a:p>
            <a:r>
              <a:rPr lang="lv-LV"/>
              <a:t>Virsraksts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9095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s, teksta bloks un attēls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3A56C-CA3A-4E89-BC65-6580637F7A80}" type="slidenum">
              <a:rPr lang="lv-LV" smtClean="0"/>
              <a:t>‹#›</a:t>
            </a:fld>
            <a:endParaRPr lang="lv-LV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2666126E-3F10-420A-9C3D-D4061420A50D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3945466" y="1495424"/>
            <a:ext cx="4760383" cy="447675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v-LV"/>
              <a:t>Noklikšķiniet uz ikonas, lai pievienotu attēlu</a:t>
            </a:r>
            <a:endParaRPr lang="en-US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9C531893-AA8B-43B3-9144-5017FFE511C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38151" y="1495424"/>
            <a:ext cx="3333750" cy="4476751"/>
          </a:xfrm>
          <a:prstGeom prst="rect">
            <a:avLst/>
          </a:prstGeom>
        </p:spPr>
        <p:txBody>
          <a:bodyPr/>
          <a:lstStyle>
            <a:lvl1pPr marL="182880" indent="-182880">
              <a:buFont typeface="Arial" panose="020B0604020202020204" pitchFamily="34" charset="0"/>
              <a:buChar char="•"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lv-LV"/>
              <a:t>Teksta lauks</a:t>
            </a:r>
          </a:p>
          <a:p>
            <a:endParaRPr lang="lv-LV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9754291F-3748-4D1E-9BA6-42AF02823B1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68006" y="6316661"/>
            <a:ext cx="1522523" cy="371475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164E73C6-7FFF-4A51-A6E8-D9B6BB5310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8150" y="219075"/>
            <a:ext cx="8261349" cy="1098550"/>
          </a:xfrm>
        </p:spPr>
        <p:txBody>
          <a:bodyPr>
            <a:normAutofit/>
          </a:bodyPr>
          <a:lstStyle>
            <a:lvl1pPr>
              <a:defRPr sz="2800" b="0"/>
            </a:lvl1pPr>
          </a:lstStyle>
          <a:p>
            <a:r>
              <a:rPr lang="lv-LV"/>
              <a:t>Virsraksts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423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s, teksta bloks un attēls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3A56C-CA3A-4E89-BC65-6580637F7A80}" type="slidenum">
              <a:rPr lang="lv-LV" smtClean="0"/>
              <a:t>‹#›</a:t>
            </a:fld>
            <a:endParaRPr lang="lv-LV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2666126E-3F10-420A-9C3D-D4061420A50D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438150" y="1495425"/>
            <a:ext cx="4819649" cy="447674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v-LV"/>
              <a:t>Noklikšķiniet uz ikonas, lai pievienotu attēlu</a:t>
            </a:r>
            <a:endParaRPr lang="en-US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9C531893-AA8B-43B3-9144-5017FFE511C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11787" y="1495425"/>
            <a:ext cx="3287712" cy="4476748"/>
          </a:xfrm>
          <a:prstGeom prst="rect">
            <a:avLst/>
          </a:prstGeom>
        </p:spPr>
        <p:txBody>
          <a:bodyPr/>
          <a:lstStyle>
            <a:lvl1pPr marL="182880" indent="-182880">
              <a:buFont typeface="Arial" panose="020B0604020202020204" pitchFamily="34" charset="0"/>
              <a:buChar char="•"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lv-LV"/>
              <a:t>Teksta lauks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BC1E42DC-5448-445F-84B4-5B71CE1E5BD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68006" y="6316661"/>
            <a:ext cx="1522523" cy="371475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0055F696-5641-48D8-92E6-9DC7BDE1AB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8150" y="219075"/>
            <a:ext cx="8261349" cy="1098550"/>
          </a:xfrm>
        </p:spPr>
        <p:txBody>
          <a:bodyPr>
            <a:normAutofit/>
          </a:bodyPr>
          <a:lstStyle>
            <a:lvl1pPr>
              <a:defRPr sz="2800" b="0"/>
            </a:lvl1pPr>
          </a:lstStyle>
          <a:p>
            <a:r>
              <a:rPr lang="lv-LV"/>
              <a:t>Virsraksts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047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s, saturs un noskaņas attēls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295775" y="438151"/>
            <a:ext cx="4410075" cy="159385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lv-LV"/>
              <a:t>Virsraksts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295775" y="2200275"/>
            <a:ext cx="4410075" cy="3771899"/>
          </a:xfrm>
          <a:prstGeom prst="rect">
            <a:avLst/>
          </a:prstGeom>
        </p:spPr>
        <p:txBody>
          <a:bodyPr/>
          <a:lstStyle>
            <a:lvl1pPr marL="182880" indent="-182880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lv-LV"/>
              <a:t>Teksta lauks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3A56C-CA3A-4E89-BC65-6580637F7A80}" type="slidenum">
              <a:rPr lang="lv-LV" smtClean="0"/>
              <a:t>‹#›</a:t>
            </a:fld>
            <a:endParaRPr lang="lv-LV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C30918C-D6B1-4EF3-B964-85CA8828D11B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1" y="0"/>
            <a:ext cx="3867149" cy="6858000"/>
          </a:xfrm>
          <a:custGeom>
            <a:avLst/>
            <a:gdLst>
              <a:gd name="connsiteX0" fmla="*/ 220660 w 3867149"/>
              <a:gd name="connsiteY0" fmla="*/ 6330154 h 6851650"/>
              <a:gd name="connsiteX1" fmla="*/ 220660 w 3867149"/>
              <a:gd name="connsiteY1" fmla="*/ 6765132 h 6851650"/>
              <a:gd name="connsiteX2" fmla="*/ 655638 w 3867149"/>
              <a:gd name="connsiteY2" fmla="*/ 6765132 h 6851650"/>
              <a:gd name="connsiteX3" fmla="*/ 655638 w 3867149"/>
              <a:gd name="connsiteY3" fmla="*/ 6330154 h 6851650"/>
              <a:gd name="connsiteX4" fmla="*/ 0 w 3867149"/>
              <a:gd name="connsiteY4" fmla="*/ 0 h 6851650"/>
              <a:gd name="connsiteX5" fmla="*/ 3867149 w 3867149"/>
              <a:gd name="connsiteY5" fmla="*/ 0 h 6851650"/>
              <a:gd name="connsiteX6" fmla="*/ 3867149 w 3867149"/>
              <a:gd name="connsiteY6" fmla="*/ 6851650 h 6851650"/>
              <a:gd name="connsiteX7" fmla="*/ 0 w 3867149"/>
              <a:gd name="connsiteY7" fmla="*/ 6851650 h 685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67149" h="6851650">
                <a:moveTo>
                  <a:pt x="220660" y="6330154"/>
                </a:moveTo>
                <a:lnTo>
                  <a:pt x="220660" y="6765132"/>
                </a:lnTo>
                <a:lnTo>
                  <a:pt x="655638" y="6765132"/>
                </a:lnTo>
                <a:lnTo>
                  <a:pt x="655638" y="6330154"/>
                </a:lnTo>
                <a:close/>
                <a:moveTo>
                  <a:pt x="0" y="0"/>
                </a:moveTo>
                <a:lnTo>
                  <a:pt x="3867149" y="0"/>
                </a:lnTo>
                <a:lnTo>
                  <a:pt x="3867149" y="6851650"/>
                </a:lnTo>
                <a:lnTo>
                  <a:pt x="0" y="6851650"/>
                </a:lnTo>
                <a:close/>
              </a:path>
            </a:pathLst>
          </a:custGeom>
        </p:spPr>
        <p:txBody>
          <a:bodyPr wrap="square" anchor="t">
            <a:noAutofit/>
          </a:bodyPr>
          <a:lstStyle>
            <a:lvl1pPr marL="0" indent="0">
              <a:buNone/>
              <a:defRPr sz="2400" i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v-LV"/>
              <a:t>Noklikšķiniet uz ikonas, lai pievienotu attēlu</a:t>
            </a:r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814578FB-0C21-4F5F-8805-24208520145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68006" y="6316661"/>
            <a:ext cx="1522523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75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3A56C-CA3A-4E89-BC65-6580637F7A80}" type="slidenum">
              <a:rPr lang="lv-LV" smtClean="0"/>
              <a:t>‹#›</a:t>
            </a:fld>
            <a:endParaRPr lang="lv-LV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7E886D60-6F3C-4B47-9596-8561F1E696F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68006" y="6316661"/>
            <a:ext cx="1522523" cy="371475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1B6497BA-0CA5-4706-8343-918631A801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8150" y="219075"/>
            <a:ext cx="8261349" cy="1098550"/>
          </a:xfrm>
        </p:spPr>
        <p:txBody>
          <a:bodyPr>
            <a:normAutofit/>
          </a:bodyPr>
          <a:lstStyle>
            <a:lvl1pPr>
              <a:defRPr sz="2800" b="0"/>
            </a:lvl1pPr>
          </a:lstStyle>
          <a:p>
            <a:r>
              <a:rPr lang="lv-LV"/>
              <a:t>Virsraksts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902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8150" y="438150"/>
            <a:ext cx="8261350" cy="8794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Virsraksts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8150" y="1495425"/>
            <a:ext cx="8261350" cy="4476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>
                <a:latin typeface="Arial" panose="020B0604020202020204" pitchFamily="34" charset="0"/>
                <a:cs typeface="Arial" panose="020B0604020202020204" pitchFamily="34" charset="0"/>
              </a:rPr>
              <a:t>Teksts vai uzskaitījums</a:t>
            </a:r>
            <a:endParaRPr lang="en-US"/>
          </a:p>
          <a:p>
            <a:pPr lvl="1"/>
            <a:r>
              <a:rPr lang="lv-LV">
                <a:latin typeface="Arial" panose="020B0604020202020204" pitchFamily="34" charset="0"/>
                <a:cs typeface="Arial" panose="020B0604020202020204" pitchFamily="34" charset="0"/>
              </a:rPr>
              <a:t>Otrās pakāpes uzskaitījums</a:t>
            </a:r>
          </a:p>
          <a:p>
            <a:pPr lvl="2"/>
            <a:r>
              <a:rPr lang="lv-LV"/>
              <a:t>Trešās</a:t>
            </a:r>
            <a:r>
              <a:rPr lang="en-US"/>
              <a:t> pakāpes uzskaitījums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90500" y="6413500"/>
            <a:ext cx="495300" cy="26828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fld id="{91D3A56C-CA3A-4E89-BC65-6580637F7A80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70719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70" r:id="rId2"/>
    <p:sldLayoutId id="2147483676" r:id="rId3"/>
    <p:sldLayoutId id="2147483664" r:id="rId4"/>
    <p:sldLayoutId id="2147483665" r:id="rId5"/>
    <p:sldLayoutId id="2147483671" r:id="rId6"/>
    <p:sldLayoutId id="2147483672" r:id="rId7"/>
    <p:sldLayoutId id="2147483673" r:id="rId8"/>
    <p:sldLayoutId id="2147483666" r:id="rId9"/>
    <p:sldLayoutId id="2147483667" r:id="rId10"/>
    <p:sldLayoutId id="2147483680" r:id="rId11"/>
    <p:sldLayoutId id="2147483675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2"/>
        </a:buClr>
        <a:buSzPct val="11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SzPct val="110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SzPct val="110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76" userDrawn="1">
          <p15:clr>
            <a:srgbClr val="F26B43"/>
          </p15:clr>
        </p15:guide>
        <p15:guide id="2" pos="5480" userDrawn="1">
          <p15:clr>
            <a:srgbClr val="F26B43"/>
          </p15:clr>
        </p15:guide>
        <p15:guide id="4" orient="horz" pos="4040" userDrawn="1">
          <p15:clr>
            <a:srgbClr val="F26B43"/>
          </p15:clr>
        </p15:guide>
        <p15:guide id="5" orient="horz" pos="554" userDrawn="1">
          <p15:clr>
            <a:srgbClr val="F26B43"/>
          </p15:clr>
        </p15:guide>
        <p15:guide id="6" orient="horz" pos="3762" userDrawn="1">
          <p15:clr>
            <a:srgbClr val="F26B43"/>
          </p15:clr>
        </p15:guide>
        <p15:guide id="13" orient="horz" pos="27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61_B9018DE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0" name="Rectangle 79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 descr="Abstract background of blue mesh and nodes">
            <a:extLst>
              <a:ext uri="{FF2B5EF4-FFF2-40B4-BE49-F238E27FC236}">
                <a16:creationId xmlns:a16="http://schemas.microsoft.com/office/drawing/2014/main" id="{98DE04A0-877E-CA4B-D7B9-9E6B68AA6F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93" r="1147" b="7435"/>
          <a:stretch/>
        </p:blipFill>
        <p:spPr>
          <a:xfrm>
            <a:off x="2642616" y="10"/>
            <a:ext cx="6501384" cy="6857990"/>
          </a:xfrm>
          <a:prstGeom prst="rect">
            <a:avLst/>
          </a:prstGeom>
        </p:spPr>
      </p:pic>
      <p:sp>
        <p:nvSpPr>
          <p:cNvPr id="82" name="Rectangle 81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317450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1BC5E0E-126A-460D-998F-85FD0996A1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052" y="2672194"/>
            <a:ext cx="5381351" cy="3204134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90000"/>
              </a:lnSpc>
            </a:pPr>
            <a:r>
              <a:rPr lang="lv-LV" sz="3600" b="1">
                <a:solidFill>
                  <a:schemeClr val="tx1"/>
                </a:solidFill>
                <a:latin typeface="Arial Bold"/>
                <a:cs typeface="Arial Bold"/>
              </a:rPr>
              <a:t>Elektronisko plašsaziņas līdzekļu darbība priekšvēlēšanu aģitācijas perioda laikā</a:t>
            </a:r>
            <a:br>
              <a:rPr lang="en-US" sz="3600" b="1">
                <a:latin typeface="Arial Bold"/>
                <a:cs typeface="Arial Bold"/>
              </a:rPr>
            </a:br>
            <a:br>
              <a:rPr lang="en-US" sz="3600" b="1">
                <a:latin typeface="Arial Bold"/>
                <a:cs typeface="Arial Bold"/>
              </a:rPr>
            </a:br>
            <a:r>
              <a:rPr lang="en-US" sz="3600" b="1">
                <a:solidFill>
                  <a:schemeClr val="tx1"/>
                </a:solidFill>
                <a:latin typeface="Arial Bold"/>
                <a:cs typeface="Arial Bold"/>
              </a:rPr>
              <a:t>N</a:t>
            </a:r>
            <a:r>
              <a:rPr lang="lv-LV" sz="3600" b="1">
                <a:solidFill>
                  <a:schemeClr val="tx1"/>
                </a:solidFill>
                <a:latin typeface="Arial Bold"/>
                <a:cs typeface="Arial Bold"/>
              </a:rPr>
              <a:t>EPLP</a:t>
            </a:r>
            <a:br>
              <a:rPr lang="en-US" sz="3600" b="1">
                <a:latin typeface="Arial Bold"/>
                <a:cs typeface="Arial Bold"/>
              </a:rPr>
            </a:br>
            <a:r>
              <a:rPr lang="lv-LV" sz="3600" b="1">
                <a:solidFill>
                  <a:schemeClr val="tx1"/>
                </a:solidFill>
                <a:latin typeface="Arial Bold"/>
                <a:cs typeface="Arial Bold"/>
              </a:rPr>
              <a:t>05</a:t>
            </a:r>
            <a:r>
              <a:rPr lang="en-US" sz="3600" b="1">
                <a:solidFill>
                  <a:schemeClr val="tx1"/>
                </a:solidFill>
                <a:latin typeface="Arial Bold"/>
                <a:cs typeface="Arial Bold"/>
              </a:rPr>
              <a:t>.0</a:t>
            </a:r>
            <a:r>
              <a:rPr lang="lv-LV" sz="3600" b="1">
                <a:solidFill>
                  <a:schemeClr val="tx1"/>
                </a:solidFill>
                <a:latin typeface="Arial Bold"/>
                <a:cs typeface="Arial Bold"/>
              </a:rPr>
              <a:t>6</a:t>
            </a:r>
            <a:r>
              <a:rPr lang="en-US" sz="3600" b="1">
                <a:solidFill>
                  <a:schemeClr val="tx1"/>
                </a:solidFill>
                <a:latin typeface="Arial Bold"/>
                <a:cs typeface="Arial Bold"/>
              </a:rPr>
              <a:t>.202</a:t>
            </a:r>
            <a:r>
              <a:rPr lang="lv-LV" sz="3600" b="1">
                <a:solidFill>
                  <a:schemeClr val="tx1"/>
                </a:solidFill>
                <a:latin typeface="Arial Bold"/>
                <a:cs typeface="Arial Bold"/>
              </a:rPr>
              <a:t>6</a:t>
            </a:r>
            <a:r>
              <a:rPr lang="en-US" sz="3600" b="1">
                <a:solidFill>
                  <a:schemeClr val="tx1"/>
                </a:solidFill>
                <a:latin typeface="Arial Bold"/>
                <a:cs typeface="Arial Bold"/>
              </a:rPr>
              <a:t>.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1653" y="434802"/>
            <a:ext cx="146304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0771" y="4546920"/>
            <a:ext cx="298323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8908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8DD77349-6ADE-99FE-8E04-12919EE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9768"/>
            <a:ext cx="9151630" cy="1519356"/>
            <a:chOff x="-1" y="-29768"/>
            <a:chExt cx="12202175" cy="1519356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D5B2B92C-44DF-B41D-C67A-EBF175DF52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5341412" y="-5371175"/>
              <a:ext cx="1519350" cy="12202174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41EB2F1-D26A-D7C9-E9AC-B63BE629A2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8917093" y="-1801610"/>
              <a:ext cx="1507122" cy="5063040"/>
            </a:xfrm>
            <a:prstGeom prst="rect">
              <a:avLst/>
            </a:prstGeom>
            <a:gradFill>
              <a:gsLst>
                <a:gs pos="5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96D16430-53D3-47E5-F4B8-B441E710D4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3100712" y="-3130481"/>
              <a:ext cx="1519356" cy="7720782"/>
            </a:xfrm>
            <a:prstGeom prst="rect">
              <a:avLst/>
            </a:prstGeom>
            <a:gradFill>
              <a:gsLst>
                <a:gs pos="2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D06AD8-94D5-4139-896E-B46C55CE73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953593"/>
            <a:ext cx="5836742" cy="3144990"/>
          </a:xfrm>
        </p:spPr>
        <p:txBody>
          <a:bodyPr vert="horz" lIns="91440" tIns="45720" rIns="91440" bIns="45720" rtlCol="0">
            <a:normAutofit/>
          </a:bodyPr>
          <a:lstStyle/>
          <a:p>
            <a:pPr marL="0"/>
            <a:endParaRPr lang="en-US" sz="1700"/>
          </a:p>
          <a:p>
            <a:pPr marL="0"/>
            <a:endParaRPr lang="en-US" sz="1700"/>
          </a:p>
          <a:p>
            <a:endParaRPr lang="en-US" sz="1700"/>
          </a:p>
          <a:p>
            <a:endParaRPr lang="en-US" sz="1700"/>
          </a:p>
          <a:p>
            <a:endParaRPr lang="en-US" sz="17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6AFC41-517D-F5B9-46AA-821A815510F3}"/>
              </a:ext>
            </a:extLst>
          </p:cNvPr>
          <p:cNvSpPr txBox="1"/>
          <p:nvPr/>
        </p:nvSpPr>
        <p:spPr>
          <a:xfrm>
            <a:off x="195943" y="1489491"/>
            <a:ext cx="8752113" cy="527836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indent="0">
              <a:buNone/>
            </a:pPr>
            <a:r>
              <a:rPr lang="lv-LV" sz="2400" b="1">
                <a:latin typeface="Arial"/>
                <a:cs typeface="Arial"/>
              </a:rPr>
              <a:t>Redakcionālā izvēle: </a:t>
            </a:r>
            <a:r>
              <a:rPr lang="lv-LV" sz="2400">
                <a:latin typeface="Arial"/>
                <a:cs typeface="Arial"/>
              </a:rPr>
              <a:t>informācija, raidījumu sniegšanas veids, viesu izvēle, tematu izvēle, raidījumu vai raidījumu cikls.</a:t>
            </a:r>
            <a:endParaRPr lang="lv-LV" sz="2400" strike="sngStrike">
              <a:latin typeface="Arial"/>
              <a:cs typeface="Arial"/>
            </a:endParaRPr>
          </a:p>
          <a:p>
            <a:pPr marL="0" indent="0" algn="ctr">
              <a:buNone/>
            </a:pPr>
            <a:endParaRPr lang="lv-LV" sz="2400">
              <a:latin typeface="Arial"/>
              <a:cs typeface="Arial"/>
            </a:endParaRPr>
          </a:p>
          <a:p>
            <a:pPr marL="0" indent="0">
              <a:buNone/>
            </a:pPr>
            <a:r>
              <a:rPr lang="lv-LV" sz="2400">
                <a:latin typeface="Arial"/>
                <a:cs typeface="Arial"/>
              </a:rPr>
              <a:t>Saskaņā ar EPLL 25.pantā noteikto: </a:t>
            </a:r>
          </a:p>
          <a:p>
            <a:pPr marL="0" indent="0" algn="ctr">
              <a:buNone/>
            </a:pPr>
            <a:r>
              <a:rPr lang="lv-LV" sz="2400">
                <a:latin typeface="Arial"/>
                <a:cs typeface="Arial"/>
              </a:rPr>
              <a:t>«</a:t>
            </a:r>
            <a:r>
              <a:rPr lang="lv-LV" sz="2400" b="0" i="1">
                <a:effectLst/>
                <a:latin typeface="Arial"/>
                <a:cs typeface="Arial"/>
              </a:rPr>
              <a:t>Elektroniskie plašsaziņas līdzekļi </a:t>
            </a:r>
            <a:r>
              <a:rPr lang="lv-LV" sz="2400" b="0" i="1" u="sng">
                <a:effectLst/>
                <a:latin typeface="Arial"/>
                <a:cs typeface="Arial"/>
              </a:rPr>
              <a:t>uzņemas redakcionālo atbildību</a:t>
            </a:r>
            <a:r>
              <a:rPr lang="lv-LV" sz="2400" b="0" i="1">
                <a:effectLst/>
                <a:latin typeface="Arial"/>
                <a:cs typeface="Arial"/>
              </a:rPr>
              <a:t>. [..]</a:t>
            </a:r>
            <a:r>
              <a:rPr lang="lv-LV" sz="2400" b="0" i="0">
                <a:effectLst/>
                <a:latin typeface="Arial"/>
                <a:cs typeface="Arial"/>
              </a:rPr>
              <a:t>»</a:t>
            </a:r>
            <a:endParaRPr lang="lv-LV" sz="2400">
              <a:latin typeface="Arial"/>
              <a:cs typeface="Arial"/>
            </a:endParaRPr>
          </a:p>
          <a:p>
            <a:pPr algn="ctr"/>
            <a:endParaRPr lang="lv-LV" sz="2400">
              <a:latin typeface="Arial"/>
              <a:cs typeface="Arial"/>
            </a:endParaRPr>
          </a:p>
          <a:p>
            <a:r>
              <a:rPr lang="lv-LV" sz="2400">
                <a:latin typeface="Arial"/>
                <a:cs typeface="Arial"/>
              </a:rPr>
              <a:t>Normatīvais regulējums:</a:t>
            </a:r>
          </a:p>
          <a:p>
            <a:endParaRPr lang="lv-LV" sz="2400">
              <a:latin typeface="Arial"/>
              <a:cs typeface="Arial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b="1">
                <a:solidFill>
                  <a:srgbClr val="C00000"/>
                </a:solidFill>
                <a:latin typeface="Arial"/>
                <a:cs typeface="Arial"/>
              </a:rPr>
              <a:t>neparedz konkrētus aizliegumus</a:t>
            </a:r>
            <a:r>
              <a:rPr lang="lv-LV" sz="2400">
                <a:latin typeface="Arial"/>
                <a:cs typeface="Arial"/>
              </a:rPr>
              <a:t>, par kādām tēmām aģitācijas perioda laikā būtu aizliegts veidot raidījumus</a:t>
            </a:r>
          </a:p>
          <a:p>
            <a:endParaRPr lang="lv-LV" sz="2400">
              <a:latin typeface="Arial"/>
              <a:cs typeface="Arial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b="1">
                <a:solidFill>
                  <a:srgbClr val="C00000"/>
                </a:solidFill>
                <a:latin typeface="Arial"/>
                <a:cs typeface="Arial"/>
              </a:rPr>
              <a:t>nosaka ierobežojumus</a:t>
            </a:r>
            <a:r>
              <a:rPr lang="lv-LV" sz="2400">
                <a:latin typeface="Arial"/>
                <a:cs typeface="Arial"/>
              </a:rPr>
              <a:t> attiecībā uz kandidātu piedalīšanos</a:t>
            </a:r>
          </a:p>
          <a:p>
            <a:pPr marL="0" indent="0" algn="just">
              <a:buNone/>
            </a:pPr>
            <a:endParaRPr lang="lv-LV" sz="2500">
              <a:latin typeface="Times New Roman" panose="02020603050405020304" pitchFamily="18" charset="0"/>
              <a:ea typeface="MS PGothic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76FB6C-8503-D59D-F23D-AFCB0C73D367}"/>
              </a:ext>
            </a:extLst>
          </p:cNvPr>
          <p:cNvSpPr txBox="1"/>
          <p:nvPr/>
        </p:nvSpPr>
        <p:spPr>
          <a:xfrm>
            <a:off x="466531" y="513196"/>
            <a:ext cx="8070979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lv-LV" sz="3600" b="1">
                <a:solidFill>
                  <a:srgbClr val="002060"/>
                </a:solidFill>
                <a:latin typeface="Arial Bold"/>
                <a:cs typeface="Arial Bold"/>
              </a:rPr>
              <a:t>EPL REDAKCIONĀLĀ ATBILDĪBA I </a:t>
            </a:r>
            <a:endParaRPr lang="lv-LV" sz="3600">
              <a:latin typeface="Arial Bold"/>
              <a:cs typeface="Arial Bold"/>
            </a:endParaRPr>
          </a:p>
        </p:txBody>
      </p:sp>
    </p:spTree>
    <p:extLst>
      <p:ext uri="{BB962C8B-B14F-4D97-AF65-F5344CB8AC3E}">
        <p14:creationId xmlns:p14="http://schemas.microsoft.com/office/powerpoint/2010/main" val="11886525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8DD77349-6ADE-99FE-8E04-12919EE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9768"/>
            <a:ext cx="9151630" cy="1519356"/>
            <a:chOff x="-1" y="-29768"/>
            <a:chExt cx="12202175" cy="1519356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D5B2B92C-44DF-B41D-C67A-EBF175DF52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5341412" y="-5371175"/>
              <a:ext cx="1519350" cy="12202174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41EB2F1-D26A-D7C9-E9AC-B63BE629A2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8917093" y="-1801610"/>
              <a:ext cx="1507122" cy="5063040"/>
            </a:xfrm>
            <a:prstGeom prst="rect">
              <a:avLst/>
            </a:prstGeom>
            <a:gradFill>
              <a:gsLst>
                <a:gs pos="5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96D16430-53D3-47E5-F4B8-B441E710D4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3100712" y="-3130481"/>
              <a:ext cx="1519356" cy="7720782"/>
            </a:xfrm>
            <a:prstGeom prst="rect">
              <a:avLst/>
            </a:prstGeom>
            <a:gradFill>
              <a:gsLst>
                <a:gs pos="2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B445DD8-9E1B-4CC9-99AF-78E1987E6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236" y="301843"/>
            <a:ext cx="8087114" cy="81783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lv-LV" sz="4000" b="1">
                <a:solidFill>
                  <a:srgbClr val="002060"/>
                </a:solidFill>
                <a:latin typeface="Arial Bold"/>
                <a:cs typeface="Arial Bold"/>
              </a:rPr>
              <a:t>EPL</a:t>
            </a:r>
            <a:r>
              <a:rPr lang="lv-LV" sz="4000" b="1">
                <a:solidFill>
                  <a:srgbClr val="002060"/>
                </a:solidFill>
                <a:latin typeface="Times New Roman"/>
                <a:cs typeface="Times New Roman"/>
              </a:rPr>
              <a:t> REDAKCIONĀLĀ ATBILDĪBA II </a:t>
            </a:r>
            <a:endParaRPr lang="en-US" sz="4000" b="1" kern="120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D06AD8-94D5-4139-896E-B46C55CE73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953593"/>
            <a:ext cx="5836742" cy="3144990"/>
          </a:xfrm>
        </p:spPr>
        <p:txBody>
          <a:bodyPr vert="horz" lIns="91440" tIns="45720" rIns="91440" bIns="45720" rtlCol="0">
            <a:normAutofit/>
          </a:bodyPr>
          <a:lstStyle/>
          <a:p>
            <a:pPr marL="0"/>
            <a:endParaRPr lang="en-US" sz="1700"/>
          </a:p>
          <a:p>
            <a:pPr marL="0"/>
            <a:endParaRPr lang="en-US" sz="1700"/>
          </a:p>
          <a:p>
            <a:endParaRPr lang="en-US" sz="1700"/>
          </a:p>
          <a:p>
            <a:endParaRPr lang="en-US" sz="1700"/>
          </a:p>
          <a:p>
            <a:endParaRPr lang="en-US" sz="17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6AFC41-517D-F5B9-46AA-821A815510F3}"/>
              </a:ext>
            </a:extLst>
          </p:cNvPr>
          <p:cNvSpPr txBox="1"/>
          <p:nvPr/>
        </p:nvSpPr>
        <p:spPr>
          <a:xfrm>
            <a:off x="479187" y="1246589"/>
            <a:ext cx="8229447" cy="583236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indent="0" algn="just">
              <a:buNone/>
            </a:pPr>
            <a:endParaRPr lang="lv-LV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lv-LV" sz="2300">
                <a:latin typeface="Arial"/>
                <a:cs typeface="Arial"/>
              </a:rPr>
              <a:t>Raidījumu veidotājiem jānošķir deputātu kandidātu aktivitātes no šo personu kā </a:t>
            </a:r>
            <a:r>
              <a:rPr lang="lv-LV" sz="2300" b="1">
                <a:solidFill>
                  <a:srgbClr val="C00000"/>
                </a:solidFill>
                <a:latin typeface="Arial"/>
                <a:cs typeface="Arial"/>
              </a:rPr>
              <a:t>valsts amatpersonu</a:t>
            </a:r>
            <a:r>
              <a:rPr lang="lv-LV" sz="2300" b="1">
                <a:latin typeface="Arial"/>
                <a:cs typeface="Arial"/>
              </a:rPr>
              <a:t> </a:t>
            </a:r>
            <a:r>
              <a:rPr lang="lv-LV" sz="2300">
                <a:latin typeface="Arial"/>
                <a:cs typeface="Arial"/>
              </a:rPr>
              <a:t>aktivitātēm</a:t>
            </a:r>
          </a:p>
          <a:p>
            <a:pPr algn="just"/>
            <a:endParaRPr lang="lv-LV" sz="2300">
              <a:latin typeface="Arial"/>
              <a:cs typeface="Arial"/>
            </a:endParaRPr>
          </a:p>
          <a:p>
            <a:pPr algn="just"/>
            <a:r>
              <a:rPr lang="lv-LV" sz="2300">
                <a:latin typeface="Arial"/>
                <a:cs typeface="Arial"/>
              </a:rPr>
              <a:t>Lemjot par deputātu kandidāta – valsts amatpersonas –  atspoguļošanu, jāizvērtē šādi kritēriji: </a:t>
            </a:r>
          </a:p>
          <a:p>
            <a:pPr algn="just"/>
            <a:endParaRPr lang="lv-LV" sz="2300">
              <a:latin typeface="Arial"/>
              <a:cs typeface="Arial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lv-LV" sz="2300">
                <a:latin typeface="Arial"/>
                <a:cs typeface="Arial"/>
              </a:rPr>
              <a:t>sabiedriskā interese zināt attiecīgās amatpersonas viedokli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lv-LV" sz="2300">
                <a:latin typeface="Arial"/>
                <a:cs typeface="Arial"/>
              </a:rPr>
              <a:t>šīs amatpersonas iepriekšējā atspoguļojuma intensitāte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lv-LV" sz="2300">
                <a:latin typeface="Arial"/>
                <a:cs typeface="Arial"/>
              </a:rPr>
              <a:t>nepieciešamība garantēt godīgus dažādu politisko spēku konkurences apstākļus</a:t>
            </a:r>
            <a:endParaRPr lang="en-US" sz="2300">
              <a:latin typeface="Arial"/>
              <a:cs typeface="Arial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lv-LV" sz="2300">
              <a:latin typeface="Arial"/>
              <a:cs typeface="Arial"/>
            </a:endParaRPr>
          </a:p>
          <a:p>
            <a:pPr algn="ctr"/>
            <a:r>
              <a:rPr lang="lv-LV" sz="2300">
                <a:latin typeface="Arial"/>
                <a:cs typeface="Arial"/>
              </a:rPr>
              <a:t>Veicot </a:t>
            </a:r>
            <a:r>
              <a:rPr lang="lv-LV" sz="2300" u="sng">
                <a:latin typeface="Arial"/>
                <a:cs typeface="Arial"/>
              </a:rPr>
              <a:t>amata pienākumus</a:t>
            </a:r>
            <a:r>
              <a:rPr lang="lv-LV" sz="2300">
                <a:latin typeface="Arial"/>
                <a:cs typeface="Arial"/>
              </a:rPr>
              <a:t>, </a:t>
            </a:r>
            <a:r>
              <a:rPr lang="lv-LV" sz="2300">
                <a:solidFill>
                  <a:srgbClr val="C00000"/>
                </a:solidFill>
                <a:latin typeface="Arial"/>
                <a:cs typeface="Arial"/>
              </a:rPr>
              <a:t>nedrīkst tikt veikta slēpta priekšvēlēšanu aģitācija!</a:t>
            </a:r>
            <a:endParaRPr lang="en-US" sz="2300">
              <a:solidFill>
                <a:srgbClr val="C00000"/>
              </a:solidFill>
              <a:latin typeface="Arial"/>
              <a:cs typeface="Arial"/>
            </a:endParaRPr>
          </a:p>
          <a:p>
            <a:pPr algn="just"/>
            <a:endParaRPr lang="lv-LV" sz="2300">
              <a:latin typeface="Arial"/>
              <a:cs typeface="Arial"/>
            </a:endParaRPr>
          </a:p>
          <a:p>
            <a:pPr marL="0" indent="0" algn="just">
              <a:buNone/>
            </a:pPr>
            <a:endParaRPr lang="lv-LV" sz="2300">
              <a:latin typeface="Arial"/>
              <a:ea typeface="MS PGothic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363865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8DD77349-6ADE-99FE-8E04-12919EE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9768"/>
            <a:ext cx="9151630" cy="1519356"/>
            <a:chOff x="-1" y="-29768"/>
            <a:chExt cx="12202175" cy="1519356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D5B2B92C-44DF-B41D-C67A-EBF175DF52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5341412" y="-5371175"/>
              <a:ext cx="1519350" cy="12202174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41EB2F1-D26A-D7C9-E9AC-B63BE629A2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8917093" y="-1801610"/>
              <a:ext cx="1507122" cy="5063040"/>
            </a:xfrm>
            <a:prstGeom prst="rect">
              <a:avLst/>
            </a:prstGeom>
            <a:gradFill>
              <a:gsLst>
                <a:gs pos="5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96D16430-53D3-47E5-F4B8-B441E710D4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3100712" y="-3130481"/>
              <a:ext cx="1519356" cy="7720782"/>
            </a:xfrm>
            <a:prstGeom prst="rect">
              <a:avLst/>
            </a:prstGeom>
            <a:gradFill>
              <a:gsLst>
                <a:gs pos="2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B445DD8-9E1B-4CC9-99AF-78E1987E6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518" y="301843"/>
            <a:ext cx="7857832" cy="100353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lv-LV" sz="3600" b="1">
                <a:solidFill>
                  <a:srgbClr val="002060"/>
                </a:solidFill>
                <a:latin typeface="Arial Bold"/>
                <a:cs typeface="Arial Bold"/>
              </a:rPr>
              <a:t>RAIDĪJUMU DALĪBIEKI I</a:t>
            </a:r>
            <a:endParaRPr lang="en-US" sz="4000" b="1" kern="1200">
              <a:solidFill>
                <a:srgbClr val="002060"/>
              </a:solidFill>
              <a:latin typeface="Arial Bold"/>
              <a:cs typeface="Arial Bold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D06AD8-94D5-4139-896E-B46C55CE73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213" y="1821194"/>
            <a:ext cx="8477573" cy="417839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lv-LV" sz="2500">
                <a:latin typeface="Arial"/>
                <a:cs typeface="Arial"/>
              </a:rPr>
              <a:t>Gan </a:t>
            </a:r>
            <a:r>
              <a:rPr lang="lv-LV" sz="2500">
                <a:solidFill>
                  <a:srgbClr val="C00000"/>
                </a:solidFill>
                <a:latin typeface="Arial"/>
                <a:cs typeface="Arial"/>
              </a:rPr>
              <a:t>deputātu kandidāti, gan publiski atpazīstami politisko spēku līderi nedrīkst būt raidījumu un notikumu komentētāji</a:t>
            </a:r>
            <a:r>
              <a:rPr lang="lv-LV" sz="2500">
                <a:latin typeface="Arial"/>
                <a:cs typeface="Arial"/>
              </a:rPr>
              <a:t>, izņemot gadījumus: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lv-LV" sz="2500">
                <a:latin typeface="Arial"/>
                <a:cs typeface="Arial"/>
              </a:rPr>
              <a:t>kad konkrēto personu nav iespējams aizstāt ar citu. Piemēram, nozares ministrs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lv-LV" sz="2500">
                <a:latin typeface="Arial"/>
                <a:cs typeface="Arial"/>
              </a:rPr>
              <a:t>kad raidījumu vai epizodi nav iespējams demonstrēt pēc priekšvēlēšanu aģitācijas perioda beigām, jo tā būs zaudējusi aktualitāti</a:t>
            </a:r>
          </a:p>
          <a:p>
            <a:pPr marL="0"/>
            <a:endParaRPr lang="en-US" sz="1700"/>
          </a:p>
          <a:p>
            <a:pPr marL="0"/>
            <a:endParaRPr lang="en-US" sz="1700"/>
          </a:p>
          <a:p>
            <a:endParaRPr lang="en-US" sz="1700"/>
          </a:p>
          <a:p>
            <a:endParaRPr lang="en-US" sz="1700"/>
          </a:p>
          <a:p>
            <a:endParaRPr lang="en-US" sz="1700"/>
          </a:p>
        </p:txBody>
      </p:sp>
    </p:spTree>
    <p:extLst>
      <p:ext uri="{BB962C8B-B14F-4D97-AF65-F5344CB8AC3E}">
        <p14:creationId xmlns:p14="http://schemas.microsoft.com/office/powerpoint/2010/main" val="22616744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D43E6E-A8EE-4D6E-8096-0C34A7EE6D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CD9BCFEC-0443-DD67-737F-8B341287F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9768"/>
            <a:ext cx="9151630" cy="1519356"/>
            <a:chOff x="-1" y="-29768"/>
            <a:chExt cx="12202175" cy="1519356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5D84E2FF-8ABF-2197-CB8F-2DAA69D7FD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5341412" y="-5371175"/>
              <a:ext cx="1519350" cy="12202174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E586AB9-DC4A-9877-1040-3D7B2C902F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8917093" y="-1801610"/>
              <a:ext cx="1507122" cy="5063040"/>
            </a:xfrm>
            <a:prstGeom prst="rect">
              <a:avLst/>
            </a:prstGeom>
            <a:gradFill>
              <a:gsLst>
                <a:gs pos="5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882B82CF-4516-745F-D1B2-F783723B26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3100712" y="-3130481"/>
              <a:ext cx="1519356" cy="7720782"/>
            </a:xfrm>
            <a:prstGeom prst="rect">
              <a:avLst/>
            </a:prstGeom>
            <a:gradFill>
              <a:gsLst>
                <a:gs pos="2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0B80EFB-3A08-6510-2865-62171E8C5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518" y="301843"/>
            <a:ext cx="7857832" cy="100353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lv-LV" sz="3600" b="1">
                <a:solidFill>
                  <a:srgbClr val="002060"/>
                </a:solidFill>
                <a:latin typeface="Arial Bold"/>
                <a:cs typeface="Arial Bold"/>
              </a:rPr>
              <a:t>RAIDĪJUMU DALĪBIEKI II</a:t>
            </a:r>
            <a:endParaRPr lang="en-US" sz="4000" b="1" kern="1200">
              <a:solidFill>
                <a:srgbClr val="002060"/>
              </a:solidFill>
              <a:latin typeface="Arial Bold"/>
              <a:cs typeface="Arial Bold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6301D26-7402-0F65-DDDB-7ED8473FC3C0}"/>
              </a:ext>
            </a:extLst>
          </p:cNvPr>
          <p:cNvSpPr txBox="1"/>
          <p:nvPr/>
        </p:nvSpPr>
        <p:spPr>
          <a:xfrm>
            <a:off x="452234" y="1489926"/>
            <a:ext cx="8258661" cy="483209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indent="0" algn="just">
              <a:buNone/>
            </a:pPr>
            <a:endParaRPr lang="lv-LV" sz="2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lv-LV" sz="2200" b="1">
                <a:latin typeface="Arial"/>
                <a:cs typeface="Arial"/>
              </a:rPr>
              <a:t>izklaides raidījumos </a:t>
            </a:r>
            <a:r>
              <a:rPr lang="lv-LV" sz="2200">
                <a:latin typeface="Arial"/>
                <a:cs typeface="Arial"/>
              </a:rPr>
              <a:t>nepiedalās deputātu kandidāti (piemēram, ēst gatavošanas raidījumi, sarunu raidījumi)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lv-LV" sz="2200">
              <a:latin typeface="Arial"/>
              <a:cs typeface="Arial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lv-LV" sz="2200">
                <a:latin typeface="Arial"/>
                <a:cs typeface="Arial"/>
              </a:rPr>
              <a:t>raidījumu ietvaros netiek pausta </a:t>
            </a:r>
            <a:r>
              <a:rPr lang="lv-LV" sz="2200" b="1">
                <a:latin typeface="Arial"/>
                <a:cs typeface="Arial"/>
              </a:rPr>
              <a:t>personīga informācija </a:t>
            </a:r>
            <a:r>
              <a:rPr lang="lv-LV" sz="2200">
                <a:latin typeface="Arial"/>
                <a:cs typeface="Arial"/>
              </a:rPr>
              <a:t>par deputātu kandidātu privāto dzīvi, pozitīvajām iezīmēm</a:t>
            </a:r>
          </a:p>
          <a:p>
            <a:pPr algn="just"/>
            <a:endParaRPr lang="lv-LV" sz="2200">
              <a:latin typeface="Arial"/>
              <a:cs typeface="Arial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lv-LV" sz="2200">
                <a:latin typeface="Arial"/>
                <a:cs typeface="Arial"/>
              </a:rPr>
              <a:t>deputātu kandidāti nav izvēlēti kā publisku notikumu, piemēram, sporta sacensību, </a:t>
            </a:r>
            <a:r>
              <a:rPr lang="lv-LV" sz="2200" b="1">
                <a:latin typeface="Arial"/>
                <a:cs typeface="Arial"/>
              </a:rPr>
              <a:t>komentētāji </a:t>
            </a:r>
            <a:r>
              <a:rPr lang="lv-LV" sz="2200">
                <a:solidFill>
                  <a:srgbClr val="2B388D"/>
                </a:solidFill>
                <a:latin typeface="Arial"/>
                <a:cs typeface="Arial"/>
              </a:rPr>
              <a:t>(</a:t>
            </a:r>
            <a:r>
              <a:rPr lang="lv-LV" sz="2200" u="sng">
                <a:solidFill>
                  <a:srgbClr val="2B388D"/>
                </a:solidFill>
                <a:latin typeface="Arial"/>
                <a:cs typeface="Arial"/>
              </a:rPr>
              <a:t>izņēmums</a:t>
            </a:r>
            <a:r>
              <a:rPr lang="lv-LV" sz="2200" u="sng" dirty="0">
                <a:solidFill>
                  <a:srgbClr val="2B388D"/>
                </a:solidFill>
                <a:latin typeface="Arial"/>
                <a:cs typeface="Arial"/>
              </a:rPr>
              <a:t> </a:t>
            </a:r>
            <a:r>
              <a:rPr lang="lv-LV" sz="2300" u="sng">
                <a:solidFill>
                  <a:srgbClr val="2B388D"/>
                </a:solidFill>
                <a:latin typeface="Arial"/>
                <a:cs typeface="Arial"/>
              </a:rPr>
              <a:t>–</a:t>
            </a:r>
            <a:r>
              <a:rPr lang="lv-LV" sz="2200" u="sng">
                <a:solidFill>
                  <a:srgbClr val="2B388D"/>
                </a:solidFill>
                <a:latin typeface="Arial"/>
                <a:cs typeface="Arial"/>
              </a:rPr>
              <a:t>eksperti</a:t>
            </a:r>
            <a:r>
              <a:rPr lang="lv-LV" sz="2200" dirty="0">
                <a:solidFill>
                  <a:srgbClr val="2B388D"/>
                </a:solidFill>
                <a:latin typeface="Arial"/>
                <a:cs typeface="Arial"/>
              </a:rPr>
              <a:t>)</a:t>
            </a:r>
          </a:p>
          <a:p>
            <a:pPr algn="just"/>
            <a:endParaRPr lang="lv-LV" sz="2200">
              <a:latin typeface="Arial"/>
              <a:cs typeface="Arial"/>
            </a:endParaRPr>
          </a:p>
          <a:p>
            <a:pPr algn="ctr"/>
            <a:r>
              <a:rPr lang="lv-LV" sz="2200">
                <a:latin typeface="Arial"/>
                <a:cs typeface="Arial"/>
              </a:rPr>
              <a:t>Ierobežojumi attiecas arī uz personām, kas </a:t>
            </a:r>
            <a:r>
              <a:rPr lang="lv-LV" sz="2200" b="1">
                <a:solidFill>
                  <a:srgbClr val="C00000"/>
                </a:solidFill>
                <a:latin typeface="Arial"/>
                <a:cs typeface="Arial"/>
              </a:rPr>
              <a:t>publiski paziņojušas</a:t>
            </a:r>
            <a:r>
              <a:rPr lang="lv-LV" sz="2200" dirty="0">
                <a:solidFill>
                  <a:schemeClr val="accent4"/>
                </a:solidFill>
                <a:latin typeface="Arial"/>
                <a:cs typeface="Arial"/>
              </a:rPr>
              <a:t> </a:t>
            </a:r>
          </a:p>
          <a:p>
            <a:pPr algn="ctr"/>
            <a:r>
              <a:rPr lang="lv-LV" sz="2200">
                <a:solidFill>
                  <a:schemeClr val="accent1"/>
                </a:solidFill>
                <a:latin typeface="Arial"/>
                <a:cs typeface="Arial"/>
              </a:rPr>
              <a:t>par kandidēšanu Saeimas vēlēšanās</a:t>
            </a:r>
          </a:p>
        </p:txBody>
      </p:sp>
    </p:spTree>
    <p:extLst>
      <p:ext uri="{BB962C8B-B14F-4D97-AF65-F5344CB8AC3E}">
        <p14:creationId xmlns:p14="http://schemas.microsoft.com/office/powerpoint/2010/main" val="2957359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FEFDE8-7D7D-28D2-4935-9A20C1A7D0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8C1346DE-1550-B2A5-61EC-54D00B5C43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9768"/>
            <a:ext cx="9151630" cy="1519356"/>
            <a:chOff x="-1" y="-29768"/>
            <a:chExt cx="12202175" cy="1519356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8EFE5AD-4D7A-E9F4-DB0C-CFCD49AF13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5341412" y="-5371175"/>
              <a:ext cx="1519350" cy="12202174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A997493A-D2FD-27CE-E5EF-AC42439354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8917093" y="-1801610"/>
              <a:ext cx="1507122" cy="5063040"/>
            </a:xfrm>
            <a:prstGeom prst="rect">
              <a:avLst/>
            </a:prstGeom>
            <a:gradFill>
              <a:gsLst>
                <a:gs pos="5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F329035E-C4EB-87CB-2371-E702E3E6C2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3100712" y="-3130481"/>
              <a:ext cx="1519356" cy="7720782"/>
            </a:xfrm>
            <a:prstGeom prst="rect">
              <a:avLst/>
            </a:prstGeom>
            <a:gradFill>
              <a:gsLst>
                <a:gs pos="2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B04ED7A-3F75-73A4-97FF-283DA65D0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518" y="301843"/>
            <a:ext cx="7857832" cy="100353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lv-LV" sz="3600" b="1">
                <a:solidFill>
                  <a:srgbClr val="002060"/>
                </a:solidFill>
                <a:latin typeface="Arial Bold"/>
                <a:cs typeface="Arial Bold"/>
              </a:rPr>
              <a:t>RAIDĪJUMU DALĪBIEKI III</a:t>
            </a:r>
            <a:endParaRPr lang="en-US" sz="4000" b="1" kern="1200">
              <a:solidFill>
                <a:srgbClr val="002060"/>
              </a:solidFill>
              <a:latin typeface="Arial Bold"/>
              <a:cs typeface="Arial Bold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9B7322-796C-FC15-F1D7-F67636E56D2A}"/>
              </a:ext>
            </a:extLst>
          </p:cNvPr>
          <p:cNvSpPr txBox="1"/>
          <p:nvPr/>
        </p:nvSpPr>
        <p:spPr>
          <a:xfrm>
            <a:off x="373128" y="1447066"/>
            <a:ext cx="8258661" cy="560153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indent="0" algn="just">
              <a:buNone/>
            </a:pPr>
            <a:endParaRPr lang="lv-LV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lv-LV" sz="3200">
                <a:solidFill>
                  <a:schemeClr val="accent1"/>
                </a:solidFill>
                <a:latin typeface="Arial"/>
                <a:cs typeface="Arial"/>
              </a:rPr>
              <a:t>Uz personām, kas ir publiski paziņojušas par savu </a:t>
            </a:r>
            <a:r>
              <a:rPr lang="lv-LV" sz="3200" b="0" i="0">
                <a:solidFill>
                  <a:schemeClr val="accent1"/>
                </a:solidFill>
                <a:effectLst/>
                <a:latin typeface="Arial"/>
                <a:cs typeface="Arial"/>
              </a:rPr>
              <a:t>līdzdalību kādas politiskās partijas vai politisko partiju apvienības darbībā (piemēram, publiski paziņojušas, ka kandidēs) vēl pirms</a:t>
            </a:r>
            <a:r>
              <a:rPr lang="lv-LV" sz="3200">
                <a:solidFill>
                  <a:schemeClr val="accent1"/>
                </a:solidFill>
                <a:latin typeface="Arial"/>
                <a:cs typeface="Arial"/>
              </a:rPr>
              <a:t> kandidātu saraksta iesniegšanas, attiecas </a:t>
            </a:r>
            <a:r>
              <a:rPr lang="lv-LV" sz="3200" b="1">
                <a:solidFill>
                  <a:srgbClr val="C00000"/>
                </a:solidFill>
                <a:latin typeface="Arial"/>
                <a:cs typeface="Arial"/>
              </a:rPr>
              <a:t>tie paši</a:t>
            </a:r>
            <a:r>
              <a:rPr lang="lv-LV" sz="3200" b="1">
                <a:solidFill>
                  <a:schemeClr val="accent4"/>
                </a:solidFill>
                <a:latin typeface="Arial"/>
                <a:cs typeface="Arial"/>
              </a:rPr>
              <a:t> </a:t>
            </a:r>
            <a:r>
              <a:rPr lang="lv-LV" sz="3200">
                <a:solidFill>
                  <a:schemeClr val="accent1"/>
                </a:solidFill>
                <a:latin typeface="Arial"/>
                <a:cs typeface="Arial"/>
              </a:rPr>
              <a:t>noteikumi, kā uz deputātu kandidātiem, kas jau ir iekļauti partijas kandidātu sarakstā   </a:t>
            </a:r>
          </a:p>
          <a:p>
            <a:pPr algn="just"/>
            <a:endParaRPr lang="lv-LV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lv-LV" sz="25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lv-LV" sz="2500">
              <a:latin typeface="Times New Roman" panose="02020603050405020304" pitchFamily="18" charset="0"/>
              <a:ea typeface="MS PGothic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0118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1226C8-493A-FFFA-3C2A-8EF216D107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22A5C196-B7F6-B196-EB4C-05600904A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9768"/>
            <a:ext cx="9151630" cy="1519356"/>
            <a:chOff x="-1" y="-29768"/>
            <a:chExt cx="12202175" cy="1519356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71DE79ED-955C-94EA-F286-AADE40D1F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5341412" y="-5371175"/>
              <a:ext cx="1519350" cy="12202174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78F056FE-8D64-E3E2-AAF1-2AB54DBB3D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8917093" y="-1801610"/>
              <a:ext cx="1507122" cy="5063040"/>
            </a:xfrm>
            <a:prstGeom prst="rect">
              <a:avLst/>
            </a:prstGeom>
            <a:gradFill>
              <a:gsLst>
                <a:gs pos="5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BE912198-3058-0610-A6D1-4647E21E35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3100712" y="-3130481"/>
              <a:ext cx="1519356" cy="7720782"/>
            </a:xfrm>
            <a:prstGeom prst="rect">
              <a:avLst/>
            </a:prstGeom>
            <a:gradFill>
              <a:gsLst>
                <a:gs pos="2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5284E72-402F-CDF4-187C-D44D948EA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518" y="301843"/>
            <a:ext cx="7857832" cy="100353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lv-LV" sz="3600" b="1">
                <a:solidFill>
                  <a:srgbClr val="002060"/>
                </a:solidFill>
                <a:latin typeface="Arial Bold"/>
                <a:cs typeface="Arial Bold"/>
              </a:rPr>
              <a:t>RAIDĪJUMU DALĪBIEKI IV</a:t>
            </a:r>
            <a:endParaRPr lang="en-US" sz="4000" b="1" kern="1200">
              <a:solidFill>
                <a:srgbClr val="002060"/>
              </a:solidFill>
              <a:latin typeface="Arial Bold"/>
              <a:cs typeface="Arial Bold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D277B0-48D9-A091-C1E6-8CC7A481864D}"/>
              </a:ext>
            </a:extLst>
          </p:cNvPr>
          <p:cNvSpPr txBox="1"/>
          <p:nvPr/>
        </p:nvSpPr>
        <p:spPr>
          <a:xfrm>
            <a:off x="457103" y="1233441"/>
            <a:ext cx="8258661" cy="526297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indent="0" algn="just">
              <a:buNone/>
            </a:pPr>
            <a:endParaRPr lang="lv-LV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lv-LV" sz="2200">
                <a:latin typeface="Arial"/>
                <a:cs typeface="Arial"/>
              </a:rPr>
              <a:t>programmā (raidījumos) tiek nodrošināts:</a:t>
            </a:r>
          </a:p>
          <a:p>
            <a:pPr lvl="1" algn="just"/>
            <a:r>
              <a:rPr lang="lv-LV" sz="2200" b="1">
                <a:latin typeface="Arial"/>
                <a:cs typeface="Arial"/>
              </a:rPr>
              <a:t>		samērīgs </a:t>
            </a:r>
            <a:r>
              <a:rPr lang="lv-LV" sz="2200">
                <a:latin typeface="Arial"/>
                <a:cs typeface="Arial"/>
              </a:rPr>
              <a:t>politisko spēku atspoguļojums</a:t>
            </a:r>
          </a:p>
          <a:p>
            <a:pPr algn="just"/>
            <a:r>
              <a:rPr lang="lv-LV" sz="2200" dirty="0">
                <a:latin typeface="Arial"/>
                <a:cs typeface="Arial"/>
              </a:rPr>
              <a:t>			</a:t>
            </a:r>
            <a:r>
              <a:rPr lang="lv-LV" sz="2200" b="1" dirty="0">
                <a:latin typeface="Arial"/>
                <a:cs typeface="Arial"/>
              </a:rPr>
              <a:t>vienlīdzīgs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lv-LV" sz="2200" dirty="0">
                <a:latin typeface="Arial"/>
                <a:cs typeface="Arial"/>
              </a:rPr>
              <a:t>politisko spēku </a:t>
            </a:r>
            <a:r>
              <a:rPr lang="en-US" sz="2200" dirty="0" err="1">
                <a:latin typeface="Arial"/>
                <a:cs typeface="Arial"/>
              </a:rPr>
              <a:t>atspoguļojums</a:t>
            </a:r>
            <a:endParaRPr lang="lv-LV" sz="2200" dirty="0">
              <a:latin typeface="Arial"/>
              <a:cs typeface="Arial"/>
            </a:endParaRPr>
          </a:p>
          <a:p>
            <a:pPr algn="just"/>
            <a:endParaRPr lang="lv-LV" sz="2200">
              <a:latin typeface="Arial"/>
              <a:cs typeface="Arial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lv-LV" sz="2200">
                <a:latin typeface="Arial"/>
                <a:cs typeface="Arial"/>
              </a:rPr>
              <a:t>raidījumos </a:t>
            </a:r>
            <a:r>
              <a:rPr lang="lv-LV" sz="2200" b="1">
                <a:latin typeface="Arial"/>
                <a:cs typeface="Arial"/>
              </a:rPr>
              <a:t>sistemātiski nepiedalās </a:t>
            </a:r>
            <a:r>
              <a:rPr lang="lv-LV" sz="2200">
                <a:latin typeface="Arial"/>
                <a:cs typeface="Arial"/>
              </a:rPr>
              <a:t>tikai viena vai dažu politisko spēku pārstāvji</a:t>
            </a:r>
          </a:p>
          <a:p>
            <a:pPr algn="just"/>
            <a:endParaRPr lang="lv-LV" sz="2200">
              <a:latin typeface="Arial"/>
              <a:cs typeface="Arial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lv-LV" sz="2200">
                <a:latin typeface="Arial"/>
                <a:cs typeface="Arial"/>
              </a:rPr>
              <a:t>tiek nodrošināta </a:t>
            </a:r>
            <a:r>
              <a:rPr lang="lv-LV" sz="2200" b="1">
                <a:latin typeface="Arial"/>
                <a:cs typeface="Arial"/>
              </a:rPr>
              <a:t>viedokļu daudzveidība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lv-LV" sz="2200" b="1">
              <a:latin typeface="Arial"/>
              <a:cs typeface="Arial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lv-LV" sz="2200">
                <a:latin typeface="Arial"/>
                <a:cs typeface="Arial"/>
              </a:rPr>
              <a:t>auditorija tiek informēta par to, ka raidījums ir daļa no </a:t>
            </a:r>
            <a:r>
              <a:rPr lang="lv-LV" sz="2200" b="1">
                <a:latin typeface="Arial"/>
                <a:cs typeface="Arial"/>
              </a:rPr>
              <a:t>raidījumu cikla</a:t>
            </a:r>
          </a:p>
          <a:p>
            <a:pPr algn="just"/>
            <a:endParaRPr lang="lv-LV" sz="2200" b="1">
              <a:latin typeface="Arial"/>
              <a:cs typeface="Arial"/>
            </a:endParaRPr>
          </a:p>
          <a:p>
            <a:pPr algn="just"/>
            <a:r>
              <a:rPr lang="lv-LV" sz="2200" b="1" u="sng">
                <a:latin typeface="Arial"/>
                <a:cs typeface="Arial"/>
              </a:rPr>
              <a:t>Nav pienākuma skaitīt procentuāli vienlīdzīgu atspoguļojumu</a:t>
            </a:r>
            <a:r>
              <a:rPr lang="lv-LV" sz="2200" b="1">
                <a:latin typeface="Arial"/>
                <a:cs typeface="Arial"/>
              </a:rPr>
              <a:t>, pienākums jāievēro pēc būtības!</a:t>
            </a:r>
          </a:p>
        </p:txBody>
      </p:sp>
    </p:spTree>
    <p:extLst>
      <p:ext uri="{BB962C8B-B14F-4D97-AF65-F5344CB8AC3E}">
        <p14:creationId xmlns:p14="http://schemas.microsoft.com/office/powerpoint/2010/main" val="35710338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051416-2B0F-4DDB-5085-BBED0E5216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2605EFCF-5997-8435-5432-DA395F1D9A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9768"/>
            <a:ext cx="9151630" cy="1519356"/>
            <a:chOff x="-1" y="-29768"/>
            <a:chExt cx="12202175" cy="1519356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3D3E60D4-FE00-196B-12B5-91936289AE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5341412" y="-5371175"/>
              <a:ext cx="1519350" cy="12202174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D2FD9642-6E1E-A872-A5CC-0212E662FD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8917093" y="-1801610"/>
              <a:ext cx="1507122" cy="5063040"/>
            </a:xfrm>
            <a:prstGeom prst="rect">
              <a:avLst/>
            </a:prstGeom>
            <a:gradFill>
              <a:gsLst>
                <a:gs pos="5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0431A0CB-AF5B-7A67-117D-A3FF351BB3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3100712" y="-3130481"/>
              <a:ext cx="1519356" cy="7720782"/>
            </a:xfrm>
            <a:prstGeom prst="rect">
              <a:avLst/>
            </a:prstGeom>
            <a:gradFill>
              <a:gsLst>
                <a:gs pos="2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137E6BF-4E68-CD42-5AA3-F08060084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518" y="301843"/>
            <a:ext cx="7857832" cy="100353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lv-LV" sz="3600" b="1">
                <a:solidFill>
                  <a:srgbClr val="002060"/>
                </a:solidFill>
                <a:latin typeface="Arial Bold"/>
                <a:cs typeface="Arial Bold"/>
              </a:rPr>
              <a:t>TIESU PRAKSE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480710-2D2B-9EFA-09FD-A29B003A1788}"/>
              </a:ext>
            </a:extLst>
          </p:cNvPr>
          <p:cNvSpPr txBox="1"/>
          <p:nvPr/>
        </p:nvSpPr>
        <p:spPr>
          <a:xfrm>
            <a:off x="442669" y="1177984"/>
            <a:ext cx="8258661" cy="603242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/>
            <a:endParaRPr lang="lv-LV" sz="28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lv-LV" sz="2800" i="1">
                <a:latin typeface="Arial"/>
                <a:ea typeface="Calibri" panose="020F0502020204030204" pitchFamily="34" charset="0"/>
                <a:cs typeface="Arial"/>
              </a:rPr>
              <a:t>«T</a:t>
            </a:r>
            <a:r>
              <a:rPr lang="lv-LV" sz="2800" i="1">
                <a:effectLst/>
                <a:latin typeface="Arial"/>
                <a:ea typeface="Calibri" panose="020F0502020204030204" pitchFamily="34" charset="0"/>
                <a:cs typeface="Arial"/>
              </a:rPr>
              <a:t>iesas ieskatā, vienpersoniska politiskās partijas pārstāvja piedalīšanās raidījumā nav atzīstama par diskusiju (nav PAL 32.pantā noteiktais gadījums).»</a:t>
            </a:r>
          </a:p>
          <a:p>
            <a:pPr algn="just"/>
            <a:endParaRPr lang="lv-LV" sz="2800" i="1">
              <a:effectLst/>
              <a:latin typeface="Arial"/>
              <a:ea typeface="Calibri" panose="020F0502020204030204" pitchFamily="34" charset="0"/>
              <a:cs typeface="Arial"/>
            </a:endParaRPr>
          </a:p>
          <a:p>
            <a:pPr algn="just"/>
            <a:r>
              <a:rPr lang="lv-LV" sz="2800" i="1">
                <a:effectLst/>
                <a:latin typeface="Arial"/>
                <a:ea typeface="Calibri" panose="020F0502020204030204" pitchFamily="34" charset="0"/>
                <a:cs typeface="Arial"/>
              </a:rPr>
              <a:t>«Tas vien, ka raidījumā </a:t>
            </a:r>
            <a:r>
              <a:rPr lang="lv-LV" sz="2800" i="1">
                <a:latin typeface="Arial"/>
                <a:ea typeface="Calibri" panose="020F0502020204030204" pitchFamily="34" charset="0"/>
                <a:cs typeface="Arial"/>
              </a:rPr>
              <a:t>piedalās vairāki cilvēki, nenozīmē, ka raidījumā tiek nodrošināta viedokļu daudzveidība.»</a:t>
            </a:r>
          </a:p>
          <a:p>
            <a:pPr algn="just"/>
            <a:r>
              <a:rPr lang="lv-LV" sz="2800" u="sng">
                <a:latin typeface="Arial"/>
                <a:ea typeface="Calibri" panose="020F0502020204030204" pitchFamily="34" charset="0"/>
                <a:cs typeface="Arial"/>
              </a:rPr>
              <a:t>Piemēram: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lv-LV" sz="2800">
                <a:latin typeface="Arial"/>
                <a:ea typeface="Calibri" panose="020F0502020204030204" pitchFamily="34" charset="0"/>
                <a:cs typeface="Arial"/>
              </a:rPr>
              <a:t>visi raidījuma dalībnieki pārstāv vienu politisko spēku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lv-LV" sz="2800">
                <a:latin typeface="Arial"/>
                <a:ea typeface="Calibri" panose="020F0502020204030204" pitchFamily="34" charset="0"/>
                <a:cs typeface="Arial"/>
              </a:rPr>
              <a:t>uzaicināti tikai pozīcijas deputāti</a:t>
            </a:r>
            <a:endParaRPr lang="lv-LV" sz="2800">
              <a:effectLst/>
              <a:latin typeface="Arial"/>
              <a:ea typeface="Calibri" panose="020F0502020204030204" pitchFamily="34" charset="0"/>
              <a:cs typeface="Arial"/>
            </a:endParaRPr>
          </a:p>
          <a:p>
            <a:pPr algn="just"/>
            <a:endParaRPr lang="lv-LV" sz="2500">
              <a:latin typeface="Arial"/>
              <a:cs typeface="Arial"/>
            </a:endParaRPr>
          </a:p>
          <a:p>
            <a:pPr marL="0" indent="0" algn="just">
              <a:buNone/>
            </a:pPr>
            <a:endParaRPr lang="lv-LV" sz="2500">
              <a:latin typeface="Times New Roman" panose="02020603050405020304" pitchFamily="18" charset="0"/>
              <a:ea typeface="MS PGothic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3475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607112-2724-D49A-9E87-AFFC82D36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53355A93-155B-1B6A-CE37-764CC629A9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9768"/>
            <a:ext cx="9151630" cy="1519356"/>
            <a:chOff x="-1" y="-29768"/>
            <a:chExt cx="12202175" cy="1519356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9594973F-DB24-54AC-B66B-77C8486935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5341412" y="-5371175"/>
              <a:ext cx="1519350" cy="12202174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BE276843-1297-48D6-7BB6-EFA517FEAD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8917093" y="-1801610"/>
              <a:ext cx="1507122" cy="5063040"/>
            </a:xfrm>
            <a:prstGeom prst="rect">
              <a:avLst/>
            </a:prstGeom>
            <a:gradFill>
              <a:gsLst>
                <a:gs pos="5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89F8113F-7AF1-19B5-D028-B7696B8463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3100712" y="-3130481"/>
              <a:ext cx="1519356" cy="7720782"/>
            </a:xfrm>
            <a:prstGeom prst="rect">
              <a:avLst/>
            </a:prstGeom>
            <a:gradFill>
              <a:gsLst>
                <a:gs pos="2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B8B3923-938B-BFF1-5B87-A78E6F1E7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518" y="301843"/>
            <a:ext cx="7857832" cy="100353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lv-LV" sz="3600" b="1">
                <a:solidFill>
                  <a:srgbClr val="002060"/>
                </a:solidFill>
                <a:latin typeface="Arial Bold"/>
                <a:cs typeface="Arial Bold"/>
              </a:rPr>
              <a:t>RADĪJUMU DALIBNIEKI V</a:t>
            </a:r>
            <a:endParaRPr lang="en-US" sz="3600">
              <a:solidFill>
                <a:srgbClr val="002060"/>
              </a:solidFill>
              <a:latin typeface="Arial Bold"/>
              <a:cs typeface="Arial Bold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F88DAF-2B93-1B2D-35DB-B0D5546C421E}"/>
              </a:ext>
            </a:extLst>
          </p:cNvPr>
          <p:cNvSpPr txBox="1"/>
          <p:nvPr/>
        </p:nvSpPr>
        <p:spPr>
          <a:xfrm>
            <a:off x="457103" y="1821194"/>
            <a:ext cx="8258661" cy="464742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indent="0" algn="just">
              <a:buNone/>
            </a:pPr>
            <a:endParaRPr lang="lv-LV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lv-LV" sz="3200">
                <a:latin typeface="Arial"/>
                <a:cs typeface="Arial"/>
              </a:rPr>
              <a:t>Lai veicinātu viedokļu daudzveidību, ieteicams raidījumu dalībnieku vidū iekļaut ne tikai dažādu politisko spēku pārstāvjus, bet arī neitrālus jomas </a:t>
            </a:r>
            <a:r>
              <a:rPr lang="lv-LV" sz="3200" b="1">
                <a:latin typeface="Arial"/>
                <a:cs typeface="Arial"/>
              </a:rPr>
              <a:t>ekspertus</a:t>
            </a:r>
            <a:endParaRPr lang="lv-LV" sz="3200">
              <a:latin typeface="Arial"/>
              <a:cs typeface="Arial"/>
            </a:endParaRPr>
          </a:p>
          <a:p>
            <a:pPr marL="0" indent="0" algn="ctr">
              <a:buNone/>
            </a:pPr>
            <a:endParaRPr lang="lv-LV" sz="3000">
              <a:latin typeface="Arial"/>
              <a:cs typeface="Arial"/>
            </a:endParaRPr>
          </a:p>
          <a:p>
            <a:pPr marL="0" indent="0" algn="ctr">
              <a:buNone/>
            </a:pPr>
            <a:r>
              <a:rPr lang="lv-LV" sz="3000">
                <a:latin typeface="Arial"/>
                <a:cs typeface="Arial"/>
              </a:rPr>
              <a:t>Arī ekspertu pausta aģitācija var būt slēpta aģitācija!</a:t>
            </a:r>
            <a:endParaRPr lang="en-US" sz="3000">
              <a:latin typeface="Arial"/>
              <a:cs typeface="Arial"/>
            </a:endParaRPr>
          </a:p>
          <a:p>
            <a:pPr algn="just"/>
            <a:endParaRPr lang="lv-LV" sz="25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lv-LV" sz="2500">
              <a:latin typeface="Times New Roman" panose="02020603050405020304" pitchFamily="18" charset="0"/>
              <a:ea typeface="MS PGothic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95906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6" name="Rectangle 65">
            <a:extLst>
              <a:ext uri="{FF2B5EF4-FFF2-40B4-BE49-F238E27FC236}">
                <a16:creationId xmlns:a16="http://schemas.microsoft.com/office/drawing/2014/main" id="{F3E416D2-D994-4F7A-8F62-B28B11BE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" y="0"/>
            <a:ext cx="914377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5" name="Picture 4" descr="Person looking at computer screen">
            <a:extLst>
              <a:ext uri="{FF2B5EF4-FFF2-40B4-BE49-F238E27FC236}">
                <a16:creationId xmlns:a16="http://schemas.microsoft.com/office/drawing/2014/main" id="{41C7BC01-F937-4258-7191-EB779A2B5B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21" b="-1"/>
          <a:stretch/>
        </p:blipFill>
        <p:spPr>
          <a:xfrm>
            <a:off x="1143" y="10"/>
            <a:ext cx="9141714" cy="6857990"/>
          </a:xfrm>
          <a:prstGeom prst="rect">
            <a:avLst/>
          </a:prstGeom>
        </p:spPr>
      </p:pic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FB27C166-470E-467E-9E9E-E235EEF3C0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618518" y="0"/>
            <a:ext cx="5524338" cy="6858000"/>
          </a:xfrm>
          <a:custGeom>
            <a:avLst/>
            <a:gdLst>
              <a:gd name="connsiteX0" fmla="*/ 5742761 w 7365784"/>
              <a:gd name="connsiteY0" fmla="*/ 0 h 6858000"/>
              <a:gd name="connsiteX1" fmla="*/ 3076369 w 7365784"/>
              <a:gd name="connsiteY1" fmla="*/ 0 h 6858000"/>
              <a:gd name="connsiteX2" fmla="*/ 1949196 w 7365784"/>
              <a:gd name="connsiteY2" fmla="*/ 0 h 6858000"/>
              <a:gd name="connsiteX3" fmla="*/ 1583228 w 7365784"/>
              <a:gd name="connsiteY3" fmla="*/ 0 h 6858000"/>
              <a:gd name="connsiteX4" fmla="*/ 1457787 w 7365784"/>
              <a:gd name="connsiteY4" fmla="*/ 0 h 6858000"/>
              <a:gd name="connsiteX5" fmla="*/ 1445578 w 7365784"/>
              <a:gd name="connsiteY5" fmla="*/ 0 h 6858000"/>
              <a:gd name="connsiteX6" fmla="*/ 571708 w 7365784"/>
              <a:gd name="connsiteY6" fmla="*/ 0 h 6858000"/>
              <a:gd name="connsiteX7" fmla="*/ 237757 w 7365784"/>
              <a:gd name="connsiteY7" fmla="*/ 0 h 6858000"/>
              <a:gd name="connsiteX8" fmla="*/ 205161 w 7365784"/>
              <a:gd name="connsiteY8" fmla="*/ 0 h 6858000"/>
              <a:gd name="connsiteX9" fmla="*/ 0 w 7365784"/>
              <a:gd name="connsiteY9" fmla="*/ 0 h 6858000"/>
              <a:gd name="connsiteX10" fmla="*/ 0 w 7365784"/>
              <a:gd name="connsiteY10" fmla="*/ 6858000 h 6858000"/>
              <a:gd name="connsiteX11" fmla="*/ 205161 w 7365784"/>
              <a:gd name="connsiteY11" fmla="*/ 6858000 h 6858000"/>
              <a:gd name="connsiteX12" fmla="*/ 237757 w 7365784"/>
              <a:gd name="connsiteY12" fmla="*/ 6858000 h 6858000"/>
              <a:gd name="connsiteX13" fmla="*/ 571708 w 7365784"/>
              <a:gd name="connsiteY13" fmla="*/ 6858000 h 6858000"/>
              <a:gd name="connsiteX14" fmla="*/ 1274834 w 7365784"/>
              <a:gd name="connsiteY14" fmla="*/ 6858000 h 6858000"/>
              <a:gd name="connsiteX15" fmla="*/ 1445578 w 7365784"/>
              <a:gd name="connsiteY15" fmla="*/ 6858000 h 6858000"/>
              <a:gd name="connsiteX16" fmla="*/ 1457787 w 7365784"/>
              <a:gd name="connsiteY16" fmla="*/ 6858000 h 6858000"/>
              <a:gd name="connsiteX17" fmla="*/ 1949196 w 7365784"/>
              <a:gd name="connsiteY17" fmla="*/ 6858000 h 6858000"/>
              <a:gd name="connsiteX18" fmla="*/ 3076369 w 7365784"/>
              <a:gd name="connsiteY18" fmla="*/ 6858000 h 6858000"/>
              <a:gd name="connsiteX19" fmla="*/ 4863030 w 7365784"/>
              <a:gd name="connsiteY19" fmla="*/ 6858000 h 6858000"/>
              <a:gd name="connsiteX20" fmla="*/ 4974786 w 7365784"/>
              <a:gd name="connsiteY20" fmla="*/ 6780599 h 6858000"/>
              <a:gd name="connsiteX21" fmla="*/ 5491434 w 7365784"/>
              <a:gd name="connsiteY21" fmla="*/ 6374814 h 6858000"/>
              <a:gd name="connsiteX22" fmla="*/ 7365784 w 7365784"/>
              <a:gd name="connsiteY22" fmla="*/ 3621656 h 6858000"/>
              <a:gd name="connsiteX23" fmla="*/ 5764885 w 7365784"/>
              <a:gd name="connsiteY23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7365784" h="6858000">
                <a:moveTo>
                  <a:pt x="5742761" y="0"/>
                </a:moveTo>
                <a:lnTo>
                  <a:pt x="3076369" y="0"/>
                </a:lnTo>
                <a:lnTo>
                  <a:pt x="1949196" y="0"/>
                </a:lnTo>
                <a:lnTo>
                  <a:pt x="1583228" y="0"/>
                </a:lnTo>
                <a:lnTo>
                  <a:pt x="1457787" y="0"/>
                </a:lnTo>
                <a:lnTo>
                  <a:pt x="1445578" y="0"/>
                </a:lnTo>
                <a:lnTo>
                  <a:pt x="571708" y="0"/>
                </a:lnTo>
                <a:lnTo>
                  <a:pt x="237757" y="0"/>
                </a:lnTo>
                <a:lnTo>
                  <a:pt x="205161" y="0"/>
                </a:lnTo>
                <a:lnTo>
                  <a:pt x="0" y="0"/>
                </a:lnTo>
                <a:lnTo>
                  <a:pt x="0" y="6858000"/>
                </a:lnTo>
                <a:lnTo>
                  <a:pt x="205161" y="6858000"/>
                </a:lnTo>
                <a:lnTo>
                  <a:pt x="237757" y="6858000"/>
                </a:lnTo>
                <a:lnTo>
                  <a:pt x="571708" y="6858000"/>
                </a:lnTo>
                <a:lnTo>
                  <a:pt x="1274834" y="6858000"/>
                </a:lnTo>
                <a:lnTo>
                  <a:pt x="1445578" y="6858000"/>
                </a:lnTo>
                <a:lnTo>
                  <a:pt x="1457787" y="6858000"/>
                </a:lnTo>
                <a:lnTo>
                  <a:pt x="1949196" y="6858000"/>
                </a:lnTo>
                <a:lnTo>
                  <a:pt x="3076369" y="6858000"/>
                </a:lnTo>
                <a:lnTo>
                  <a:pt x="4863030" y="6858000"/>
                </a:lnTo>
                <a:lnTo>
                  <a:pt x="4974786" y="6780599"/>
                </a:lnTo>
                <a:cubicBezTo>
                  <a:pt x="5148604" y="6653108"/>
                  <a:pt x="5319231" y="6515397"/>
                  <a:pt x="5491434" y="6374814"/>
                </a:cubicBezTo>
                <a:cubicBezTo>
                  <a:pt x="6437059" y="5602839"/>
                  <a:pt x="7365784" y="4969131"/>
                  <a:pt x="7365784" y="3621656"/>
                </a:cubicBezTo>
                <a:cubicBezTo>
                  <a:pt x="7365784" y="2093192"/>
                  <a:pt x="6792048" y="754641"/>
                  <a:pt x="5764885" y="14997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673636C8-1392-483A-8A7A-CA259E806C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737753" y="0"/>
            <a:ext cx="5406247" cy="6858000"/>
          </a:xfrm>
          <a:custGeom>
            <a:avLst/>
            <a:gdLst>
              <a:gd name="connsiteX0" fmla="*/ 5585306 w 7208329"/>
              <a:gd name="connsiteY0" fmla="*/ 0 h 6858000"/>
              <a:gd name="connsiteX1" fmla="*/ 2918914 w 7208329"/>
              <a:gd name="connsiteY1" fmla="*/ 0 h 6858000"/>
              <a:gd name="connsiteX2" fmla="*/ 1592911 w 7208329"/>
              <a:gd name="connsiteY2" fmla="*/ 0 h 6858000"/>
              <a:gd name="connsiteX3" fmla="*/ 1425773 w 7208329"/>
              <a:gd name="connsiteY3" fmla="*/ 0 h 6858000"/>
              <a:gd name="connsiteX4" fmla="*/ 1300332 w 7208329"/>
              <a:gd name="connsiteY4" fmla="*/ 0 h 6858000"/>
              <a:gd name="connsiteX5" fmla="*/ 1288123 w 7208329"/>
              <a:gd name="connsiteY5" fmla="*/ 0 h 6858000"/>
              <a:gd name="connsiteX6" fmla="*/ 414253 w 7208329"/>
              <a:gd name="connsiteY6" fmla="*/ 0 h 6858000"/>
              <a:gd name="connsiteX7" fmla="*/ 80302 w 7208329"/>
              <a:gd name="connsiteY7" fmla="*/ 0 h 6858000"/>
              <a:gd name="connsiteX8" fmla="*/ 47706 w 7208329"/>
              <a:gd name="connsiteY8" fmla="*/ 0 h 6858000"/>
              <a:gd name="connsiteX9" fmla="*/ 0 w 7208329"/>
              <a:gd name="connsiteY9" fmla="*/ 0 h 6858000"/>
              <a:gd name="connsiteX10" fmla="*/ 0 w 7208329"/>
              <a:gd name="connsiteY10" fmla="*/ 6858000 h 6858000"/>
              <a:gd name="connsiteX11" fmla="*/ 47706 w 7208329"/>
              <a:gd name="connsiteY11" fmla="*/ 6858000 h 6858000"/>
              <a:gd name="connsiteX12" fmla="*/ 80302 w 7208329"/>
              <a:gd name="connsiteY12" fmla="*/ 6858000 h 6858000"/>
              <a:gd name="connsiteX13" fmla="*/ 414253 w 7208329"/>
              <a:gd name="connsiteY13" fmla="*/ 6858000 h 6858000"/>
              <a:gd name="connsiteX14" fmla="*/ 1117379 w 7208329"/>
              <a:gd name="connsiteY14" fmla="*/ 6858000 h 6858000"/>
              <a:gd name="connsiteX15" fmla="*/ 1288123 w 7208329"/>
              <a:gd name="connsiteY15" fmla="*/ 6858000 h 6858000"/>
              <a:gd name="connsiteX16" fmla="*/ 1300332 w 7208329"/>
              <a:gd name="connsiteY16" fmla="*/ 6858000 h 6858000"/>
              <a:gd name="connsiteX17" fmla="*/ 1592911 w 7208329"/>
              <a:gd name="connsiteY17" fmla="*/ 6858000 h 6858000"/>
              <a:gd name="connsiteX18" fmla="*/ 2918914 w 7208329"/>
              <a:gd name="connsiteY18" fmla="*/ 6858000 h 6858000"/>
              <a:gd name="connsiteX19" fmla="*/ 4705575 w 7208329"/>
              <a:gd name="connsiteY19" fmla="*/ 6858000 h 6858000"/>
              <a:gd name="connsiteX20" fmla="*/ 4817331 w 7208329"/>
              <a:gd name="connsiteY20" fmla="*/ 6780599 h 6858000"/>
              <a:gd name="connsiteX21" fmla="*/ 5333979 w 7208329"/>
              <a:gd name="connsiteY21" fmla="*/ 6374814 h 6858000"/>
              <a:gd name="connsiteX22" fmla="*/ 7208329 w 7208329"/>
              <a:gd name="connsiteY22" fmla="*/ 3621656 h 6858000"/>
              <a:gd name="connsiteX23" fmla="*/ 5607430 w 7208329"/>
              <a:gd name="connsiteY23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7208329" h="6858000">
                <a:moveTo>
                  <a:pt x="5585306" y="0"/>
                </a:moveTo>
                <a:lnTo>
                  <a:pt x="2918914" y="0"/>
                </a:lnTo>
                <a:lnTo>
                  <a:pt x="1592911" y="0"/>
                </a:lnTo>
                <a:lnTo>
                  <a:pt x="1425773" y="0"/>
                </a:lnTo>
                <a:lnTo>
                  <a:pt x="1300332" y="0"/>
                </a:lnTo>
                <a:lnTo>
                  <a:pt x="1288123" y="0"/>
                </a:lnTo>
                <a:lnTo>
                  <a:pt x="414253" y="0"/>
                </a:lnTo>
                <a:lnTo>
                  <a:pt x="80302" y="0"/>
                </a:lnTo>
                <a:lnTo>
                  <a:pt x="47706" y="0"/>
                </a:lnTo>
                <a:lnTo>
                  <a:pt x="0" y="0"/>
                </a:lnTo>
                <a:lnTo>
                  <a:pt x="0" y="6858000"/>
                </a:lnTo>
                <a:lnTo>
                  <a:pt x="47706" y="6858000"/>
                </a:lnTo>
                <a:lnTo>
                  <a:pt x="80302" y="6858000"/>
                </a:lnTo>
                <a:lnTo>
                  <a:pt x="414253" y="6858000"/>
                </a:lnTo>
                <a:lnTo>
                  <a:pt x="1117379" y="6858000"/>
                </a:lnTo>
                <a:lnTo>
                  <a:pt x="1288123" y="6858000"/>
                </a:lnTo>
                <a:lnTo>
                  <a:pt x="1300332" y="6858000"/>
                </a:lnTo>
                <a:lnTo>
                  <a:pt x="1592911" y="6858000"/>
                </a:lnTo>
                <a:lnTo>
                  <a:pt x="2918914" y="6858000"/>
                </a:lnTo>
                <a:lnTo>
                  <a:pt x="4705575" y="6858000"/>
                </a:lnTo>
                <a:lnTo>
                  <a:pt x="4817331" y="6780599"/>
                </a:lnTo>
                <a:cubicBezTo>
                  <a:pt x="4991149" y="6653108"/>
                  <a:pt x="5161776" y="6515397"/>
                  <a:pt x="5333979" y="6374814"/>
                </a:cubicBezTo>
                <a:cubicBezTo>
                  <a:pt x="6279604" y="5602839"/>
                  <a:pt x="7208329" y="4969131"/>
                  <a:pt x="7208329" y="3621656"/>
                </a:cubicBezTo>
                <a:cubicBezTo>
                  <a:pt x="7208329" y="2093192"/>
                  <a:pt x="6634593" y="754641"/>
                  <a:pt x="5607430" y="14997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7539A79B-DFBA-4781-B0DE-4044B07226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58547" y="0"/>
            <a:ext cx="1897292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BA18E6-DB5D-4AE0-882A-F242D476E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8172" y="1346268"/>
            <a:ext cx="4176214" cy="280947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lv-LV" sz="6000" b="1">
                <a:latin typeface="Arial Bold"/>
                <a:cs typeface="Arial Bold"/>
              </a:rPr>
              <a:t>Raidījumu </a:t>
            </a:r>
            <a:r>
              <a:rPr lang="en-US" sz="6000" b="1" err="1">
                <a:latin typeface="Arial Bold"/>
                <a:cs typeface="Arial Bold"/>
              </a:rPr>
              <a:t>veidošana</a:t>
            </a:r>
            <a:endParaRPr lang="en-US" sz="6000" b="1">
              <a:latin typeface="Arial Bold"/>
              <a:cs typeface="Arial Bold"/>
            </a:endParaRPr>
          </a:p>
        </p:txBody>
      </p:sp>
    </p:spTree>
    <p:extLst>
      <p:ext uri="{BB962C8B-B14F-4D97-AF65-F5344CB8AC3E}">
        <p14:creationId xmlns:p14="http://schemas.microsoft.com/office/powerpoint/2010/main" val="3450173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E09B0C-A45C-351C-0EED-0B42AB5ECA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0A340CE2-D67B-FACE-91DB-296079B293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9768"/>
            <a:ext cx="9151630" cy="1519356"/>
            <a:chOff x="-1" y="-29768"/>
            <a:chExt cx="12202175" cy="1519356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7F10A461-43A7-8D19-A027-621ABE5EBB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5341412" y="-5371175"/>
              <a:ext cx="1519350" cy="12202174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E60B0A75-DB89-9A11-AD98-0023A307DF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8917093" y="-1801610"/>
              <a:ext cx="1507122" cy="5063040"/>
            </a:xfrm>
            <a:prstGeom prst="rect">
              <a:avLst/>
            </a:prstGeom>
            <a:gradFill>
              <a:gsLst>
                <a:gs pos="5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89C01966-01C8-C6E0-774E-4A5F5C59BE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3100712" y="-3130481"/>
              <a:ext cx="1519356" cy="7720782"/>
            </a:xfrm>
            <a:prstGeom prst="rect">
              <a:avLst/>
            </a:prstGeom>
            <a:gradFill>
              <a:gsLst>
                <a:gs pos="2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5B6C50D-EF9E-0A3D-217A-4F2C69045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518" y="301843"/>
            <a:ext cx="7857832" cy="100353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lv-LV" sz="4000" b="1">
                <a:solidFill>
                  <a:srgbClr val="002060"/>
                </a:solidFill>
                <a:latin typeface="Arial Bold"/>
                <a:cs typeface="Arial Bold"/>
              </a:rPr>
              <a:t>RAIDĪJUMU VEIDOŠANA I</a:t>
            </a:r>
            <a:endParaRPr lang="en-US">
              <a:latin typeface="Arial Bold"/>
              <a:cs typeface="Arial Bold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0EB93F-1F8F-2AB7-F7AF-31FB9DD33067}"/>
              </a:ext>
            </a:extLst>
          </p:cNvPr>
          <p:cNvSpPr txBox="1"/>
          <p:nvPr/>
        </p:nvSpPr>
        <p:spPr>
          <a:xfrm>
            <a:off x="263954" y="1648815"/>
            <a:ext cx="8616091" cy="560153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lv-LV" sz="2200">
                <a:latin typeface="Arial"/>
                <a:cs typeface="Arial"/>
              </a:rPr>
              <a:t>EPL ir redakcionāli neatkarīgs, izvēloties raidījumu tematus, </a:t>
            </a:r>
            <a:r>
              <a:rPr lang="lv-LV" sz="2200">
                <a:solidFill>
                  <a:srgbClr val="C00000"/>
                </a:solidFill>
                <a:latin typeface="Arial"/>
                <a:cs typeface="Arial"/>
              </a:rPr>
              <a:t>likums nenosaka aizliegumus,</a:t>
            </a:r>
            <a:r>
              <a:rPr lang="lv-LV" sz="2200">
                <a:solidFill>
                  <a:schemeClr val="accent4"/>
                </a:solidFill>
                <a:latin typeface="Arial"/>
                <a:cs typeface="Arial"/>
              </a:rPr>
              <a:t> </a:t>
            </a:r>
            <a:r>
              <a:rPr lang="lv-LV" sz="2200">
                <a:latin typeface="Arial"/>
                <a:cs typeface="Arial"/>
              </a:rPr>
              <a:t>vienlaikus aģitācijas perioda laikā būtu jāizvērtē  </a:t>
            </a:r>
            <a:r>
              <a:rPr lang="lv-LV" sz="2200">
                <a:solidFill>
                  <a:srgbClr val="C00000"/>
                </a:solidFill>
                <a:latin typeface="Arial"/>
                <a:cs typeface="Arial"/>
              </a:rPr>
              <a:t>riski,</a:t>
            </a:r>
            <a:r>
              <a:rPr lang="lv-LV" sz="2200">
                <a:solidFill>
                  <a:schemeClr val="accent4"/>
                </a:solidFill>
                <a:latin typeface="Arial"/>
                <a:cs typeface="Arial"/>
              </a:rPr>
              <a:t> </a:t>
            </a:r>
            <a:r>
              <a:rPr lang="lv-LV" sz="2200">
                <a:latin typeface="Arial"/>
                <a:cs typeface="Arial"/>
              </a:rPr>
              <a:t>kas var rasties, </a:t>
            </a:r>
            <a:r>
              <a:rPr lang="lv-LV" sz="2200" u="sng">
                <a:latin typeface="Arial"/>
                <a:cs typeface="Arial"/>
              </a:rPr>
              <a:t>veidojot diskusijas</a:t>
            </a:r>
            <a:r>
              <a:rPr lang="lv-LV" sz="2200">
                <a:latin typeface="Arial"/>
                <a:cs typeface="Arial"/>
              </a:rPr>
              <a:t> par konkrētām tēmām vai aicinot konkrētus dalībniekus:</a:t>
            </a:r>
          </a:p>
          <a:p>
            <a:pPr algn="just"/>
            <a:endParaRPr lang="lv-LV" sz="2200">
              <a:latin typeface="Arial"/>
              <a:cs typeface="Arial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lv-LV" sz="2200">
                <a:latin typeface="Arial"/>
                <a:cs typeface="Arial"/>
              </a:rPr>
              <a:t>raidījumi veidojami un organizējami tā, lai dalībnieki nevarētu brīvi izvēlēties</a:t>
            </a:r>
            <a:r>
              <a:rPr lang="lv-LV" sz="2200" b="1">
                <a:latin typeface="Arial"/>
                <a:cs typeface="Arial"/>
              </a:rPr>
              <a:t> </a:t>
            </a:r>
            <a:r>
              <a:rPr lang="lv-LV" sz="2200" b="1" u="sng">
                <a:latin typeface="Arial"/>
                <a:cs typeface="Arial"/>
              </a:rPr>
              <a:t>sev vēlamu</a:t>
            </a:r>
            <a:r>
              <a:rPr lang="lv-LV" sz="2200" b="1">
                <a:latin typeface="Arial"/>
                <a:cs typeface="Arial"/>
              </a:rPr>
              <a:t> </a:t>
            </a:r>
            <a:r>
              <a:rPr lang="lv-LV" sz="2200">
                <a:latin typeface="Arial"/>
                <a:cs typeface="Arial"/>
              </a:rPr>
              <a:t>diskusijas tematu, tādējādi virzot raidījuma gaitu sev vēlamā virzienā</a:t>
            </a:r>
          </a:p>
          <a:p>
            <a:pPr algn="just"/>
            <a:endParaRPr lang="lv-LV" sz="2200">
              <a:latin typeface="Arial"/>
              <a:cs typeface="Arial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lv-LV" sz="2200">
                <a:latin typeface="Arial"/>
                <a:cs typeface="Arial"/>
              </a:rPr>
              <a:t>raidījumā netiek pausta apvainojoša vai citādi aizskaroša informācija par kādu citu politisko spēku vai tā pārstāvi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endParaRPr lang="lv-LV" sz="2200">
              <a:latin typeface="Arial"/>
              <a:cs typeface="Arial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lv-LV" sz="2200">
                <a:latin typeface="Arial"/>
                <a:cs typeface="Arial"/>
              </a:rPr>
              <a:t>iespēju robežās raidījumā tiek pausta </a:t>
            </a:r>
            <a:r>
              <a:rPr lang="lv-LV" sz="2200" b="1">
                <a:latin typeface="Arial"/>
                <a:cs typeface="Arial"/>
              </a:rPr>
              <a:t>pārbaudīta informācija</a:t>
            </a:r>
            <a:r>
              <a:rPr lang="lv-LV" sz="2200">
                <a:latin typeface="Arial"/>
                <a:cs typeface="Arial"/>
              </a:rPr>
              <a:t>, par kuru iespējams pārliecināties</a:t>
            </a:r>
          </a:p>
          <a:p>
            <a:pPr algn="just"/>
            <a:endParaRPr lang="lv-LV" sz="25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lv-LV" sz="2500">
              <a:latin typeface="Times New Roman" panose="02020603050405020304" pitchFamily="18" charset="0"/>
              <a:ea typeface="MS PGothic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6178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8DD77349-6ADE-99FE-8E04-12919EE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9768"/>
            <a:ext cx="9151630" cy="1519356"/>
            <a:chOff x="-1" y="-29768"/>
            <a:chExt cx="12202175" cy="1519356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D5B2B92C-44DF-B41D-C67A-EBF175DF52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5341412" y="-5371175"/>
              <a:ext cx="1519350" cy="12202174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41EB2F1-D26A-D7C9-E9AC-B63BE629A2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8917093" y="-1801610"/>
              <a:ext cx="1507122" cy="5063040"/>
            </a:xfrm>
            <a:prstGeom prst="rect">
              <a:avLst/>
            </a:prstGeom>
            <a:gradFill>
              <a:gsLst>
                <a:gs pos="5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96D16430-53D3-47E5-F4B8-B441E710D4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3100712" y="-3130481"/>
              <a:ext cx="1519356" cy="7720782"/>
            </a:xfrm>
            <a:prstGeom prst="rect">
              <a:avLst/>
            </a:prstGeom>
            <a:gradFill>
              <a:gsLst>
                <a:gs pos="2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B445DD8-9E1B-4CC9-99AF-78E1987E6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647" y="228143"/>
            <a:ext cx="7857832" cy="100353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lv-LV" sz="3600" b="1">
                <a:solidFill>
                  <a:srgbClr val="002060"/>
                </a:solidFill>
                <a:latin typeface="Arial Bold"/>
                <a:cs typeface="Arial Bold"/>
              </a:rPr>
              <a:t>NORMATĪVIE AKTI  I</a:t>
            </a:r>
            <a:endParaRPr lang="en-US" sz="3600" b="1" strike="sngStrike" kern="1200">
              <a:solidFill>
                <a:srgbClr val="002060"/>
              </a:solidFill>
              <a:latin typeface="Arial Bold"/>
              <a:cs typeface="Arial Bold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D06AD8-94D5-4139-896E-B46C55CE73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647" y="1754865"/>
            <a:ext cx="8477573" cy="3673576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 algn="ctr">
              <a:buNone/>
            </a:pPr>
            <a:endParaRPr lang="en-US" sz="3600">
              <a:latin typeface="Arial"/>
              <a:cs typeface="Arial"/>
            </a:endParaRPr>
          </a:p>
          <a:p>
            <a:pPr marL="0" indent="0" algn="ctr">
              <a:buNone/>
            </a:pPr>
            <a:r>
              <a:rPr lang="en-US" sz="3600" err="1">
                <a:latin typeface="Arial"/>
                <a:cs typeface="Arial"/>
              </a:rPr>
              <a:t>Elektronisko</a:t>
            </a:r>
            <a:r>
              <a:rPr lang="en-US" sz="3600">
                <a:latin typeface="Arial"/>
                <a:cs typeface="Arial"/>
              </a:rPr>
              <a:t> </a:t>
            </a:r>
            <a:r>
              <a:rPr lang="en-US" sz="3600" err="1">
                <a:latin typeface="Arial"/>
                <a:cs typeface="Arial"/>
              </a:rPr>
              <a:t>plašsaziņas</a:t>
            </a:r>
            <a:r>
              <a:rPr lang="en-US" sz="3600">
                <a:latin typeface="Arial"/>
                <a:cs typeface="Arial"/>
              </a:rPr>
              <a:t> </a:t>
            </a:r>
            <a:r>
              <a:rPr lang="en-US" sz="3600" err="1">
                <a:latin typeface="Arial"/>
                <a:cs typeface="Arial"/>
              </a:rPr>
              <a:t>līdzekļu</a:t>
            </a:r>
            <a:r>
              <a:rPr lang="en-US" sz="3600">
                <a:latin typeface="Arial"/>
                <a:cs typeface="Arial"/>
              </a:rPr>
              <a:t> </a:t>
            </a:r>
            <a:r>
              <a:rPr lang="en-US" sz="3600" err="1">
                <a:latin typeface="Arial"/>
                <a:cs typeface="Arial"/>
              </a:rPr>
              <a:t>likums</a:t>
            </a:r>
            <a:r>
              <a:rPr lang="lv-LV" sz="3600">
                <a:latin typeface="Arial"/>
                <a:cs typeface="Arial"/>
              </a:rPr>
              <a:t> (EPLL)</a:t>
            </a:r>
          </a:p>
          <a:p>
            <a:pPr marL="0" indent="0" algn="ctr">
              <a:buNone/>
            </a:pPr>
            <a:r>
              <a:rPr lang="lv-LV" sz="3600" b="1">
                <a:solidFill>
                  <a:schemeClr val="accent4"/>
                </a:solidFill>
                <a:latin typeface="Arial"/>
                <a:cs typeface="Arial"/>
              </a:rPr>
              <a:t>+</a:t>
            </a:r>
            <a:endParaRPr lang="en-US" sz="3600" b="1">
              <a:solidFill>
                <a:schemeClr val="accent4"/>
              </a:solidFill>
              <a:latin typeface="Arial"/>
              <a:cs typeface="Arial"/>
            </a:endParaRPr>
          </a:p>
          <a:p>
            <a:pPr marL="0" indent="0" algn="ctr">
              <a:buNone/>
            </a:pPr>
            <a:r>
              <a:rPr lang="en-US" sz="3600" err="1">
                <a:latin typeface="Arial"/>
                <a:cs typeface="Arial"/>
              </a:rPr>
              <a:t>Priekšvēlēšanu</a:t>
            </a:r>
            <a:r>
              <a:rPr lang="en-US" sz="3600">
                <a:latin typeface="Arial"/>
                <a:cs typeface="Arial"/>
              </a:rPr>
              <a:t> </a:t>
            </a:r>
            <a:r>
              <a:rPr lang="en-US" sz="3600" err="1">
                <a:latin typeface="Arial"/>
                <a:cs typeface="Arial"/>
              </a:rPr>
              <a:t>aģitācijas</a:t>
            </a:r>
            <a:r>
              <a:rPr lang="en-US" sz="3600">
                <a:latin typeface="Arial"/>
                <a:cs typeface="Arial"/>
              </a:rPr>
              <a:t> </a:t>
            </a:r>
            <a:r>
              <a:rPr lang="en-US" sz="3600" err="1">
                <a:latin typeface="Arial"/>
                <a:cs typeface="Arial"/>
              </a:rPr>
              <a:t>likums</a:t>
            </a:r>
            <a:r>
              <a:rPr lang="lv-LV" sz="3600">
                <a:latin typeface="Arial"/>
                <a:cs typeface="Arial"/>
              </a:rPr>
              <a:t> (PAL)</a:t>
            </a:r>
          </a:p>
          <a:p>
            <a:pPr marL="0" indent="0" algn="ctr">
              <a:buNone/>
            </a:pPr>
            <a:r>
              <a:rPr lang="lv-LV" sz="3600" b="1">
                <a:solidFill>
                  <a:schemeClr val="accent4"/>
                </a:solidFill>
                <a:latin typeface="Arial"/>
                <a:cs typeface="Arial"/>
              </a:rPr>
              <a:t>+</a:t>
            </a:r>
            <a:r>
              <a:rPr lang="lv-LV" sz="3600">
                <a:latin typeface="Arial"/>
                <a:cs typeface="Arial"/>
              </a:rPr>
              <a:t> </a:t>
            </a:r>
          </a:p>
          <a:p>
            <a:pPr marL="0" indent="0" algn="ctr">
              <a:buNone/>
            </a:pPr>
            <a:r>
              <a:rPr lang="lv-LV" sz="3600">
                <a:latin typeface="Arial"/>
                <a:cs typeface="Arial"/>
              </a:rPr>
              <a:t>uzraugošo iestāžu iekšējie normatīvie akti (vadlīnijas, skaidrojumi)</a:t>
            </a:r>
            <a:endParaRPr lang="en-US" sz="3600">
              <a:latin typeface="Arial"/>
              <a:cs typeface="Arial"/>
            </a:endParaRPr>
          </a:p>
          <a:p>
            <a:pPr marL="0"/>
            <a:endParaRPr lang="en-US" sz="1700"/>
          </a:p>
          <a:p>
            <a:pPr marL="0"/>
            <a:endParaRPr lang="en-US" sz="1700"/>
          </a:p>
          <a:p>
            <a:endParaRPr lang="en-US" sz="1700"/>
          </a:p>
          <a:p>
            <a:endParaRPr lang="en-US" sz="1700"/>
          </a:p>
          <a:p>
            <a:endParaRPr lang="en-US" sz="1700"/>
          </a:p>
        </p:txBody>
      </p:sp>
    </p:spTree>
    <p:extLst>
      <p:ext uri="{BB962C8B-B14F-4D97-AF65-F5344CB8AC3E}">
        <p14:creationId xmlns:p14="http://schemas.microsoft.com/office/powerpoint/2010/main" val="13478061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8DD77349-6ADE-99FE-8E04-12919EE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9768"/>
            <a:ext cx="9151630" cy="1519356"/>
            <a:chOff x="-1" y="-29768"/>
            <a:chExt cx="12202175" cy="1519356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D5B2B92C-44DF-B41D-C67A-EBF175DF52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5341412" y="-5371175"/>
              <a:ext cx="1519350" cy="12202174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41EB2F1-D26A-D7C9-E9AC-B63BE629A2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8917093" y="-1801610"/>
              <a:ext cx="1507122" cy="5063040"/>
            </a:xfrm>
            <a:prstGeom prst="rect">
              <a:avLst/>
            </a:prstGeom>
            <a:gradFill>
              <a:gsLst>
                <a:gs pos="5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96D16430-53D3-47E5-F4B8-B441E710D4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3100712" y="-3130481"/>
              <a:ext cx="1519356" cy="7720782"/>
            </a:xfrm>
            <a:prstGeom prst="rect">
              <a:avLst/>
            </a:prstGeom>
            <a:gradFill>
              <a:gsLst>
                <a:gs pos="2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B445DD8-9E1B-4CC9-99AF-78E1987E6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918" y="301843"/>
            <a:ext cx="8235432" cy="100353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lv-LV" sz="3600" b="1">
                <a:solidFill>
                  <a:srgbClr val="002060"/>
                </a:solidFill>
                <a:latin typeface="Arial Bold"/>
                <a:cs typeface="Arial Bold"/>
              </a:rPr>
              <a:t>RAIDĪJUMU VEIDOŠANA II</a:t>
            </a:r>
            <a:endParaRPr lang="en-US" sz="3600" b="1" kern="1200">
              <a:solidFill>
                <a:srgbClr val="002060"/>
              </a:solidFill>
              <a:latin typeface="Arial Bold"/>
              <a:cs typeface="Arial Bold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D06AD8-94D5-4139-896E-B46C55CE73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953593"/>
            <a:ext cx="5836742" cy="3144990"/>
          </a:xfrm>
        </p:spPr>
        <p:txBody>
          <a:bodyPr vert="horz" lIns="91440" tIns="45720" rIns="91440" bIns="45720" rtlCol="0">
            <a:normAutofit/>
          </a:bodyPr>
          <a:lstStyle/>
          <a:p>
            <a:pPr marL="0"/>
            <a:endParaRPr lang="en-US" sz="1700"/>
          </a:p>
          <a:p>
            <a:pPr marL="0"/>
            <a:endParaRPr lang="en-US" sz="1700"/>
          </a:p>
          <a:p>
            <a:endParaRPr lang="en-US" sz="1700"/>
          </a:p>
          <a:p>
            <a:endParaRPr lang="en-US" sz="1700"/>
          </a:p>
          <a:p>
            <a:endParaRPr lang="en-US" sz="17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6AFC41-517D-F5B9-46AA-821A815510F3}"/>
              </a:ext>
            </a:extLst>
          </p:cNvPr>
          <p:cNvSpPr txBox="1"/>
          <p:nvPr/>
        </p:nvSpPr>
        <p:spPr>
          <a:xfrm>
            <a:off x="442669" y="1862606"/>
            <a:ext cx="8258661" cy="432426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lv-LV" sz="2500">
                <a:latin typeface="Arial"/>
                <a:cs typeface="Arial"/>
              </a:rPr>
              <a:t>raidījuma vadītājs </a:t>
            </a:r>
            <a:r>
              <a:rPr lang="lv-LV" sz="2500" b="1">
                <a:latin typeface="Arial"/>
                <a:cs typeface="Arial"/>
              </a:rPr>
              <a:t>profesionāli vada</a:t>
            </a:r>
            <a:r>
              <a:rPr lang="lv-LV" sz="2500">
                <a:latin typeface="Arial"/>
                <a:cs typeface="Arial"/>
              </a:rPr>
              <a:t> raidījumu, uzdod </a:t>
            </a:r>
            <a:r>
              <a:rPr lang="lv-LV" sz="2500" b="1">
                <a:latin typeface="Arial"/>
                <a:cs typeface="Arial"/>
              </a:rPr>
              <a:t>konkrētus</a:t>
            </a:r>
            <a:r>
              <a:rPr lang="lv-LV" sz="2500">
                <a:latin typeface="Arial"/>
                <a:cs typeface="Arial"/>
              </a:rPr>
              <a:t> jautājumus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endParaRPr lang="lv-LV" sz="2500">
              <a:latin typeface="Arial"/>
              <a:cs typeface="Arial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lv-LV" sz="2500">
                <a:latin typeface="Arial"/>
                <a:cs typeface="Arial"/>
              </a:rPr>
              <a:t>apzināti neuzdod tādus jautājumus, kas izceļ deputāta kandidāta personības pozitīvās/negatīvās iezīmes</a:t>
            </a:r>
          </a:p>
          <a:p>
            <a:pPr algn="just"/>
            <a:endParaRPr lang="lv-LV" sz="2500">
              <a:latin typeface="Arial"/>
              <a:cs typeface="Arial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lv-LV" sz="2500" b="1">
                <a:latin typeface="Arial"/>
                <a:cs typeface="Arial"/>
              </a:rPr>
              <a:t>informācija par politiskajiem spēkiem </a:t>
            </a:r>
            <a:r>
              <a:rPr lang="lv-LV" sz="2500">
                <a:latin typeface="Arial"/>
                <a:cs typeface="Arial"/>
              </a:rPr>
              <a:t>netiek izplatīta tā, lai konkrēti politiskie spēki tiktu īpaši izcelti pozitīvi vai tieši pretēji - negatīvi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lv-LV" sz="25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lv-LV" sz="2500">
              <a:latin typeface="Times New Roman" panose="02020603050405020304" pitchFamily="18" charset="0"/>
              <a:ea typeface="MS PGothic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85171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8DD77349-6ADE-99FE-8E04-12919EE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9768"/>
            <a:ext cx="9151630" cy="1519356"/>
            <a:chOff x="-1" y="-29768"/>
            <a:chExt cx="12202175" cy="1519356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D5B2B92C-44DF-B41D-C67A-EBF175DF52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5341412" y="-5371175"/>
              <a:ext cx="1519350" cy="12202174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41EB2F1-D26A-D7C9-E9AC-B63BE629A2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8917093" y="-1801610"/>
              <a:ext cx="1507122" cy="5063040"/>
            </a:xfrm>
            <a:prstGeom prst="rect">
              <a:avLst/>
            </a:prstGeom>
            <a:gradFill>
              <a:gsLst>
                <a:gs pos="5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96D16430-53D3-47E5-F4B8-B441E710D4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3100712" y="-3130481"/>
              <a:ext cx="1519356" cy="7720782"/>
            </a:xfrm>
            <a:prstGeom prst="rect">
              <a:avLst/>
            </a:prstGeom>
            <a:gradFill>
              <a:gsLst>
                <a:gs pos="2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B445DD8-9E1B-4CC9-99AF-78E1987E6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909" y="301843"/>
            <a:ext cx="8238931" cy="100353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lv-LV" sz="3600" b="1">
                <a:solidFill>
                  <a:srgbClr val="002060"/>
                </a:solidFill>
                <a:latin typeface="Arial Bold"/>
                <a:cs typeface="Arial Bold"/>
              </a:rPr>
              <a:t>RAIDĪJUMU VEIDOŠANA III</a:t>
            </a:r>
            <a:endParaRPr lang="en-US" sz="3600" b="1" kern="1200">
              <a:solidFill>
                <a:srgbClr val="002060"/>
              </a:solidFill>
              <a:latin typeface="Arial Bold"/>
              <a:cs typeface="Arial Bold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D06AD8-94D5-4139-896E-B46C55CE73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953593"/>
            <a:ext cx="5836742" cy="3144990"/>
          </a:xfrm>
        </p:spPr>
        <p:txBody>
          <a:bodyPr vert="horz" lIns="91440" tIns="45720" rIns="91440" bIns="45720" rtlCol="0">
            <a:normAutofit/>
          </a:bodyPr>
          <a:lstStyle/>
          <a:p>
            <a:pPr marL="0"/>
            <a:endParaRPr lang="en-US" sz="1700"/>
          </a:p>
          <a:p>
            <a:pPr marL="0"/>
            <a:endParaRPr lang="en-US" sz="1700"/>
          </a:p>
          <a:p>
            <a:endParaRPr lang="en-US" sz="1700"/>
          </a:p>
          <a:p>
            <a:endParaRPr lang="en-US" sz="1700"/>
          </a:p>
          <a:p>
            <a:endParaRPr lang="en-US" sz="17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6AFC41-517D-F5B9-46AA-821A815510F3}"/>
              </a:ext>
            </a:extLst>
          </p:cNvPr>
          <p:cNvSpPr txBox="1"/>
          <p:nvPr/>
        </p:nvSpPr>
        <p:spPr>
          <a:xfrm>
            <a:off x="442669" y="1639172"/>
            <a:ext cx="8258661" cy="547842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lv-LV" sz="2500">
                <a:latin typeface="Arial"/>
                <a:cs typeface="Arial"/>
              </a:rPr>
              <a:t>raidījuma vadītājs nepieciešamības gadījumā </a:t>
            </a:r>
            <a:r>
              <a:rPr lang="lv-LV" sz="2500" b="1">
                <a:latin typeface="Arial"/>
                <a:cs typeface="Arial"/>
              </a:rPr>
              <a:t>pārtrauc</a:t>
            </a:r>
            <a:r>
              <a:rPr lang="lv-LV" sz="2500">
                <a:latin typeface="Arial"/>
                <a:cs typeface="Arial"/>
              </a:rPr>
              <a:t> raidījuma dalībnieku (piemēram, konstatējot, ka tiek uzsākta aģitācija par konkrētu deputātu kandidātu)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lv-LV" sz="2500">
              <a:latin typeface="Arial"/>
              <a:cs typeface="Arial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lv-LV" sz="2500">
                <a:latin typeface="Arial"/>
                <a:cs typeface="Arial"/>
              </a:rPr>
              <a:t>izvērtējot nepieciešamību, raidījuma vadītājs informē auditoriju, ka raidījuma dalībnieka pausto informāciju ir ieteicams pārbaudīt</a:t>
            </a:r>
          </a:p>
          <a:p>
            <a:pPr algn="just"/>
            <a:endParaRPr lang="lv-LV" sz="2500">
              <a:latin typeface="Arial"/>
              <a:cs typeface="Arial"/>
            </a:endParaRPr>
          </a:p>
          <a:p>
            <a:pPr algn="ctr"/>
            <a:r>
              <a:rPr lang="lv-LV" sz="2500" b="1">
                <a:latin typeface="Arial"/>
                <a:cs typeface="Arial"/>
              </a:rPr>
              <a:t>Nosacījumi attiecināmi arī uz raidījumiem</a:t>
            </a:r>
            <a:r>
              <a:rPr lang="lv-LV" sz="2500" b="1">
                <a:solidFill>
                  <a:srgbClr val="C00000"/>
                </a:solidFill>
                <a:latin typeface="Arial"/>
                <a:cs typeface="Arial"/>
              </a:rPr>
              <a:t> tiešraidē </a:t>
            </a:r>
          </a:p>
          <a:p>
            <a:pPr algn="ctr"/>
            <a:endParaRPr lang="lv-LV" sz="2500">
              <a:latin typeface="Arial"/>
              <a:cs typeface="Arial"/>
            </a:endParaRPr>
          </a:p>
          <a:p>
            <a:pPr algn="ctr"/>
            <a:r>
              <a:rPr lang="lv-LV" sz="2500">
                <a:latin typeface="Arial"/>
                <a:cs typeface="Arial"/>
              </a:rPr>
              <a:t>! Jāreaģē tiktāl, ciktāl tas ir iespējams. </a:t>
            </a:r>
            <a:r>
              <a:rPr lang="lv-LV" sz="2500">
                <a:solidFill>
                  <a:srgbClr val="C00000"/>
                </a:solidFill>
                <a:latin typeface="Arial"/>
                <a:cs typeface="Arial"/>
              </a:rPr>
              <a:t>NEPLP vērtē EPL rīcību kopumā</a:t>
            </a:r>
          </a:p>
          <a:p>
            <a:pPr marL="0" indent="0" algn="just">
              <a:buNone/>
            </a:pPr>
            <a:endParaRPr lang="lv-LV" sz="2500">
              <a:latin typeface="Times New Roman" panose="02020603050405020304" pitchFamily="18" charset="0"/>
              <a:ea typeface="MS PGothic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7024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6" name="Rectangle 65">
            <a:extLst>
              <a:ext uri="{FF2B5EF4-FFF2-40B4-BE49-F238E27FC236}">
                <a16:creationId xmlns:a16="http://schemas.microsoft.com/office/drawing/2014/main" id="{F3E416D2-D994-4F7A-8F62-B28B11BE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" y="0"/>
            <a:ext cx="914377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5" name="Picture 4" descr="Person looking at computer screen">
            <a:extLst>
              <a:ext uri="{FF2B5EF4-FFF2-40B4-BE49-F238E27FC236}">
                <a16:creationId xmlns:a16="http://schemas.microsoft.com/office/drawing/2014/main" id="{41C7BC01-F937-4258-7191-EB779A2B5B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21" b="-1"/>
          <a:stretch/>
        </p:blipFill>
        <p:spPr>
          <a:xfrm>
            <a:off x="1143" y="10"/>
            <a:ext cx="9141714" cy="6857990"/>
          </a:xfrm>
          <a:prstGeom prst="rect">
            <a:avLst/>
          </a:prstGeom>
        </p:spPr>
      </p:pic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FB27C166-470E-467E-9E9E-E235EEF3C0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618518" y="0"/>
            <a:ext cx="5524338" cy="6858000"/>
          </a:xfrm>
          <a:custGeom>
            <a:avLst/>
            <a:gdLst>
              <a:gd name="connsiteX0" fmla="*/ 5742761 w 7365784"/>
              <a:gd name="connsiteY0" fmla="*/ 0 h 6858000"/>
              <a:gd name="connsiteX1" fmla="*/ 3076369 w 7365784"/>
              <a:gd name="connsiteY1" fmla="*/ 0 h 6858000"/>
              <a:gd name="connsiteX2" fmla="*/ 1949196 w 7365784"/>
              <a:gd name="connsiteY2" fmla="*/ 0 h 6858000"/>
              <a:gd name="connsiteX3" fmla="*/ 1583228 w 7365784"/>
              <a:gd name="connsiteY3" fmla="*/ 0 h 6858000"/>
              <a:gd name="connsiteX4" fmla="*/ 1457787 w 7365784"/>
              <a:gd name="connsiteY4" fmla="*/ 0 h 6858000"/>
              <a:gd name="connsiteX5" fmla="*/ 1445578 w 7365784"/>
              <a:gd name="connsiteY5" fmla="*/ 0 h 6858000"/>
              <a:gd name="connsiteX6" fmla="*/ 571708 w 7365784"/>
              <a:gd name="connsiteY6" fmla="*/ 0 h 6858000"/>
              <a:gd name="connsiteX7" fmla="*/ 237757 w 7365784"/>
              <a:gd name="connsiteY7" fmla="*/ 0 h 6858000"/>
              <a:gd name="connsiteX8" fmla="*/ 205161 w 7365784"/>
              <a:gd name="connsiteY8" fmla="*/ 0 h 6858000"/>
              <a:gd name="connsiteX9" fmla="*/ 0 w 7365784"/>
              <a:gd name="connsiteY9" fmla="*/ 0 h 6858000"/>
              <a:gd name="connsiteX10" fmla="*/ 0 w 7365784"/>
              <a:gd name="connsiteY10" fmla="*/ 6858000 h 6858000"/>
              <a:gd name="connsiteX11" fmla="*/ 205161 w 7365784"/>
              <a:gd name="connsiteY11" fmla="*/ 6858000 h 6858000"/>
              <a:gd name="connsiteX12" fmla="*/ 237757 w 7365784"/>
              <a:gd name="connsiteY12" fmla="*/ 6858000 h 6858000"/>
              <a:gd name="connsiteX13" fmla="*/ 571708 w 7365784"/>
              <a:gd name="connsiteY13" fmla="*/ 6858000 h 6858000"/>
              <a:gd name="connsiteX14" fmla="*/ 1274834 w 7365784"/>
              <a:gd name="connsiteY14" fmla="*/ 6858000 h 6858000"/>
              <a:gd name="connsiteX15" fmla="*/ 1445578 w 7365784"/>
              <a:gd name="connsiteY15" fmla="*/ 6858000 h 6858000"/>
              <a:gd name="connsiteX16" fmla="*/ 1457787 w 7365784"/>
              <a:gd name="connsiteY16" fmla="*/ 6858000 h 6858000"/>
              <a:gd name="connsiteX17" fmla="*/ 1949196 w 7365784"/>
              <a:gd name="connsiteY17" fmla="*/ 6858000 h 6858000"/>
              <a:gd name="connsiteX18" fmla="*/ 3076369 w 7365784"/>
              <a:gd name="connsiteY18" fmla="*/ 6858000 h 6858000"/>
              <a:gd name="connsiteX19" fmla="*/ 4863030 w 7365784"/>
              <a:gd name="connsiteY19" fmla="*/ 6858000 h 6858000"/>
              <a:gd name="connsiteX20" fmla="*/ 4974786 w 7365784"/>
              <a:gd name="connsiteY20" fmla="*/ 6780599 h 6858000"/>
              <a:gd name="connsiteX21" fmla="*/ 5491434 w 7365784"/>
              <a:gd name="connsiteY21" fmla="*/ 6374814 h 6858000"/>
              <a:gd name="connsiteX22" fmla="*/ 7365784 w 7365784"/>
              <a:gd name="connsiteY22" fmla="*/ 3621656 h 6858000"/>
              <a:gd name="connsiteX23" fmla="*/ 5764885 w 7365784"/>
              <a:gd name="connsiteY23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7365784" h="6858000">
                <a:moveTo>
                  <a:pt x="5742761" y="0"/>
                </a:moveTo>
                <a:lnTo>
                  <a:pt x="3076369" y="0"/>
                </a:lnTo>
                <a:lnTo>
                  <a:pt x="1949196" y="0"/>
                </a:lnTo>
                <a:lnTo>
                  <a:pt x="1583228" y="0"/>
                </a:lnTo>
                <a:lnTo>
                  <a:pt x="1457787" y="0"/>
                </a:lnTo>
                <a:lnTo>
                  <a:pt x="1445578" y="0"/>
                </a:lnTo>
                <a:lnTo>
                  <a:pt x="571708" y="0"/>
                </a:lnTo>
                <a:lnTo>
                  <a:pt x="237757" y="0"/>
                </a:lnTo>
                <a:lnTo>
                  <a:pt x="205161" y="0"/>
                </a:lnTo>
                <a:lnTo>
                  <a:pt x="0" y="0"/>
                </a:lnTo>
                <a:lnTo>
                  <a:pt x="0" y="6858000"/>
                </a:lnTo>
                <a:lnTo>
                  <a:pt x="205161" y="6858000"/>
                </a:lnTo>
                <a:lnTo>
                  <a:pt x="237757" y="6858000"/>
                </a:lnTo>
                <a:lnTo>
                  <a:pt x="571708" y="6858000"/>
                </a:lnTo>
                <a:lnTo>
                  <a:pt x="1274834" y="6858000"/>
                </a:lnTo>
                <a:lnTo>
                  <a:pt x="1445578" y="6858000"/>
                </a:lnTo>
                <a:lnTo>
                  <a:pt x="1457787" y="6858000"/>
                </a:lnTo>
                <a:lnTo>
                  <a:pt x="1949196" y="6858000"/>
                </a:lnTo>
                <a:lnTo>
                  <a:pt x="3076369" y="6858000"/>
                </a:lnTo>
                <a:lnTo>
                  <a:pt x="4863030" y="6858000"/>
                </a:lnTo>
                <a:lnTo>
                  <a:pt x="4974786" y="6780599"/>
                </a:lnTo>
                <a:cubicBezTo>
                  <a:pt x="5148604" y="6653108"/>
                  <a:pt x="5319231" y="6515397"/>
                  <a:pt x="5491434" y="6374814"/>
                </a:cubicBezTo>
                <a:cubicBezTo>
                  <a:pt x="6437059" y="5602839"/>
                  <a:pt x="7365784" y="4969131"/>
                  <a:pt x="7365784" y="3621656"/>
                </a:cubicBezTo>
                <a:cubicBezTo>
                  <a:pt x="7365784" y="2093192"/>
                  <a:pt x="6792048" y="754641"/>
                  <a:pt x="5764885" y="14997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673636C8-1392-483A-8A7A-CA259E806C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737753" y="0"/>
            <a:ext cx="5406247" cy="6858000"/>
          </a:xfrm>
          <a:custGeom>
            <a:avLst/>
            <a:gdLst>
              <a:gd name="connsiteX0" fmla="*/ 5585306 w 7208329"/>
              <a:gd name="connsiteY0" fmla="*/ 0 h 6858000"/>
              <a:gd name="connsiteX1" fmla="*/ 2918914 w 7208329"/>
              <a:gd name="connsiteY1" fmla="*/ 0 h 6858000"/>
              <a:gd name="connsiteX2" fmla="*/ 1592911 w 7208329"/>
              <a:gd name="connsiteY2" fmla="*/ 0 h 6858000"/>
              <a:gd name="connsiteX3" fmla="*/ 1425773 w 7208329"/>
              <a:gd name="connsiteY3" fmla="*/ 0 h 6858000"/>
              <a:gd name="connsiteX4" fmla="*/ 1300332 w 7208329"/>
              <a:gd name="connsiteY4" fmla="*/ 0 h 6858000"/>
              <a:gd name="connsiteX5" fmla="*/ 1288123 w 7208329"/>
              <a:gd name="connsiteY5" fmla="*/ 0 h 6858000"/>
              <a:gd name="connsiteX6" fmla="*/ 414253 w 7208329"/>
              <a:gd name="connsiteY6" fmla="*/ 0 h 6858000"/>
              <a:gd name="connsiteX7" fmla="*/ 80302 w 7208329"/>
              <a:gd name="connsiteY7" fmla="*/ 0 h 6858000"/>
              <a:gd name="connsiteX8" fmla="*/ 47706 w 7208329"/>
              <a:gd name="connsiteY8" fmla="*/ 0 h 6858000"/>
              <a:gd name="connsiteX9" fmla="*/ 0 w 7208329"/>
              <a:gd name="connsiteY9" fmla="*/ 0 h 6858000"/>
              <a:gd name="connsiteX10" fmla="*/ 0 w 7208329"/>
              <a:gd name="connsiteY10" fmla="*/ 6858000 h 6858000"/>
              <a:gd name="connsiteX11" fmla="*/ 47706 w 7208329"/>
              <a:gd name="connsiteY11" fmla="*/ 6858000 h 6858000"/>
              <a:gd name="connsiteX12" fmla="*/ 80302 w 7208329"/>
              <a:gd name="connsiteY12" fmla="*/ 6858000 h 6858000"/>
              <a:gd name="connsiteX13" fmla="*/ 414253 w 7208329"/>
              <a:gd name="connsiteY13" fmla="*/ 6858000 h 6858000"/>
              <a:gd name="connsiteX14" fmla="*/ 1117379 w 7208329"/>
              <a:gd name="connsiteY14" fmla="*/ 6858000 h 6858000"/>
              <a:gd name="connsiteX15" fmla="*/ 1288123 w 7208329"/>
              <a:gd name="connsiteY15" fmla="*/ 6858000 h 6858000"/>
              <a:gd name="connsiteX16" fmla="*/ 1300332 w 7208329"/>
              <a:gd name="connsiteY16" fmla="*/ 6858000 h 6858000"/>
              <a:gd name="connsiteX17" fmla="*/ 1592911 w 7208329"/>
              <a:gd name="connsiteY17" fmla="*/ 6858000 h 6858000"/>
              <a:gd name="connsiteX18" fmla="*/ 2918914 w 7208329"/>
              <a:gd name="connsiteY18" fmla="*/ 6858000 h 6858000"/>
              <a:gd name="connsiteX19" fmla="*/ 4705575 w 7208329"/>
              <a:gd name="connsiteY19" fmla="*/ 6858000 h 6858000"/>
              <a:gd name="connsiteX20" fmla="*/ 4817331 w 7208329"/>
              <a:gd name="connsiteY20" fmla="*/ 6780599 h 6858000"/>
              <a:gd name="connsiteX21" fmla="*/ 5333979 w 7208329"/>
              <a:gd name="connsiteY21" fmla="*/ 6374814 h 6858000"/>
              <a:gd name="connsiteX22" fmla="*/ 7208329 w 7208329"/>
              <a:gd name="connsiteY22" fmla="*/ 3621656 h 6858000"/>
              <a:gd name="connsiteX23" fmla="*/ 5607430 w 7208329"/>
              <a:gd name="connsiteY23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7208329" h="6858000">
                <a:moveTo>
                  <a:pt x="5585306" y="0"/>
                </a:moveTo>
                <a:lnTo>
                  <a:pt x="2918914" y="0"/>
                </a:lnTo>
                <a:lnTo>
                  <a:pt x="1592911" y="0"/>
                </a:lnTo>
                <a:lnTo>
                  <a:pt x="1425773" y="0"/>
                </a:lnTo>
                <a:lnTo>
                  <a:pt x="1300332" y="0"/>
                </a:lnTo>
                <a:lnTo>
                  <a:pt x="1288123" y="0"/>
                </a:lnTo>
                <a:lnTo>
                  <a:pt x="414253" y="0"/>
                </a:lnTo>
                <a:lnTo>
                  <a:pt x="80302" y="0"/>
                </a:lnTo>
                <a:lnTo>
                  <a:pt x="47706" y="0"/>
                </a:lnTo>
                <a:lnTo>
                  <a:pt x="0" y="0"/>
                </a:lnTo>
                <a:lnTo>
                  <a:pt x="0" y="6858000"/>
                </a:lnTo>
                <a:lnTo>
                  <a:pt x="47706" y="6858000"/>
                </a:lnTo>
                <a:lnTo>
                  <a:pt x="80302" y="6858000"/>
                </a:lnTo>
                <a:lnTo>
                  <a:pt x="414253" y="6858000"/>
                </a:lnTo>
                <a:lnTo>
                  <a:pt x="1117379" y="6858000"/>
                </a:lnTo>
                <a:lnTo>
                  <a:pt x="1288123" y="6858000"/>
                </a:lnTo>
                <a:lnTo>
                  <a:pt x="1300332" y="6858000"/>
                </a:lnTo>
                <a:lnTo>
                  <a:pt x="1592911" y="6858000"/>
                </a:lnTo>
                <a:lnTo>
                  <a:pt x="2918914" y="6858000"/>
                </a:lnTo>
                <a:lnTo>
                  <a:pt x="4705575" y="6858000"/>
                </a:lnTo>
                <a:lnTo>
                  <a:pt x="4817331" y="6780599"/>
                </a:lnTo>
                <a:cubicBezTo>
                  <a:pt x="4991149" y="6653108"/>
                  <a:pt x="5161776" y="6515397"/>
                  <a:pt x="5333979" y="6374814"/>
                </a:cubicBezTo>
                <a:cubicBezTo>
                  <a:pt x="6279604" y="5602839"/>
                  <a:pt x="7208329" y="4969131"/>
                  <a:pt x="7208329" y="3621656"/>
                </a:cubicBezTo>
                <a:cubicBezTo>
                  <a:pt x="7208329" y="2093192"/>
                  <a:pt x="6634593" y="754641"/>
                  <a:pt x="5607430" y="14997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7539A79B-DFBA-4781-B0DE-4044B07226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58547" y="0"/>
            <a:ext cx="1897292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BA18E6-DB5D-4AE0-882A-F242D476E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8171" y="1346268"/>
            <a:ext cx="4526343" cy="280947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lv-LV" sz="6000" b="1">
                <a:latin typeface="Arial Bold"/>
                <a:cs typeface="Arial Bold"/>
              </a:rPr>
              <a:t>Informācijasniegšana</a:t>
            </a:r>
            <a:endParaRPr lang="en-US" sz="6000" b="1">
              <a:latin typeface="Arial Bold"/>
              <a:cs typeface="Arial Bold"/>
            </a:endParaRPr>
          </a:p>
        </p:txBody>
      </p:sp>
    </p:spTree>
    <p:extLst>
      <p:ext uri="{BB962C8B-B14F-4D97-AF65-F5344CB8AC3E}">
        <p14:creationId xmlns:p14="http://schemas.microsoft.com/office/powerpoint/2010/main" val="406368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8DD77349-6ADE-99FE-8E04-12919EE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9768"/>
            <a:ext cx="9151630" cy="1519356"/>
            <a:chOff x="-1" y="-29768"/>
            <a:chExt cx="12202175" cy="1519356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D5B2B92C-44DF-B41D-C67A-EBF175DF52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5341412" y="-5371175"/>
              <a:ext cx="1519350" cy="12202174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41EB2F1-D26A-D7C9-E9AC-B63BE629A2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8917093" y="-1801610"/>
              <a:ext cx="1507122" cy="5063040"/>
            </a:xfrm>
            <a:prstGeom prst="rect">
              <a:avLst/>
            </a:prstGeom>
            <a:gradFill>
              <a:gsLst>
                <a:gs pos="5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96D16430-53D3-47E5-F4B8-B441E710D4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3100712" y="-3130481"/>
              <a:ext cx="1519356" cy="7720782"/>
            </a:xfrm>
            <a:prstGeom prst="rect">
              <a:avLst/>
            </a:prstGeom>
            <a:gradFill>
              <a:gsLst>
                <a:gs pos="2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B445DD8-9E1B-4CC9-99AF-78E1987E6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54" y="297642"/>
            <a:ext cx="7857832" cy="100353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lv-LV" sz="3600" b="1">
                <a:solidFill>
                  <a:srgbClr val="002060"/>
                </a:solidFill>
                <a:latin typeface="Arial Bold"/>
                <a:cs typeface="Arial Bold"/>
              </a:rPr>
              <a:t>INFORMĀCIJAS SNIEGŠANA I</a:t>
            </a:r>
            <a:endParaRPr lang="en-US" sz="3600" b="1" kern="1200">
              <a:solidFill>
                <a:srgbClr val="002060"/>
              </a:solidFill>
              <a:latin typeface="Arial Bold"/>
              <a:cs typeface="Arial Bold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D06AD8-94D5-4139-896E-B46C55CE73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953593"/>
            <a:ext cx="5836742" cy="3144990"/>
          </a:xfrm>
        </p:spPr>
        <p:txBody>
          <a:bodyPr vert="horz" lIns="91440" tIns="45720" rIns="91440" bIns="45720" rtlCol="0">
            <a:normAutofit/>
          </a:bodyPr>
          <a:lstStyle/>
          <a:p>
            <a:pPr marL="0"/>
            <a:endParaRPr lang="en-US" sz="1700"/>
          </a:p>
          <a:p>
            <a:pPr marL="0"/>
            <a:endParaRPr lang="en-US" sz="1700"/>
          </a:p>
          <a:p>
            <a:endParaRPr lang="en-US" sz="1700"/>
          </a:p>
          <a:p>
            <a:endParaRPr lang="en-US" sz="1700"/>
          </a:p>
          <a:p>
            <a:endParaRPr lang="en-US" sz="17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6AFC41-517D-F5B9-46AA-821A815510F3}"/>
              </a:ext>
            </a:extLst>
          </p:cNvPr>
          <p:cNvSpPr txBox="1"/>
          <p:nvPr/>
        </p:nvSpPr>
        <p:spPr>
          <a:xfrm>
            <a:off x="263954" y="1208184"/>
            <a:ext cx="8616091" cy="552458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indent="0" algn="just">
              <a:buNone/>
            </a:pPr>
            <a:endParaRPr lang="lv-LV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lv-LV" sz="2500">
                <a:latin typeface="Arial"/>
                <a:cs typeface="Arial"/>
              </a:rPr>
              <a:t>Atspoguļojot kādu jaunu politiskā spēka vai deputātu kandidāta iniciatīvu, jālīdzsvaro sabiedrības interese tikt informētiem par konkrēto iniciatīvu ar nepieciešamību nodrošināt godīgus dažādu partiju konkurences apstākļus</a:t>
            </a:r>
          </a:p>
          <a:p>
            <a:pPr marL="0" indent="0" algn="just">
              <a:buNone/>
            </a:pPr>
            <a:endParaRPr lang="lv-LV" sz="2500">
              <a:latin typeface="Arial"/>
              <a:cs typeface="Arial"/>
            </a:endParaRPr>
          </a:p>
          <a:p>
            <a:pPr marL="0" indent="0" algn="just">
              <a:buNone/>
            </a:pPr>
            <a:r>
              <a:rPr lang="lv-LV" sz="2500" b="1">
                <a:latin typeface="Arial"/>
                <a:cs typeface="Arial"/>
              </a:rPr>
              <a:t>Piemēram: </a:t>
            </a:r>
            <a:r>
              <a:rPr lang="lv-LV" sz="2500">
                <a:solidFill>
                  <a:schemeClr val="accent1"/>
                </a:solidFill>
                <a:latin typeface="Arial"/>
                <a:cs typeface="Arial"/>
              </a:rPr>
              <a:t>iniciatīva grozīt kādus normatīvos aktus</a:t>
            </a:r>
          </a:p>
          <a:p>
            <a:pPr marL="0" indent="0" algn="just">
              <a:buNone/>
            </a:pPr>
            <a:endParaRPr lang="lv-LV" sz="2500">
              <a:latin typeface="Arial"/>
              <a:cs typeface="Arial"/>
            </a:endParaRPr>
          </a:p>
          <a:p>
            <a:pPr marL="0" indent="0" algn="just">
              <a:buNone/>
            </a:pPr>
            <a:r>
              <a:rPr lang="lv-LV" sz="2500" b="1">
                <a:latin typeface="Arial"/>
                <a:cs typeface="Arial"/>
              </a:rPr>
              <a:t>Ieteicams: </a:t>
            </a:r>
          </a:p>
          <a:p>
            <a:pPr marL="457200" indent="-457200" algn="just">
              <a:buAutoNum type="arabicParenR"/>
            </a:pPr>
            <a:r>
              <a:rPr lang="lv-LV" sz="2500">
                <a:latin typeface="Arial"/>
                <a:cs typeface="Arial"/>
              </a:rPr>
              <a:t>informēt par vairāku politisko spēku nostājām attiecībā uz konkrēto iniciatīvu</a:t>
            </a:r>
          </a:p>
          <a:p>
            <a:pPr marL="457200" indent="-457200" algn="just">
              <a:buAutoNum type="arabicParenR"/>
            </a:pPr>
            <a:r>
              <a:rPr lang="lv-LV" sz="2500">
                <a:latin typeface="Arial"/>
                <a:cs typeface="Arial"/>
              </a:rPr>
              <a:t>izklāstīt iniciatīvas kontekstu auditorijai</a:t>
            </a:r>
          </a:p>
          <a:p>
            <a:pPr algn="just"/>
            <a:endParaRPr lang="lv-LV" sz="25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lv-LV" sz="2500">
              <a:latin typeface="Times New Roman" panose="02020603050405020304" pitchFamily="18" charset="0"/>
              <a:ea typeface="MS PGothic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65236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F1C605-2FB7-2F36-84C4-5B1B9589B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2AA3F67E-1674-4F64-5D13-E126678003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9768"/>
            <a:ext cx="9151630" cy="1519356"/>
            <a:chOff x="-1" y="-29768"/>
            <a:chExt cx="12202175" cy="1519356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6E06F966-F567-C504-A45C-5F42BD1D5D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5341412" y="-5371175"/>
              <a:ext cx="1519350" cy="12202174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25533406-B7A6-1450-229F-11824E5649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8917093" y="-1801610"/>
              <a:ext cx="1507122" cy="5063040"/>
            </a:xfrm>
            <a:prstGeom prst="rect">
              <a:avLst/>
            </a:prstGeom>
            <a:gradFill>
              <a:gsLst>
                <a:gs pos="5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7BD82B8C-68B5-4746-A76C-A2CAEF734C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3100712" y="-3130481"/>
              <a:ext cx="1519356" cy="7720782"/>
            </a:xfrm>
            <a:prstGeom prst="rect">
              <a:avLst/>
            </a:prstGeom>
            <a:gradFill>
              <a:gsLst>
                <a:gs pos="2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6E5ABD1-673B-6812-6088-902F8F3E06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54" y="297642"/>
            <a:ext cx="7857832" cy="100353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lv-LV" sz="3600" b="1">
                <a:solidFill>
                  <a:srgbClr val="002060"/>
                </a:solidFill>
                <a:latin typeface="Arial Bold"/>
                <a:cs typeface="Arial Bold"/>
              </a:rPr>
              <a:t>INFORMĀCIJAS SNIEGŠANA II</a:t>
            </a:r>
            <a:endParaRPr lang="en-US" sz="3600" b="1" kern="1200">
              <a:solidFill>
                <a:srgbClr val="002060"/>
              </a:solidFill>
              <a:latin typeface="Arial Bold"/>
              <a:cs typeface="Arial Bold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6B6D8A-999D-73DD-5061-07D50DF943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953593"/>
            <a:ext cx="5836742" cy="3144990"/>
          </a:xfrm>
        </p:spPr>
        <p:txBody>
          <a:bodyPr vert="horz" lIns="91440" tIns="45720" rIns="91440" bIns="45720" rtlCol="0">
            <a:normAutofit/>
          </a:bodyPr>
          <a:lstStyle/>
          <a:p>
            <a:pPr marL="0"/>
            <a:endParaRPr lang="en-US" sz="1700"/>
          </a:p>
          <a:p>
            <a:pPr marL="0"/>
            <a:endParaRPr lang="en-US" sz="1700"/>
          </a:p>
          <a:p>
            <a:endParaRPr lang="en-US" sz="1700"/>
          </a:p>
          <a:p>
            <a:endParaRPr lang="en-US" sz="1700"/>
          </a:p>
          <a:p>
            <a:endParaRPr lang="en-US" sz="17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A14C45-803F-7131-50D3-9D5C98F365C9}"/>
              </a:ext>
            </a:extLst>
          </p:cNvPr>
          <p:cNvSpPr txBox="1"/>
          <p:nvPr/>
        </p:nvSpPr>
        <p:spPr>
          <a:xfrm>
            <a:off x="263954" y="1622468"/>
            <a:ext cx="8616091" cy="517064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indent="0" algn="just">
              <a:buNone/>
            </a:pPr>
            <a:endParaRPr lang="lv-LV" sz="280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lv-LV" sz="2800" b="1">
                <a:solidFill>
                  <a:schemeClr val="accent1"/>
                </a:solidFill>
                <a:latin typeface="Arial"/>
                <a:cs typeface="Arial"/>
              </a:rPr>
              <a:t>Raidījumi, kurus pilnībā vai daļēji </a:t>
            </a:r>
            <a:r>
              <a:rPr lang="lv-LV" sz="2800" b="1" u="sng">
                <a:solidFill>
                  <a:srgbClr val="C00000"/>
                </a:solidFill>
                <a:latin typeface="Arial"/>
                <a:cs typeface="Arial"/>
              </a:rPr>
              <a:t>finansē</a:t>
            </a:r>
            <a:r>
              <a:rPr lang="lv-LV" sz="2800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lang="lv-LV" sz="2800" b="1" u="sng">
                <a:solidFill>
                  <a:srgbClr val="C00000"/>
                </a:solidFill>
                <a:latin typeface="Arial"/>
                <a:cs typeface="Arial"/>
              </a:rPr>
              <a:t>pašvaldības</a:t>
            </a:r>
            <a:r>
              <a:rPr lang="lv-LV" sz="2800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lang="lv-LV" sz="2800" b="1">
                <a:solidFill>
                  <a:schemeClr val="accent1"/>
                </a:solidFill>
                <a:latin typeface="Arial"/>
                <a:cs typeface="Arial"/>
              </a:rPr>
              <a:t>vai ar tām saistītas personas, struktūrvienības</a:t>
            </a:r>
          </a:p>
          <a:p>
            <a:pPr marL="0" indent="0" algn="just">
              <a:buNone/>
            </a:pPr>
            <a:endParaRPr lang="lv-LV" sz="2800" b="1">
              <a:solidFill>
                <a:schemeClr val="accent1"/>
              </a:solidFill>
              <a:latin typeface="Arial"/>
              <a:cs typeface="Arial"/>
            </a:endParaRPr>
          </a:p>
          <a:p>
            <a:pPr marL="0" indent="0" algn="just">
              <a:buNone/>
            </a:pPr>
            <a:r>
              <a:rPr lang="lv-LV" sz="2800">
                <a:solidFill>
                  <a:schemeClr val="accent1"/>
                </a:solidFill>
                <a:latin typeface="Arial"/>
                <a:cs typeface="Arial"/>
              </a:rPr>
              <a:t>Normatīvajos aktos noteiktajā ietvarā šādu raidījumu demonstrēšana ir pieļaujama arī priekšvēlēšanu aģitācijas perioda laikā, bet EPL, veidojot raidījumus, jānodrošina, ka tajos tiek ievērotas Priekšvēlēšanu aģitācijas likumā noteiktās prasības</a:t>
            </a:r>
          </a:p>
          <a:p>
            <a:pPr algn="just"/>
            <a:endParaRPr lang="lv-LV" sz="2500">
              <a:latin typeface="Arial"/>
              <a:cs typeface="Arial"/>
            </a:endParaRPr>
          </a:p>
          <a:p>
            <a:pPr marL="0" indent="0" algn="just">
              <a:buNone/>
            </a:pPr>
            <a:endParaRPr lang="lv-LV" sz="2500">
              <a:latin typeface="Times New Roman" panose="02020603050405020304" pitchFamily="18" charset="0"/>
              <a:ea typeface="MS PGothic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3886820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8DD77349-6ADE-99FE-8E04-12919EE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9768"/>
            <a:ext cx="9151630" cy="1519356"/>
            <a:chOff x="-1" y="-29768"/>
            <a:chExt cx="12202175" cy="1519356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D5B2B92C-44DF-B41D-C67A-EBF175DF52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5341412" y="-5371175"/>
              <a:ext cx="1519350" cy="12202174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41EB2F1-D26A-D7C9-E9AC-B63BE629A2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8917093" y="-1801610"/>
              <a:ext cx="1507122" cy="5063040"/>
            </a:xfrm>
            <a:prstGeom prst="rect">
              <a:avLst/>
            </a:prstGeom>
            <a:gradFill>
              <a:gsLst>
                <a:gs pos="5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96D16430-53D3-47E5-F4B8-B441E710D4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3100712" y="-3130481"/>
              <a:ext cx="1519356" cy="7720782"/>
            </a:xfrm>
            <a:prstGeom prst="rect">
              <a:avLst/>
            </a:prstGeom>
            <a:gradFill>
              <a:gsLst>
                <a:gs pos="2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B445DD8-9E1B-4CC9-99AF-78E1987E6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301" y="257651"/>
            <a:ext cx="8228862" cy="100353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lv-LV" sz="3600" b="1">
                <a:solidFill>
                  <a:srgbClr val="002060"/>
                </a:solidFill>
                <a:latin typeface="Arial Bold"/>
                <a:cs typeface="Arial Bold"/>
              </a:rPr>
              <a:t>INFORMĀCIJAS SNIEGŠANA III</a:t>
            </a:r>
            <a:endParaRPr lang="en-US" sz="3600" b="1" kern="1200">
              <a:solidFill>
                <a:srgbClr val="002060"/>
              </a:solidFill>
              <a:latin typeface="Arial Bold"/>
              <a:cs typeface="Arial Bold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D06AD8-94D5-4139-896E-B46C55CE73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953593"/>
            <a:ext cx="5836742" cy="3144990"/>
          </a:xfrm>
        </p:spPr>
        <p:txBody>
          <a:bodyPr vert="horz" lIns="91440" tIns="45720" rIns="91440" bIns="45720" rtlCol="0">
            <a:normAutofit/>
          </a:bodyPr>
          <a:lstStyle/>
          <a:p>
            <a:pPr marL="0"/>
            <a:endParaRPr lang="en-US" sz="1700"/>
          </a:p>
          <a:p>
            <a:pPr marL="0"/>
            <a:endParaRPr lang="en-US" sz="1700"/>
          </a:p>
          <a:p>
            <a:endParaRPr lang="en-US" sz="1700"/>
          </a:p>
          <a:p>
            <a:endParaRPr lang="en-US" sz="1700"/>
          </a:p>
          <a:p>
            <a:endParaRPr lang="en-US" sz="17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6AFC41-517D-F5B9-46AA-821A815510F3}"/>
              </a:ext>
            </a:extLst>
          </p:cNvPr>
          <p:cNvSpPr txBox="1"/>
          <p:nvPr/>
        </p:nvSpPr>
        <p:spPr>
          <a:xfrm>
            <a:off x="263954" y="1059705"/>
            <a:ext cx="8616091" cy="614014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indent="0" algn="just">
              <a:buNone/>
            </a:pPr>
            <a:endParaRPr lang="lv-LV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lv-LV" sz="2100">
                <a:latin typeface="Arial"/>
                <a:cs typeface="Arial"/>
              </a:rPr>
              <a:t>Atspoguļojot </a:t>
            </a:r>
            <a:r>
              <a:rPr lang="lv-LV" sz="2100" b="1">
                <a:latin typeface="Arial"/>
                <a:cs typeface="Arial"/>
              </a:rPr>
              <a:t>iedzīvotāju aptauju rezultātus </a:t>
            </a:r>
            <a:r>
              <a:rPr lang="lv-LV" sz="2100">
                <a:latin typeface="Arial"/>
                <a:cs typeface="Arial"/>
              </a:rPr>
              <a:t>par politisko spēku vai amatpersonu popularitāti priekšvēlēšanu aģitācijas periodā, jāievēro šādi principi: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lv-LV" sz="2100">
                <a:latin typeface="Arial"/>
                <a:cs typeface="Arial"/>
              </a:rPr>
              <a:t>ja ir šaubas par metodoloģisko korektumu, jāizsver, vai pastāv pietiekama sabiedriskā interese aptaujas publiskošanai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lv-LV" sz="2100">
                <a:latin typeface="Arial"/>
                <a:cs typeface="Arial"/>
              </a:rPr>
              <a:t>jāizvairās no aptaujas rezultātu sensacionalizēšanas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lv-LV" sz="2100">
                <a:latin typeface="Arial"/>
                <a:cs typeface="Arial"/>
              </a:rPr>
              <a:t>aptaujas rezultāti jāatspoguļo kā daļa no tendences, nevis kā atsevišķi no konteksta atrauti skaitļi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lv-LV" sz="2100">
                <a:latin typeface="Arial"/>
                <a:cs typeface="Arial"/>
              </a:rPr>
              <a:t>jāsniedz pietiekama informācija, lai vēlētāji varētu novērtēt aptaujas rezultātu ticamību</a:t>
            </a:r>
          </a:p>
          <a:p>
            <a:pPr algn="just"/>
            <a:endParaRPr lang="lv-LV" sz="2100">
              <a:latin typeface="Arial"/>
              <a:cs typeface="Arial"/>
            </a:endParaRPr>
          </a:p>
          <a:p>
            <a:pPr algn="ctr"/>
            <a:r>
              <a:rPr lang="lv-LV" sz="2100" b="1" i="0">
                <a:solidFill>
                  <a:schemeClr val="accent1"/>
                </a:solidFill>
                <a:effectLst/>
                <a:latin typeface="Arial"/>
                <a:cs typeface="Arial"/>
              </a:rPr>
              <a:t>!</a:t>
            </a:r>
            <a:r>
              <a:rPr lang="lv-LV" sz="2100" b="1" i="0">
                <a:effectLst/>
                <a:latin typeface="Arial"/>
                <a:cs typeface="Arial"/>
              </a:rPr>
              <a:t>Vēlēšanu dienā </a:t>
            </a:r>
            <a:r>
              <a:rPr lang="lv-LV" sz="2100" b="0" i="0">
                <a:effectLst/>
                <a:latin typeface="Arial"/>
                <a:cs typeface="Arial"/>
              </a:rPr>
              <a:t>likumā noteiktajā vēlēšanu norises laikā elektronisko plašsaziņas līdzekļu raidījumos </a:t>
            </a:r>
            <a:r>
              <a:rPr lang="lv-LV" sz="2100" b="1" i="0">
                <a:solidFill>
                  <a:srgbClr val="C00000"/>
                </a:solidFill>
                <a:effectLst/>
                <a:latin typeface="Arial"/>
                <a:cs typeface="Arial"/>
              </a:rPr>
              <a:t>aizliegts iekļaut </a:t>
            </a:r>
            <a:r>
              <a:rPr lang="lv-LV" sz="2100" b="1" i="0">
                <a:effectLst/>
                <a:latin typeface="Arial"/>
                <a:cs typeface="Arial"/>
              </a:rPr>
              <a:t>sabiedriskās domas aptaujas rezultātus</a:t>
            </a:r>
            <a:r>
              <a:rPr lang="lv-LV" sz="2100" b="0" i="0">
                <a:effectLst/>
                <a:latin typeface="Arial"/>
                <a:cs typeface="Arial"/>
              </a:rPr>
              <a:t> par politisko partiju, politisko partiju apvienību vai atsevišķu deputātu kandidātu popularitāti.</a:t>
            </a:r>
            <a:endParaRPr lang="lv-LV" sz="2100">
              <a:latin typeface="Arial"/>
              <a:cs typeface="Arial"/>
            </a:endParaRPr>
          </a:p>
          <a:p>
            <a:pPr algn="just"/>
            <a:endParaRPr lang="lv-LV" sz="25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lv-LV" sz="2500">
              <a:latin typeface="Times New Roman" panose="02020603050405020304" pitchFamily="18" charset="0"/>
              <a:ea typeface="MS PGothic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43512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79BE46-3914-4A37-A0EF-EACFB4B43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3A56C-CA3A-4E89-BC65-6580637F7A80}" type="slidenum">
              <a:rPr lang="lv-LV" smtClean="0"/>
              <a:t>26</a:t>
            </a:fld>
            <a:endParaRPr lang="lv-LV"/>
          </a:p>
        </p:txBody>
      </p:sp>
      <p:graphicFrame>
        <p:nvGraphicFramePr>
          <p:cNvPr id="6" name="Text Placeholder 2">
            <a:extLst>
              <a:ext uri="{FF2B5EF4-FFF2-40B4-BE49-F238E27FC236}">
                <a16:creationId xmlns:a16="http://schemas.microsoft.com/office/drawing/2014/main" id="{CD13DCF1-6FA1-D9A0-367E-81C7B68941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70353099"/>
              </p:ext>
            </p:extLst>
          </p:nvPr>
        </p:nvGraphicFramePr>
        <p:xfrm>
          <a:off x="438150" y="821217"/>
          <a:ext cx="8305017" cy="46572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302753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8DD77349-6ADE-99FE-8E04-12919EE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9768"/>
            <a:ext cx="9151630" cy="1519356"/>
            <a:chOff x="-1" y="-29768"/>
            <a:chExt cx="12202175" cy="1519356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D5B2B92C-44DF-B41D-C67A-EBF175DF52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5341412" y="-5371175"/>
              <a:ext cx="1519350" cy="12202174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41EB2F1-D26A-D7C9-E9AC-B63BE629A2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8917093" y="-1801610"/>
              <a:ext cx="1507122" cy="5063040"/>
            </a:xfrm>
            <a:prstGeom prst="rect">
              <a:avLst/>
            </a:prstGeom>
            <a:gradFill>
              <a:gsLst>
                <a:gs pos="5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96D16430-53D3-47E5-F4B8-B441E710D4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3100712" y="-3130481"/>
              <a:ext cx="1519356" cy="7720782"/>
            </a:xfrm>
            <a:prstGeom prst="rect">
              <a:avLst/>
            </a:prstGeom>
            <a:gradFill>
              <a:gsLst>
                <a:gs pos="2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B445DD8-9E1B-4CC9-99AF-78E1987E6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301" y="257651"/>
            <a:ext cx="7857832" cy="100353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lv-LV" sz="4000" b="1">
                <a:solidFill>
                  <a:srgbClr val="002060"/>
                </a:solidFill>
                <a:latin typeface="Arial Bold"/>
                <a:cs typeface="Arial Bold"/>
              </a:rPr>
              <a:t>INFORMĀCIJAS SNIEGŠANA IV</a:t>
            </a:r>
            <a:endParaRPr lang="en-US" sz="4000" b="1" kern="1200">
              <a:solidFill>
                <a:srgbClr val="002060"/>
              </a:solidFill>
              <a:latin typeface="Arial Bold"/>
              <a:cs typeface="Arial Bold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D06AD8-94D5-4139-896E-B46C55CE73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953593"/>
            <a:ext cx="5836742" cy="3144990"/>
          </a:xfrm>
        </p:spPr>
        <p:txBody>
          <a:bodyPr vert="horz" lIns="91440" tIns="45720" rIns="91440" bIns="45720" rtlCol="0">
            <a:normAutofit/>
          </a:bodyPr>
          <a:lstStyle/>
          <a:p>
            <a:pPr marL="0"/>
            <a:endParaRPr lang="en-US" sz="1700"/>
          </a:p>
          <a:p>
            <a:pPr marL="0"/>
            <a:endParaRPr lang="en-US" sz="1700"/>
          </a:p>
          <a:p>
            <a:endParaRPr lang="en-US" sz="1700"/>
          </a:p>
          <a:p>
            <a:endParaRPr lang="en-US" sz="1700"/>
          </a:p>
          <a:p>
            <a:endParaRPr lang="en-US" sz="17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6AFC41-517D-F5B9-46AA-821A815510F3}"/>
              </a:ext>
            </a:extLst>
          </p:cNvPr>
          <p:cNvSpPr txBox="1"/>
          <p:nvPr/>
        </p:nvSpPr>
        <p:spPr>
          <a:xfrm>
            <a:off x="263954" y="1107809"/>
            <a:ext cx="8616091" cy="68480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indent="0" algn="just">
              <a:buNone/>
            </a:pPr>
            <a:endParaRPr lang="lv-LV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lv-LV" sz="2500" b="1">
                <a:latin typeface="Arial"/>
                <a:cs typeface="Arial"/>
              </a:rPr>
              <a:t>Sludinājumi par tikšanos ar vēlētājiem (PAL 14.pants)</a:t>
            </a:r>
          </a:p>
          <a:p>
            <a:pPr marL="0" indent="0" algn="just">
              <a:buNone/>
            </a:pPr>
            <a:endParaRPr lang="lv-LV" sz="2500" dirty="0">
              <a:latin typeface="Arial"/>
              <a:cs typeface="Arial"/>
            </a:endParaRPr>
          </a:p>
          <a:p>
            <a:pPr marL="457200" indent="-457200" algn="just">
              <a:buAutoNum type="arabicParenR"/>
            </a:pPr>
            <a:r>
              <a:rPr lang="lv-LV" sz="2100">
                <a:latin typeface="Arial"/>
                <a:cs typeface="Arial"/>
              </a:rPr>
              <a:t>tiek </a:t>
            </a:r>
            <a:r>
              <a:rPr lang="lv-LV" sz="2100" b="0" i="0">
                <a:effectLst/>
                <a:latin typeface="Arial"/>
                <a:cs typeface="Arial"/>
              </a:rPr>
              <a:t>nolasīts </a:t>
            </a:r>
            <a:r>
              <a:rPr lang="lv-LV" sz="2100" b="1" i="0">
                <a:effectLst/>
                <a:latin typeface="Arial"/>
                <a:cs typeface="Arial"/>
              </a:rPr>
              <a:t>iepriekš sagatavots teksts </a:t>
            </a:r>
            <a:r>
              <a:rPr lang="lv-LV" sz="2100" b="0" i="0">
                <a:effectLst/>
                <a:latin typeface="Arial"/>
                <a:cs typeface="Arial"/>
              </a:rPr>
              <a:t>(sludinājums) par politiskās partijas, politisko partiju apvienības vai deputāta kandidāta tikšanos ar vēlētājiem,</a:t>
            </a:r>
          </a:p>
          <a:p>
            <a:pPr marL="457200" indent="-457200" algn="just">
              <a:buAutoNum type="arabicParenR"/>
            </a:pPr>
            <a:r>
              <a:rPr lang="lv-LV" sz="2100">
                <a:latin typeface="Arial"/>
                <a:cs typeface="Arial"/>
              </a:rPr>
              <a:t>p</a:t>
            </a:r>
            <a:r>
              <a:rPr lang="lv-LV" sz="2100" b="0" i="0">
                <a:effectLst/>
                <a:latin typeface="Arial"/>
                <a:cs typeface="Arial"/>
              </a:rPr>
              <a:t>aziņojumā (sludinājumā) tiek norādīts </a:t>
            </a:r>
            <a:r>
              <a:rPr lang="lv-LV" sz="2100" b="1" i="0">
                <a:effectLst/>
                <a:latin typeface="Arial"/>
                <a:cs typeface="Arial"/>
              </a:rPr>
              <a:t>tikai</a:t>
            </a:r>
            <a:r>
              <a:rPr lang="lv-LV" sz="2100" b="0" i="0">
                <a:effectLst/>
                <a:latin typeface="Arial"/>
                <a:cs typeface="Arial"/>
              </a:rPr>
              <a:t> politiskās partijas, politisko partiju apvienības nosaukums vai deputāta kandidāta vārds un uzvārds, tikšanās laiks un vieta</a:t>
            </a:r>
            <a:r>
              <a:rPr lang="lv-LV" sz="2100">
                <a:latin typeface="Arial"/>
                <a:cs typeface="Arial"/>
              </a:rPr>
              <a:t>,</a:t>
            </a:r>
            <a:endParaRPr lang="lv-LV" sz="2100" b="0" i="0">
              <a:effectLst/>
              <a:latin typeface="Arial"/>
              <a:cs typeface="Arial"/>
            </a:endParaRPr>
          </a:p>
          <a:p>
            <a:pPr marL="457200" indent="-457200" algn="just">
              <a:buAutoNum type="arabicParenR"/>
            </a:pPr>
            <a:r>
              <a:rPr lang="lv-LV" sz="2100">
                <a:latin typeface="Arial"/>
                <a:cs typeface="Arial"/>
              </a:rPr>
              <a:t>i</a:t>
            </a:r>
            <a:r>
              <a:rPr lang="lv-LV" sz="2100" b="0" i="0">
                <a:effectLst/>
                <a:latin typeface="Arial"/>
                <a:cs typeface="Arial"/>
              </a:rPr>
              <a:t>zplatot paziņojumu (sludinājumu), skaidri un nepārprotami norādāms, kura politiskā partija, politisko partiju apvienība vai kurš deputāta kandidāts šā paziņojuma (sludinājuma) izplatīšanu apmaksājis</a:t>
            </a:r>
            <a:r>
              <a:rPr lang="lv-LV" sz="2100">
                <a:latin typeface="Arial"/>
                <a:cs typeface="Arial"/>
              </a:rPr>
              <a:t>,</a:t>
            </a:r>
          </a:p>
          <a:p>
            <a:pPr marL="457200" indent="-457200" algn="just">
              <a:buAutoNum type="arabicParenR"/>
            </a:pPr>
            <a:r>
              <a:rPr lang="lv-LV" sz="2100">
                <a:latin typeface="Arial"/>
                <a:cs typeface="Arial"/>
              </a:rPr>
              <a:t>Šajos paziņojumos </a:t>
            </a:r>
            <a:r>
              <a:rPr lang="lv-LV" sz="2100" b="1">
                <a:solidFill>
                  <a:srgbClr val="C00000"/>
                </a:solidFill>
                <a:latin typeface="Arial"/>
                <a:cs typeface="Arial"/>
              </a:rPr>
              <a:t>neiekļauj</a:t>
            </a:r>
            <a:r>
              <a:rPr lang="lv-LV" sz="2100">
                <a:latin typeface="Arial"/>
                <a:cs typeface="Arial"/>
              </a:rPr>
              <a:t> informāciju par jebkādiem labumiem, kas būs pieejami tikšanās laikā tās apmeklētājiem, piemēram, tēja, uzkodas, mūzika u. tml. </a:t>
            </a:r>
            <a:endParaRPr lang="lv-LV" sz="2100" b="0" i="0">
              <a:effectLst/>
              <a:latin typeface="Arial"/>
              <a:cs typeface="Arial"/>
            </a:endParaRPr>
          </a:p>
          <a:p>
            <a:pPr algn="just"/>
            <a:endParaRPr lang="lv-LV" sz="2500" dirty="0">
              <a:latin typeface="Arial"/>
              <a:cs typeface="Arial"/>
            </a:endParaRPr>
          </a:p>
          <a:p>
            <a:pPr marL="0" indent="0" algn="just">
              <a:buNone/>
            </a:pPr>
            <a:endParaRPr lang="lv-LV" sz="25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lv-LV" sz="2500">
              <a:latin typeface="Times New Roman" panose="02020603050405020304" pitchFamily="18" charset="0"/>
              <a:ea typeface="MS PGothic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59937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6" name="Rectangle 65">
            <a:extLst>
              <a:ext uri="{FF2B5EF4-FFF2-40B4-BE49-F238E27FC236}">
                <a16:creationId xmlns:a16="http://schemas.microsoft.com/office/drawing/2014/main" id="{F3E416D2-D994-4F7A-8F62-B28B11BE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" y="0"/>
            <a:ext cx="914377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5" name="Picture 4" descr="Person looking at computer screen">
            <a:extLst>
              <a:ext uri="{FF2B5EF4-FFF2-40B4-BE49-F238E27FC236}">
                <a16:creationId xmlns:a16="http://schemas.microsoft.com/office/drawing/2014/main" id="{41C7BC01-F937-4258-7191-EB779A2B5B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21" b="-1"/>
          <a:stretch/>
        </p:blipFill>
        <p:spPr>
          <a:xfrm>
            <a:off x="1143" y="10"/>
            <a:ext cx="9141714" cy="6857990"/>
          </a:xfrm>
          <a:prstGeom prst="rect">
            <a:avLst/>
          </a:prstGeom>
        </p:spPr>
      </p:pic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FB27C166-470E-467E-9E9E-E235EEF3C0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618518" y="0"/>
            <a:ext cx="5524338" cy="6858000"/>
          </a:xfrm>
          <a:custGeom>
            <a:avLst/>
            <a:gdLst>
              <a:gd name="connsiteX0" fmla="*/ 5742761 w 7365784"/>
              <a:gd name="connsiteY0" fmla="*/ 0 h 6858000"/>
              <a:gd name="connsiteX1" fmla="*/ 3076369 w 7365784"/>
              <a:gd name="connsiteY1" fmla="*/ 0 h 6858000"/>
              <a:gd name="connsiteX2" fmla="*/ 1949196 w 7365784"/>
              <a:gd name="connsiteY2" fmla="*/ 0 h 6858000"/>
              <a:gd name="connsiteX3" fmla="*/ 1583228 w 7365784"/>
              <a:gd name="connsiteY3" fmla="*/ 0 h 6858000"/>
              <a:gd name="connsiteX4" fmla="*/ 1457787 w 7365784"/>
              <a:gd name="connsiteY4" fmla="*/ 0 h 6858000"/>
              <a:gd name="connsiteX5" fmla="*/ 1445578 w 7365784"/>
              <a:gd name="connsiteY5" fmla="*/ 0 h 6858000"/>
              <a:gd name="connsiteX6" fmla="*/ 571708 w 7365784"/>
              <a:gd name="connsiteY6" fmla="*/ 0 h 6858000"/>
              <a:gd name="connsiteX7" fmla="*/ 237757 w 7365784"/>
              <a:gd name="connsiteY7" fmla="*/ 0 h 6858000"/>
              <a:gd name="connsiteX8" fmla="*/ 205161 w 7365784"/>
              <a:gd name="connsiteY8" fmla="*/ 0 h 6858000"/>
              <a:gd name="connsiteX9" fmla="*/ 0 w 7365784"/>
              <a:gd name="connsiteY9" fmla="*/ 0 h 6858000"/>
              <a:gd name="connsiteX10" fmla="*/ 0 w 7365784"/>
              <a:gd name="connsiteY10" fmla="*/ 6858000 h 6858000"/>
              <a:gd name="connsiteX11" fmla="*/ 205161 w 7365784"/>
              <a:gd name="connsiteY11" fmla="*/ 6858000 h 6858000"/>
              <a:gd name="connsiteX12" fmla="*/ 237757 w 7365784"/>
              <a:gd name="connsiteY12" fmla="*/ 6858000 h 6858000"/>
              <a:gd name="connsiteX13" fmla="*/ 571708 w 7365784"/>
              <a:gd name="connsiteY13" fmla="*/ 6858000 h 6858000"/>
              <a:gd name="connsiteX14" fmla="*/ 1274834 w 7365784"/>
              <a:gd name="connsiteY14" fmla="*/ 6858000 h 6858000"/>
              <a:gd name="connsiteX15" fmla="*/ 1445578 w 7365784"/>
              <a:gd name="connsiteY15" fmla="*/ 6858000 h 6858000"/>
              <a:gd name="connsiteX16" fmla="*/ 1457787 w 7365784"/>
              <a:gd name="connsiteY16" fmla="*/ 6858000 h 6858000"/>
              <a:gd name="connsiteX17" fmla="*/ 1949196 w 7365784"/>
              <a:gd name="connsiteY17" fmla="*/ 6858000 h 6858000"/>
              <a:gd name="connsiteX18" fmla="*/ 3076369 w 7365784"/>
              <a:gd name="connsiteY18" fmla="*/ 6858000 h 6858000"/>
              <a:gd name="connsiteX19" fmla="*/ 4863030 w 7365784"/>
              <a:gd name="connsiteY19" fmla="*/ 6858000 h 6858000"/>
              <a:gd name="connsiteX20" fmla="*/ 4974786 w 7365784"/>
              <a:gd name="connsiteY20" fmla="*/ 6780599 h 6858000"/>
              <a:gd name="connsiteX21" fmla="*/ 5491434 w 7365784"/>
              <a:gd name="connsiteY21" fmla="*/ 6374814 h 6858000"/>
              <a:gd name="connsiteX22" fmla="*/ 7365784 w 7365784"/>
              <a:gd name="connsiteY22" fmla="*/ 3621656 h 6858000"/>
              <a:gd name="connsiteX23" fmla="*/ 5764885 w 7365784"/>
              <a:gd name="connsiteY23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7365784" h="6858000">
                <a:moveTo>
                  <a:pt x="5742761" y="0"/>
                </a:moveTo>
                <a:lnTo>
                  <a:pt x="3076369" y="0"/>
                </a:lnTo>
                <a:lnTo>
                  <a:pt x="1949196" y="0"/>
                </a:lnTo>
                <a:lnTo>
                  <a:pt x="1583228" y="0"/>
                </a:lnTo>
                <a:lnTo>
                  <a:pt x="1457787" y="0"/>
                </a:lnTo>
                <a:lnTo>
                  <a:pt x="1445578" y="0"/>
                </a:lnTo>
                <a:lnTo>
                  <a:pt x="571708" y="0"/>
                </a:lnTo>
                <a:lnTo>
                  <a:pt x="237757" y="0"/>
                </a:lnTo>
                <a:lnTo>
                  <a:pt x="205161" y="0"/>
                </a:lnTo>
                <a:lnTo>
                  <a:pt x="0" y="0"/>
                </a:lnTo>
                <a:lnTo>
                  <a:pt x="0" y="6858000"/>
                </a:lnTo>
                <a:lnTo>
                  <a:pt x="205161" y="6858000"/>
                </a:lnTo>
                <a:lnTo>
                  <a:pt x="237757" y="6858000"/>
                </a:lnTo>
                <a:lnTo>
                  <a:pt x="571708" y="6858000"/>
                </a:lnTo>
                <a:lnTo>
                  <a:pt x="1274834" y="6858000"/>
                </a:lnTo>
                <a:lnTo>
                  <a:pt x="1445578" y="6858000"/>
                </a:lnTo>
                <a:lnTo>
                  <a:pt x="1457787" y="6858000"/>
                </a:lnTo>
                <a:lnTo>
                  <a:pt x="1949196" y="6858000"/>
                </a:lnTo>
                <a:lnTo>
                  <a:pt x="3076369" y="6858000"/>
                </a:lnTo>
                <a:lnTo>
                  <a:pt x="4863030" y="6858000"/>
                </a:lnTo>
                <a:lnTo>
                  <a:pt x="4974786" y="6780599"/>
                </a:lnTo>
                <a:cubicBezTo>
                  <a:pt x="5148604" y="6653108"/>
                  <a:pt x="5319231" y="6515397"/>
                  <a:pt x="5491434" y="6374814"/>
                </a:cubicBezTo>
                <a:cubicBezTo>
                  <a:pt x="6437059" y="5602839"/>
                  <a:pt x="7365784" y="4969131"/>
                  <a:pt x="7365784" y="3621656"/>
                </a:cubicBezTo>
                <a:cubicBezTo>
                  <a:pt x="7365784" y="2093192"/>
                  <a:pt x="6792048" y="754641"/>
                  <a:pt x="5764885" y="14997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673636C8-1392-483A-8A7A-CA259E806C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737753" y="0"/>
            <a:ext cx="5406247" cy="6858000"/>
          </a:xfrm>
          <a:custGeom>
            <a:avLst/>
            <a:gdLst>
              <a:gd name="connsiteX0" fmla="*/ 5585306 w 7208329"/>
              <a:gd name="connsiteY0" fmla="*/ 0 h 6858000"/>
              <a:gd name="connsiteX1" fmla="*/ 2918914 w 7208329"/>
              <a:gd name="connsiteY1" fmla="*/ 0 h 6858000"/>
              <a:gd name="connsiteX2" fmla="*/ 1592911 w 7208329"/>
              <a:gd name="connsiteY2" fmla="*/ 0 h 6858000"/>
              <a:gd name="connsiteX3" fmla="*/ 1425773 w 7208329"/>
              <a:gd name="connsiteY3" fmla="*/ 0 h 6858000"/>
              <a:gd name="connsiteX4" fmla="*/ 1300332 w 7208329"/>
              <a:gd name="connsiteY4" fmla="*/ 0 h 6858000"/>
              <a:gd name="connsiteX5" fmla="*/ 1288123 w 7208329"/>
              <a:gd name="connsiteY5" fmla="*/ 0 h 6858000"/>
              <a:gd name="connsiteX6" fmla="*/ 414253 w 7208329"/>
              <a:gd name="connsiteY6" fmla="*/ 0 h 6858000"/>
              <a:gd name="connsiteX7" fmla="*/ 80302 w 7208329"/>
              <a:gd name="connsiteY7" fmla="*/ 0 h 6858000"/>
              <a:gd name="connsiteX8" fmla="*/ 47706 w 7208329"/>
              <a:gd name="connsiteY8" fmla="*/ 0 h 6858000"/>
              <a:gd name="connsiteX9" fmla="*/ 0 w 7208329"/>
              <a:gd name="connsiteY9" fmla="*/ 0 h 6858000"/>
              <a:gd name="connsiteX10" fmla="*/ 0 w 7208329"/>
              <a:gd name="connsiteY10" fmla="*/ 6858000 h 6858000"/>
              <a:gd name="connsiteX11" fmla="*/ 47706 w 7208329"/>
              <a:gd name="connsiteY11" fmla="*/ 6858000 h 6858000"/>
              <a:gd name="connsiteX12" fmla="*/ 80302 w 7208329"/>
              <a:gd name="connsiteY12" fmla="*/ 6858000 h 6858000"/>
              <a:gd name="connsiteX13" fmla="*/ 414253 w 7208329"/>
              <a:gd name="connsiteY13" fmla="*/ 6858000 h 6858000"/>
              <a:gd name="connsiteX14" fmla="*/ 1117379 w 7208329"/>
              <a:gd name="connsiteY14" fmla="*/ 6858000 h 6858000"/>
              <a:gd name="connsiteX15" fmla="*/ 1288123 w 7208329"/>
              <a:gd name="connsiteY15" fmla="*/ 6858000 h 6858000"/>
              <a:gd name="connsiteX16" fmla="*/ 1300332 w 7208329"/>
              <a:gd name="connsiteY16" fmla="*/ 6858000 h 6858000"/>
              <a:gd name="connsiteX17" fmla="*/ 1592911 w 7208329"/>
              <a:gd name="connsiteY17" fmla="*/ 6858000 h 6858000"/>
              <a:gd name="connsiteX18" fmla="*/ 2918914 w 7208329"/>
              <a:gd name="connsiteY18" fmla="*/ 6858000 h 6858000"/>
              <a:gd name="connsiteX19" fmla="*/ 4705575 w 7208329"/>
              <a:gd name="connsiteY19" fmla="*/ 6858000 h 6858000"/>
              <a:gd name="connsiteX20" fmla="*/ 4817331 w 7208329"/>
              <a:gd name="connsiteY20" fmla="*/ 6780599 h 6858000"/>
              <a:gd name="connsiteX21" fmla="*/ 5333979 w 7208329"/>
              <a:gd name="connsiteY21" fmla="*/ 6374814 h 6858000"/>
              <a:gd name="connsiteX22" fmla="*/ 7208329 w 7208329"/>
              <a:gd name="connsiteY22" fmla="*/ 3621656 h 6858000"/>
              <a:gd name="connsiteX23" fmla="*/ 5607430 w 7208329"/>
              <a:gd name="connsiteY23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7208329" h="6858000">
                <a:moveTo>
                  <a:pt x="5585306" y="0"/>
                </a:moveTo>
                <a:lnTo>
                  <a:pt x="2918914" y="0"/>
                </a:lnTo>
                <a:lnTo>
                  <a:pt x="1592911" y="0"/>
                </a:lnTo>
                <a:lnTo>
                  <a:pt x="1425773" y="0"/>
                </a:lnTo>
                <a:lnTo>
                  <a:pt x="1300332" y="0"/>
                </a:lnTo>
                <a:lnTo>
                  <a:pt x="1288123" y="0"/>
                </a:lnTo>
                <a:lnTo>
                  <a:pt x="414253" y="0"/>
                </a:lnTo>
                <a:lnTo>
                  <a:pt x="80302" y="0"/>
                </a:lnTo>
                <a:lnTo>
                  <a:pt x="47706" y="0"/>
                </a:lnTo>
                <a:lnTo>
                  <a:pt x="0" y="0"/>
                </a:lnTo>
                <a:lnTo>
                  <a:pt x="0" y="6858000"/>
                </a:lnTo>
                <a:lnTo>
                  <a:pt x="47706" y="6858000"/>
                </a:lnTo>
                <a:lnTo>
                  <a:pt x="80302" y="6858000"/>
                </a:lnTo>
                <a:lnTo>
                  <a:pt x="414253" y="6858000"/>
                </a:lnTo>
                <a:lnTo>
                  <a:pt x="1117379" y="6858000"/>
                </a:lnTo>
                <a:lnTo>
                  <a:pt x="1288123" y="6858000"/>
                </a:lnTo>
                <a:lnTo>
                  <a:pt x="1300332" y="6858000"/>
                </a:lnTo>
                <a:lnTo>
                  <a:pt x="1592911" y="6858000"/>
                </a:lnTo>
                <a:lnTo>
                  <a:pt x="2918914" y="6858000"/>
                </a:lnTo>
                <a:lnTo>
                  <a:pt x="4705575" y="6858000"/>
                </a:lnTo>
                <a:lnTo>
                  <a:pt x="4817331" y="6780599"/>
                </a:lnTo>
                <a:cubicBezTo>
                  <a:pt x="4991149" y="6653108"/>
                  <a:pt x="5161776" y="6515397"/>
                  <a:pt x="5333979" y="6374814"/>
                </a:cubicBezTo>
                <a:cubicBezTo>
                  <a:pt x="6279604" y="5602839"/>
                  <a:pt x="7208329" y="4969131"/>
                  <a:pt x="7208329" y="3621656"/>
                </a:cubicBezTo>
                <a:cubicBezTo>
                  <a:pt x="7208329" y="2093192"/>
                  <a:pt x="6634593" y="754641"/>
                  <a:pt x="5607430" y="14997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7539A79B-DFBA-4781-B0DE-4044B07226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58547" y="0"/>
            <a:ext cx="1897292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BA18E6-DB5D-4AE0-882A-F242D476E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8171" y="1346268"/>
            <a:ext cx="4526343" cy="280947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lv-LV" sz="6000" b="1">
                <a:latin typeface="Arial Bold"/>
                <a:cs typeface="Arial Bold"/>
              </a:rPr>
              <a:t>Vizuālie elementi</a:t>
            </a:r>
            <a:endParaRPr lang="en-US" sz="6000" b="1">
              <a:latin typeface="Arial Bold"/>
              <a:cs typeface="Arial Bold"/>
            </a:endParaRPr>
          </a:p>
        </p:txBody>
      </p:sp>
    </p:spTree>
    <p:extLst>
      <p:ext uri="{BB962C8B-B14F-4D97-AF65-F5344CB8AC3E}">
        <p14:creationId xmlns:p14="http://schemas.microsoft.com/office/powerpoint/2010/main" val="1203384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8DD77349-6ADE-99FE-8E04-12919EE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9768"/>
            <a:ext cx="9151630" cy="1519356"/>
            <a:chOff x="-1" y="-29768"/>
            <a:chExt cx="12202175" cy="1519356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D5B2B92C-44DF-B41D-C67A-EBF175DF52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5341412" y="-5371175"/>
              <a:ext cx="1519350" cy="12202174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41EB2F1-D26A-D7C9-E9AC-B63BE629A2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8917093" y="-1801610"/>
              <a:ext cx="1507122" cy="5063040"/>
            </a:xfrm>
            <a:prstGeom prst="rect">
              <a:avLst/>
            </a:prstGeom>
            <a:gradFill>
              <a:gsLst>
                <a:gs pos="5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96D16430-53D3-47E5-F4B8-B441E710D4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3100712" y="-3130481"/>
              <a:ext cx="1519356" cy="7720782"/>
            </a:xfrm>
            <a:prstGeom prst="rect">
              <a:avLst/>
            </a:prstGeom>
            <a:gradFill>
              <a:gsLst>
                <a:gs pos="2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B445DD8-9E1B-4CC9-99AF-78E1987E6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301" y="257651"/>
            <a:ext cx="7857832" cy="100353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lv-LV" sz="3600" b="1">
                <a:solidFill>
                  <a:srgbClr val="002060"/>
                </a:solidFill>
                <a:latin typeface="Arial Bold"/>
                <a:cs typeface="Arial Bold"/>
              </a:rPr>
              <a:t>VIZUĀLIE ELEMENTI  I</a:t>
            </a:r>
            <a:endParaRPr lang="en-US" sz="3600" b="1" kern="1200">
              <a:solidFill>
                <a:srgbClr val="002060"/>
              </a:solidFill>
              <a:latin typeface="Arial Bold"/>
              <a:cs typeface="Arial Bold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D06AD8-94D5-4139-896E-B46C55CE73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953593"/>
            <a:ext cx="5836742" cy="3144990"/>
          </a:xfrm>
        </p:spPr>
        <p:txBody>
          <a:bodyPr vert="horz" lIns="91440" tIns="45720" rIns="91440" bIns="45720" rtlCol="0">
            <a:normAutofit/>
          </a:bodyPr>
          <a:lstStyle/>
          <a:p>
            <a:pPr marL="0"/>
            <a:endParaRPr lang="en-US" sz="1700"/>
          </a:p>
          <a:p>
            <a:pPr marL="0"/>
            <a:endParaRPr lang="en-US" sz="1700"/>
          </a:p>
          <a:p>
            <a:endParaRPr lang="en-US" sz="1700"/>
          </a:p>
          <a:p>
            <a:endParaRPr lang="en-US" sz="1700"/>
          </a:p>
          <a:p>
            <a:endParaRPr lang="en-US" sz="17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6AFC41-517D-F5B9-46AA-821A815510F3}"/>
              </a:ext>
            </a:extLst>
          </p:cNvPr>
          <p:cNvSpPr txBox="1"/>
          <p:nvPr/>
        </p:nvSpPr>
        <p:spPr>
          <a:xfrm>
            <a:off x="202445" y="1860590"/>
            <a:ext cx="8616091" cy="517064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lv-LV" sz="2800">
                <a:latin typeface="Arial"/>
                <a:cs typeface="Arial"/>
              </a:rPr>
              <a:t>Raidījumos </a:t>
            </a:r>
            <a:r>
              <a:rPr lang="lv-LV" sz="2800" b="1">
                <a:latin typeface="Arial"/>
                <a:cs typeface="Arial"/>
              </a:rPr>
              <a:t>ir atļauts </a:t>
            </a:r>
            <a:r>
              <a:rPr lang="lv-LV" sz="2800">
                <a:latin typeface="Arial"/>
                <a:cs typeface="Arial"/>
              </a:rPr>
              <a:t>iekļaut politisko spēku simboliku, tomēr šādu elementu izvietošana raidījumā </a:t>
            </a:r>
            <a:r>
              <a:rPr lang="lv-LV" sz="2800" u="sng">
                <a:latin typeface="Arial"/>
                <a:cs typeface="Arial"/>
              </a:rPr>
              <a:t>nedrīkst būt</a:t>
            </a:r>
            <a:r>
              <a:rPr lang="lv-LV" sz="2800" dirty="0">
                <a:latin typeface="Arial"/>
                <a:cs typeface="Arial"/>
              </a:rPr>
              <a:t> </a:t>
            </a:r>
            <a:r>
              <a:rPr lang="lv-LV" sz="2800" u="sng">
                <a:latin typeface="Arial"/>
                <a:cs typeface="Arial"/>
              </a:rPr>
              <a:t>pārmērīga</a:t>
            </a:r>
            <a:r>
              <a:rPr lang="lv-LV" sz="2800">
                <a:latin typeface="Arial"/>
                <a:cs typeface="Arial"/>
              </a:rPr>
              <a:t>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lv-LV" sz="2800" dirty="0">
              <a:latin typeface="Arial"/>
              <a:cs typeface="Arial"/>
            </a:endParaRPr>
          </a:p>
          <a:p>
            <a:pPr algn="just"/>
            <a:r>
              <a:rPr lang="lv-LV" sz="2800">
                <a:latin typeface="Arial"/>
                <a:cs typeface="Arial"/>
              </a:rPr>
              <a:t>Politisko spēku logo un citu vizuālu atpazīstamības elementu iekļaušana raidījumā, ja tam nav tiešas saistības ar raidījuma saturu vai arī ja tas ir </a:t>
            </a:r>
            <a:r>
              <a:rPr lang="lv-LV" sz="2800" u="sng">
                <a:latin typeface="Arial"/>
                <a:cs typeface="Arial"/>
              </a:rPr>
              <a:t>tieši un nepārprotami</a:t>
            </a:r>
            <a:r>
              <a:rPr lang="lv-LV" sz="2800" dirty="0">
                <a:latin typeface="Arial"/>
                <a:cs typeface="Arial"/>
              </a:rPr>
              <a:t> </a:t>
            </a:r>
            <a:r>
              <a:rPr lang="lv-LV" sz="2800">
                <a:latin typeface="Arial"/>
                <a:cs typeface="Arial"/>
              </a:rPr>
              <a:t>veidots kāda politiskā spēka popularizēšanai,</a:t>
            </a:r>
            <a:r>
              <a:rPr lang="lv-LV" sz="2800" dirty="0">
                <a:solidFill>
                  <a:srgbClr val="2B388D"/>
                </a:solidFill>
                <a:latin typeface="Arial"/>
                <a:cs typeface="Arial"/>
              </a:rPr>
              <a:t> </a:t>
            </a:r>
            <a:r>
              <a:rPr lang="lv-LV" sz="2800">
                <a:solidFill>
                  <a:srgbClr val="C00000"/>
                </a:solidFill>
                <a:latin typeface="Arial"/>
                <a:cs typeface="Arial"/>
              </a:rPr>
              <a:t>var tikt uzskatīta par slēptu priekšvēlēšanu aģitāciju</a:t>
            </a:r>
          </a:p>
          <a:p>
            <a:pPr algn="just"/>
            <a:endParaRPr lang="lv-LV" sz="25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lv-LV" sz="2500">
              <a:latin typeface="Times New Roman" panose="02020603050405020304" pitchFamily="18" charset="0"/>
              <a:ea typeface="MS PGothic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0271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818C96-1EFA-450E-24DA-D638385822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8CD826F2-5A09-1F14-7376-8886CA034A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9768"/>
            <a:ext cx="9151630" cy="1519356"/>
            <a:chOff x="-1" y="-29768"/>
            <a:chExt cx="12202175" cy="1519356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37214DD0-8B5B-5005-39F9-68905C12A2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5341412" y="-5371175"/>
              <a:ext cx="1519350" cy="12202174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B9C01ABE-6761-18BF-850D-AE103286C5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8917093" y="-1801610"/>
              <a:ext cx="1507122" cy="5063040"/>
            </a:xfrm>
            <a:prstGeom prst="rect">
              <a:avLst/>
            </a:prstGeom>
            <a:gradFill>
              <a:gsLst>
                <a:gs pos="5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8BBC19D3-6E69-4FE7-51BB-F7E9C18A57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3100712" y="-3130481"/>
              <a:ext cx="1519356" cy="7720782"/>
            </a:xfrm>
            <a:prstGeom prst="rect">
              <a:avLst/>
            </a:prstGeom>
            <a:gradFill>
              <a:gsLst>
                <a:gs pos="2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4983E8B-A1C9-F9BC-A1B6-2A54FD99D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539" y="301843"/>
            <a:ext cx="8076811" cy="100353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lv-LV" sz="4000" b="1">
                <a:solidFill>
                  <a:srgbClr val="002060"/>
                </a:solidFill>
                <a:latin typeface="Arial Bold"/>
                <a:cs typeface="Arial Bold"/>
              </a:rPr>
              <a:t>NORMATĪVIE AKTI II</a:t>
            </a:r>
            <a:endParaRPr lang="en-US" sz="4000">
              <a:solidFill>
                <a:srgbClr val="002060"/>
              </a:solidFill>
              <a:latin typeface="Arial Bold"/>
              <a:cs typeface="Arial Bold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AFA9EFD-C84E-FF03-FCC3-06470C9806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647" y="1617044"/>
            <a:ext cx="8477573" cy="5012813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0" indent="0">
              <a:buNone/>
            </a:pPr>
            <a:r>
              <a:rPr lang="lv-LV" sz="3300">
                <a:latin typeface="Arial"/>
                <a:cs typeface="Arial"/>
              </a:rPr>
              <a:t>NEPLP  «</a:t>
            </a:r>
            <a:r>
              <a:rPr lang="lv-LV" sz="3300" b="1">
                <a:latin typeface="Arial"/>
                <a:cs typeface="Arial"/>
              </a:rPr>
              <a:t>Vadlīnijas elektronisko plašsaziņas līdzekļu darbībai priekšvēlēšanu aģitācijas perioda laikā</a:t>
            </a:r>
            <a:r>
              <a:rPr lang="lv-LV" sz="3300">
                <a:latin typeface="Arial"/>
                <a:cs typeface="Arial"/>
              </a:rPr>
              <a:t>», 2025. gada redakcija:</a:t>
            </a:r>
            <a:endParaRPr lang="en-US" sz="3300">
              <a:latin typeface="Arial"/>
              <a:cs typeface="Arial"/>
            </a:endParaRPr>
          </a:p>
          <a:p>
            <a:pPr marL="457200" lvl="1" indent="0">
              <a:buNone/>
            </a:pPr>
            <a:endParaRPr lang="lv-LV" sz="3400">
              <a:latin typeface="Arial"/>
              <a:cs typeface="Arial"/>
            </a:endParaRPr>
          </a:p>
          <a:p>
            <a:pPr marL="457200" lvl="1" indent="0">
              <a:buNone/>
            </a:pPr>
            <a:r>
              <a:rPr lang="lv-LV" sz="3400" b="1">
                <a:latin typeface="Arial"/>
                <a:cs typeface="Arial"/>
              </a:rPr>
              <a:t>+</a:t>
            </a:r>
            <a:r>
              <a:rPr lang="lv-LV" sz="3400">
                <a:latin typeface="Arial"/>
                <a:cs typeface="Arial"/>
              </a:rPr>
              <a:t> paplašināts skaidrojumu apjoms</a:t>
            </a:r>
          </a:p>
          <a:p>
            <a:pPr marL="457200" lvl="1" indent="0">
              <a:buNone/>
            </a:pPr>
            <a:endParaRPr lang="lv-LV" sz="3400">
              <a:latin typeface="Arial"/>
              <a:cs typeface="Arial"/>
            </a:endParaRPr>
          </a:p>
          <a:p>
            <a:pPr marL="457200" lvl="1" indent="0">
              <a:buNone/>
            </a:pPr>
            <a:r>
              <a:rPr lang="lv-LV" sz="3400" b="1">
                <a:latin typeface="Arial"/>
                <a:cs typeface="Arial"/>
              </a:rPr>
              <a:t>+</a:t>
            </a:r>
            <a:r>
              <a:rPr lang="lv-LV" sz="3400">
                <a:latin typeface="Arial"/>
                <a:cs typeface="Arial"/>
              </a:rPr>
              <a:t> situāciju analīze un piemēri</a:t>
            </a:r>
          </a:p>
          <a:p>
            <a:pPr marL="457200" lvl="1" indent="0">
              <a:buNone/>
            </a:pPr>
            <a:endParaRPr lang="lv-LV" sz="3400">
              <a:latin typeface="Arial"/>
              <a:cs typeface="Arial"/>
            </a:endParaRPr>
          </a:p>
          <a:p>
            <a:pPr marL="0" indent="0" algn="ctr">
              <a:buNone/>
            </a:pPr>
            <a:endParaRPr lang="lv-LV" sz="3600">
              <a:latin typeface="Arial"/>
              <a:cs typeface="Arial"/>
            </a:endParaRPr>
          </a:p>
          <a:p>
            <a:pPr marL="0" indent="0">
              <a:buNone/>
            </a:pPr>
            <a:r>
              <a:rPr lang="lv-LV" b="1" i="1" u="sng">
                <a:solidFill>
                  <a:schemeClr val="tx2"/>
                </a:solidFill>
                <a:latin typeface="Arial"/>
                <a:cs typeface="Arial"/>
              </a:rPr>
              <a:t>Pieejamas: www.neplp.lv/lv/vadlinijas</a:t>
            </a:r>
          </a:p>
          <a:p>
            <a:pPr marL="0" indent="0" algn="ctr">
              <a:buNone/>
            </a:pPr>
            <a:endParaRPr lang="en-US" sz="1700"/>
          </a:p>
          <a:p>
            <a:endParaRPr lang="en-US" sz="1700"/>
          </a:p>
          <a:p>
            <a:endParaRPr lang="en-US" sz="1700"/>
          </a:p>
          <a:p>
            <a:endParaRPr lang="en-US" sz="1700"/>
          </a:p>
        </p:txBody>
      </p:sp>
    </p:spTree>
    <p:extLst>
      <p:ext uri="{BB962C8B-B14F-4D97-AF65-F5344CB8AC3E}">
        <p14:creationId xmlns:p14="http://schemas.microsoft.com/office/powerpoint/2010/main" val="7646606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8DD77349-6ADE-99FE-8E04-12919EE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9768"/>
            <a:ext cx="9151630" cy="1519356"/>
            <a:chOff x="-1" y="-29768"/>
            <a:chExt cx="12202175" cy="1519356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D5B2B92C-44DF-B41D-C67A-EBF175DF52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5341412" y="-5371175"/>
              <a:ext cx="1519350" cy="12202174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41EB2F1-D26A-D7C9-E9AC-B63BE629A2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8917093" y="-1801610"/>
              <a:ext cx="1507122" cy="5063040"/>
            </a:xfrm>
            <a:prstGeom prst="rect">
              <a:avLst/>
            </a:prstGeom>
            <a:gradFill>
              <a:gsLst>
                <a:gs pos="5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96D16430-53D3-47E5-F4B8-B441E710D4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3100712" y="-3130481"/>
              <a:ext cx="1519356" cy="7720782"/>
            </a:xfrm>
            <a:prstGeom prst="rect">
              <a:avLst/>
            </a:prstGeom>
            <a:gradFill>
              <a:gsLst>
                <a:gs pos="2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B445DD8-9E1B-4CC9-99AF-78E1987E6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301" y="257651"/>
            <a:ext cx="7857832" cy="100353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lv-LV" sz="3600" b="1">
                <a:solidFill>
                  <a:srgbClr val="002060"/>
                </a:solidFill>
                <a:latin typeface="Arial Bold"/>
                <a:cs typeface="Arial Bold"/>
              </a:rPr>
              <a:t>VIZUĀLIE ELEMENTI  II</a:t>
            </a:r>
            <a:endParaRPr lang="en-US" sz="3600" b="1" kern="1200">
              <a:solidFill>
                <a:srgbClr val="002060"/>
              </a:solidFill>
              <a:latin typeface="Arial Bold"/>
              <a:cs typeface="Arial Bold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D06AD8-94D5-4139-896E-B46C55CE73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953593"/>
            <a:ext cx="5836742" cy="3144990"/>
          </a:xfrm>
        </p:spPr>
        <p:txBody>
          <a:bodyPr vert="horz" lIns="91440" tIns="45720" rIns="91440" bIns="45720" rtlCol="0">
            <a:normAutofit/>
          </a:bodyPr>
          <a:lstStyle/>
          <a:p>
            <a:pPr marL="0"/>
            <a:endParaRPr lang="en-US" sz="1700"/>
          </a:p>
          <a:p>
            <a:pPr marL="0"/>
            <a:endParaRPr lang="en-US" sz="1700"/>
          </a:p>
          <a:p>
            <a:endParaRPr lang="en-US" sz="1700"/>
          </a:p>
          <a:p>
            <a:endParaRPr lang="en-US" sz="1700"/>
          </a:p>
          <a:p>
            <a:endParaRPr lang="en-US" sz="17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6AFC41-517D-F5B9-46AA-821A815510F3}"/>
              </a:ext>
            </a:extLst>
          </p:cNvPr>
          <p:cNvSpPr txBox="1"/>
          <p:nvPr/>
        </p:nvSpPr>
        <p:spPr>
          <a:xfrm>
            <a:off x="169843" y="1644448"/>
            <a:ext cx="8616091" cy="521681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indent="0" algn="just">
              <a:buNone/>
            </a:pPr>
            <a:r>
              <a:rPr lang="lv-LV" sz="2800">
                <a:effectLst/>
                <a:latin typeface="Arial"/>
                <a:ea typeface="Calibri"/>
                <a:cs typeface="Arial"/>
              </a:rPr>
              <a:t>Izvēloties filmēt raidījumu publiskā vietā, jāņem vērā </a:t>
            </a:r>
            <a:r>
              <a:rPr lang="lv-LV" sz="2800">
                <a:solidFill>
                  <a:srgbClr val="C00000"/>
                </a:solidFill>
                <a:effectLst/>
                <a:latin typeface="Arial"/>
                <a:ea typeface="Calibri"/>
                <a:cs typeface="Arial"/>
              </a:rPr>
              <a:t>riski,</a:t>
            </a:r>
            <a:r>
              <a:rPr lang="lv-LV" sz="2800">
                <a:effectLst/>
                <a:latin typeface="Arial"/>
                <a:ea typeface="Calibri"/>
                <a:cs typeface="Arial"/>
              </a:rPr>
              <a:t> kas ar to saistīti (tajā skaitā trešo personu rīcība)</a:t>
            </a:r>
          </a:p>
          <a:p>
            <a:pPr marL="0" indent="0" algn="just">
              <a:buNone/>
            </a:pPr>
            <a:endParaRPr lang="lv-LV" sz="2800" dirty="0">
              <a:effectLst/>
              <a:latin typeface="Arial"/>
              <a:ea typeface="Calibri" panose="020F0502020204030204" pitchFamily="34" charset="0"/>
              <a:cs typeface="Arial"/>
            </a:endParaRPr>
          </a:p>
          <a:p>
            <a:pPr marL="0" indent="0" algn="just">
              <a:buNone/>
            </a:pPr>
            <a:r>
              <a:rPr lang="lv-LV" sz="2800">
                <a:effectLst/>
                <a:latin typeface="Arial"/>
                <a:ea typeface="Calibri"/>
                <a:cs typeface="Arial"/>
              </a:rPr>
              <a:t>No tiesu prakses: «</a:t>
            </a:r>
            <a:r>
              <a:rPr lang="lv-LV" sz="2800" i="1">
                <a:effectLst/>
                <a:latin typeface="Arial"/>
                <a:ea typeface="Calibri"/>
                <a:cs typeface="Arial"/>
              </a:rPr>
              <a:t>PAL 3.panta aizliegums iekļaut slēptu priekšvēlēšanu aģitāciju attiecināms </a:t>
            </a:r>
            <a:r>
              <a:rPr lang="lv-LV" sz="2800" i="1" u="sng">
                <a:effectLst/>
                <a:latin typeface="Arial"/>
                <a:ea typeface="Calibri"/>
                <a:cs typeface="Arial"/>
              </a:rPr>
              <a:t>vienlīdz</a:t>
            </a:r>
            <a:r>
              <a:rPr lang="lv-LV" sz="2800" i="1" dirty="0">
                <a:effectLst/>
                <a:latin typeface="Arial"/>
                <a:ea typeface="Calibri"/>
                <a:cs typeface="Arial"/>
              </a:rPr>
              <a:t> </a:t>
            </a:r>
            <a:r>
              <a:rPr lang="lv-LV" sz="2800" i="1" u="sng">
                <a:effectLst/>
                <a:latin typeface="Arial"/>
                <a:ea typeface="Calibri"/>
                <a:cs typeface="Arial"/>
              </a:rPr>
              <a:t>kā uz privātu</a:t>
            </a:r>
            <a:r>
              <a:rPr lang="lv-LV" sz="2800" i="1" dirty="0">
                <a:effectLst/>
                <a:latin typeface="Arial"/>
                <a:ea typeface="Calibri"/>
                <a:cs typeface="Arial"/>
              </a:rPr>
              <a:t> </a:t>
            </a:r>
            <a:r>
              <a:rPr lang="lv-LV" sz="2800" i="1" u="sng">
                <a:effectLst/>
                <a:latin typeface="Arial"/>
                <a:ea typeface="Calibri"/>
                <a:cs typeface="Arial"/>
              </a:rPr>
              <a:t>tā arī uz publisku vietu</a:t>
            </a:r>
            <a:r>
              <a:rPr lang="lv-LV" sz="2800" i="1">
                <a:effectLst/>
                <a:latin typeface="Arial"/>
                <a:ea typeface="Calibri"/>
                <a:cs typeface="Arial"/>
              </a:rPr>
              <a:t>. Apstāklis, ka sūdzības iesniedzējs izvēlējās raidījumu filmēt publiskā vietā nekādā mērā nesamazina pienākumu ievērot PAL 3. panta pirmās daļas aizliegumu.»</a:t>
            </a:r>
            <a:endParaRPr lang="lv-LV" sz="2800" i="1" dirty="0">
              <a:latin typeface="Arial"/>
              <a:ea typeface="Calibri"/>
              <a:cs typeface="Arial"/>
            </a:endParaRPr>
          </a:p>
          <a:p>
            <a:pPr algn="just"/>
            <a:endParaRPr lang="lv-LV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lv-LV" sz="2500">
              <a:latin typeface="Times New Roman" panose="02020603050405020304" pitchFamily="18" charset="0"/>
              <a:ea typeface="MS PGothic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41529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6" name="Rectangle 65">
            <a:extLst>
              <a:ext uri="{FF2B5EF4-FFF2-40B4-BE49-F238E27FC236}">
                <a16:creationId xmlns:a16="http://schemas.microsoft.com/office/drawing/2014/main" id="{F3E416D2-D994-4F7A-8F62-B28B11BE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" y="0"/>
            <a:ext cx="914377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5" name="Picture 4" descr="Person looking at computer screen">
            <a:extLst>
              <a:ext uri="{FF2B5EF4-FFF2-40B4-BE49-F238E27FC236}">
                <a16:creationId xmlns:a16="http://schemas.microsoft.com/office/drawing/2014/main" id="{41C7BC01-F937-4258-7191-EB779A2B5B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21" b="-1"/>
          <a:stretch/>
        </p:blipFill>
        <p:spPr>
          <a:xfrm>
            <a:off x="1143" y="10"/>
            <a:ext cx="9141714" cy="6857990"/>
          </a:xfrm>
          <a:prstGeom prst="rect">
            <a:avLst/>
          </a:prstGeom>
        </p:spPr>
      </p:pic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FB27C166-470E-467E-9E9E-E235EEF3C0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618518" y="0"/>
            <a:ext cx="5524338" cy="6858000"/>
          </a:xfrm>
          <a:custGeom>
            <a:avLst/>
            <a:gdLst>
              <a:gd name="connsiteX0" fmla="*/ 5742761 w 7365784"/>
              <a:gd name="connsiteY0" fmla="*/ 0 h 6858000"/>
              <a:gd name="connsiteX1" fmla="*/ 3076369 w 7365784"/>
              <a:gd name="connsiteY1" fmla="*/ 0 h 6858000"/>
              <a:gd name="connsiteX2" fmla="*/ 1949196 w 7365784"/>
              <a:gd name="connsiteY2" fmla="*/ 0 h 6858000"/>
              <a:gd name="connsiteX3" fmla="*/ 1583228 w 7365784"/>
              <a:gd name="connsiteY3" fmla="*/ 0 h 6858000"/>
              <a:gd name="connsiteX4" fmla="*/ 1457787 w 7365784"/>
              <a:gd name="connsiteY4" fmla="*/ 0 h 6858000"/>
              <a:gd name="connsiteX5" fmla="*/ 1445578 w 7365784"/>
              <a:gd name="connsiteY5" fmla="*/ 0 h 6858000"/>
              <a:gd name="connsiteX6" fmla="*/ 571708 w 7365784"/>
              <a:gd name="connsiteY6" fmla="*/ 0 h 6858000"/>
              <a:gd name="connsiteX7" fmla="*/ 237757 w 7365784"/>
              <a:gd name="connsiteY7" fmla="*/ 0 h 6858000"/>
              <a:gd name="connsiteX8" fmla="*/ 205161 w 7365784"/>
              <a:gd name="connsiteY8" fmla="*/ 0 h 6858000"/>
              <a:gd name="connsiteX9" fmla="*/ 0 w 7365784"/>
              <a:gd name="connsiteY9" fmla="*/ 0 h 6858000"/>
              <a:gd name="connsiteX10" fmla="*/ 0 w 7365784"/>
              <a:gd name="connsiteY10" fmla="*/ 6858000 h 6858000"/>
              <a:gd name="connsiteX11" fmla="*/ 205161 w 7365784"/>
              <a:gd name="connsiteY11" fmla="*/ 6858000 h 6858000"/>
              <a:gd name="connsiteX12" fmla="*/ 237757 w 7365784"/>
              <a:gd name="connsiteY12" fmla="*/ 6858000 h 6858000"/>
              <a:gd name="connsiteX13" fmla="*/ 571708 w 7365784"/>
              <a:gd name="connsiteY13" fmla="*/ 6858000 h 6858000"/>
              <a:gd name="connsiteX14" fmla="*/ 1274834 w 7365784"/>
              <a:gd name="connsiteY14" fmla="*/ 6858000 h 6858000"/>
              <a:gd name="connsiteX15" fmla="*/ 1445578 w 7365784"/>
              <a:gd name="connsiteY15" fmla="*/ 6858000 h 6858000"/>
              <a:gd name="connsiteX16" fmla="*/ 1457787 w 7365784"/>
              <a:gd name="connsiteY16" fmla="*/ 6858000 h 6858000"/>
              <a:gd name="connsiteX17" fmla="*/ 1949196 w 7365784"/>
              <a:gd name="connsiteY17" fmla="*/ 6858000 h 6858000"/>
              <a:gd name="connsiteX18" fmla="*/ 3076369 w 7365784"/>
              <a:gd name="connsiteY18" fmla="*/ 6858000 h 6858000"/>
              <a:gd name="connsiteX19" fmla="*/ 4863030 w 7365784"/>
              <a:gd name="connsiteY19" fmla="*/ 6858000 h 6858000"/>
              <a:gd name="connsiteX20" fmla="*/ 4974786 w 7365784"/>
              <a:gd name="connsiteY20" fmla="*/ 6780599 h 6858000"/>
              <a:gd name="connsiteX21" fmla="*/ 5491434 w 7365784"/>
              <a:gd name="connsiteY21" fmla="*/ 6374814 h 6858000"/>
              <a:gd name="connsiteX22" fmla="*/ 7365784 w 7365784"/>
              <a:gd name="connsiteY22" fmla="*/ 3621656 h 6858000"/>
              <a:gd name="connsiteX23" fmla="*/ 5764885 w 7365784"/>
              <a:gd name="connsiteY23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7365784" h="6858000">
                <a:moveTo>
                  <a:pt x="5742761" y="0"/>
                </a:moveTo>
                <a:lnTo>
                  <a:pt x="3076369" y="0"/>
                </a:lnTo>
                <a:lnTo>
                  <a:pt x="1949196" y="0"/>
                </a:lnTo>
                <a:lnTo>
                  <a:pt x="1583228" y="0"/>
                </a:lnTo>
                <a:lnTo>
                  <a:pt x="1457787" y="0"/>
                </a:lnTo>
                <a:lnTo>
                  <a:pt x="1445578" y="0"/>
                </a:lnTo>
                <a:lnTo>
                  <a:pt x="571708" y="0"/>
                </a:lnTo>
                <a:lnTo>
                  <a:pt x="237757" y="0"/>
                </a:lnTo>
                <a:lnTo>
                  <a:pt x="205161" y="0"/>
                </a:lnTo>
                <a:lnTo>
                  <a:pt x="0" y="0"/>
                </a:lnTo>
                <a:lnTo>
                  <a:pt x="0" y="6858000"/>
                </a:lnTo>
                <a:lnTo>
                  <a:pt x="205161" y="6858000"/>
                </a:lnTo>
                <a:lnTo>
                  <a:pt x="237757" y="6858000"/>
                </a:lnTo>
                <a:lnTo>
                  <a:pt x="571708" y="6858000"/>
                </a:lnTo>
                <a:lnTo>
                  <a:pt x="1274834" y="6858000"/>
                </a:lnTo>
                <a:lnTo>
                  <a:pt x="1445578" y="6858000"/>
                </a:lnTo>
                <a:lnTo>
                  <a:pt x="1457787" y="6858000"/>
                </a:lnTo>
                <a:lnTo>
                  <a:pt x="1949196" y="6858000"/>
                </a:lnTo>
                <a:lnTo>
                  <a:pt x="3076369" y="6858000"/>
                </a:lnTo>
                <a:lnTo>
                  <a:pt x="4863030" y="6858000"/>
                </a:lnTo>
                <a:lnTo>
                  <a:pt x="4974786" y="6780599"/>
                </a:lnTo>
                <a:cubicBezTo>
                  <a:pt x="5148604" y="6653108"/>
                  <a:pt x="5319231" y="6515397"/>
                  <a:pt x="5491434" y="6374814"/>
                </a:cubicBezTo>
                <a:cubicBezTo>
                  <a:pt x="6437059" y="5602839"/>
                  <a:pt x="7365784" y="4969131"/>
                  <a:pt x="7365784" y="3621656"/>
                </a:cubicBezTo>
                <a:cubicBezTo>
                  <a:pt x="7365784" y="2093192"/>
                  <a:pt x="6792048" y="754641"/>
                  <a:pt x="5764885" y="14997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673636C8-1392-483A-8A7A-CA259E806C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737753" y="0"/>
            <a:ext cx="5406247" cy="6858000"/>
          </a:xfrm>
          <a:custGeom>
            <a:avLst/>
            <a:gdLst>
              <a:gd name="connsiteX0" fmla="*/ 5585306 w 7208329"/>
              <a:gd name="connsiteY0" fmla="*/ 0 h 6858000"/>
              <a:gd name="connsiteX1" fmla="*/ 2918914 w 7208329"/>
              <a:gd name="connsiteY1" fmla="*/ 0 h 6858000"/>
              <a:gd name="connsiteX2" fmla="*/ 1592911 w 7208329"/>
              <a:gd name="connsiteY2" fmla="*/ 0 h 6858000"/>
              <a:gd name="connsiteX3" fmla="*/ 1425773 w 7208329"/>
              <a:gd name="connsiteY3" fmla="*/ 0 h 6858000"/>
              <a:gd name="connsiteX4" fmla="*/ 1300332 w 7208329"/>
              <a:gd name="connsiteY4" fmla="*/ 0 h 6858000"/>
              <a:gd name="connsiteX5" fmla="*/ 1288123 w 7208329"/>
              <a:gd name="connsiteY5" fmla="*/ 0 h 6858000"/>
              <a:gd name="connsiteX6" fmla="*/ 414253 w 7208329"/>
              <a:gd name="connsiteY6" fmla="*/ 0 h 6858000"/>
              <a:gd name="connsiteX7" fmla="*/ 80302 w 7208329"/>
              <a:gd name="connsiteY7" fmla="*/ 0 h 6858000"/>
              <a:gd name="connsiteX8" fmla="*/ 47706 w 7208329"/>
              <a:gd name="connsiteY8" fmla="*/ 0 h 6858000"/>
              <a:gd name="connsiteX9" fmla="*/ 0 w 7208329"/>
              <a:gd name="connsiteY9" fmla="*/ 0 h 6858000"/>
              <a:gd name="connsiteX10" fmla="*/ 0 w 7208329"/>
              <a:gd name="connsiteY10" fmla="*/ 6858000 h 6858000"/>
              <a:gd name="connsiteX11" fmla="*/ 47706 w 7208329"/>
              <a:gd name="connsiteY11" fmla="*/ 6858000 h 6858000"/>
              <a:gd name="connsiteX12" fmla="*/ 80302 w 7208329"/>
              <a:gd name="connsiteY12" fmla="*/ 6858000 h 6858000"/>
              <a:gd name="connsiteX13" fmla="*/ 414253 w 7208329"/>
              <a:gd name="connsiteY13" fmla="*/ 6858000 h 6858000"/>
              <a:gd name="connsiteX14" fmla="*/ 1117379 w 7208329"/>
              <a:gd name="connsiteY14" fmla="*/ 6858000 h 6858000"/>
              <a:gd name="connsiteX15" fmla="*/ 1288123 w 7208329"/>
              <a:gd name="connsiteY15" fmla="*/ 6858000 h 6858000"/>
              <a:gd name="connsiteX16" fmla="*/ 1300332 w 7208329"/>
              <a:gd name="connsiteY16" fmla="*/ 6858000 h 6858000"/>
              <a:gd name="connsiteX17" fmla="*/ 1592911 w 7208329"/>
              <a:gd name="connsiteY17" fmla="*/ 6858000 h 6858000"/>
              <a:gd name="connsiteX18" fmla="*/ 2918914 w 7208329"/>
              <a:gd name="connsiteY18" fmla="*/ 6858000 h 6858000"/>
              <a:gd name="connsiteX19" fmla="*/ 4705575 w 7208329"/>
              <a:gd name="connsiteY19" fmla="*/ 6858000 h 6858000"/>
              <a:gd name="connsiteX20" fmla="*/ 4817331 w 7208329"/>
              <a:gd name="connsiteY20" fmla="*/ 6780599 h 6858000"/>
              <a:gd name="connsiteX21" fmla="*/ 5333979 w 7208329"/>
              <a:gd name="connsiteY21" fmla="*/ 6374814 h 6858000"/>
              <a:gd name="connsiteX22" fmla="*/ 7208329 w 7208329"/>
              <a:gd name="connsiteY22" fmla="*/ 3621656 h 6858000"/>
              <a:gd name="connsiteX23" fmla="*/ 5607430 w 7208329"/>
              <a:gd name="connsiteY23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7208329" h="6858000">
                <a:moveTo>
                  <a:pt x="5585306" y="0"/>
                </a:moveTo>
                <a:lnTo>
                  <a:pt x="2918914" y="0"/>
                </a:lnTo>
                <a:lnTo>
                  <a:pt x="1592911" y="0"/>
                </a:lnTo>
                <a:lnTo>
                  <a:pt x="1425773" y="0"/>
                </a:lnTo>
                <a:lnTo>
                  <a:pt x="1300332" y="0"/>
                </a:lnTo>
                <a:lnTo>
                  <a:pt x="1288123" y="0"/>
                </a:lnTo>
                <a:lnTo>
                  <a:pt x="414253" y="0"/>
                </a:lnTo>
                <a:lnTo>
                  <a:pt x="80302" y="0"/>
                </a:lnTo>
                <a:lnTo>
                  <a:pt x="47706" y="0"/>
                </a:lnTo>
                <a:lnTo>
                  <a:pt x="0" y="0"/>
                </a:lnTo>
                <a:lnTo>
                  <a:pt x="0" y="6858000"/>
                </a:lnTo>
                <a:lnTo>
                  <a:pt x="47706" y="6858000"/>
                </a:lnTo>
                <a:lnTo>
                  <a:pt x="80302" y="6858000"/>
                </a:lnTo>
                <a:lnTo>
                  <a:pt x="414253" y="6858000"/>
                </a:lnTo>
                <a:lnTo>
                  <a:pt x="1117379" y="6858000"/>
                </a:lnTo>
                <a:lnTo>
                  <a:pt x="1288123" y="6858000"/>
                </a:lnTo>
                <a:lnTo>
                  <a:pt x="1300332" y="6858000"/>
                </a:lnTo>
                <a:lnTo>
                  <a:pt x="1592911" y="6858000"/>
                </a:lnTo>
                <a:lnTo>
                  <a:pt x="2918914" y="6858000"/>
                </a:lnTo>
                <a:lnTo>
                  <a:pt x="4705575" y="6858000"/>
                </a:lnTo>
                <a:lnTo>
                  <a:pt x="4817331" y="6780599"/>
                </a:lnTo>
                <a:cubicBezTo>
                  <a:pt x="4991149" y="6653108"/>
                  <a:pt x="5161776" y="6515397"/>
                  <a:pt x="5333979" y="6374814"/>
                </a:cubicBezTo>
                <a:cubicBezTo>
                  <a:pt x="6279604" y="5602839"/>
                  <a:pt x="7208329" y="4969131"/>
                  <a:pt x="7208329" y="3621656"/>
                </a:cubicBezTo>
                <a:cubicBezTo>
                  <a:pt x="7208329" y="2093192"/>
                  <a:pt x="6634593" y="754641"/>
                  <a:pt x="5607430" y="14997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7539A79B-DFBA-4781-B0DE-4044B07226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58547" y="0"/>
            <a:ext cx="1897292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BA18E6-DB5D-4AE0-882A-F242D476E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9838" y="1610903"/>
            <a:ext cx="5693199" cy="285329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lv-LV" sz="5400" b="1">
                <a:latin typeface="Arial Bold"/>
                <a:cs typeface="Arial Bold"/>
              </a:rPr>
              <a:t>Slēpta priekšvēlēšanu aģitācija</a:t>
            </a:r>
            <a:endParaRPr lang="en-US" sz="5400" b="1">
              <a:latin typeface="Arial Bold"/>
              <a:cs typeface="Arial Bold"/>
            </a:endParaRPr>
          </a:p>
        </p:txBody>
      </p:sp>
    </p:spTree>
    <p:extLst>
      <p:ext uri="{BB962C8B-B14F-4D97-AF65-F5344CB8AC3E}">
        <p14:creationId xmlns:p14="http://schemas.microsoft.com/office/powerpoint/2010/main" val="201055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18A7477-3E4D-419A-AEC2-744ED69CFB3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3A56C-CA3A-4E89-BC65-6580637F7A80}" type="slidenum">
              <a:rPr lang="lv-LV" smtClean="0"/>
              <a:pPr/>
              <a:t>32</a:t>
            </a:fld>
            <a:endParaRPr lang="lv-LV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10CD035-AA1F-4B65-B260-ADD24E3AE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1976" y="1268610"/>
            <a:ext cx="6539046" cy="1098550"/>
          </a:xfrm>
        </p:spPr>
        <p:txBody>
          <a:bodyPr>
            <a:noAutofit/>
          </a:bodyPr>
          <a:lstStyle/>
          <a:p>
            <a:pPr algn="ctr"/>
            <a:r>
              <a:rPr lang="lv-LV" sz="3600" b="1">
                <a:solidFill>
                  <a:schemeClr val="accent4"/>
                </a:solidFill>
                <a:latin typeface="Arial"/>
                <a:ea typeface="MS PGothic"/>
                <a:cs typeface="Arial"/>
              </a:rPr>
              <a:t>Slēpta priekšvēlēšanu aģitācija</a:t>
            </a:r>
            <a:br>
              <a:rPr lang="lv-LV" sz="3600" b="1" dirty="0">
                <a:latin typeface="Arial"/>
                <a:ea typeface="MS PGothic"/>
                <a:cs typeface="Arial"/>
              </a:rPr>
            </a:br>
            <a:br>
              <a:rPr lang="lv-LV" sz="3600" b="1" dirty="0">
                <a:latin typeface="Arial"/>
                <a:ea typeface="MS PGothic"/>
                <a:cs typeface="Arial"/>
              </a:rPr>
            </a:br>
            <a:r>
              <a:rPr lang="lv-LV" sz="3600" b="1">
                <a:solidFill>
                  <a:schemeClr val="accent4"/>
                </a:solidFill>
                <a:latin typeface="Arial"/>
                <a:ea typeface="MS PGothic"/>
                <a:cs typeface="Arial"/>
              </a:rPr>
              <a:t>=</a:t>
            </a:r>
            <a:endParaRPr lang="lv-LV" sz="3600" b="1">
              <a:solidFill>
                <a:schemeClr val="accent4"/>
              </a:solidFill>
              <a:latin typeface="Arial"/>
              <a:cs typeface="Arial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A7E5B8-D46F-4011-BE78-49D4111324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108" y="3062478"/>
            <a:ext cx="8310789" cy="379224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lv-LV" sz="3600" b="1">
                <a:latin typeface="Arial Bold"/>
                <a:ea typeface="MS PGothic"/>
                <a:cs typeface="Arial Bold"/>
              </a:rPr>
              <a:t>Tiek veikta aģitācija</a:t>
            </a:r>
          </a:p>
          <a:p>
            <a:pPr marL="0" indent="0" algn="ctr">
              <a:buNone/>
            </a:pPr>
            <a:r>
              <a:rPr lang="lv-LV" sz="3600" b="1">
                <a:latin typeface="Arial Bold"/>
                <a:ea typeface="MS PGothic"/>
                <a:cs typeface="Arial Bold"/>
              </a:rPr>
              <a:t>+</a:t>
            </a:r>
          </a:p>
          <a:p>
            <a:pPr marL="0" indent="0" algn="ctr">
              <a:buNone/>
            </a:pPr>
            <a:r>
              <a:rPr lang="lv-LV" sz="3600" b="1">
                <a:latin typeface="Arial Bold"/>
                <a:ea typeface="MS PGothic"/>
                <a:cs typeface="Arial Bold"/>
              </a:rPr>
              <a:t>Netiek norādīts aģitācijas apmaksātājs </a:t>
            </a:r>
          </a:p>
          <a:p>
            <a:pPr marL="0" indent="0">
              <a:buNone/>
            </a:pPr>
            <a:endParaRPr lang="lv-LV" sz="3600">
              <a:latin typeface="Times New Roman" panose="02020603050405020304" pitchFamily="18" charset="0"/>
              <a:ea typeface="MS PGothic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777835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8DD77349-6ADE-99FE-8E04-12919EE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9768"/>
            <a:ext cx="9151630" cy="1519356"/>
            <a:chOff x="-1" y="-29768"/>
            <a:chExt cx="12202175" cy="1519356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D5B2B92C-44DF-B41D-C67A-EBF175DF52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5341412" y="-5371175"/>
              <a:ext cx="1519350" cy="12202174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41EB2F1-D26A-D7C9-E9AC-B63BE629A2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8917093" y="-1801610"/>
              <a:ext cx="1507122" cy="5063040"/>
            </a:xfrm>
            <a:prstGeom prst="rect">
              <a:avLst/>
            </a:prstGeom>
            <a:gradFill>
              <a:gsLst>
                <a:gs pos="5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96D16430-53D3-47E5-F4B8-B441E710D4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3100712" y="-3130481"/>
              <a:ext cx="1519356" cy="7720782"/>
            </a:xfrm>
            <a:prstGeom prst="rect">
              <a:avLst/>
            </a:prstGeom>
            <a:gradFill>
              <a:gsLst>
                <a:gs pos="2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B445DD8-9E1B-4CC9-99AF-78E1987E6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29" y="257651"/>
            <a:ext cx="8749416" cy="100353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lv-LV" sz="4000" b="1">
                <a:solidFill>
                  <a:srgbClr val="002060"/>
                </a:solidFill>
                <a:latin typeface="Arial Bold"/>
                <a:cs typeface="Arial Bold"/>
              </a:rPr>
              <a:t>SLĒPTA PRIEKŠVĒLĒŠANU AĢITĀCIJA  I</a:t>
            </a:r>
            <a:endParaRPr lang="en-US" sz="4000" b="1" kern="1200">
              <a:solidFill>
                <a:srgbClr val="002060"/>
              </a:solidFill>
              <a:latin typeface="Arial Bold"/>
              <a:cs typeface="Arial Bold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D06AD8-94D5-4139-896E-B46C55CE73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953593"/>
            <a:ext cx="5836742" cy="3144990"/>
          </a:xfrm>
        </p:spPr>
        <p:txBody>
          <a:bodyPr vert="horz" lIns="91440" tIns="45720" rIns="91440" bIns="45720" rtlCol="0">
            <a:normAutofit/>
          </a:bodyPr>
          <a:lstStyle/>
          <a:p>
            <a:pPr marL="0"/>
            <a:endParaRPr lang="en-US" sz="1700"/>
          </a:p>
          <a:p>
            <a:pPr marL="0"/>
            <a:endParaRPr lang="en-US" sz="1700"/>
          </a:p>
          <a:p>
            <a:endParaRPr lang="en-US" sz="1700"/>
          </a:p>
          <a:p>
            <a:endParaRPr lang="en-US" sz="1700"/>
          </a:p>
          <a:p>
            <a:endParaRPr lang="en-US" sz="17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6AFC41-517D-F5B9-46AA-821A815510F3}"/>
              </a:ext>
            </a:extLst>
          </p:cNvPr>
          <p:cNvSpPr txBox="1"/>
          <p:nvPr/>
        </p:nvSpPr>
        <p:spPr>
          <a:xfrm>
            <a:off x="263954" y="1953580"/>
            <a:ext cx="8616091" cy="509370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lv-LV" sz="2500" b="1">
                <a:latin typeface="Arial"/>
                <a:cs typeface="Arial"/>
              </a:rPr>
              <a:t>Priekšvēlēšanu aģitācija – </a:t>
            </a:r>
            <a:r>
              <a:rPr lang="lv-LV" sz="2500">
                <a:latin typeface="Arial"/>
                <a:cs typeface="Arial"/>
              </a:rPr>
              <a:t>politiskās partijas, politisko partiju apvienības, vēlētāju apvienības vai deputāta kandidāta </a:t>
            </a:r>
            <a:r>
              <a:rPr lang="lv-LV" sz="2500">
                <a:solidFill>
                  <a:srgbClr val="C00000"/>
                </a:solidFill>
                <a:latin typeface="Arial"/>
                <a:cs typeface="Arial"/>
              </a:rPr>
              <a:t>reklamēšana</a:t>
            </a:r>
            <a:r>
              <a:rPr lang="lv-LV" sz="2500">
                <a:latin typeface="Arial"/>
                <a:cs typeface="Arial"/>
              </a:rPr>
              <a:t> plašsaziņas līdzekļos, ja tā satur tiešu vai netiešu </a:t>
            </a:r>
            <a:r>
              <a:rPr lang="lv-LV" sz="2500">
                <a:solidFill>
                  <a:srgbClr val="C00000"/>
                </a:solidFill>
                <a:latin typeface="Arial"/>
                <a:cs typeface="Arial"/>
              </a:rPr>
              <a:t>aicinājumu balsot «par» vai «pret»</a:t>
            </a:r>
            <a:r>
              <a:rPr lang="lv-LV" sz="2500" dirty="0">
                <a:solidFill>
                  <a:schemeClr val="accent4"/>
                </a:solidFill>
                <a:latin typeface="Arial"/>
                <a:cs typeface="Arial"/>
              </a:rPr>
              <a:t>  </a:t>
            </a:r>
            <a:r>
              <a:rPr lang="lv-LV" sz="2500">
                <a:latin typeface="Arial"/>
                <a:cs typeface="Arial"/>
              </a:rPr>
              <a:t>kādu politisko partiju, partiju apvienību vēlētāju apvienību vai deputātu kandidātu </a:t>
            </a:r>
          </a:p>
          <a:p>
            <a:pPr algn="just"/>
            <a:endParaRPr lang="lv-LV" sz="2500" dirty="0">
              <a:latin typeface="Arial"/>
              <a:cs typeface="Arial"/>
            </a:endParaRPr>
          </a:p>
          <a:p>
            <a:pPr algn="just"/>
            <a:r>
              <a:rPr lang="lv-LV" sz="2500" b="1">
                <a:latin typeface="Arial"/>
                <a:cs typeface="Arial"/>
              </a:rPr>
              <a:t>Slēpta priekšvēlēšanu aģitācija – </a:t>
            </a:r>
            <a:r>
              <a:rPr lang="lv-LV" sz="2500">
                <a:latin typeface="Arial"/>
                <a:cs typeface="Arial"/>
              </a:rPr>
              <a:t>aģitācija, par kuru saņemta samaksa un kuras apmaksātājs (atlīdzības devējs) pretēji Priekšvēlēšanu aģitācijas likuma noteikumiem nav norādīts</a:t>
            </a:r>
            <a:endParaRPr lang="lv-LV" sz="2400">
              <a:latin typeface="Arial"/>
              <a:cs typeface="Arial"/>
            </a:endParaRPr>
          </a:p>
          <a:p>
            <a:pPr algn="just"/>
            <a:endParaRPr lang="lv-LV" sz="25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lv-LV" sz="2500">
              <a:latin typeface="Times New Roman" panose="02020603050405020304" pitchFamily="18" charset="0"/>
              <a:ea typeface="MS PGothic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05569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8DD77349-6ADE-99FE-8E04-12919EE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9768"/>
            <a:ext cx="9151630" cy="1519356"/>
            <a:chOff x="-1" y="-29768"/>
            <a:chExt cx="12202175" cy="1519356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D5B2B92C-44DF-B41D-C67A-EBF175DF52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5341412" y="-5371175"/>
              <a:ext cx="1519350" cy="12202174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41EB2F1-D26A-D7C9-E9AC-B63BE629A2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8917093" y="-1801610"/>
              <a:ext cx="1507122" cy="5063040"/>
            </a:xfrm>
            <a:prstGeom prst="rect">
              <a:avLst/>
            </a:prstGeom>
            <a:gradFill>
              <a:gsLst>
                <a:gs pos="5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96D16430-53D3-47E5-F4B8-B441E710D4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3100712" y="-3130481"/>
              <a:ext cx="1519356" cy="7720782"/>
            </a:xfrm>
            <a:prstGeom prst="rect">
              <a:avLst/>
            </a:prstGeom>
            <a:gradFill>
              <a:gsLst>
                <a:gs pos="2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B445DD8-9E1B-4CC9-99AF-78E1987E6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301" y="257651"/>
            <a:ext cx="7857832" cy="100353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lv-LV" sz="4000" b="1">
                <a:solidFill>
                  <a:srgbClr val="002060"/>
                </a:solidFill>
                <a:latin typeface="Arial Bold"/>
                <a:cs typeface="Arial Bold"/>
              </a:rPr>
              <a:t>SLĒPTA PRIEKŠVĒLĒŠANU AĢITĀCIJA II</a:t>
            </a:r>
            <a:endParaRPr lang="en-US" sz="4000" b="1" kern="1200">
              <a:solidFill>
                <a:srgbClr val="002060"/>
              </a:solidFill>
              <a:latin typeface="Arial Bold"/>
              <a:cs typeface="Arial Bold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D06AD8-94D5-4139-896E-B46C55CE73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953593"/>
            <a:ext cx="5836742" cy="3144990"/>
          </a:xfrm>
        </p:spPr>
        <p:txBody>
          <a:bodyPr vert="horz" lIns="91440" tIns="45720" rIns="91440" bIns="45720" rtlCol="0">
            <a:normAutofit/>
          </a:bodyPr>
          <a:lstStyle/>
          <a:p>
            <a:pPr marL="0"/>
            <a:endParaRPr lang="en-US" sz="1700"/>
          </a:p>
          <a:p>
            <a:pPr marL="0"/>
            <a:endParaRPr lang="en-US" sz="1700"/>
          </a:p>
          <a:p>
            <a:endParaRPr lang="en-US" sz="1700"/>
          </a:p>
          <a:p>
            <a:endParaRPr lang="en-US" sz="1700"/>
          </a:p>
          <a:p>
            <a:endParaRPr lang="en-US" sz="17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6AFC41-517D-F5B9-46AA-821A815510F3}"/>
              </a:ext>
            </a:extLst>
          </p:cNvPr>
          <p:cNvSpPr txBox="1"/>
          <p:nvPr/>
        </p:nvSpPr>
        <p:spPr>
          <a:xfrm>
            <a:off x="263954" y="1777002"/>
            <a:ext cx="8616091" cy="507831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indent="0" algn="just">
              <a:buNone/>
            </a:pPr>
            <a:r>
              <a:rPr lang="lv-LV" sz="2500" b="1">
                <a:latin typeface="Arial"/>
                <a:cs typeface="Arial"/>
              </a:rPr>
              <a:t>Slēptas priekšvēlēšanu aģitācijas pazīmes ir, piemēram: </a:t>
            </a:r>
          </a:p>
          <a:p>
            <a:pPr marL="0" indent="0" algn="just">
              <a:buNone/>
            </a:pPr>
            <a:endParaRPr lang="lv-LV" sz="2500" b="1" dirty="0">
              <a:latin typeface="Arial"/>
              <a:cs typeface="Arial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lv-LV" sz="2500">
                <a:latin typeface="Arial"/>
                <a:cs typeface="Arial"/>
              </a:rPr>
              <a:t>informācijas sniegšana sabiedrībai par politiskā spēka vai deputāta kandidāta darbībām, </a:t>
            </a:r>
            <a:r>
              <a:rPr lang="lv-LV" sz="2500" b="1">
                <a:solidFill>
                  <a:srgbClr val="C00000"/>
                </a:solidFill>
                <a:latin typeface="Arial"/>
                <a:cs typeface="Arial"/>
              </a:rPr>
              <a:t>īpaši izceļot </a:t>
            </a:r>
            <a:r>
              <a:rPr lang="lv-LV" sz="2500">
                <a:latin typeface="Arial"/>
                <a:cs typeface="Arial"/>
              </a:rPr>
              <a:t>tā pozitīvās vai negatīvās iezīmes</a:t>
            </a:r>
            <a:endParaRPr lang="lv-LV" sz="2500" dirty="0">
              <a:latin typeface="Arial"/>
              <a:cs typeface="Arial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lv-LV" sz="2500">
                <a:latin typeface="Arial"/>
                <a:cs typeface="Arial"/>
              </a:rPr>
              <a:t>deputāta kandidāta parādīšanās </a:t>
            </a:r>
            <a:r>
              <a:rPr lang="lv-LV" sz="2500" b="1">
                <a:solidFill>
                  <a:srgbClr val="C00000"/>
                </a:solidFill>
                <a:latin typeface="Arial"/>
                <a:cs typeface="Arial"/>
              </a:rPr>
              <a:t>bez pamatota iemesla</a:t>
            </a:r>
            <a:r>
              <a:rPr lang="lv-LV" sz="2500">
                <a:latin typeface="Arial"/>
                <a:cs typeface="Arial"/>
              </a:rPr>
              <a:t>, piemēram, deputāta kandidāts tiek izmantots kā kāda notikuma galvenais komentētājs</a:t>
            </a:r>
            <a:endParaRPr lang="lv-LV" sz="2500" dirty="0">
              <a:latin typeface="Arial"/>
              <a:cs typeface="Arial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lv-LV" sz="2500">
                <a:latin typeface="Arial"/>
                <a:cs typeface="Arial"/>
              </a:rPr>
              <a:t>sabiedrībai nenozīmīgu kandidāta </a:t>
            </a:r>
            <a:r>
              <a:rPr lang="lv-LV" sz="2500" b="1">
                <a:solidFill>
                  <a:srgbClr val="C00000"/>
                </a:solidFill>
                <a:latin typeface="Arial"/>
                <a:cs typeface="Arial"/>
              </a:rPr>
              <a:t>privātās dzīves notikumu</a:t>
            </a:r>
            <a:r>
              <a:rPr lang="lv-LV" sz="2500" dirty="0">
                <a:latin typeface="Arial"/>
                <a:cs typeface="Arial"/>
              </a:rPr>
              <a:t> </a:t>
            </a:r>
            <a:r>
              <a:rPr lang="lv-LV" sz="2500">
                <a:latin typeface="Arial"/>
                <a:cs typeface="Arial"/>
              </a:rPr>
              <a:t>atspoguļošana, lai palielinātu konkrētā kandidāta popularitāti</a:t>
            </a:r>
            <a:endParaRPr lang="lv-LV" sz="2500" dirty="0">
              <a:latin typeface="Arial"/>
              <a:cs typeface="Arial"/>
            </a:endParaRPr>
          </a:p>
          <a:p>
            <a:pPr algn="just"/>
            <a:endParaRPr lang="lv-LV" sz="2400"/>
          </a:p>
        </p:txBody>
      </p:sp>
    </p:spTree>
    <p:extLst>
      <p:ext uri="{BB962C8B-B14F-4D97-AF65-F5344CB8AC3E}">
        <p14:creationId xmlns:p14="http://schemas.microsoft.com/office/powerpoint/2010/main" val="29222199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F07901-9437-9142-3455-84579AA18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363C9FD8-8652-C1C7-7E5F-A00D425601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9768"/>
            <a:ext cx="9151630" cy="1519356"/>
            <a:chOff x="-1" y="-29768"/>
            <a:chExt cx="12202175" cy="1519356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3C152D7C-6FEA-C8E0-1C9E-3FD8D5E682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5341412" y="-5371175"/>
              <a:ext cx="1519350" cy="12202174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8BC8E0F-72CF-63C2-1F20-249BBDFE0E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8917093" y="-1801610"/>
              <a:ext cx="1507122" cy="5063040"/>
            </a:xfrm>
            <a:prstGeom prst="rect">
              <a:avLst/>
            </a:prstGeom>
            <a:gradFill>
              <a:gsLst>
                <a:gs pos="5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0177A5E0-F356-031E-4AEB-A6F99B6368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3100712" y="-3130481"/>
              <a:ext cx="1519356" cy="7720782"/>
            </a:xfrm>
            <a:prstGeom prst="rect">
              <a:avLst/>
            </a:prstGeom>
            <a:gradFill>
              <a:gsLst>
                <a:gs pos="2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CC21A97-D3C5-DDA3-81DB-9771B0BB7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51" y="257651"/>
            <a:ext cx="8536212" cy="100353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lv-LV" sz="4000" b="1">
                <a:solidFill>
                  <a:srgbClr val="002060"/>
                </a:solidFill>
                <a:latin typeface="Arial Bold"/>
                <a:cs typeface="Arial Bold"/>
              </a:rPr>
              <a:t>POLITISKĀ SPĒKA PIEDERĪBAS NORĀDĪŠANA I</a:t>
            </a:r>
            <a:endParaRPr lang="en-US" sz="4000" b="1" kern="1200">
              <a:solidFill>
                <a:srgbClr val="002060"/>
              </a:solidFill>
              <a:latin typeface="Arial Bold"/>
              <a:cs typeface="Arial Bold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21A2E5-DC87-4EB5-B753-068C049969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953593"/>
            <a:ext cx="5836742" cy="3144990"/>
          </a:xfrm>
        </p:spPr>
        <p:txBody>
          <a:bodyPr vert="horz" lIns="91440" tIns="45720" rIns="91440" bIns="45720" rtlCol="0">
            <a:normAutofit/>
          </a:bodyPr>
          <a:lstStyle/>
          <a:p>
            <a:pPr marL="0"/>
            <a:endParaRPr lang="en-US" sz="1700"/>
          </a:p>
          <a:p>
            <a:pPr marL="0"/>
            <a:endParaRPr lang="en-US" sz="1700"/>
          </a:p>
          <a:p>
            <a:endParaRPr lang="en-US" sz="1700"/>
          </a:p>
          <a:p>
            <a:endParaRPr lang="en-US" sz="1700"/>
          </a:p>
          <a:p>
            <a:endParaRPr lang="en-US" sz="17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4DA4869-8408-729F-82E9-F786EF6F92EA}"/>
              </a:ext>
            </a:extLst>
          </p:cNvPr>
          <p:cNvSpPr txBox="1"/>
          <p:nvPr/>
        </p:nvSpPr>
        <p:spPr>
          <a:xfrm>
            <a:off x="263955" y="1777002"/>
            <a:ext cx="8440208" cy="390876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lv-LV" sz="2800">
                <a:latin typeface="Arial"/>
                <a:cs typeface="Arial"/>
              </a:rPr>
              <a:t>Gadījumos, kad sižets vai raidījums tiek demonstrēts laika posmā, kad oficiāli </a:t>
            </a:r>
            <a:r>
              <a:rPr lang="lv-LV" sz="2800" b="1" u="sng">
                <a:solidFill>
                  <a:srgbClr val="C00000"/>
                </a:solidFill>
                <a:latin typeface="Arial"/>
                <a:cs typeface="Arial"/>
              </a:rPr>
              <a:t>ir iesniegti</a:t>
            </a:r>
            <a:r>
              <a:rPr lang="lv-LV" sz="2800" b="1" dirty="0">
                <a:latin typeface="Arial"/>
                <a:cs typeface="Arial"/>
              </a:rPr>
              <a:t> </a:t>
            </a:r>
            <a:r>
              <a:rPr lang="lv-LV" sz="2800">
                <a:latin typeface="Arial"/>
                <a:cs typeface="Arial"/>
              </a:rPr>
              <a:t>politisko spēku deputātu kandidātu saraksti un ir zināmas personas, kuras kandidē gaidāmajās vēlēšanās, un konkrētajā sižetā vai raidījumā piedalās kāda no šīm personām, elektroniskajam plašsaziņas līdzeklim </a:t>
            </a:r>
            <a:r>
              <a:rPr lang="lv-LV" sz="2800" b="1">
                <a:solidFill>
                  <a:srgbClr val="C00000"/>
                </a:solidFill>
                <a:latin typeface="Arial"/>
                <a:cs typeface="Arial"/>
              </a:rPr>
              <a:t>par to jāinformē raidījuma auditorija</a:t>
            </a:r>
            <a:r>
              <a:rPr lang="lv-LV" sz="2800">
                <a:solidFill>
                  <a:srgbClr val="C00000"/>
                </a:solidFill>
                <a:latin typeface="Arial"/>
                <a:cs typeface="Arial"/>
              </a:rPr>
              <a:t>. </a:t>
            </a:r>
          </a:p>
          <a:p>
            <a:pPr algn="just"/>
            <a:endParaRPr lang="lv-LV" sz="2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638838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72CAAD-AEAF-CD1E-B95C-B5AC16ED6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4481A0AD-6F37-6981-97DA-1378688CEE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9768"/>
            <a:ext cx="9151630" cy="1519356"/>
            <a:chOff x="-1" y="-29768"/>
            <a:chExt cx="12202175" cy="1519356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6792A91B-094D-1A7E-D8FA-2EA1EBA7DA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5341412" y="-5371175"/>
              <a:ext cx="1519350" cy="12202174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74B5A423-D5F7-489B-DA71-65B492F4DA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8917093" y="-1801610"/>
              <a:ext cx="1507122" cy="5063040"/>
            </a:xfrm>
            <a:prstGeom prst="rect">
              <a:avLst/>
            </a:prstGeom>
            <a:gradFill>
              <a:gsLst>
                <a:gs pos="5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C011AD37-6400-984E-CBA8-45553A4AA7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3100712" y="-3130481"/>
              <a:ext cx="1519356" cy="7720782"/>
            </a:xfrm>
            <a:prstGeom prst="rect">
              <a:avLst/>
            </a:prstGeom>
            <a:gradFill>
              <a:gsLst>
                <a:gs pos="2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FF79045-DE9A-FA17-0ECD-F6F2D6EB5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51" y="257651"/>
            <a:ext cx="8536212" cy="100353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lv-LV" sz="4000" b="1">
                <a:solidFill>
                  <a:srgbClr val="002060"/>
                </a:solidFill>
                <a:latin typeface="Arial Bold"/>
                <a:cs typeface="Arial Bold"/>
              </a:rPr>
              <a:t>POLITISKĀ SPĒKA PIEDERĪBAS NORĀDĪŠANA II</a:t>
            </a:r>
            <a:endParaRPr lang="en-US" sz="4000" b="1">
              <a:solidFill>
                <a:srgbClr val="002060"/>
              </a:solidFill>
              <a:latin typeface="Arial Bold"/>
              <a:cs typeface="Arial Bold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6EDA38-D8DD-C1D8-9D23-A5BBB0922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953593"/>
            <a:ext cx="5836742" cy="3144990"/>
          </a:xfrm>
        </p:spPr>
        <p:txBody>
          <a:bodyPr vert="horz" lIns="91440" tIns="45720" rIns="91440" bIns="45720" rtlCol="0">
            <a:normAutofit/>
          </a:bodyPr>
          <a:lstStyle/>
          <a:p>
            <a:pPr marL="0"/>
            <a:endParaRPr lang="en-US" sz="1700"/>
          </a:p>
          <a:p>
            <a:pPr marL="0"/>
            <a:endParaRPr lang="en-US" sz="1700"/>
          </a:p>
          <a:p>
            <a:endParaRPr lang="en-US" sz="1700"/>
          </a:p>
          <a:p>
            <a:endParaRPr lang="en-US" sz="1700"/>
          </a:p>
          <a:p>
            <a:endParaRPr lang="en-US" sz="17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2207EC-88BC-BF1B-DFF0-11396884BBD0}"/>
              </a:ext>
            </a:extLst>
          </p:cNvPr>
          <p:cNvSpPr txBox="1"/>
          <p:nvPr/>
        </p:nvSpPr>
        <p:spPr>
          <a:xfrm>
            <a:off x="263955" y="1712217"/>
            <a:ext cx="8625309" cy="483209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lv-LV" sz="2800">
                <a:latin typeface="Arial"/>
                <a:cs typeface="Arial"/>
              </a:rPr>
              <a:t>Minētā prasība </a:t>
            </a:r>
            <a:r>
              <a:rPr lang="lv-LV" sz="2800" u="sng">
                <a:solidFill>
                  <a:srgbClr val="C00000"/>
                </a:solidFill>
                <a:latin typeface="Arial"/>
                <a:cs typeface="Arial"/>
              </a:rPr>
              <a:t>nav attiecināma</a:t>
            </a:r>
            <a:r>
              <a:rPr lang="lv-LV" sz="2800">
                <a:latin typeface="Arial"/>
                <a:cs typeface="Arial"/>
              </a:rPr>
              <a:t> uz gadījumiem:</a:t>
            </a:r>
            <a:endParaRPr lang="en-US" sz="2800">
              <a:latin typeface="Arial"/>
              <a:cs typeface="Arial"/>
            </a:endParaRPr>
          </a:p>
          <a:p>
            <a:pPr marL="457200" indent="-457200" algn="just">
              <a:buFont typeface="Wingdings"/>
              <a:buChar char="§"/>
            </a:pPr>
            <a:r>
              <a:rPr lang="lv-LV" sz="2800">
                <a:latin typeface="Arial"/>
                <a:cs typeface="Arial"/>
              </a:rPr>
              <a:t>filmu, seriālu, sporta sacensību, kultūras un citu pasākumi demonstrācija, kuros kā dalībnieks var būt arī deputāta kandidāts</a:t>
            </a:r>
            <a:endParaRPr lang="lv-LV">
              <a:latin typeface="Arial"/>
              <a:cs typeface="Arial"/>
            </a:endParaRPr>
          </a:p>
          <a:p>
            <a:pPr marL="457200" indent="-457200" algn="just">
              <a:buFont typeface="Wingdings"/>
              <a:buChar char="§"/>
            </a:pPr>
            <a:r>
              <a:rPr lang="lv-LV" sz="2800">
                <a:latin typeface="Arial"/>
                <a:cs typeface="Arial"/>
              </a:rPr>
              <a:t>deputāta kandidāts tiek intervēts, piemēram, sagatavojot sižetu par kādu tematu un persona </a:t>
            </a:r>
            <a:r>
              <a:rPr lang="lv-LV" sz="2800" u="sng">
                <a:solidFill>
                  <a:srgbClr val="C00000"/>
                </a:solidFill>
                <a:latin typeface="Arial"/>
                <a:cs typeface="Arial"/>
              </a:rPr>
              <a:t>sniedz interviju kā</a:t>
            </a:r>
            <a:r>
              <a:rPr lang="lv-LV" sz="2800" u="sng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lang="lv-LV" sz="2800" u="sng">
                <a:solidFill>
                  <a:srgbClr val="C00000"/>
                </a:solidFill>
                <a:latin typeface="Arial"/>
                <a:cs typeface="Arial"/>
              </a:rPr>
              <a:t>konkrētas jomas pārstāvis</a:t>
            </a:r>
            <a:r>
              <a:rPr lang="lv-LV" sz="2800" dirty="0">
                <a:latin typeface="Arial"/>
                <a:cs typeface="Arial"/>
              </a:rPr>
              <a:t> </a:t>
            </a:r>
            <a:r>
              <a:rPr lang="lv-LV" sz="2800">
                <a:latin typeface="Arial"/>
                <a:cs typeface="Arial"/>
              </a:rPr>
              <a:t>(piemēram, deju kolektīva vadītāja – deputāta kandidāta – intervija par kolektīva gatavošanos Dziesmu un deju svētkiem, zemessarga komentārs par dalību apmācībās)</a:t>
            </a:r>
            <a:endParaRPr lang="lv-LV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286495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4980CB-F3F1-9677-A5E0-F88CD7A11F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CE5A807E-296B-A451-FD41-5C73CE693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9768"/>
            <a:ext cx="9151630" cy="1519356"/>
            <a:chOff x="-1" y="-29768"/>
            <a:chExt cx="12202175" cy="1519356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EF4D9055-1265-4B46-76CE-A25959B797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5341412" y="-5371175"/>
              <a:ext cx="1519350" cy="12202174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63D1A73B-E7DF-CF81-35EA-B2C6C38267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8917093" y="-1801610"/>
              <a:ext cx="1507122" cy="5063040"/>
            </a:xfrm>
            <a:prstGeom prst="rect">
              <a:avLst/>
            </a:prstGeom>
            <a:gradFill>
              <a:gsLst>
                <a:gs pos="5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00B8661E-278F-707C-7538-6DAE6969D6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3100712" y="-3130481"/>
              <a:ext cx="1519356" cy="7720782"/>
            </a:xfrm>
            <a:prstGeom prst="rect">
              <a:avLst/>
            </a:prstGeom>
            <a:gradFill>
              <a:gsLst>
                <a:gs pos="2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8C98695-DA95-289B-65FF-7B6B5B898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51" y="257651"/>
            <a:ext cx="8536212" cy="100353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lv-LV" sz="4000" b="1">
                <a:solidFill>
                  <a:srgbClr val="002060"/>
                </a:solidFill>
                <a:latin typeface="Arial Bold"/>
                <a:cs typeface="Arial Bold"/>
              </a:rPr>
              <a:t>POLITISKĀ SPĒKA PIEDERĪBAS NORĀDĪŠANA III</a:t>
            </a:r>
            <a:endParaRPr lang="en-US" sz="4000" b="1">
              <a:solidFill>
                <a:srgbClr val="002060"/>
              </a:solidFill>
              <a:latin typeface="Arial Bold"/>
              <a:cs typeface="Arial Bold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64E14E-E701-2234-88DC-A0CB67641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953593"/>
            <a:ext cx="5836742" cy="3144990"/>
          </a:xfrm>
        </p:spPr>
        <p:txBody>
          <a:bodyPr vert="horz" lIns="91440" tIns="45720" rIns="91440" bIns="45720" rtlCol="0">
            <a:normAutofit/>
          </a:bodyPr>
          <a:lstStyle/>
          <a:p>
            <a:pPr marL="0"/>
            <a:endParaRPr lang="en-US" sz="1700"/>
          </a:p>
          <a:p>
            <a:pPr marL="0"/>
            <a:endParaRPr lang="en-US" sz="1700"/>
          </a:p>
          <a:p>
            <a:endParaRPr lang="en-US" sz="1700"/>
          </a:p>
          <a:p>
            <a:endParaRPr lang="en-US" sz="1700"/>
          </a:p>
          <a:p>
            <a:endParaRPr lang="en-US" sz="17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AD5E23-6453-5D97-39B0-9D23A7D6084F}"/>
              </a:ext>
            </a:extLst>
          </p:cNvPr>
          <p:cNvSpPr txBox="1"/>
          <p:nvPr/>
        </p:nvSpPr>
        <p:spPr>
          <a:xfrm>
            <a:off x="263955" y="1777002"/>
            <a:ext cx="8440208" cy="475514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lv-LV" sz="2500">
                <a:latin typeface="Arial"/>
                <a:cs typeface="Arial"/>
              </a:rPr>
              <a:t>Gadījumos, kad sižets vai raidījums tiek demonstrēts laikā posmā, kad deputātu kandidātu saraksti </a:t>
            </a:r>
            <a:r>
              <a:rPr lang="lv-LV" sz="2500" b="1" u="sng">
                <a:solidFill>
                  <a:srgbClr val="C00000"/>
                </a:solidFill>
                <a:latin typeface="Arial"/>
                <a:cs typeface="Arial"/>
              </a:rPr>
              <a:t>vēl nav</a:t>
            </a:r>
            <a:r>
              <a:rPr lang="lv-LV" sz="2500" b="1" u="sng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lang="lv-LV" sz="2500" b="1" u="sng">
                <a:solidFill>
                  <a:srgbClr val="C00000"/>
                </a:solidFill>
                <a:latin typeface="Arial"/>
                <a:cs typeface="Arial"/>
              </a:rPr>
              <a:t>iesniegti</a:t>
            </a:r>
            <a:r>
              <a:rPr lang="lv-LV" sz="2500" dirty="0">
                <a:latin typeface="Arial"/>
                <a:cs typeface="Arial"/>
              </a:rPr>
              <a:t> </a:t>
            </a:r>
            <a:r>
              <a:rPr lang="lv-LV" sz="2500">
                <a:latin typeface="Arial"/>
                <a:cs typeface="Arial"/>
              </a:rPr>
              <a:t>un tādējādi oficiāli vēl nav zināms, kuras personas kandidēs gaidāmajās vēlēšanās, EPL jāvērtē, vai norādīt, ka šī persona plāno kandidēt vēlēšanās, ja EPL šie apstākļi ir zināmi.</a:t>
            </a:r>
            <a:endParaRPr lang="en-US" sz="2500">
              <a:latin typeface="Arial"/>
              <a:cs typeface="Arial"/>
            </a:endParaRPr>
          </a:p>
          <a:p>
            <a:pPr algn="just"/>
            <a:endParaRPr lang="en-US" sz="2500" dirty="0">
              <a:latin typeface="Arial"/>
              <a:cs typeface="Arial"/>
            </a:endParaRPr>
          </a:p>
          <a:p>
            <a:pPr algn="just"/>
            <a:r>
              <a:rPr lang="lv-LV" sz="2500">
                <a:latin typeface="Arial"/>
                <a:cs typeface="Arial"/>
              </a:rPr>
              <a:t>Iespējams, ka persona pati vai tās pārstāvētais politiskais spēks </a:t>
            </a:r>
            <a:r>
              <a:rPr lang="lv-LV" sz="2500" u="sng">
                <a:solidFill>
                  <a:srgbClr val="C00000"/>
                </a:solidFill>
                <a:latin typeface="Arial"/>
                <a:cs typeface="Arial"/>
              </a:rPr>
              <a:t>iepriekš publiski informējuši</a:t>
            </a:r>
            <a:r>
              <a:rPr lang="lv-LV" sz="2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lang="lv-LV" sz="2500">
                <a:latin typeface="Arial"/>
                <a:cs typeface="Arial"/>
              </a:rPr>
              <a:t>par personas dalību vēlēšanās (piemēram, preses konferencē, politiskā spēka paziņojumā, sociālajos tīklos)</a:t>
            </a:r>
            <a:endParaRPr lang="en-US" sz="2500">
              <a:latin typeface="Arial"/>
              <a:cs typeface="Arial"/>
            </a:endParaRPr>
          </a:p>
          <a:p>
            <a:pPr algn="just"/>
            <a:endParaRPr lang="lv-LV"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9817882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0A2119-728E-612E-47BD-96F2342FF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947C06E6-CB15-94FA-5312-87658CF36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9768"/>
            <a:ext cx="9151630" cy="1519356"/>
            <a:chOff x="-1" y="-29768"/>
            <a:chExt cx="12202175" cy="1519356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474480E4-0550-2CCA-5F04-9D4369E704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5341412" y="-5371175"/>
              <a:ext cx="1519350" cy="12202174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BCF44B90-A177-8628-2D56-306B8AA018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8917093" y="-1801610"/>
              <a:ext cx="1507122" cy="5063040"/>
            </a:xfrm>
            <a:prstGeom prst="rect">
              <a:avLst/>
            </a:prstGeom>
            <a:gradFill>
              <a:gsLst>
                <a:gs pos="5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8767B0D4-FEFC-32B0-2822-20B35353B7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3100712" y="-3130481"/>
              <a:ext cx="1519356" cy="7720782"/>
            </a:xfrm>
            <a:prstGeom prst="rect">
              <a:avLst/>
            </a:prstGeom>
            <a:gradFill>
              <a:gsLst>
                <a:gs pos="2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2A3C47A-E3A4-F010-B608-552AF486C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44" y="257651"/>
            <a:ext cx="8826759" cy="100353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lv-LV" sz="4000" b="1">
                <a:solidFill>
                  <a:srgbClr val="002060"/>
                </a:solidFill>
                <a:latin typeface="Arial Bold"/>
                <a:cs typeface="Arial Bold"/>
              </a:rPr>
              <a:t>EPL ARHĪVU PIEEJAMAIS SATURS</a:t>
            </a:r>
            <a:endParaRPr lang="en-US" sz="4000" b="1" kern="1200">
              <a:solidFill>
                <a:srgbClr val="002060"/>
              </a:solidFill>
              <a:latin typeface="Arial Bold"/>
              <a:cs typeface="Arial Bold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C74D6E-3ACE-6491-4C04-D22AB13DF3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953593"/>
            <a:ext cx="5836742" cy="3144990"/>
          </a:xfrm>
        </p:spPr>
        <p:txBody>
          <a:bodyPr vert="horz" lIns="91440" tIns="45720" rIns="91440" bIns="45720" rtlCol="0">
            <a:normAutofit/>
          </a:bodyPr>
          <a:lstStyle/>
          <a:p>
            <a:pPr marL="0"/>
            <a:endParaRPr lang="en-US" sz="1700"/>
          </a:p>
          <a:p>
            <a:pPr marL="0"/>
            <a:endParaRPr lang="en-US" sz="1700"/>
          </a:p>
          <a:p>
            <a:endParaRPr lang="en-US" sz="1700"/>
          </a:p>
          <a:p>
            <a:endParaRPr lang="en-US" sz="1700"/>
          </a:p>
          <a:p>
            <a:endParaRPr lang="en-US" sz="17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605338-076C-873D-6420-680BEA2D2A82}"/>
              </a:ext>
            </a:extLst>
          </p:cNvPr>
          <p:cNvSpPr txBox="1"/>
          <p:nvPr/>
        </p:nvSpPr>
        <p:spPr>
          <a:xfrm>
            <a:off x="263955" y="1777002"/>
            <a:ext cx="8440208" cy="477053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lv-LV" sz="2800" u="sng">
                <a:latin typeface="Arial"/>
                <a:cs typeface="Arial"/>
              </a:rPr>
              <a:t>Nav noteikts pienākums ierobežot</a:t>
            </a:r>
            <a:r>
              <a:rPr lang="lv-LV" sz="2800">
                <a:latin typeface="Arial"/>
                <a:cs typeface="Arial"/>
              </a:rPr>
              <a:t> piekļuvi pakalpojumu pēc pieprasījuma un televīzijas programmu arhīva saturam, kas radīts un darīts pieejams ārpus priekšvēlēšanu aģitācijas perioda </a:t>
            </a:r>
            <a:endParaRPr lang="lv-LV" sz="2800" dirty="0">
              <a:latin typeface="Arial"/>
              <a:cs typeface="Arial"/>
            </a:endParaRPr>
          </a:p>
          <a:p>
            <a:pPr algn="just"/>
            <a:endParaRPr lang="lv-LV" sz="2800" dirty="0">
              <a:latin typeface="Arial"/>
              <a:cs typeface="Arial"/>
            </a:endParaRPr>
          </a:p>
          <a:p>
            <a:pPr algn="just"/>
            <a:r>
              <a:rPr lang="lv-LV" sz="2800">
                <a:latin typeface="Arial"/>
                <a:cs typeface="Arial"/>
              </a:rPr>
              <a:t>Ja šāds saturs priekšvēlēšanu aģitācijas periodā </a:t>
            </a:r>
            <a:r>
              <a:rPr lang="lv-LV" sz="2800" u="sng">
                <a:solidFill>
                  <a:srgbClr val="C00000"/>
                </a:solidFill>
                <a:latin typeface="Arial"/>
                <a:cs typeface="Arial"/>
              </a:rPr>
              <a:t>tiek</a:t>
            </a:r>
            <a:r>
              <a:rPr lang="lv-LV" sz="2800" u="sng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lang="lv-LV" sz="2800" u="sng">
                <a:solidFill>
                  <a:srgbClr val="C00000"/>
                </a:solidFill>
                <a:latin typeface="Arial"/>
                <a:cs typeface="Arial"/>
              </a:rPr>
              <a:t>apzināti aktualizēts, izcelts vai citādi padarīts</a:t>
            </a:r>
            <a:r>
              <a:rPr lang="lv-LV" sz="28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lang="lv-LV" sz="2800" u="sng">
                <a:solidFill>
                  <a:srgbClr val="C00000"/>
                </a:solidFill>
                <a:latin typeface="Arial"/>
                <a:cs typeface="Arial"/>
              </a:rPr>
              <a:t>par aktuālu</a:t>
            </a:r>
            <a:r>
              <a:rPr lang="lv-LV" sz="2800">
                <a:solidFill>
                  <a:srgbClr val="C00000"/>
                </a:solidFill>
                <a:latin typeface="Arial"/>
                <a:cs typeface="Arial"/>
              </a:rPr>
              <a:t>,</a:t>
            </a:r>
            <a:r>
              <a:rPr lang="lv-LV" sz="2800" dirty="0">
                <a:latin typeface="Arial"/>
                <a:cs typeface="Arial"/>
              </a:rPr>
              <a:t> </a:t>
            </a:r>
            <a:r>
              <a:rPr lang="lv-LV" sz="2800">
                <a:latin typeface="Arial"/>
                <a:cs typeface="Arial"/>
              </a:rPr>
              <a:t>tostarp mainot tā publicēšanas vai izvietošanas laiku, tas var tikt vērtēts kopsakarā ar Priekšvēlēšanu aģitācijas likuma prasībām</a:t>
            </a:r>
            <a:endParaRPr lang="lv-LV" sz="2000">
              <a:latin typeface="Arial"/>
              <a:cs typeface="Arial"/>
            </a:endParaRPr>
          </a:p>
          <a:p>
            <a:pPr algn="just"/>
            <a:endParaRPr lang="lv-LV" sz="24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173026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CB5722-1025-2C02-0960-9C4673B7DE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C7B6D62F-47D8-122A-0788-D465F2E0B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9768"/>
            <a:ext cx="9151630" cy="1519356"/>
            <a:chOff x="-1" y="-29768"/>
            <a:chExt cx="12202175" cy="1519356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19F5194D-FFE6-7DF3-19D6-1670978B20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5341412" y="-5371175"/>
              <a:ext cx="1519350" cy="12202174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74ACC94F-3254-0CB4-BE55-9F0E6E109D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8917093" y="-1801610"/>
              <a:ext cx="1507122" cy="5063040"/>
            </a:xfrm>
            <a:prstGeom prst="rect">
              <a:avLst/>
            </a:prstGeom>
            <a:gradFill>
              <a:gsLst>
                <a:gs pos="5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53D3C32F-884E-591B-8811-27ADB9C4FF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3100712" y="-3130481"/>
              <a:ext cx="1519356" cy="7720782"/>
            </a:xfrm>
            <a:prstGeom prst="rect">
              <a:avLst/>
            </a:prstGeom>
            <a:gradFill>
              <a:gsLst>
                <a:gs pos="2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10622CC-0AA6-0683-3654-320760EF9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301" y="257651"/>
            <a:ext cx="7857832" cy="100353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lv-LV" sz="4000" b="1">
                <a:solidFill>
                  <a:srgbClr val="002060"/>
                </a:solidFill>
                <a:latin typeface="Arial Bold"/>
                <a:cs typeface="Arial Bold"/>
              </a:rPr>
              <a:t>POLITISKĀS REKLĀMAS REGULAS PRASĪBAS MEDIJIEM</a:t>
            </a:r>
            <a:endParaRPr lang="en-US" sz="4000" b="1" kern="1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DA9188-901B-F58B-5ED7-E9A0B88F19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953593"/>
            <a:ext cx="5836742" cy="3144990"/>
          </a:xfrm>
        </p:spPr>
        <p:txBody>
          <a:bodyPr vert="horz" lIns="91440" tIns="45720" rIns="91440" bIns="45720" rtlCol="0">
            <a:normAutofit/>
          </a:bodyPr>
          <a:lstStyle/>
          <a:p>
            <a:pPr marL="0"/>
            <a:endParaRPr lang="en-US" sz="1700"/>
          </a:p>
          <a:p>
            <a:pPr marL="0"/>
            <a:endParaRPr lang="en-US" sz="1700"/>
          </a:p>
          <a:p>
            <a:endParaRPr lang="en-US" sz="1700"/>
          </a:p>
          <a:p>
            <a:endParaRPr lang="en-US" sz="1700"/>
          </a:p>
          <a:p>
            <a:endParaRPr lang="en-US" sz="17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FBE64A-DF0C-CE0D-6B6E-804D5A617745}"/>
              </a:ext>
            </a:extLst>
          </p:cNvPr>
          <p:cNvSpPr txBox="1"/>
          <p:nvPr/>
        </p:nvSpPr>
        <p:spPr>
          <a:xfrm>
            <a:off x="263955" y="1777002"/>
            <a:ext cx="8440208" cy="34778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lv-LV" sz="2800">
                <a:latin typeface="Arial"/>
                <a:cs typeface="Arial"/>
              </a:rPr>
              <a:t>Gadījumā, ja elektroniskā plašsaziņas līdzekļa programmā vai pakalpojumā tiek izvietotas apmaksātas priekšvēlēšanu aģitācijas reklāmas, tās jāveido un jāizvieto atbilstoši </a:t>
            </a:r>
            <a:r>
              <a:rPr lang="lv-LV" sz="2800" b="1">
                <a:latin typeface="Arial"/>
                <a:cs typeface="Arial"/>
              </a:rPr>
              <a:t>Eiropas Parlamenta un Padomes Regulai</a:t>
            </a:r>
            <a:r>
              <a:rPr lang="lv-LV" sz="2800">
                <a:latin typeface="Arial"/>
                <a:cs typeface="Arial"/>
              </a:rPr>
              <a:t> (ES) 2024/900 (2024. gada 13. marts) par politiskās reklāmas </a:t>
            </a:r>
            <a:r>
              <a:rPr lang="lv-LV" sz="2800" b="1">
                <a:solidFill>
                  <a:srgbClr val="C00000"/>
                </a:solidFill>
                <a:latin typeface="Arial"/>
                <a:cs typeface="Arial"/>
              </a:rPr>
              <a:t>pārredzamību</a:t>
            </a:r>
            <a:r>
              <a:rPr lang="lv-LV" sz="2800">
                <a:latin typeface="Arial"/>
                <a:cs typeface="Arial"/>
              </a:rPr>
              <a:t> un </a:t>
            </a:r>
            <a:r>
              <a:rPr lang="lv-LV" sz="2800" b="1">
                <a:solidFill>
                  <a:srgbClr val="C00000"/>
                </a:solidFill>
                <a:latin typeface="Arial"/>
                <a:cs typeface="Arial"/>
              </a:rPr>
              <a:t>mērķorientēšanu</a:t>
            </a:r>
            <a:r>
              <a:rPr lang="lv-LV" sz="2800" dirty="0">
                <a:latin typeface="Arial"/>
                <a:cs typeface="Arial"/>
              </a:rPr>
              <a:t> </a:t>
            </a:r>
            <a:r>
              <a:rPr lang="lv-LV" sz="2800">
                <a:latin typeface="Arial"/>
                <a:cs typeface="Arial"/>
              </a:rPr>
              <a:t>noteiktajām prasībām</a:t>
            </a:r>
            <a:endParaRPr lang="lv-LV" sz="2000">
              <a:latin typeface="Arial"/>
              <a:cs typeface="Arial"/>
            </a:endParaRPr>
          </a:p>
          <a:p>
            <a:pPr algn="just"/>
            <a:endParaRPr lang="lv-LV" sz="2400"/>
          </a:p>
        </p:txBody>
      </p:sp>
    </p:spTree>
    <p:extLst>
      <p:ext uri="{BB962C8B-B14F-4D97-AF65-F5344CB8AC3E}">
        <p14:creationId xmlns:p14="http://schemas.microsoft.com/office/powerpoint/2010/main" val="19958187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B45D18-ABBA-45C4-1D36-5D0CB17FE9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C841064F-271D-EAE5-69F9-E0EF10F234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9768"/>
            <a:ext cx="9151630" cy="1519356"/>
            <a:chOff x="-1" y="-29768"/>
            <a:chExt cx="12202175" cy="1519356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12E06C1F-E402-7BA7-0955-F3069321F3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5341412" y="-5371175"/>
              <a:ext cx="1519350" cy="12202174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A3FA819A-F172-EF9D-2EFB-8F3B1A10D6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8917093" y="-1801610"/>
              <a:ext cx="1507122" cy="5063040"/>
            </a:xfrm>
            <a:prstGeom prst="rect">
              <a:avLst/>
            </a:prstGeom>
            <a:gradFill>
              <a:gsLst>
                <a:gs pos="5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49EBEB84-A12D-4048-4E41-0EB2215214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3100712" y="-3130481"/>
              <a:ext cx="1519356" cy="7720782"/>
            </a:xfrm>
            <a:prstGeom prst="rect">
              <a:avLst/>
            </a:prstGeom>
            <a:gradFill>
              <a:gsLst>
                <a:gs pos="2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A88D30C-CB61-F6D0-AF12-CF97FB05F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539" y="301843"/>
            <a:ext cx="8076811" cy="100353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lv-LV" sz="4000" b="1">
                <a:solidFill>
                  <a:srgbClr val="002060"/>
                </a:solidFill>
                <a:latin typeface="Arial Bold"/>
                <a:cs typeface="Arial Bold"/>
              </a:rPr>
              <a:t>IEROBEŽOJUMI UN TO PERIODS I</a:t>
            </a:r>
            <a:endParaRPr lang="en-US" sz="4000" b="1" kern="1200">
              <a:solidFill>
                <a:srgbClr val="002060"/>
              </a:solidFill>
              <a:latin typeface="Arial Bold"/>
              <a:cs typeface="Arial Bold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42A1BD0-C747-279F-A516-4E9BE2B6FB09}"/>
              </a:ext>
            </a:extLst>
          </p:cNvPr>
          <p:cNvSpPr txBox="1">
            <a:spLocks/>
          </p:cNvSpPr>
          <p:nvPr/>
        </p:nvSpPr>
        <p:spPr>
          <a:xfrm>
            <a:off x="347648" y="1692863"/>
            <a:ext cx="8344940" cy="486329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2"/>
              </a:buClr>
              <a:buSzPct val="11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SzPct val="110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SzPct val="110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SzPct val="11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SzPct val="11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lv-LV" sz="3200" b="1" dirty="0">
                <a:latin typeface="Arial"/>
                <a:cs typeface="Arial"/>
              </a:rPr>
              <a:t>PAL: </a:t>
            </a:r>
            <a:r>
              <a:rPr lang="lv-LV" sz="3200" b="1" dirty="0">
                <a:solidFill>
                  <a:srgbClr val="C00000"/>
                </a:solidFill>
                <a:latin typeface="Arial"/>
                <a:cs typeface="Arial"/>
              </a:rPr>
              <a:t>12</a:t>
            </a:r>
            <a:r>
              <a:rPr lang="en-US" sz="3200" b="1" dirty="0">
                <a:solidFill>
                  <a:srgbClr val="C00000"/>
                </a:solidFill>
                <a:latin typeface="Arial"/>
                <a:cs typeface="Arial"/>
              </a:rPr>
              <a:t>0</a:t>
            </a:r>
            <a:r>
              <a:rPr lang="en-US" sz="3200" dirty="0">
                <a:latin typeface="Arial"/>
                <a:cs typeface="Arial"/>
              </a:rPr>
              <a:t> </a:t>
            </a:r>
            <a:r>
              <a:rPr lang="en-US" sz="3200" dirty="0" err="1">
                <a:latin typeface="Arial"/>
                <a:cs typeface="Arial"/>
              </a:rPr>
              <a:t>dienas</a:t>
            </a:r>
            <a:r>
              <a:rPr lang="en-US" sz="3200" dirty="0">
                <a:latin typeface="Arial"/>
                <a:cs typeface="Arial"/>
              </a:rPr>
              <a:t> </a:t>
            </a:r>
            <a:r>
              <a:rPr lang="en-US" sz="3200" dirty="0" err="1">
                <a:latin typeface="Arial"/>
                <a:cs typeface="Arial"/>
              </a:rPr>
              <a:t>pirms</a:t>
            </a:r>
            <a:r>
              <a:rPr lang="en-US" sz="3200" dirty="0">
                <a:latin typeface="Arial"/>
                <a:cs typeface="Arial"/>
              </a:rPr>
              <a:t> </a:t>
            </a:r>
            <a:r>
              <a:rPr lang="lv-LV" sz="3200" dirty="0">
                <a:latin typeface="Arial"/>
                <a:cs typeface="Arial"/>
              </a:rPr>
              <a:t>vēlēšanu dienas sākas priekšvēlēšanu aģitācijas periods</a:t>
            </a:r>
            <a:endParaRPr lang="en-US" sz="3200" dirty="0">
              <a:latin typeface="Arial"/>
              <a:cs typeface="Arial"/>
            </a:endParaRPr>
          </a:p>
          <a:p>
            <a:pPr marL="114300" indent="0" algn="just">
              <a:buNone/>
            </a:pPr>
            <a:endParaRPr lang="lv-LV" sz="3200">
              <a:latin typeface="Arial"/>
              <a:cs typeface="Arial"/>
            </a:endParaRPr>
          </a:p>
          <a:p>
            <a:pPr marL="114300" indent="0">
              <a:buNone/>
            </a:pPr>
            <a:r>
              <a:rPr lang="lv-LV" sz="3200">
                <a:latin typeface="Arial"/>
                <a:cs typeface="Arial"/>
              </a:rPr>
              <a:t>Priekšvēlēšanu aģitācijas periodā elektroniskajam plašsaziņas līdzeklim jāņem </a:t>
            </a:r>
            <a:r>
              <a:rPr lang="lv-LV" sz="3200" dirty="0">
                <a:latin typeface="Arial"/>
                <a:cs typeface="Arial"/>
              </a:rPr>
              <a:t>vērā vispārīgajos un speciālajos likumos, kā arī vadlīnijās noteiktie ierobežojumi un pienākumi </a:t>
            </a:r>
          </a:p>
          <a:p>
            <a:pPr marL="114300" indent="0" algn="just">
              <a:buNone/>
            </a:pPr>
            <a:endParaRPr lang="lv-LV" sz="3200">
              <a:latin typeface="Arial"/>
              <a:cs typeface="Arial"/>
            </a:endParaRPr>
          </a:p>
          <a:p>
            <a:pPr marL="114300" indent="0" algn="just">
              <a:buNone/>
            </a:pPr>
            <a:r>
              <a:rPr lang="lv-LV" sz="3200">
                <a:latin typeface="Arial"/>
                <a:cs typeface="Arial"/>
              </a:rPr>
              <a:t>Priekšvēlēšanu aģitācijas periods pirms 2026.gada Saeimas vēlēšanām sākas no </a:t>
            </a:r>
            <a:r>
              <a:rPr lang="lv-LV" sz="3200" b="1" u="sng">
                <a:solidFill>
                  <a:srgbClr val="C00000"/>
                </a:solidFill>
                <a:latin typeface="Arial"/>
                <a:cs typeface="Arial"/>
              </a:rPr>
              <a:t>2026.gada 6.jūnija</a:t>
            </a:r>
            <a:endParaRPr lang="en-US" sz="3200" b="1" u="sng">
              <a:solidFill>
                <a:srgbClr val="C00000"/>
              </a:solidFill>
              <a:latin typeface="Arial"/>
              <a:cs typeface="Arial"/>
            </a:endParaRPr>
          </a:p>
          <a:p>
            <a:pPr marL="571500" indent="-457200" algn="just"/>
            <a:endParaRPr lang="lv-LV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/>
            <a:endParaRPr lang="en-US" sz="1700"/>
          </a:p>
          <a:p>
            <a:pPr marL="0"/>
            <a:endParaRPr lang="en-US" sz="1700"/>
          </a:p>
          <a:p>
            <a:endParaRPr lang="en-US" sz="1700"/>
          </a:p>
          <a:p>
            <a:endParaRPr lang="en-US" sz="1700"/>
          </a:p>
          <a:p>
            <a:endParaRPr lang="en-US" sz="1700"/>
          </a:p>
        </p:txBody>
      </p:sp>
    </p:spTree>
    <p:extLst>
      <p:ext uri="{BB962C8B-B14F-4D97-AF65-F5344CB8AC3E}">
        <p14:creationId xmlns:p14="http://schemas.microsoft.com/office/powerpoint/2010/main" val="94510041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3407B0-8A6F-3E92-44A6-19213F83A4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0B3E8EA3-F1BA-9823-CCA0-BE4C7D16E5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9768"/>
            <a:ext cx="9151630" cy="1519356"/>
            <a:chOff x="-1" y="-29768"/>
            <a:chExt cx="12202175" cy="1519356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038A774-429C-126E-FD92-81E58C339B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5341412" y="-5371175"/>
              <a:ext cx="1519350" cy="12202174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2262C39A-FADD-8EA4-28C9-78C8FBDA9A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8917093" y="-1801610"/>
              <a:ext cx="1507122" cy="5063040"/>
            </a:xfrm>
            <a:prstGeom prst="rect">
              <a:avLst/>
            </a:prstGeom>
            <a:gradFill>
              <a:gsLst>
                <a:gs pos="5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2A9DA41E-B07D-FCBB-1493-44FA5FD491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3100712" y="-3130481"/>
              <a:ext cx="1519356" cy="7720782"/>
            </a:xfrm>
            <a:prstGeom prst="rect">
              <a:avLst/>
            </a:prstGeom>
            <a:gradFill>
              <a:gsLst>
                <a:gs pos="2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8D3069C-2DD1-A7D0-CA68-5FDA61B26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301" y="257651"/>
            <a:ext cx="7857832" cy="100353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lv-LV" sz="4000" b="1">
                <a:solidFill>
                  <a:srgbClr val="002060"/>
                </a:solidFill>
                <a:latin typeface="Arial Bold"/>
                <a:cs typeface="Arial Bold"/>
              </a:rPr>
              <a:t>POLITISKĀS REKLĀMAS REGULAS PRASĪBAS MEDIJIEM II</a:t>
            </a:r>
            <a:endParaRPr lang="en-US" sz="4000" b="1" kern="1200">
              <a:solidFill>
                <a:srgbClr val="002060"/>
              </a:solidFill>
              <a:latin typeface="Arial Bold"/>
              <a:cs typeface="Arial Bold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E7EAD7-FDC3-07FB-9453-ED536555FF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953593"/>
            <a:ext cx="5836742" cy="3144990"/>
          </a:xfrm>
        </p:spPr>
        <p:txBody>
          <a:bodyPr vert="horz" lIns="91440" tIns="45720" rIns="91440" bIns="45720" rtlCol="0">
            <a:normAutofit/>
          </a:bodyPr>
          <a:lstStyle/>
          <a:p>
            <a:pPr marL="0"/>
            <a:endParaRPr lang="en-US" sz="1700"/>
          </a:p>
          <a:p>
            <a:pPr marL="0"/>
            <a:endParaRPr lang="en-US" sz="1700"/>
          </a:p>
          <a:p>
            <a:endParaRPr lang="en-US" sz="1700"/>
          </a:p>
          <a:p>
            <a:endParaRPr lang="en-US" sz="1700"/>
          </a:p>
          <a:p>
            <a:endParaRPr lang="en-US" sz="17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489D12-8785-27A2-E308-BD3D75208A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308" y="1599628"/>
            <a:ext cx="8459381" cy="220058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F5F30D4-A3AA-E7BD-4D63-6B8B63591F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125" y="4028615"/>
            <a:ext cx="8411749" cy="133368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AAB0A81-CB4A-66F6-DC48-63569D263625}"/>
              </a:ext>
            </a:extLst>
          </p:cNvPr>
          <p:cNvSpPr txBox="1"/>
          <p:nvPr/>
        </p:nvSpPr>
        <p:spPr>
          <a:xfrm>
            <a:off x="342308" y="5520425"/>
            <a:ext cx="8411749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lv-LV" sz="2000" b="1" i="1" u="sng"/>
              <a:t>Pieejama: https://eur-lex.europa.eu/legal-content/LV/TXT/?uri=CELEX:32025R1410</a:t>
            </a:r>
          </a:p>
        </p:txBody>
      </p:sp>
    </p:spTree>
    <p:extLst>
      <p:ext uri="{BB962C8B-B14F-4D97-AF65-F5344CB8AC3E}">
        <p14:creationId xmlns:p14="http://schemas.microsoft.com/office/powerpoint/2010/main" val="116894662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D8FE780-A2B4-6E5C-73C4-254E8E32E1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3A56C-CA3A-4E89-BC65-6580637F7A80}" type="slidenum">
              <a:rPr lang="lv-LV" smtClean="0"/>
              <a:pPr/>
              <a:t>41</a:t>
            </a:fld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55973B-52FB-22E3-4637-83604A777A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075" y="1620686"/>
            <a:ext cx="8705850" cy="447675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lv-LV" sz="2800" b="1">
                <a:latin typeface="Arial"/>
                <a:cs typeface="Arial"/>
              </a:rPr>
              <a:t>Pirms katras </a:t>
            </a:r>
            <a:r>
              <a:rPr lang="lv-LV" sz="2800">
                <a:latin typeface="Arial"/>
                <a:cs typeface="Arial"/>
              </a:rPr>
              <a:t>programmā izvietotās priekšvēlēšanu aģitācijas </a:t>
            </a:r>
            <a:r>
              <a:rPr lang="lv-LV" sz="2800" b="1">
                <a:latin typeface="Arial"/>
                <a:cs typeface="Arial"/>
              </a:rPr>
              <a:t>un uzreiz pēc tās </a:t>
            </a:r>
            <a:r>
              <a:rPr lang="lv-LV" sz="2800">
                <a:latin typeface="Arial"/>
                <a:cs typeface="Arial"/>
              </a:rPr>
              <a:t>skaidri un nepārprotami jānorāda, kurš aģitācijas veicējs to ir apmaksājis </a:t>
            </a:r>
          </a:p>
          <a:p>
            <a:pPr marL="0" indent="0">
              <a:buNone/>
            </a:pPr>
            <a:endParaRPr lang="lv-LV" sz="2800" dirty="0">
              <a:latin typeface="Arial"/>
              <a:cs typeface="Arial"/>
            </a:endParaRPr>
          </a:p>
          <a:p>
            <a:pPr marL="0" indent="0" algn="ctr">
              <a:buNone/>
            </a:pPr>
            <a:r>
              <a:rPr lang="lv-LV" sz="2800" b="1">
                <a:solidFill>
                  <a:srgbClr val="C00000"/>
                </a:solidFill>
                <a:latin typeface="Arial"/>
                <a:cs typeface="Arial"/>
              </a:rPr>
              <a:t>Netiek norādīts aģitācijas apmaksātājs = slēpta priekšvēlēšanu aģitācija </a:t>
            </a:r>
          </a:p>
        </p:txBody>
      </p:sp>
    </p:spTree>
    <p:extLst>
      <p:ext uri="{BB962C8B-B14F-4D97-AF65-F5344CB8AC3E}">
        <p14:creationId xmlns:p14="http://schemas.microsoft.com/office/powerpoint/2010/main" val="335101208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B29080-5D23-750F-B261-81DAF4CE9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50F3FECE-FF17-7A97-50B3-6A050FB31E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9768"/>
            <a:ext cx="9151630" cy="1519356"/>
            <a:chOff x="-1" y="-29768"/>
            <a:chExt cx="12202175" cy="1519356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1AD15CB2-062C-F358-D12A-3EA981C5D1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5341412" y="-5371175"/>
              <a:ext cx="1519350" cy="12202174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095355F-FFB8-1131-E562-915009E876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8917093" y="-1801610"/>
              <a:ext cx="1507122" cy="5063040"/>
            </a:xfrm>
            <a:prstGeom prst="rect">
              <a:avLst/>
            </a:prstGeom>
            <a:gradFill>
              <a:gsLst>
                <a:gs pos="5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22E938FE-2E8E-4530-01C6-08B2F59648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3100712" y="-3130481"/>
              <a:ext cx="1519356" cy="7720782"/>
            </a:xfrm>
            <a:prstGeom prst="rect">
              <a:avLst/>
            </a:prstGeom>
            <a:gradFill>
              <a:gsLst>
                <a:gs pos="2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366AF57-A6F2-33B5-EF0A-F02569C3F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301" y="257651"/>
            <a:ext cx="7857832" cy="100353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lv-LV" sz="4000" b="1">
                <a:solidFill>
                  <a:srgbClr val="002060"/>
                </a:solidFill>
                <a:latin typeface="Arial Bold"/>
                <a:cs typeface="Arial Bold"/>
              </a:rPr>
              <a:t>EPL PIENĀKUMS IESNIEGT REKLĀMAS IZCENOJUMUS</a:t>
            </a:r>
            <a:endParaRPr lang="en-US" sz="4000" b="1" kern="1200">
              <a:solidFill>
                <a:srgbClr val="002060"/>
              </a:solidFill>
              <a:latin typeface="Arial Bold"/>
              <a:cs typeface="Arial Bold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06F0F0-013C-5338-1A83-5554B10D34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953593"/>
            <a:ext cx="5836742" cy="3144990"/>
          </a:xfrm>
        </p:spPr>
        <p:txBody>
          <a:bodyPr vert="horz" lIns="91440" tIns="45720" rIns="91440" bIns="45720" rtlCol="0">
            <a:normAutofit/>
          </a:bodyPr>
          <a:lstStyle/>
          <a:p>
            <a:pPr marL="0"/>
            <a:endParaRPr lang="en-US" sz="1700"/>
          </a:p>
          <a:p>
            <a:pPr marL="0"/>
            <a:endParaRPr lang="en-US" sz="1700"/>
          </a:p>
          <a:p>
            <a:endParaRPr lang="en-US" sz="1700"/>
          </a:p>
          <a:p>
            <a:endParaRPr lang="en-US" sz="1700"/>
          </a:p>
          <a:p>
            <a:endParaRPr lang="en-US" sz="17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664684-F86F-3422-4FA5-38B3A935B973}"/>
              </a:ext>
            </a:extLst>
          </p:cNvPr>
          <p:cNvSpPr txBox="1"/>
          <p:nvPr/>
        </p:nvSpPr>
        <p:spPr>
          <a:xfrm>
            <a:off x="263954" y="2051612"/>
            <a:ext cx="8616091" cy="350865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lv-LV" sz="3200" dirty="0">
                <a:latin typeface="Arial"/>
                <a:cs typeface="Arial"/>
              </a:rPr>
              <a:t>Ja </a:t>
            </a:r>
            <a:r>
              <a:rPr lang="pt-BR" sz="3200" b="1" dirty="0" err="1">
                <a:solidFill>
                  <a:srgbClr val="C00000"/>
                </a:solidFill>
                <a:latin typeface="Arial"/>
                <a:cs typeface="Arial"/>
              </a:rPr>
              <a:t>līdz</a:t>
            </a:r>
            <a:r>
              <a:rPr lang="pt-BR" sz="3200" b="1" dirty="0">
                <a:solidFill>
                  <a:srgbClr val="C00000"/>
                </a:solidFill>
                <a:latin typeface="Arial"/>
                <a:cs typeface="Arial"/>
              </a:rPr>
              <a:t> 2026. </a:t>
            </a:r>
            <a:r>
              <a:rPr lang="pt-BR" sz="3200" b="1" dirty="0" err="1">
                <a:solidFill>
                  <a:srgbClr val="C00000"/>
                </a:solidFill>
                <a:latin typeface="Arial"/>
                <a:cs typeface="Arial"/>
              </a:rPr>
              <a:t>gada</a:t>
            </a:r>
            <a:r>
              <a:rPr lang="pt-BR" sz="3200" b="1" dirty="0">
                <a:solidFill>
                  <a:srgbClr val="C00000"/>
                </a:solidFill>
                <a:latin typeface="Arial"/>
                <a:cs typeface="Arial"/>
              </a:rPr>
              <a:t> 6. </a:t>
            </a:r>
            <a:r>
              <a:rPr lang="pt-BR" sz="3200" b="1" dirty="0" err="1">
                <a:solidFill>
                  <a:srgbClr val="C00000"/>
                </a:solidFill>
                <a:latin typeface="Arial"/>
                <a:cs typeface="Arial"/>
              </a:rPr>
              <a:t>maijam</a:t>
            </a:r>
            <a:r>
              <a:rPr lang="lv-LV" sz="3200" dirty="0">
                <a:latin typeface="Arial"/>
                <a:cs typeface="Arial"/>
              </a:rPr>
              <a:t> EPL nav nosūtījis NEPLP  priekšvēlēšanu aģitācijas raidlaika izcenojumus, ieskaitot plānotās atlaides un atlaižu piemērošanas kritērijus visam priekšvēlēšanu aģitācijas periodam, tad aģitācijas izvietošana programmā </a:t>
            </a:r>
            <a:r>
              <a:rPr lang="lv-LV" sz="3200" dirty="0">
                <a:solidFill>
                  <a:srgbClr val="C00000"/>
                </a:solidFill>
                <a:latin typeface="Arial"/>
                <a:cs typeface="Arial"/>
              </a:rPr>
              <a:t>nav tiesiska</a:t>
            </a:r>
            <a:endParaRPr lang="lv-LV" sz="3200">
              <a:solidFill>
                <a:srgbClr val="C00000"/>
              </a:solidFill>
              <a:latin typeface="Arial"/>
              <a:cs typeface="Arial"/>
            </a:endParaRPr>
          </a:p>
          <a:p>
            <a:pPr marL="0" indent="0" algn="just">
              <a:buNone/>
            </a:pPr>
            <a:endParaRPr lang="lv-LV" sz="3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639917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8DD77349-6ADE-99FE-8E04-12919EE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9768"/>
            <a:ext cx="9151630" cy="1519356"/>
            <a:chOff x="-1" y="-29768"/>
            <a:chExt cx="12202175" cy="1519356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D5B2B92C-44DF-B41D-C67A-EBF175DF52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5341412" y="-5371175"/>
              <a:ext cx="1519350" cy="12202174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41EB2F1-D26A-D7C9-E9AC-B63BE629A2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8917093" y="-1801610"/>
              <a:ext cx="1507122" cy="5063040"/>
            </a:xfrm>
            <a:prstGeom prst="rect">
              <a:avLst/>
            </a:prstGeom>
            <a:gradFill>
              <a:gsLst>
                <a:gs pos="5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96D16430-53D3-47E5-F4B8-B441E710D4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3100712" y="-3130481"/>
              <a:ext cx="1519356" cy="7720782"/>
            </a:xfrm>
            <a:prstGeom prst="rect">
              <a:avLst/>
            </a:prstGeom>
            <a:gradFill>
              <a:gsLst>
                <a:gs pos="2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B445DD8-9E1B-4CC9-99AF-78E1987E6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301" y="257651"/>
            <a:ext cx="7857832" cy="100353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lv-LV" sz="4000" b="1">
                <a:solidFill>
                  <a:srgbClr val="002060"/>
                </a:solidFill>
                <a:latin typeface="Arial Bold"/>
                <a:cs typeface="Arial Bold"/>
              </a:rPr>
              <a:t>SAMAKSA</a:t>
            </a:r>
            <a:endParaRPr lang="en-US" sz="4000" b="1" kern="1200">
              <a:solidFill>
                <a:srgbClr val="002060"/>
              </a:solidFill>
              <a:latin typeface="Arial Bold"/>
              <a:cs typeface="Arial Bold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D06AD8-94D5-4139-896E-B46C55CE73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953593"/>
            <a:ext cx="5836742" cy="3144990"/>
          </a:xfrm>
        </p:spPr>
        <p:txBody>
          <a:bodyPr vert="horz" lIns="91440" tIns="45720" rIns="91440" bIns="45720" rtlCol="0">
            <a:normAutofit/>
          </a:bodyPr>
          <a:lstStyle/>
          <a:p>
            <a:pPr marL="0"/>
            <a:endParaRPr lang="en-US" sz="1700"/>
          </a:p>
          <a:p>
            <a:pPr marL="0"/>
            <a:endParaRPr lang="en-US" sz="1700"/>
          </a:p>
          <a:p>
            <a:endParaRPr lang="en-US" sz="1700"/>
          </a:p>
          <a:p>
            <a:endParaRPr lang="en-US" sz="1700"/>
          </a:p>
          <a:p>
            <a:endParaRPr lang="en-US" sz="17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6AFC41-517D-F5B9-46AA-821A815510F3}"/>
              </a:ext>
            </a:extLst>
          </p:cNvPr>
          <p:cNvSpPr txBox="1"/>
          <p:nvPr/>
        </p:nvSpPr>
        <p:spPr>
          <a:xfrm>
            <a:off x="263954" y="1764774"/>
            <a:ext cx="8616091" cy="498598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lv-LV" sz="2500" b="1" dirty="0">
                <a:solidFill>
                  <a:srgbClr val="C00000"/>
                </a:solidFill>
                <a:latin typeface="Arial"/>
                <a:cs typeface="Arial"/>
              </a:rPr>
              <a:t>Samaksa =  jebkāda atlīdzība, tajā skaitā </a:t>
            </a:r>
            <a:r>
              <a:rPr lang="lv-LV" sz="2500" dirty="0">
                <a:solidFill>
                  <a:srgbClr val="2B388D"/>
                </a:solidFill>
                <a:latin typeface="Arial"/>
                <a:cs typeface="Arial"/>
              </a:rPr>
              <a:t>jebkuri</a:t>
            </a:r>
            <a:r>
              <a:rPr lang="lv-LV" sz="2500" dirty="0">
                <a:latin typeface="Arial"/>
                <a:cs typeface="Arial"/>
              </a:rPr>
              <a:t> mantiski </a:t>
            </a:r>
            <a:r>
              <a:rPr lang="lv-LV" sz="2500">
                <a:latin typeface="Arial"/>
                <a:cs typeface="Arial"/>
              </a:rPr>
              <a:t>labumi, pakalpojumi, tiesību nodošana, atbrīvošana no pienākuma, atteikšanās no kādām tiesībām par 	labu </a:t>
            </a:r>
            <a:r>
              <a:rPr lang="lv-LV" sz="2500" dirty="0">
                <a:latin typeface="Arial"/>
                <a:cs typeface="Arial"/>
              </a:rPr>
              <a:t>citai personai u.c. (PAL 1.panta 5.punkts)</a:t>
            </a:r>
            <a:endParaRPr lang="lv-LV" dirty="0">
              <a:cs typeface="Arial"/>
            </a:endParaRPr>
          </a:p>
          <a:p>
            <a:pPr marL="0" indent="0">
              <a:buNone/>
            </a:pPr>
            <a:endParaRPr lang="lv-LV" sz="25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lv-LV" sz="2800" u="sng">
                <a:latin typeface="Arial"/>
                <a:cs typeface="Arial"/>
              </a:rPr>
              <a:t>Samaksa var nebūt naudas izteiksmē!</a:t>
            </a:r>
          </a:p>
          <a:p>
            <a:pPr marL="0" indent="0">
              <a:buNone/>
            </a:pPr>
            <a:endParaRPr lang="lv-LV" sz="2500" u="sng" dirty="0">
              <a:latin typeface="Arial"/>
              <a:cs typeface="Arial"/>
            </a:endParaRPr>
          </a:p>
          <a:p>
            <a:pPr algn="just"/>
            <a:r>
              <a:rPr lang="lv-LV" sz="2800">
                <a:latin typeface="Arial"/>
                <a:cs typeface="Arial"/>
              </a:rPr>
              <a:t>Par samaksu uzskatāma arī atsvabināšana no samaksas pienākuma</a:t>
            </a:r>
          </a:p>
          <a:p>
            <a:pPr algn="just"/>
            <a:r>
              <a:rPr lang="lv-LV" sz="2800">
                <a:latin typeface="Arial"/>
                <a:cs typeface="Arial"/>
              </a:rPr>
              <a:t>Ja EPL atbrīvojis kādu no samaksas pienākuma, secināms, ka priekšvēlēšanu aģitācija norit uz EPL rēķina</a:t>
            </a:r>
          </a:p>
        </p:txBody>
      </p:sp>
    </p:spTree>
    <p:extLst>
      <p:ext uri="{BB962C8B-B14F-4D97-AF65-F5344CB8AC3E}">
        <p14:creationId xmlns:p14="http://schemas.microsoft.com/office/powerpoint/2010/main" val="3708559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8DD77349-6ADE-99FE-8E04-12919EE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9768"/>
            <a:ext cx="9151630" cy="1519356"/>
            <a:chOff x="-1" y="-29768"/>
            <a:chExt cx="12202175" cy="1519356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D5B2B92C-44DF-B41D-C67A-EBF175DF52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5341412" y="-5371175"/>
              <a:ext cx="1519350" cy="12202174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41EB2F1-D26A-D7C9-E9AC-B63BE629A2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8917093" y="-1801610"/>
              <a:ext cx="1507122" cy="5063040"/>
            </a:xfrm>
            <a:prstGeom prst="rect">
              <a:avLst/>
            </a:prstGeom>
            <a:gradFill>
              <a:gsLst>
                <a:gs pos="5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96D16430-53D3-47E5-F4B8-B441E710D4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3100712" y="-3130481"/>
              <a:ext cx="1519356" cy="7720782"/>
            </a:xfrm>
            <a:prstGeom prst="rect">
              <a:avLst/>
            </a:prstGeom>
            <a:gradFill>
              <a:gsLst>
                <a:gs pos="2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B445DD8-9E1B-4CC9-99AF-78E1987E6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301" y="257651"/>
            <a:ext cx="7857832" cy="100353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lv-LV" sz="4000" b="1" kern="1200">
                <a:solidFill>
                  <a:srgbClr val="002060"/>
                </a:solidFill>
                <a:latin typeface="Arial"/>
                <a:cs typeface="Arial"/>
              </a:rPr>
              <a:t>TIESU PRAKSE  I</a:t>
            </a:r>
            <a:endParaRPr lang="en-US" sz="4000" b="1" kern="120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D06AD8-94D5-4139-896E-B46C55CE73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953593"/>
            <a:ext cx="5836742" cy="3144990"/>
          </a:xfrm>
        </p:spPr>
        <p:txBody>
          <a:bodyPr vert="horz" lIns="91440" tIns="45720" rIns="91440" bIns="45720" rtlCol="0">
            <a:normAutofit/>
          </a:bodyPr>
          <a:lstStyle/>
          <a:p>
            <a:pPr marL="0"/>
            <a:endParaRPr lang="en-US" sz="1700"/>
          </a:p>
          <a:p>
            <a:pPr marL="0"/>
            <a:endParaRPr lang="en-US" sz="1700"/>
          </a:p>
          <a:p>
            <a:endParaRPr lang="en-US" sz="1700"/>
          </a:p>
          <a:p>
            <a:endParaRPr lang="en-US" sz="1700"/>
          </a:p>
          <a:p>
            <a:endParaRPr lang="en-US" sz="17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6AFC41-517D-F5B9-46AA-821A815510F3}"/>
              </a:ext>
            </a:extLst>
          </p:cNvPr>
          <p:cNvSpPr txBox="1"/>
          <p:nvPr/>
        </p:nvSpPr>
        <p:spPr>
          <a:xfrm>
            <a:off x="263954" y="1764774"/>
            <a:ext cx="8616091" cy="583236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lv-LV" sz="2500">
                <a:effectLst/>
                <a:latin typeface="Arial"/>
                <a:ea typeface="Calibri"/>
                <a:cs typeface="Arial"/>
              </a:rPr>
              <a:t>«PAL 3. panta pirmajā daļā paredzētā administratīvā pārkāpuma sastāva konstruēšanai </a:t>
            </a:r>
            <a:r>
              <a:rPr lang="lv-LV" sz="2500" b="1" u="sng">
                <a:effectLst/>
                <a:latin typeface="Arial"/>
                <a:ea typeface="Calibri"/>
                <a:cs typeface="Arial"/>
              </a:rPr>
              <a:t>nav jākonstatē un jāiegūst pierādījumi</a:t>
            </a:r>
            <a:r>
              <a:rPr lang="lv-LV" sz="2500" b="1" dirty="0">
                <a:effectLst/>
                <a:latin typeface="Arial"/>
                <a:ea typeface="Calibri"/>
                <a:cs typeface="Arial"/>
              </a:rPr>
              <a:t> </a:t>
            </a:r>
            <a:r>
              <a:rPr lang="lv-LV" sz="2500" b="1" u="sng">
                <a:effectLst/>
                <a:latin typeface="Arial"/>
                <a:ea typeface="Calibri"/>
                <a:cs typeface="Arial"/>
              </a:rPr>
              <a:t>par atlīdzības devēju un atlīdzības došanas apmēru un faktu</a:t>
            </a:r>
            <a:r>
              <a:rPr lang="lv-LV" sz="2500">
                <a:effectLst/>
                <a:latin typeface="Arial"/>
                <a:ea typeface="Calibri"/>
                <a:cs typeface="Arial"/>
              </a:rPr>
              <a:t>.»</a:t>
            </a:r>
          </a:p>
          <a:p>
            <a:pPr algn="just"/>
            <a:endParaRPr lang="lv-LV" sz="2500" dirty="0">
              <a:effectLst/>
              <a:latin typeface="Arial"/>
              <a:ea typeface="Calibri" panose="020F0502020204030204" pitchFamily="34" charset="0"/>
              <a:cs typeface="Arial"/>
            </a:endParaRPr>
          </a:p>
          <a:p>
            <a:pPr algn="just"/>
            <a:r>
              <a:rPr lang="lv-LV" sz="2500">
                <a:effectLst/>
                <a:latin typeface="Arial"/>
                <a:ea typeface="Calibri"/>
                <a:cs typeface="Arial"/>
              </a:rPr>
              <a:t>«Ja </a:t>
            </a:r>
            <a:r>
              <a:rPr lang="lv-LV" sz="2500">
                <a:latin typeface="Arial"/>
                <a:ea typeface="Calibri"/>
                <a:cs typeface="Arial"/>
              </a:rPr>
              <a:t>plašsaziņas līdzeklis, kura darbība ir raksturojama kā darbība peļņas gūšanas nolūkā,  atbrīvojis kādu no samaksas pienākuma, </a:t>
            </a:r>
            <a:r>
              <a:rPr lang="lv-LV" sz="2500" u="sng">
                <a:latin typeface="Arial"/>
                <a:ea typeface="Calibri"/>
                <a:cs typeface="Arial"/>
              </a:rPr>
              <a:t>tad secināms, ka priekšvēlēšanu aģitācija norit uz elektroniskā plašsaziņas līdzekļa rēķina</a:t>
            </a:r>
            <a:r>
              <a:rPr lang="lv-LV" sz="2500">
                <a:latin typeface="Arial"/>
                <a:ea typeface="Calibri"/>
                <a:cs typeface="Arial"/>
              </a:rPr>
              <a:t>, </a:t>
            </a:r>
            <a:r>
              <a:rPr lang="lv-LV" sz="2500">
                <a:effectLst/>
                <a:latin typeface="Arial"/>
                <a:ea typeface="Calibri"/>
                <a:cs typeface="Arial"/>
              </a:rPr>
              <a:t>to pamato arī apstāklis, ka elektroniskie plašsaziņas līdzekļi nosaka samaksu par aģitācijas </a:t>
            </a:r>
            <a:r>
              <a:rPr lang="lv-LV" sz="2500">
                <a:latin typeface="Arial"/>
                <a:ea typeface="Calibri"/>
                <a:cs typeface="Arial"/>
              </a:rPr>
              <a:t>m</a:t>
            </a:r>
            <a:r>
              <a:rPr lang="lv-LV" sz="2500">
                <a:effectLst/>
                <a:latin typeface="Arial"/>
                <a:ea typeface="Calibri"/>
                <a:cs typeface="Arial"/>
              </a:rPr>
              <a:t>ateriālu izvietošanu.»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lv-LV" sz="2400"/>
          </a:p>
          <a:p>
            <a:pPr marL="0" indent="0" algn="just">
              <a:buNone/>
            </a:pPr>
            <a:endParaRPr lang="lv-LV" sz="2400"/>
          </a:p>
          <a:p>
            <a:pPr algn="just"/>
            <a:endParaRPr lang="lv-LV" sz="25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lv-LV" sz="2500">
              <a:latin typeface="Times New Roman" panose="02020603050405020304" pitchFamily="18" charset="0"/>
              <a:ea typeface="MS PGothic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790782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8DD77349-6ADE-99FE-8E04-12919EE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9768"/>
            <a:ext cx="9151630" cy="1519356"/>
            <a:chOff x="-1" y="-29768"/>
            <a:chExt cx="12202175" cy="1519356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D5B2B92C-44DF-B41D-C67A-EBF175DF52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5341412" y="-5371175"/>
              <a:ext cx="1519350" cy="12202174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41EB2F1-D26A-D7C9-E9AC-B63BE629A2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8917093" y="-1801610"/>
              <a:ext cx="1507122" cy="5063040"/>
            </a:xfrm>
            <a:prstGeom prst="rect">
              <a:avLst/>
            </a:prstGeom>
            <a:gradFill>
              <a:gsLst>
                <a:gs pos="5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96D16430-53D3-47E5-F4B8-B441E710D4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3100712" y="-3130481"/>
              <a:ext cx="1519356" cy="7720782"/>
            </a:xfrm>
            <a:prstGeom prst="rect">
              <a:avLst/>
            </a:prstGeom>
            <a:gradFill>
              <a:gsLst>
                <a:gs pos="2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B445DD8-9E1B-4CC9-99AF-78E1987E6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301" y="257651"/>
            <a:ext cx="7857832" cy="100353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lv-LV" sz="4000" b="1" kern="1200">
                <a:solidFill>
                  <a:srgbClr val="002060"/>
                </a:solidFill>
                <a:latin typeface="Arial Bold"/>
                <a:cs typeface="Arial Bold"/>
              </a:rPr>
              <a:t>TIESU PRAKSE II</a:t>
            </a:r>
            <a:endParaRPr lang="en-US" sz="4000" b="1" kern="1200">
              <a:solidFill>
                <a:srgbClr val="002060"/>
              </a:solidFill>
              <a:latin typeface="Arial Bold"/>
              <a:cs typeface="Arial Bold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D06AD8-94D5-4139-896E-B46C55CE73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953593"/>
            <a:ext cx="5836742" cy="3144990"/>
          </a:xfrm>
        </p:spPr>
        <p:txBody>
          <a:bodyPr vert="horz" lIns="91440" tIns="45720" rIns="91440" bIns="45720" rtlCol="0">
            <a:normAutofit/>
          </a:bodyPr>
          <a:lstStyle/>
          <a:p>
            <a:pPr marL="0"/>
            <a:endParaRPr lang="en-US" sz="1700"/>
          </a:p>
          <a:p>
            <a:pPr marL="0"/>
            <a:endParaRPr lang="en-US" sz="1700"/>
          </a:p>
          <a:p>
            <a:endParaRPr lang="en-US" sz="1700"/>
          </a:p>
          <a:p>
            <a:endParaRPr lang="en-US" sz="1700"/>
          </a:p>
          <a:p>
            <a:endParaRPr lang="en-US" sz="17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6AFC41-517D-F5B9-46AA-821A815510F3}"/>
              </a:ext>
            </a:extLst>
          </p:cNvPr>
          <p:cNvSpPr txBox="1"/>
          <p:nvPr/>
        </p:nvSpPr>
        <p:spPr>
          <a:xfrm>
            <a:off x="263954" y="1764774"/>
            <a:ext cx="8616091" cy="626325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lv-LV" sz="2500" i="1">
                <a:latin typeface="Arial"/>
                <a:cs typeface="Arial"/>
              </a:rPr>
              <a:t>«Ja kādā no elektroniskā plašsaziņas līdzekļa raidījumiem izplatīta slēpta priekšvēlēšanu aģitācija, nav nozīmes tam, ka programmā </a:t>
            </a:r>
            <a:r>
              <a:rPr lang="lv-LV" sz="2500" i="1">
                <a:effectLst/>
                <a:latin typeface="Arial"/>
                <a:ea typeface="Calibri" panose="020F0502020204030204" pitchFamily="34" charset="0"/>
                <a:cs typeface="Arial"/>
              </a:rPr>
              <a:t>demonstrēti vēl </a:t>
            </a:r>
            <a:r>
              <a:rPr lang="lv-LV" sz="2500" i="1">
                <a:latin typeface="Arial"/>
                <a:ea typeface="Calibri" panose="020F0502020204030204" pitchFamily="34" charset="0"/>
                <a:cs typeface="Arial"/>
              </a:rPr>
              <a:t>citi </a:t>
            </a:r>
            <a:r>
              <a:rPr lang="lv-LV" sz="2500" i="1">
                <a:effectLst/>
                <a:latin typeface="Arial"/>
                <a:ea typeface="Calibri" panose="020F0502020204030204" pitchFamily="34" charset="0"/>
                <a:cs typeface="Arial"/>
              </a:rPr>
              <a:t>raidījumi, jo </a:t>
            </a:r>
            <a:r>
              <a:rPr lang="lv-LV" sz="2500" i="1" u="sng">
                <a:effectLst/>
                <a:latin typeface="Arial"/>
                <a:ea typeface="Calibri" panose="020F0502020204030204" pitchFamily="34" charset="0"/>
                <a:cs typeface="Arial"/>
              </a:rPr>
              <a:t>raidījumu dažādība pati par sevi nedod tiesības kādu no tiem veidot, lai acīmredzami popularizētu kādu konkrētu politisko spēku</a:t>
            </a:r>
            <a:r>
              <a:rPr lang="lv-LV" sz="2500" i="1">
                <a:effectLst/>
                <a:latin typeface="Arial"/>
                <a:ea typeface="Calibri" panose="020F0502020204030204" pitchFamily="34" charset="0"/>
                <a:cs typeface="Arial"/>
              </a:rPr>
              <a:t>.»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lv-LV" sz="2500" i="1" dirty="0">
              <a:effectLst/>
              <a:latin typeface="Arial"/>
              <a:ea typeface="Calibri" panose="020F0502020204030204" pitchFamily="34" charset="0"/>
              <a:cs typeface="Arial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lv-LV" sz="2500" i="1">
                <a:effectLst/>
                <a:latin typeface="Arial"/>
                <a:ea typeface="Calibri" panose="020F0502020204030204" pitchFamily="34" charset="0"/>
                <a:cs typeface="Arial"/>
              </a:rPr>
              <a:t>«Nav nozīmes apstāklim, </a:t>
            </a:r>
            <a:r>
              <a:rPr lang="lv-LV" sz="2500" i="1" u="sng">
                <a:effectLst/>
                <a:latin typeface="Arial"/>
                <a:ea typeface="Calibri" panose="020F0502020204030204" pitchFamily="34" charset="0"/>
                <a:cs typeface="Arial"/>
              </a:rPr>
              <a:t>vai attiecīgais deputāta amata kandidāts vēlēšanās ir ievēlēts vai nē</a:t>
            </a:r>
            <a:r>
              <a:rPr lang="lv-LV" sz="2500" i="1">
                <a:effectLst/>
                <a:latin typeface="Arial"/>
                <a:ea typeface="Calibri" panose="020F0502020204030204" pitchFamily="34" charset="0"/>
                <a:cs typeface="Arial"/>
              </a:rPr>
              <a:t>, jo PAL paredzēta atbildība par aģitācijas noteikumu pārkāpumiem, lai nodrošinātu likumīgas vēlēšanas.»</a:t>
            </a:r>
            <a:endParaRPr lang="lv-LV" sz="2500" i="1" dirty="0">
              <a:effectLst/>
              <a:latin typeface="Arial"/>
              <a:ea typeface="Calibri" panose="020F0502020204030204" pitchFamily="34" charset="0"/>
              <a:cs typeface="Arial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lv-LV" sz="2800" i="1" dirty="0">
              <a:latin typeface="Arial"/>
              <a:cs typeface="Arial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lv-LV" sz="2400"/>
          </a:p>
          <a:p>
            <a:pPr marL="0" indent="0" algn="just">
              <a:buNone/>
            </a:pPr>
            <a:endParaRPr lang="lv-LV" sz="2400"/>
          </a:p>
          <a:p>
            <a:pPr algn="just"/>
            <a:endParaRPr lang="lv-LV" sz="25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lv-LV" sz="2500">
              <a:latin typeface="Times New Roman" panose="02020603050405020304" pitchFamily="18" charset="0"/>
              <a:ea typeface="MS PGothic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37617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2443C3-13B9-E3B3-7B72-D82AFDA11F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0" name="Rectangle 79">
            <a:extLst>
              <a:ext uri="{FF2B5EF4-FFF2-40B4-BE49-F238E27FC236}">
                <a16:creationId xmlns:a16="http://schemas.microsoft.com/office/drawing/2014/main" id="{426783ED-7D31-BF7D-BB33-FB87027FC9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 descr="Abstract background of blue mesh and nodes">
            <a:extLst>
              <a:ext uri="{FF2B5EF4-FFF2-40B4-BE49-F238E27FC236}">
                <a16:creationId xmlns:a16="http://schemas.microsoft.com/office/drawing/2014/main" id="{40D970E3-F547-8BF5-03F8-41B906F1E4E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93" r="1147" b="7435"/>
          <a:stretch/>
        </p:blipFill>
        <p:spPr>
          <a:xfrm>
            <a:off x="2642616" y="10"/>
            <a:ext cx="6501384" cy="6857990"/>
          </a:xfrm>
          <a:prstGeom prst="rect">
            <a:avLst/>
          </a:prstGeom>
        </p:spPr>
      </p:pic>
      <p:sp>
        <p:nvSpPr>
          <p:cNvPr id="82" name="Rectangle 81">
            <a:extLst>
              <a:ext uri="{FF2B5EF4-FFF2-40B4-BE49-F238E27FC236}">
                <a16:creationId xmlns:a16="http://schemas.microsoft.com/office/drawing/2014/main" id="{A6128DB6-723C-EF0E-2A65-A39E4B5608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317450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E22ACA-AFFC-2DA6-2F7C-B1F9BC310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48060" y="1826933"/>
            <a:ext cx="5381351" cy="3204134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90000"/>
              </a:lnSpc>
            </a:pPr>
            <a:r>
              <a:rPr lang="lv-LV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PALDIES!</a:t>
            </a:r>
            <a:br>
              <a:rPr lang="lv-LV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lv-LV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3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Jautājumu gadījumā aicinām sazināties: </a:t>
            </a:r>
            <a:r>
              <a:rPr lang="lv-LV" sz="3600" i="1" u="sng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neplp@neplp.lv</a:t>
            </a:r>
            <a:br>
              <a:rPr 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6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63CB3D82-CEA8-1BBB-752A-0B169735A3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1653" y="434802"/>
            <a:ext cx="146304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4DFAC967-B46D-20FE-4E38-C836FF4074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0771" y="4546920"/>
            <a:ext cx="298323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9714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8DD77349-6ADE-99FE-8E04-12919EE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9768"/>
            <a:ext cx="9151630" cy="1519356"/>
            <a:chOff x="-1" y="-29768"/>
            <a:chExt cx="12202175" cy="1519356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D5B2B92C-44DF-B41D-C67A-EBF175DF52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5341412" y="-5371175"/>
              <a:ext cx="1519350" cy="12202174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41EB2F1-D26A-D7C9-E9AC-B63BE629A2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8917093" y="-1801610"/>
              <a:ext cx="1507122" cy="5063040"/>
            </a:xfrm>
            <a:prstGeom prst="rect">
              <a:avLst/>
            </a:prstGeom>
            <a:gradFill>
              <a:gsLst>
                <a:gs pos="5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96D16430-53D3-47E5-F4B8-B441E710D4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3100712" y="-3130481"/>
              <a:ext cx="1519356" cy="7720782"/>
            </a:xfrm>
            <a:prstGeom prst="rect">
              <a:avLst/>
            </a:prstGeom>
            <a:gradFill>
              <a:gsLst>
                <a:gs pos="2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B445DD8-9E1B-4CC9-99AF-78E1987E6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637" y="301843"/>
            <a:ext cx="8555087" cy="100353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lv-LV" sz="4000" b="1" kern="1200">
                <a:solidFill>
                  <a:srgbClr val="002060"/>
                </a:solidFill>
                <a:latin typeface="Arial Bold"/>
                <a:cs typeface="Arial Bold"/>
              </a:rPr>
              <a:t>IEROBEŽOJUMI UN TO PERIODS II</a:t>
            </a:r>
            <a:endParaRPr lang="en-US" sz="4000" b="1" kern="1200">
              <a:solidFill>
                <a:srgbClr val="002060"/>
              </a:solidFill>
              <a:latin typeface="Arial Bold"/>
              <a:cs typeface="Arial Bold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D06AD8-94D5-4139-896E-B46C55CE73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647" y="1692863"/>
            <a:ext cx="8477573" cy="4863294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 marL="0" indent="0" algn="just">
              <a:buNone/>
            </a:pPr>
            <a:r>
              <a:rPr lang="lv-LV" sz="3600" b="1">
                <a:latin typeface="Arial"/>
                <a:cs typeface="Arial"/>
              </a:rPr>
              <a:t>PAL: </a:t>
            </a:r>
            <a:r>
              <a:rPr lang="lv-LV" sz="3600">
                <a:latin typeface="Arial"/>
                <a:cs typeface="Arial"/>
              </a:rPr>
              <a:t>v</a:t>
            </a:r>
            <a:r>
              <a:rPr lang="en-US" sz="3600" err="1">
                <a:latin typeface="Arial"/>
                <a:cs typeface="Arial"/>
              </a:rPr>
              <a:t>ēlēšanu</a:t>
            </a:r>
            <a:r>
              <a:rPr lang="en-US" sz="3600">
                <a:latin typeface="Arial"/>
                <a:cs typeface="Arial"/>
              </a:rPr>
              <a:t> </a:t>
            </a:r>
            <a:r>
              <a:rPr lang="en-US" sz="3600" err="1">
                <a:latin typeface="Arial"/>
                <a:cs typeface="Arial"/>
              </a:rPr>
              <a:t>dienā</a:t>
            </a:r>
            <a:r>
              <a:rPr lang="en-US" sz="3600">
                <a:latin typeface="Arial"/>
                <a:cs typeface="Arial"/>
              </a:rPr>
              <a:t> un </a:t>
            </a:r>
            <a:r>
              <a:rPr lang="en-US" sz="3600" b="1">
                <a:solidFill>
                  <a:srgbClr val="C00000"/>
                </a:solidFill>
                <a:latin typeface="Arial"/>
                <a:cs typeface="Arial"/>
              </a:rPr>
              <a:t>60</a:t>
            </a:r>
            <a:r>
              <a:rPr lang="en-US" sz="3600">
                <a:latin typeface="Arial"/>
                <a:cs typeface="Arial"/>
              </a:rPr>
              <a:t> </a:t>
            </a:r>
            <a:r>
              <a:rPr lang="en-US" sz="3600" err="1">
                <a:latin typeface="Arial"/>
                <a:cs typeface="Arial"/>
              </a:rPr>
              <a:t>dienas</a:t>
            </a:r>
            <a:r>
              <a:rPr lang="en-US" sz="3600">
                <a:latin typeface="Arial"/>
                <a:cs typeface="Arial"/>
              </a:rPr>
              <a:t> </a:t>
            </a:r>
            <a:r>
              <a:rPr lang="en-US" sz="3600" err="1">
                <a:latin typeface="Arial"/>
                <a:cs typeface="Arial"/>
              </a:rPr>
              <a:t>pirms</a:t>
            </a:r>
            <a:r>
              <a:rPr lang="en-US" sz="3600">
                <a:latin typeface="Arial"/>
                <a:cs typeface="Arial"/>
              </a:rPr>
              <a:t> </a:t>
            </a:r>
            <a:r>
              <a:rPr lang="en-US" sz="3600" err="1">
                <a:latin typeface="Arial"/>
                <a:cs typeface="Arial"/>
              </a:rPr>
              <a:t>tās</a:t>
            </a:r>
            <a:r>
              <a:rPr lang="en-US" sz="3600">
                <a:latin typeface="Arial"/>
                <a:cs typeface="Arial"/>
              </a:rPr>
              <a:t> </a:t>
            </a:r>
            <a:r>
              <a:rPr lang="en-US" sz="3600" b="1" err="1">
                <a:latin typeface="Arial"/>
                <a:cs typeface="Arial"/>
              </a:rPr>
              <a:t>aizliegts</a:t>
            </a:r>
            <a:r>
              <a:rPr lang="en-US" sz="3600" b="1">
                <a:latin typeface="Arial"/>
                <a:cs typeface="Arial"/>
              </a:rPr>
              <a:t> </a:t>
            </a:r>
            <a:r>
              <a:rPr lang="en-US" sz="3600" b="1" err="1">
                <a:latin typeface="Arial"/>
                <a:cs typeface="Arial"/>
              </a:rPr>
              <a:t>izplatīt</a:t>
            </a:r>
            <a:r>
              <a:rPr lang="en-US" sz="3600" b="1">
                <a:latin typeface="Arial"/>
                <a:cs typeface="Arial"/>
              </a:rPr>
              <a:t> to </a:t>
            </a:r>
            <a:r>
              <a:rPr lang="en-US" sz="3600" b="1" err="1">
                <a:latin typeface="Arial"/>
                <a:cs typeface="Arial"/>
              </a:rPr>
              <a:t>personu</a:t>
            </a:r>
            <a:r>
              <a:rPr lang="en-US" sz="3600" b="1">
                <a:latin typeface="Arial"/>
                <a:cs typeface="Arial"/>
              </a:rPr>
              <a:t> </a:t>
            </a:r>
            <a:r>
              <a:rPr lang="en-US" sz="3600" b="1" err="1">
                <a:latin typeface="Arial"/>
                <a:cs typeface="Arial"/>
              </a:rPr>
              <a:t>vadītus</a:t>
            </a:r>
            <a:r>
              <a:rPr lang="en-US" sz="3600" b="1">
                <a:latin typeface="Arial"/>
                <a:cs typeface="Arial"/>
              </a:rPr>
              <a:t> </a:t>
            </a:r>
            <a:r>
              <a:rPr lang="en-US" sz="3600" b="1" err="1">
                <a:latin typeface="Arial"/>
                <a:cs typeface="Arial"/>
              </a:rPr>
              <a:t>raidījumus</a:t>
            </a:r>
            <a:r>
              <a:rPr lang="en-US" sz="3600" b="1">
                <a:latin typeface="Arial"/>
                <a:cs typeface="Arial"/>
              </a:rPr>
              <a:t>, </a:t>
            </a:r>
            <a:r>
              <a:rPr lang="en-US" sz="3600" b="1" err="1">
                <a:latin typeface="Arial"/>
                <a:cs typeface="Arial"/>
              </a:rPr>
              <a:t>komentārus</a:t>
            </a:r>
            <a:r>
              <a:rPr lang="en-US" sz="3600" b="1">
                <a:latin typeface="Arial"/>
                <a:cs typeface="Arial"/>
              </a:rPr>
              <a:t>, </a:t>
            </a:r>
            <a:r>
              <a:rPr lang="en-US" sz="3600" b="1" err="1">
                <a:latin typeface="Arial"/>
                <a:cs typeface="Arial"/>
              </a:rPr>
              <a:t>intervijas</a:t>
            </a:r>
            <a:r>
              <a:rPr lang="en-US" sz="3600" b="1">
                <a:latin typeface="Arial"/>
                <a:cs typeface="Arial"/>
              </a:rPr>
              <a:t> un </a:t>
            </a:r>
            <a:r>
              <a:rPr lang="en-US" sz="3600" b="1" err="1">
                <a:latin typeface="Arial"/>
                <a:cs typeface="Arial"/>
              </a:rPr>
              <a:t>reportāžas</a:t>
            </a:r>
            <a:r>
              <a:rPr lang="en-US" sz="3600">
                <a:latin typeface="Arial"/>
                <a:cs typeface="Arial"/>
              </a:rPr>
              <a:t>, </a:t>
            </a:r>
            <a:r>
              <a:rPr lang="en-US" sz="3600" err="1">
                <a:latin typeface="Arial"/>
                <a:cs typeface="Arial"/>
              </a:rPr>
              <a:t>kuras</a:t>
            </a:r>
            <a:r>
              <a:rPr lang="en-US" sz="3600">
                <a:latin typeface="Arial"/>
                <a:cs typeface="Arial"/>
              </a:rPr>
              <a:t>: </a:t>
            </a:r>
            <a:endParaRPr lang="lv-LV" sz="3600">
              <a:latin typeface="Arial"/>
              <a:cs typeface="Arial"/>
            </a:endParaRPr>
          </a:p>
          <a:p>
            <a:pPr marL="0" indent="0" algn="just">
              <a:buNone/>
            </a:pPr>
            <a:endParaRPr lang="en-US" sz="3600">
              <a:latin typeface="Arial"/>
              <a:cs typeface="Arial"/>
            </a:endParaRPr>
          </a:p>
          <a:p>
            <a:pPr marL="685800" indent="-571500" algn="just">
              <a:buFont typeface="Wingdings" panose="05000000000000000000" pitchFamily="2" charset="2"/>
              <a:buChar char="§"/>
            </a:pPr>
            <a:r>
              <a:rPr lang="en-US" sz="3600" err="1">
                <a:latin typeface="Arial"/>
                <a:cs typeface="Arial"/>
              </a:rPr>
              <a:t>ir</a:t>
            </a:r>
            <a:r>
              <a:rPr lang="en-US" sz="3600">
                <a:latin typeface="Arial"/>
                <a:cs typeface="Arial"/>
              </a:rPr>
              <a:t> </a:t>
            </a:r>
            <a:r>
              <a:rPr lang="en-US" sz="3600" err="1">
                <a:latin typeface="Arial"/>
                <a:cs typeface="Arial"/>
              </a:rPr>
              <a:t>pieteiktas</a:t>
            </a:r>
            <a:r>
              <a:rPr lang="en-US" sz="3600">
                <a:latin typeface="Arial"/>
                <a:cs typeface="Arial"/>
              </a:rPr>
              <a:t> par </a:t>
            </a:r>
            <a:r>
              <a:rPr lang="en-US" sz="3600" err="1">
                <a:latin typeface="Arial"/>
                <a:cs typeface="Arial"/>
              </a:rPr>
              <a:t>deputātu</a:t>
            </a:r>
            <a:r>
              <a:rPr lang="en-US" sz="3600">
                <a:latin typeface="Arial"/>
                <a:cs typeface="Arial"/>
              </a:rPr>
              <a:t> </a:t>
            </a:r>
            <a:r>
              <a:rPr lang="en-US" sz="3600" err="1">
                <a:latin typeface="Arial"/>
                <a:cs typeface="Arial"/>
              </a:rPr>
              <a:t>kandidātiem</a:t>
            </a:r>
            <a:endParaRPr lang="en-US" sz="3600">
              <a:latin typeface="Arial"/>
              <a:cs typeface="Arial"/>
            </a:endParaRPr>
          </a:p>
          <a:p>
            <a:pPr marL="685800" indent="-571500" algn="just">
              <a:buFont typeface="Wingdings" panose="05000000000000000000" pitchFamily="2" charset="2"/>
              <a:buChar char="§"/>
            </a:pPr>
            <a:r>
              <a:rPr lang="en-US" sz="3600" err="1">
                <a:latin typeface="Arial"/>
                <a:cs typeface="Arial"/>
              </a:rPr>
              <a:t>pirms</a:t>
            </a:r>
            <a:r>
              <a:rPr lang="en-US" sz="3600">
                <a:latin typeface="Arial"/>
                <a:cs typeface="Arial"/>
              </a:rPr>
              <a:t> </a:t>
            </a:r>
            <a:r>
              <a:rPr lang="en-US" sz="3600" err="1">
                <a:latin typeface="Arial"/>
                <a:cs typeface="Arial"/>
              </a:rPr>
              <a:t>vēlēšanām</a:t>
            </a:r>
            <a:r>
              <a:rPr lang="en-US" sz="3600">
                <a:latin typeface="Arial"/>
                <a:cs typeface="Arial"/>
              </a:rPr>
              <a:t> </a:t>
            </a:r>
            <a:r>
              <a:rPr lang="lv-LV" sz="3600">
                <a:latin typeface="Arial"/>
                <a:cs typeface="Arial"/>
              </a:rPr>
              <a:t>(t.sk. priekšvēlēšanu periodā) </a:t>
            </a:r>
            <a:r>
              <a:rPr lang="en-US" sz="3600" err="1">
                <a:latin typeface="Arial"/>
                <a:cs typeface="Arial"/>
              </a:rPr>
              <a:t>publiski</a:t>
            </a:r>
            <a:r>
              <a:rPr lang="en-US" sz="3600">
                <a:latin typeface="Arial"/>
                <a:cs typeface="Arial"/>
              </a:rPr>
              <a:t> </a:t>
            </a:r>
            <a:r>
              <a:rPr lang="en-US" sz="3600" err="1">
                <a:latin typeface="Arial"/>
                <a:cs typeface="Arial"/>
              </a:rPr>
              <a:t>ir</a:t>
            </a:r>
            <a:r>
              <a:rPr lang="en-US" sz="3600">
                <a:latin typeface="Arial"/>
                <a:cs typeface="Arial"/>
              </a:rPr>
              <a:t> </a:t>
            </a:r>
            <a:r>
              <a:rPr lang="en-US" sz="3600" err="1">
                <a:latin typeface="Arial"/>
                <a:cs typeface="Arial"/>
              </a:rPr>
              <a:t>paziņojušas</a:t>
            </a:r>
            <a:r>
              <a:rPr lang="en-US" sz="3600">
                <a:latin typeface="Arial"/>
                <a:cs typeface="Arial"/>
              </a:rPr>
              <a:t> par </a:t>
            </a:r>
            <a:r>
              <a:rPr lang="en-US" sz="3600" err="1">
                <a:latin typeface="Arial"/>
                <a:cs typeface="Arial"/>
              </a:rPr>
              <a:t>savu</a:t>
            </a:r>
            <a:r>
              <a:rPr lang="en-US" sz="3600">
                <a:latin typeface="Arial"/>
                <a:cs typeface="Arial"/>
              </a:rPr>
              <a:t> </a:t>
            </a:r>
            <a:r>
              <a:rPr lang="en-US" sz="3600" err="1">
                <a:latin typeface="Arial"/>
                <a:cs typeface="Arial"/>
              </a:rPr>
              <a:t>līdzdalību</a:t>
            </a:r>
            <a:r>
              <a:rPr lang="en-US" sz="3600">
                <a:latin typeface="Arial"/>
                <a:cs typeface="Arial"/>
              </a:rPr>
              <a:t> </a:t>
            </a:r>
            <a:r>
              <a:rPr lang="en-US" sz="3600" err="1">
                <a:latin typeface="Arial"/>
                <a:cs typeface="Arial"/>
              </a:rPr>
              <a:t>kādas</a:t>
            </a:r>
            <a:r>
              <a:rPr lang="en-US" sz="3600">
                <a:latin typeface="Arial"/>
                <a:cs typeface="Arial"/>
              </a:rPr>
              <a:t> </a:t>
            </a:r>
            <a:r>
              <a:rPr lang="en-US" sz="3600" err="1">
                <a:latin typeface="Arial"/>
                <a:cs typeface="Arial"/>
              </a:rPr>
              <a:t>politiskās</a:t>
            </a:r>
            <a:r>
              <a:rPr lang="en-US" sz="3600">
                <a:latin typeface="Arial"/>
                <a:cs typeface="Arial"/>
              </a:rPr>
              <a:t> </a:t>
            </a:r>
            <a:r>
              <a:rPr lang="en-US" sz="3600" err="1">
                <a:latin typeface="Arial"/>
                <a:cs typeface="Arial"/>
              </a:rPr>
              <a:t>partijas</a:t>
            </a:r>
            <a:r>
              <a:rPr lang="en-US" sz="3600">
                <a:latin typeface="Arial"/>
                <a:cs typeface="Arial"/>
              </a:rPr>
              <a:t>, </a:t>
            </a:r>
            <a:r>
              <a:rPr lang="en-US" sz="3600" err="1">
                <a:latin typeface="Arial"/>
                <a:cs typeface="Arial"/>
              </a:rPr>
              <a:t>politisko</a:t>
            </a:r>
            <a:r>
              <a:rPr lang="en-US" sz="3600">
                <a:latin typeface="Arial"/>
                <a:cs typeface="Arial"/>
              </a:rPr>
              <a:t> </a:t>
            </a:r>
            <a:r>
              <a:rPr lang="en-US" sz="3600" err="1">
                <a:latin typeface="Arial"/>
                <a:cs typeface="Arial"/>
              </a:rPr>
              <a:t>partiju</a:t>
            </a:r>
            <a:r>
              <a:rPr lang="en-US" sz="3600">
                <a:latin typeface="Arial"/>
                <a:cs typeface="Arial"/>
              </a:rPr>
              <a:t> </a:t>
            </a:r>
            <a:r>
              <a:rPr lang="en-US" sz="3600" err="1">
                <a:latin typeface="Arial"/>
                <a:cs typeface="Arial"/>
              </a:rPr>
              <a:t>apvienības</a:t>
            </a:r>
            <a:r>
              <a:rPr lang="en-US" sz="3600">
                <a:latin typeface="Arial"/>
                <a:cs typeface="Arial"/>
              </a:rPr>
              <a:t> </a:t>
            </a:r>
            <a:r>
              <a:rPr lang="en-US" sz="3600" err="1">
                <a:latin typeface="Arial"/>
                <a:cs typeface="Arial"/>
              </a:rPr>
              <a:t>vai</a:t>
            </a:r>
            <a:r>
              <a:rPr lang="en-US" sz="3600">
                <a:latin typeface="Arial"/>
                <a:cs typeface="Arial"/>
              </a:rPr>
              <a:t> </a:t>
            </a:r>
            <a:r>
              <a:rPr lang="en-US" sz="3600" err="1">
                <a:latin typeface="Arial"/>
                <a:cs typeface="Arial"/>
              </a:rPr>
              <a:t>vēlētāju</a:t>
            </a:r>
            <a:r>
              <a:rPr lang="en-US" sz="3600">
                <a:latin typeface="Arial"/>
                <a:cs typeface="Arial"/>
              </a:rPr>
              <a:t> </a:t>
            </a:r>
            <a:r>
              <a:rPr lang="en-US" sz="3600" err="1">
                <a:latin typeface="Arial"/>
                <a:cs typeface="Arial"/>
              </a:rPr>
              <a:t>apvienības</a:t>
            </a:r>
            <a:r>
              <a:rPr lang="en-US" sz="3600">
                <a:latin typeface="Arial"/>
                <a:cs typeface="Arial"/>
              </a:rPr>
              <a:t> </a:t>
            </a:r>
            <a:r>
              <a:rPr lang="en-US" sz="3600" err="1">
                <a:latin typeface="Arial"/>
                <a:cs typeface="Arial"/>
              </a:rPr>
              <a:t>darbībā</a:t>
            </a:r>
            <a:endParaRPr lang="lv-LV" sz="3600">
              <a:latin typeface="Arial"/>
              <a:cs typeface="Arial"/>
            </a:endParaRPr>
          </a:p>
          <a:p>
            <a:pPr marL="114300" indent="0" algn="just">
              <a:buNone/>
            </a:pPr>
            <a:endParaRPr lang="lv-LV" sz="3600">
              <a:latin typeface="Arial"/>
              <a:cs typeface="Arial"/>
            </a:endParaRPr>
          </a:p>
          <a:p>
            <a:pPr marL="114300" indent="0" algn="just">
              <a:buNone/>
            </a:pPr>
            <a:r>
              <a:rPr lang="lv-LV" sz="3600">
                <a:latin typeface="Arial"/>
                <a:cs typeface="Arial"/>
              </a:rPr>
              <a:t>Priekšvēlēšanu aģitācijas periodā pirms 2026.gada Saeimas vēlēšanām šī prasība būs spēka no </a:t>
            </a:r>
            <a:r>
              <a:rPr lang="lv-LV" sz="3600" b="1" u="sng">
                <a:solidFill>
                  <a:srgbClr val="C00000"/>
                </a:solidFill>
                <a:latin typeface="Arial"/>
                <a:cs typeface="Arial"/>
              </a:rPr>
              <a:t>2026.gada 5.augusta</a:t>
            </a:r>
            <a:endParaRPr lang="en-US" sz="3600" b="1" u="sng">
              <a:solidFill>
                <a:srgbClr val="C00000"/>
              </a:solidFill>
              <a:latin typeface="Arial"/>
              <a:cs typeface="Arial"/>
            </a:endParaRPr>
          </a:p>
          <a:p>
            <a:pPr marL="0"/>
            <a:endParaRPr lang="en-US" sz="1700">
              <a:cs typeface="Arial"/>
            </a:endParaRPr>
          </a:p>
          <a:p>
            <a:pPr marL="0"/>
            <a:endParaRPr lang="en-US" sz="1700">
              <a:cs typeface="Arial"/>
            </a:endParaRPr>
          </a:p>
          <a:p>
            <a:endParaRPr lang="en-US" sz="1700"/>
          </a:p>
          <a:p>
            <a:endParaRPr lang="en-US" sz="1700"/>
          </a:p>
          <a:p>
            <a:endParaRPr lang="en-US" sz="1700"/>
          </a:p>
        </p:txBody>
      </p:sp>
    </p:spTree>
    <p:extLst>
      <p:ext uri="{BB962C8B-B14F-4D97-AF65-F5344CB8AC3E}">
        <p14:creationId xmlns:p14="http://schemas.microsoft.com/office/powerpoint/2010/main" val="27076389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8DD77349-6ADE-99FE-8E04-12919EE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9768"/>
            <a:ext cx="9151630" cy="1519356"/>
            <a:chOff x="-1" y="-29768"/>
            <a:chExt cx="12202175" cy="1519356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D5B2B92C-44DF-B41D-C67A-EBF175DF52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5341412" y="-5371175"/>
              <a:ext cx="1519350" cy="12202174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41EB2F1-D26A-D7C9-E9AC-B63BE629A2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8917093" y="-1801610"/>
              <a:ext cx="1507122" cy="5063040"/>
            </a:xfrm>
            <a:prstGeom prst="rect">
              <a:avLst/>
            </a:prstGeom>
            <a:gradFill>
              <a:gsLst>
                <a:gs pos="5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96D16430-53D3-47E5-F4B8-B441E710D4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3100712" y="-3130481"/>
              <a:ext cx="1519356" cy="7720782"/>
            </a:xfrm>
            <a:prstGeom prst="rect">
              <a:avLst/>
            </a:prstGeom>
            <a:gradFill>
              <a:gsLst>
                <a:gs pos="2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B445DD8-9E1B-4CC9-99AF-78E1987E6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213" y="301843"/>
            <a:ext cx="8182137" cy="100353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lv-LV" sz="4000" b="1">
                <a:solidFill>
                  <a:srgbClr val="002060"/>
                </a:solidFill>
                <a:latin typeface="Arial Bold"/>
                <a:cs typeface="Arial Bold"/>
              </a:rPr>
              <a:t>IEROBEŽOJUMI UN TO PERIODS III</a:t>
            </a:r>
            <a:endParaRPr lang="en-US" sz="4000" b="1" kern="1200">
              <a:solidFill>
                <a:srgbClr val="002060"/>
              </a:solidFill>
              <a:latin typeface="Arial Bold"/>
              <a:cs typeface="Arial Bold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D06AD8-94D5-4139-896E-B46C55CE73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213" y="1305375"/>
            <a:ext cx="8477573" cy="4863294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 algn="ctr">
              <a:buNone/>
            </a:pPr>
            <a:endParaRPr lang="lv-LV" sz="2200" b="1" i="0" u="none" strike="noStrike" baseline="0">
              <a:solidFill>
                <a:srgbClr val="2B388D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just">
              <a:buNone/>
            </a:pPr>
            <a:r>
              <a:rPr lang="lv-LV" sz="2400" b="1">
                <a:latin typeface="Arial"/>
                <a:cs typeface="Arial"/>
              </a:rPr>
              <a:t>PAL: </a:t>
            </a:r>
            <a:r>
              <a:rPr lang="lv-LV" sz="2400">
                <a:latin typeface="Arial"/>
                <a:cs typeface="Arial"/>
              </a:rPr>
              <a:t>vēlēšanu dienā, kā arī </a:t>
            </a:r>
            <a:r>
              <a:rPr lang="lv-LV" sz="2400" b="1">
                <a:solidFill>
                  <a:schemeClr val="accent4"/>
                </a:solidFill>
                <a:latin typeface="Arial"/>
                <a:cs typeface="Arial"/>
              </a:rPr>
              <a:t>30</a:t>
            </a:r>
            <a:r>
              <a:rPr lang="lv-LV" sz="2400">
                <a:latin typeface="Arial"/>
                <a:cs typeface="Arial"/>
              </a:rPr>
              <a:t> dienas pirms vēlēšanu dienas priekšvēlēšanu aģitācijas materiālu izvietošana EPL </a:t>
            </a:r>
            <a:r>
              <a:rPr lang="lv-LV" sz="2400" b="1" u="sng">
                <a:latin typeface="Arial"/>
                <a:cs typeface="Arial"/>
              </a:rPr>
              <a:t>televīzijas</a:t>
            </a:r>
            <a:r>
              <a:rPr lang="lv-LV" sz="2400" b="1" dirty="0">
                <a:latin typeface="Arial"/>
                <a:cs typeface="Arial"/>
              </a:rPr>
              <a:t> </a:t>
            </a:r>
            <a:r>
              <a:rPr lang="lv-LV" sz="2400" b="1" u="sng">
                <a:latin typeface="Arial"/>
                <a:cs typeface="Arial"/>
              </a:rPr>
              <a:t>programmās un raidījumos</a:t>
            </a:r>
            <a:r>
              <a:rPr lang="lv-LV" sz="2400">
                <a:latin typeface="Arial"/>
                <a:cs typeface="Arial"/>
              </a:rPr>
              <a:t> ir aizliegta</a:t>
            </a:r>
            <a:endParaRPr lang="en-US">
              <a:latin typeface="Arial"/>
              <a:cs typeface="Arial"/>
            </a:endParaRPr>
          </a:p>
          <a:p>
            <a:pPr marL="0" indent="0" algn="just">
              <a:buNone/>
            </a:pPr>
            <a:endParaRPr lang="lv-LV" sz="2400">
              <a:latin typeface="Arial"/>
              <a:cs typeface="Arial"/>
            </a:endParaRPr>
          </a:p>
          <a:p>
            <a:pPr marL="0" indent="0" algn="just">
              <a:buNone/>
            </a:pPr>
            <a:r>
              <a:rPr lang="lv-LV" sz="2400">
                <a:latin typeface="Arial"/>
                <a:cs typeface="Arial"/>
              </a:rPr>
              <a:t>Priekšvēlēšanu aģitācijas periodā pirms 2026.gada Saeimas vēlēšanām šī prasība būs spēka no </a:t>
            </a:r>
            <a:r>
              <a:rPr lang="lv-LV" sz="2400" b="1" u="sng">
                <a:solidFill>
                  <a:schemeClr val="accent4"/>
                </a:solidFill>
                <a:latin typeface="Arial"/>
                <a:cs typeface="Arial"/>
              </a:rPr>
              <a:t>2026.gada 3.septembra</a:t>
            </a:r>
            <a:endParaRPr lang="en-US">
              <a:solidFill>
                <a:schemeClr val="accent4"/>
              </a:solidFill>
              <a:latin typeface="Arial"/>
              <a:cs typeface="Arial"/>
            </a:endParaRPr>
          </a:p>
          <a:p>
            <a:pPr marL="0" indent="0" algn="ctr">
              <a:buNone/>
            </a:pPr>
            <a:endParaRPr lang="lv-LV" sz="2500" b="1" u="sng">
              <a:latin typeface="Arial"/>
              <a:cs typeface="Arial"/>
            </a:endParaRPr>
          </a:p>
          <a:p>
            <a:pPr marL="0" indent="0" algn="just">
              <a:buNone/>
            </a:pPr>
            <a:r>
              <a:rPr lang="lv-LV" sz="2400" b="1">
                <a:latin typeface="Arial"/>
                <a:cs typeface="Arial"/>
              </a:rPr>
              <a:t>PAL: </a:t>
            </a:r>
            <a:r>
              <a:rPr lang="lv-LV" sz="2400">
                <a:latin typeface="Arial"/>
                <a:cs typeface="Arial"/>
              </a:rPr>
              <a:t>Vēlēšanu dienā, kā arī </a:t>
            </a:r>
            <a:r>
              <a:rPr lang="lv-LV" sz="2400" b="1">
                <a:solidFill>
                  <a:srgbClr val="C00000"/>
                </a:solidFill>
                <a:latin typeface="Arial"/>
                <a:cs typeface="Arial"/>
              </a:rPr>
              <a:t>1 </a:t>
            </a:r>
            <a:r>
              <a:rPr lang="lv-LV" sz="2400" b="1">
                <a:solidFill>
                  <a:schemeClr val="accent4"/>
                </a:solidFill>
                <a:latin typeface="Arial"/>
                <a:cs typeface="Arial"/>
              </a:rPr>
              <a:t>dienu pirms </a:t>
            </a:r>
            <a:r>
              <a:rPr lang="lv-LV" sz="2400">
                <a:latin typeface="Arial"/>
                <a:cs typeface="Arial"/>
              </a:rPr>
              <a:t>vēlēšanu dienas priekšvēlēšanu aģitācijas materiālu izvietošana EPL </a:t>
            </a:r>
            <a:r>
              <a:rPr lang="lv-LV" sz="2400" b="1" u="sng">
                <a:latin typeface="Arial"/>
                <a:cs typeface="Arial"/>
              </a:rPr>
              <a:t>radio</a:t>
            </a:r>
            <a:r>
              <a:rPr lang="lv-LV" sz="2400" b="1" dirty="0">
                <a:latin typeface="Arial"/>
                <a:cs typeface="Arial"/>
              </a:rPr>
              <a:t> </a:t>
            </a:r>
            <a:r>
              <a:rPr lang="lv-LV" sz="2400" b="1" u="sng">
                <a:latin typeface="Arial"/>
                <a:cs typeface="Arial"/>
              </a:rPr>
              <a:t>programmās un raidījumos</a:t>
            </a:r>
            <a:r>
              <a:rPr lang="lv-LV" sz="2400" b="1" dirty="0">
                <a:latin typeface="Arial"/>
                <a:cs typeface="Arial"/>
              </a:rPr>
              <a:t> </a:t>
            </a:r>
            <a:r>
              <a:rPr lang="lv-LV" sz="2400">
                <a:solidFill>
                  <a:schemeClr val="accent1"/>
                </a:solidFill>
                <a:latin typeface="Arial"/>
                <a:cs typeface="Arial"/>
              </a:rPr>
              <a:t>ir aizliegta</a:t>
            </a:r>
            <a:endParaRPr lang="en-US">
              <a:solidFill>
                <a:schemeClr val="accent1"/>
              </a:solidFill>
              <a:latin typeface="Arial"/>
              <a:cs typeface="Arial"/>
            </a:endParaRPr>
          </a:p>
          <a:p>
            <a:pPr marL="0" indent="0" algn="just">
              <a:buNone/>
            </a:pPr>
            <a:endParaRPr lang="lv-LV" sz="2400">
              <a:latin typeface="Arial"/>
              <a:cs typeface="Arial"/>
            </a:endParaRPr>
          </a:p>
          <a:p>
            <a:pPr marL="0" indent="0" algn="just">
              <a:buNone/>
            </a:pPr>
            <a:r>
              <a:rPr lang="lv-LV" sz="2400">
                <a:latin typeface="Arial"/>
                <a:cs typeface="Arial"/>
              </a:rPr>
              <a:t>Priekšvēlēšanu aģitācijas periodā pirms 2026.gada Saeimas vēlēšanām šī prasība būs spēka no </a:t>
            </a:r>
            <a:r>
              <a:rPr lang="lv-LV" sz="2400" b="1" u="sng">
                <a:solidFill>
                  <a:schemeClr val="accent4"/>
                </a:solidFill>
                <a:latin typeface="Arial"/>
                <a:cs typeface="Arial"/>
              </a:rPr>
              <a:t>2026.gada 2.oktobra</a:t>
            </a:r>
            <a:endParaRPr lang="en-US">
              <a:solidFill>
                <a:schemeClr val="accent4"/>
              </a:solidFill>
              <a:latin typeface="Arial"/>
              <a:cs typeface="Arial"/>
            </a:endParaRPr>
          </a:p>
          <a:p>
            <a:pPr algn="just"/>
            <a:endParaRPr lang="lv-LV" sz="2500" b="1" u="sng">
              <a:latin typeface="Arial"/>
              <a:cs typeface="Arial"/>
            </a:endParaRPr>
          </a:p>
          <a:p>
            <a:pPr marL="114300" indent="0" algn="ctr">
              <a:buNone/>
            </a:pPr>
            <a:endParaRPr lang="en-US" sz="2500" b="1" u="sng">
              <a:latin typeface="Times New Roman"/>
              <a:cs typeface="Times New Roman"/>
            </a:endParaRPr>
          </a:p>
          <a:p>
            <a:pPr marL="0"/>
            <a:endParaRPr lang="en-US" sz="1700">
              <a:cs typeface="Arial"/>
            </a:endParaRPr>
          </a:p>
          <a:p>
            <a:pPr marL="0"/>
            <a:endParaRPr lang="en-US" sz="1700">
              <a:cs typeface="Arial"/>
            </a:endParaRPr>
          </a:p>
          <a:p>
            <a:endParaRPr lang="en-US" sz="1700">
              <a:cs typeface="Arial"/>
            </a:endParaRPr>
          </a:p>
          <a:p>
            <a:endParaRPr lang="en-US" sz="1700">
              <a:cs typeface="Arial"/>
            </a:endParaRPr>
          </a:p>
          <a:p>
            <a:endParaRPr lang="en-US" sz="170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591215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BEF32C-2733-6380-A9C6-0D7C2C420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5E439B11-3814-F45E-60EC-6E0B986731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9768"/>
            <a:ext cx="9151630" cy="1519356"/>
            <a:chOff x="-1" y="-29768"/>
            <a:chExt cx="12202175" cy="1519356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23933C42-9713-153E-4AC9-F90261D177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5341412" y="-5371175"/>
              <a:ext cx="1519350" cy="12202174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77F37295-C99D-57AB-304F-BC682AD493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8917093" y="-1801610"/>
              <a:ext cx="1507122" cy="5063040"/>
            </a:xfrm>
            <a:prstGeom prst="rect">
              <a:avLst/>
            </a:prstGeom>
            <a:gradFill>
              <a:gsLst>
                <a:gs pos="5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988A5A3C-E5B3-282D-87FD-0756252532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3100712" y="-3130481"/>
              <a:ext cx="1519356" cy="7720782"/>
            </a:xfrm>
            <a:prstGeom prst="rect">
              <a:avLst/>
            </a:prstGeom>
            <a:gradFill>
              <a:gsLst>
                <a:gs pos="2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ACF05BE-AB3D-7B7C-F9AB-724D96F6D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518" y="301843"/>
            <a:ext cx="7857832" cy="100353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lv-LV" sz="3600" b="1">
                <a:solidFill>
                  <a:srgbClr val="002060"/>
                </a:solidFill>
                <a:latin typeface="Arial Bold"/>
                <a:cs typeface="Arial Bold"/>
              </a:rPr>
              <a:t>IEROBEŽOJUMI UN TO PERIODS IV</a:t>
            </a:r>
            <a:endParaRPr lang="en-US" sz="3600">
              <a:latin typeface="Arial Bold"/>
              <a:cs typeface="Arial Bold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611358-01F3-2C57-7103-78414C397E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213" y="1305375"/>
            <a:ext cx="8477573" cy="486329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lv-LV" sz="2400" b="0" i="0">
                <a:effectLst/>
                <a:latin typeface="Arial"/>
                <a:cs typeface="Arial"/>
              </a:rPr>
              <a:t>Raidījumus, </a:t>
            </a:r>
            <a:r>
              <a:rPr lang="lv-LV" sz="2400" b="1" i="0">
                <a:solidFill>
                  <a:srgbClr val="C00000"/>
                </a:solidFill>
                <a:effectLst/>
                <a:latin typeface="Arial"/>
                <a:cs typeface="Arial"/>
              </a:rPr>
              <a:t>par kuriem nav saņemta samaksa</a:t>
            </a:r>
            <a:r>
              <a:rPr lang="lv-LV" sz="2400" b="0" i="0">
                <a:effectLst/>
                <a:latin typeface="Arial"/>
                <a:cs typeface="Arial"/>
              </a:rPr>
              <a:t>, </a:t>
            </a:r>
            <a:r>
              <a:rPr lang="lv-LV" sz="2400">
                <a:latin typeface="Arial"/>
                <a:cs typeface="Arial"/>
              </a:rPr>
              <a:t>piemēram, diskusiju raidījumiem, kuros piedalās vairāki politiskie spēki, </a:t>
            </a:r>
            <a:r>
              <a:rPr lang="lv-LV" sz="2400" b="0" i="0">
                <a:effectLst/>
                <a:latin typeface="Arial"/>
                <a:cs typeface="Arial"/>
              </a:rPr>
              <a:t>drīkst izplatīt</a:t>
            </a:r>
            <a:r>
              <a:rPr lang="lv-LV" sz="2400">
                <a:latin typeface="Arial"/>
                <a:cs typeface="Arial"/>
              </a:rPr>
              <a:t> un tie netiek uzskatīti par aģitāciju</a:t>
            </a:r>
            <a:r>
              <a:rPr lang="lv-LV" sz="2400" b="0" i="0">
                <a:effectLst/>
                <a:latin typeface="Arial"/>
                <a:cs typeface="Arial"/>
              </a:rPr>
              <a:t>.</a:t>
            </a:r>
            <a:r>
              <a:rPr lang="lv-LV" sz="2400">
                <a:latin typeface="Arial"/>
                <a:cs typeface="Arial"/>
              </a:rPr>
              <a:t> </a:t>
            </a:r>
            <a:endParaRPr lang="lv-LV" sz="2400" b="1" u="sng">
              <a:latin typeface="Arial"/>
              <a:cs typeface="Arial"/>
            </a:endParaRPr>
          </a:p>
          <a:p>
            <a:pPr marL="0" indent="0" algn="ctr">
              <a:buNone/>
            </a:pPr>
            <a:endParaRPr lang="lv-LV" sz="2400">
              <a:latin typeface="Arial"/>
              <a:cs typeface="Arial"/>
            </a:endParaRPr>
          </a:p>
          <a:p>
            <a:pPr marL="0" indent="0">
              <a:buNone/>
            </a:pPr>
            <a:r>
              <a:rPr lang="lv-LV" sz="2400">
                <a:latin typeface="Arial"/>
                <a:cs typeface="Arial"/>
              </a:rPr>
              <a:t>Saskaņā ar PAL 32.panta 3.daļā noteikto: </a:t>
            </a:r>
          </a:p>
          <a:p>
            <a:pPr marL="0" indent="0" algn="ctr">
              <a:buNone/>
            </a:pPr>
            <a:r>
              <a:rPr lang="lv-LV" sz="2400">
                <a:latin typeface="Arial"/>
                <a:cs typeface="Arial"/>
              </a:rPr>
              <a:t>«</a:t>
            </a:r>
            <a:r>
              <a:rPr lang="lv-LV" sz="2400" b="0" i="1">
                <a:effectLst/>
                <a:latin typeface="Arial"/>
                <a:cs typeface="Arial"/>
              </a:rPr>
              <a:t>Par priekšvēlēšanu aģitācijas materiālu izvietošanu šā panta izpratnē nav uzskatāmi elektronisko plašsaziņas līdzekļu veidoti diskusiju raidījumi, ja no aģitācijas veicēja par šo raidījumu veidošanu un izplatīšanu netiek saņemta samaksa.</a:t>
            </a:r>
            <a:r>
              <a:rPr lang="lv-LV" sz="2400" b="0" i="0">
                <a:effectLst/>
                <a:latin typeface="Arial"/>
                <a:cs typeface="Arial"/>
              </a:rPr>
              <a:t>»</a:t>
            </a:r>
            <a:endParaRPr lang="lv-LV" sz="2400" b="1" u="sng">
              <a:latin typeface="Arial"/>
              <a:cs typeface="Arial"/>
            </a:endParaRPr>
          </a:p>
          <a:p>
            <a:pPr algn="just"/>
            <a:endParaRPr lang="lv-LV" sz="2500" b="1" u="sng">
              <a:latin typeface="Arial"/>
              <a:cs typeface="Arial"/>
            </a:endParaRPr>
          </a:p>
          <a:p>
            <a:pPr marL="114300" indent="0" algn="ctr">
              <a:buNone/>
            </a:pPr>
            <a:endParaRPr lang="en-US" sz="2500" b="1" u="sng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/>
            <a:endParaRPr lang="en-US" sz="1700"/>
          </a:p>
          <a:p>
            <a:pPr marL="0"/>
            <a:endParaRPr lang="en-US" sz="1700"/>
          </a:p>
          <a:p>
            <a:endParaRPr lang="en-US" sz="1700"/>
          </a:p>
          <a:p>
            <a:endParaRPr lang="en-US" sz="1700"/>
          </a:p>
          <a:p>
            <a:endParaRPr lang="en-US" sz="1700"/>
          </a:p>
        </p:txBody>
      </p:sp>
    </p:spTree>
    <p:extLst>
      <p:ext uri="{BB962C8B-B14F-4D97-AF65-F5344CB8AC3E}">
        <p14:creationId xmlns:p14="http://schemas.microsoft.com/office/powerpoint/2010/main" val="2284600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8DD77349-6ADE-99FE-8E04-12919EE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9768"/>
            <a:ext cx="9151630" cy="1519356"/>
            <a:chOff x="-1" y="-29768"/>
            <a:chExt cx="12202175" cy="1519356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D5B2B92C-44DF-B41D-C67A-EBF175DF52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5341412" y="-5371175"/>
              <a:ext cx="1519350" cy="12202174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41EB2F1-D26A-D7C9-E9AC-B63BE629A2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8917093" y="-1801610"/>
              <a:ext cx="1507122" cy="5063040"/>
            </a:xfrm>
            <a:prstGeom prst="rect">
              <a:avLst/>
            </a:prstGeom>
            <a:gradFill>
              <a:gsLst>
                <a:gs pos="5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96D16430-53D3-47E5-F4B8-B441E710D4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3100712" y="-3130481"/>
              <a:ext cx="1519356" cy="7720782"/>
            </a:xfrm>
            <a:prstGeom prst="rect">
              <a:avLst/>
            </a:prstGeom>
            <a:gradFill>
              <a:gsLst>
                <a:gs pos="2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B445DD8-9E1B-4CC9-99AF-78E1987E6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647" y="325090"/>
            <a:ext cx="7857832" cy="100353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lv-LV" sz="3600" b="1">
                <a:solidFill>
                  <a:srgbClr val="002060"/>
                </a:solidFill>
                <a:latin typeface="Arial Bold"/>
                <a:cs typeface="Arial Bold"/>
              </a:rPr>
              <a:t>PRASĪBAS EPL</a:t>
            </a:r>
            <a:endParaRPr lang="en-US" sz="3600" b="1" kern="1200">
              <a:solidFill>
                <a:srgbClr val="002060"/>
              </a:solidFill>
              <a:latin typeface="Arial Bold"/>
              <a:cs typeface="Arial Bold"/>
            </a:endParaRPr>
          </a:p>
        </p:txBody>
      </p:sp>
      <p:graphicFrame>
        <p:nvGraphicFramePr>
          <p:cNvPr id="41" name="Content Placeholder 2">
            <a:extLst>
              <a:ext uri="{FF2B5EF4-FFF2-40B4-BE49-F238E27FC236}">
                <a16:creationId xmlns:a16="http://schemas.microsoft.com/office/drawing/2014/main" id="{E051EBE2-60D5-07AB-B8C6-F7A732302EF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6351394"/>
              </p:ext>
            </p:extLst>
          </p:nvPr>
        </p:nvGraphicFramePr>
        <p:xfrm>
          <a:off x="347647" y="1925347"/>
          <a:ext cx="8510106" cy="34024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804391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6" name="Rectangle 65">
            <a:extLst>
              <a:ext uri="{FF2B5EF4-FFF2-40B4-BE49-F238E27FC236}">
                <a16:creationId xmlns:a16="http://schemas.microsoft.com/office/drawing/2014/main" id="{F3E416D2-D994-4F7A-8F62-B28B11BE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" y="0"/>
            <a:ext cx="914377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5" name="Picture 4" descr="Person looking at computer screen">
            <a:extLst>
              <a:ext uri="{FF2B5EF4-FFF2-40B4-BE49-F238E27FC236}">
                <a16:creationId xmlns:a16="http://schemas.microsoft.com/office/drawing/2014/main" id="{41C7BC01-F937-4258-7191-EB779A2B5B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21" b="-1"/>
          <a:stretch/>
        </p:blipFill>
        <p:spPr>
          <a:xfrm>
            <a:off x="1143" y="10"/>
            <a:ext cx="9141714" cy="6857990"/>
          </a:xfrm>
          <a:prstGeom prst="rect">
            <a:avLst/>
          </a:prstGeom>
        </p:spPr>
      </p:pic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FB27C166-470E-467E-9E9E-E235EEF3C0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618518" y="0"/>
            <a:ext cx="5524338" cy="6858000"/>
          </a:xfrm>
          <a:custGeom>
            <a:avLst/>
            <a:gdLst>
              <a:gd name="connsiteX0" fmla="*/ 5742761 w 7365784"/>
              <a:gd name="connsiteY0" fmla="*/ 0 h 6858000"/>
              <a:gd name="connsiteX1" fmla="*/ 3076369 w 7365784"/>
              <a:gd name="connsiteY1" fmla="*/ 0 h 6858000"/>
              <a:gd name="connsiteX2" fmla="*/ 1949196 w 7365784"/>
              <a:gd name="connsiteY2" fmla="*/ 0 h 6858000"/>
              <a:gd name="connsiteX3" fmla="*/ 1583228 w 7365784"/>
              <a:gd name="connsiteY3" fmla="*/ 0 h 6858000"/>
              <a:gd name="connsiteX4" fmla="*/ 1457787 w 7365784"/>
              <a:gd name="connsiteY4" fmla="*/ 0 h 6858000"/>
              <a:gd name="connsiteX5" fmla="*/ 1445578 w 7365784"/>
              <a:gd name="connsiteY5" fmla="*/ 0 h 6858000"/>
              <a:gd name="connsiteX6" fmla="*/ 571708 w 7365784"/>
              <a:gd name="connsiteY6" fmla="*/ 0 h 6858000"/>
              <a:gd name="connsiteX7" fmla="*/ 237757 w 7365784"/>
              <a:gd name="connsiteY7" fmla="*/ 0 h 6858000"/>
              <a:gd name="connsiteX8" fmla="*/ 205161 w 7365784"/>
              <a:gd name="connsiteY8" fmla="*/ 0 h 6858000"/>
              <a:gd name="connsiteX9" fmla="*/ 0 w 7365784"/>
              <a:gd name="connsiteY9" fmla="*/ 0 h 6858000"/>
              <a:gd name="connsiteX10" fmla="*/ 0 w 7365784"/>
              <a:gd name="connsiteY10" fmla="*/ 6858000 h 6858000"/>
              <a:gd name="connsiteX11" fmla="*/ 205161 w 7365784"/>
              <a:gd name="connsiteY11" fmla="*/ 6858000 h 6858000"/>
              <a:gd name="connsiteX12" fmla="*/ 237757 w 7365784"/>
              <a:gd name="connsiteY12" fmla="*/ 6858000 h 6858000"/>
              <a:gd name="connsiteX13" fmla="*/ 571708 w 7365784"/>
              <a:gd name="connsiteY13" fmla="*/ 6858000 h 6858000"/>
              <a:gd name="connsiteX14" fmla="*/ 1274834 w 7365784"/>
              <a:gd name="connsiteY14" fmla="*/ 6858000 h 6858000"/>
              <a:gd name="connsiteX15" fmla="*/ 1445578 w 7365784"/>
              <a:gd name="connsiteY15" fmla="*/ 6858000 h 6858000"/>
              <a:gd name="connsiteX16" fmla="*/ 1457787 w 7365784"/>
              <a:gd name="connsiteY16" fmla="*/ 6858000 h 6858000"/>
              <a:gd name="connsiteX17" fmla="*/ 1949196 w 7365784"/>
              <a:gd name="connsiteY17" fmla="*/ 6858000 h 6858000"/>
              <a:gd name="connsiteX18" fmla="*/ 3076369 w 7365784"/>
              <a:gd name="connsiteY18" fmla="*/ 6858000 h 6858000"/>
              <a:gd name="connsiteX19" fmla="*/ 4863030 w 7365784"/>
              <a:gd name="connsiteY19" fmla="*/ 6858000 h 6858000"/>
              <a:gd name="connsiteX20" fmla="*/ 4974786 w 7365784"/>
              <a:gd name="connsiteY20" fmla="*/ 6780599 h 6858000"/>
              <a:gd name="connsiteX21" fmla="*/ 5491434 w 7365784"/>
              <a:gd name="connsiteY21" fmla="*/ 6374814 h 6858000"/>
              <a:gd name="connsiteX22" fmla="*/ 7365784 w 7365784"/>
              <a:gd name="connsiteY22" fmla="*/ 3621656 h 6858000"/>
              <a:gd name="connsiteX23" fmla="*/ 5764885 w 7365784"/>
              <a:gd name="connsiteY23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7365784" h="6858000">
                <a:moveTo>
                  <a:pt x="5742761" y="0"/>
                </a:moveTo>
                <a:lnTo>
                  <a:pt x="3076369" y="0"/>
                </a:lnTo>
                <a:lnTo>
                  <a:pt x="1949196" y="0"/>
                </a:lnTo>
                <a:lnTo>
                  <a:pt x="1583228" y="0"/>
                </a:lnTo>
                <a:lnTo>
                  <a:pt x="1457787" y="0"/>
                </a:lnTo>
                <a:lnTo>
                  <a:pt x="1445578" y="0"/>
                </a:lnTo>
                <a:lnTo>
                  <a:pt x="571708" y="0"/>
                </a:lnTo>
                <a:lnTo>
                  <a:pt x="237757" y="0"/>
                </a:lnTo>
                <a:lnTo>
                  <a:pt x="205161" y="0"/>
                </a:lnTo>
                <a:lnTo>
                  <a:pt x="0" y="0"/>
                </a:lnTo>
                <a:lnTo>
                  <a:pt x="0" y="6858000"/>
                </a:lnTo>
                <a:lnTo>
                  <a:pt x="205161" y="6858000"/>
                </a:lnTo>
                <a:lnTo>
                  <a:pt x="237757" y="6858000"/>
                </a:lnTo>
                <a:lnTo>
                  <a:pt x="571708" y="6858000"/>
                </a:lnTo>
                <a:lnTo>
                  <a:pt x="1274834" y="6858000"/>
                </a:lnTo>
                <a:lnTo>
                  <a:pt x="1445578" y="6858000"/>
                </a:lnTo>
                <a:lnTo>
                  <a:pt x="1457787" y="6858000"/>
                </a:lnTo>
                <a:lnTo>
                  <a:pt x="1949196" y="6858000"/>
                </a:lnTo>
                <a:lnTo>
                  <a:pt x="3076369" y="6858000"/>
                </a:lnTo>
                <a:lnTo>
                  <a:pt x="4863030" y="6858000"/>
                </a:lnTo>
                <a:lnTo>
                  <a:pt x="4974786" y="6780599"/>
                </a:lnTo>
                <a:cubicBezTo>
                  <a:pt x="5148604" y="6653108"/>
                  <a:pt x="5319231" y="6515397"/>
                  <a:pt x="5491434" y="6374814"/>
                </a:cubicBezTo>
                <a:cubicBezTo>
                  <a:pt x="6437059" y="5602839"/>
                  <a:pt x="7365784" y="4969131"/>
                  <a:pt x="7365784" y="3621656"/>
                </a:cubicBezTo>
                <a:cubicBezTo>
                  <a:pt x="7365784" y="2093192"/>
                  <a:pt x="6792048" y="754641"/>
                  <a:pt x="5764885" y="14997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673636C8-1392-483A-8A7A-CA259E806C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737753" y="0"/>
            <a:ext cx="5406247" cy="6858000"/>
          </a:xfrm>
          <a:custGeom>
            <a:avLst/>
            <a:gdLst>
              <a:gd name="connsiteX0" fmla="*/ 5585306 w 7208329"/>
              <a:gd name="connsiteY0" fmla="*/ 0 h 6858000"/>
              <a:gd name="connsiteX1" fmla="*/ 2918914 w 7208329"/>
              <a:gd name="connsiteY1" fmla="*/ 0 h 6858000"/>
              <a:gd name="connsiteX2" fmla="*/ 1592911 w 7208329"/>
              <a:gd name="connsiteY2" fmla="*/ 0 h 6858000"/>
              <a:gd name="connsiteX3" fmla="*/ 1425773 w 7208329"/>
              <a:gd name="connsiteY3" fmla="*/ 0 h 6858000"/>
              <a:gd name="connsiteX4" fmla="*/ 1300332 w 7208329"/>
              <a:gd name="connsiteY4" fmla="*/ 0 h 6858000"/>
              <a:gd name="connsiteX5" fmla="*/ 1288123 w 7208329"/>
              <a:gd name="connsiteY5" fmla="*/ 0 h 6858000"/>
              <a:gd name="connsiteX6" fmla="*/ 414253 w 7208329"/>
              <a:gd name="connsiteY6" fmla="*/ 0 h 6858000"/>
              <a:gd name="connsiteX7" fmla="*/ 80302 w 7208329"/>
              <a:gd name="connsiteY7" fmla="*/ 0 h 6858000"/>
              <a:gd name="connsiteX8" fmla="*/ 47706 w 7208329"/>
              <a:gd name="connsiteY8" fmla="*/ 0 h 6858000"/>
              <a:gd name="connsiteX9" fmla="*/ 0 w 7208329"/>
              <a:gd name="connsiteY9" fmla="*/ 0 h 6858000"/>
              <a:gd name="connsiteX10" fmla="*/ 0 w 7208329"/>
              <a:gd name="connsiteY10" fmla="*/ 6858000 h 6858000"/>
              <a:gd name="connsiteX11" fmla="*/ 47706 w 7208329"/>
              <a:gd name="connsiteY11" fmla="*/ 6858000 h 6858000"/>
              <a:gd name="connsiteX12" fmla="*/ 80302 w 7208329"/>
              <a:gd name="connsiteY12" fmla="*/ 6858000 h 6858000"/>
              <a:gd name="connsiteX13" fmla="*/ 414253 w 7208329"/>
              <a:gd name="connsiteY13" fmla="*/ 6858000 h 6858000"/>
              <a:gd name="connsiteX14" fmla="*/ 1117379 w 7208329"/>
              <a:gd name="connsiteY14" fmla="*/ 6858000 h 6858000"/>
              <a:gd name="connsiteX15" fmla="*/ 1288123 w 7208329"/>
              <a:gd name="connsiteY15" fmla="*/ 6858000 h 6858000"/>
              <a:gd name="connsiteX16" fmla="*/ 1300332 w 7208329"/>
              <a:gd name="connsiteY16" fmla="*/ 6858000 h 6858000"/>
              <a:gd name="connsiteX17" fmla="*/ 1592911 w 7208329"/>
              <a:gd name="connsiteY17" fmla="*/ 6858000 h 6858000"/>
              <a:gd name="connsiteX18" fmla="*/ 2918914 w 7208329"/>
              <a:gd name="connsiteY18" fmla="*/ 6858000 h 6858000"/>
              <a:gd name="connsiteX19" fmla="*/ 4705575 w 7208329"/>
              <a:gd name="connsiteY19" fmla="*/ 6858000 h 6858000"/>
              <a:gd name="connsiteX20" fmla="*/ 4817331 w 7208329"/>
              <a:gd name="connsiteY20" fmla="*/ 6780599 h 6858000"/>
              <a:gd name="connsiteX21" fmla="*/ 5333979 w 7208329"/>
              <a:gd name="connsiteY21" fmla="*/ 6374814 h 6858000"/>
              <a:gd name="connsiteX22" fmla="*/ 7208329 w 7208329"/>
              <a:gd name="connsiteY22" fmla="*/ 3621656 h 6858000"/>
              <a:gd name="connsiteX23" fmla="*/ 5607430 w 7208329"/>
              <a:gd name="connsiteY23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7208329" h="6858000">
                <a:moveTo>
                  <a:pt x="5585306" y="0"/>
                </a:moveTo>
                <a:lnTo>
                  <a:pt x="2918914" y="0"/>
                </a:lnTo>
                <a:lnTo>
                  <a:pt x="1592911" y="0"/>
                </a:lnTo>
                <a:lnTo>
                  <a:pt x="1425773" y="0"/>
                </a:lnTo>
                <a:lnTo>
                  <a:pt x="1300332" y="0"/>
                </a:lnTo>
                <a:lnTo>
                  <a:pt x="1288123" y="0"/>
                </a:lnTo>
                <a:lnTo>
                  <a:pt x="414253" y="0"/>
                </a:lnTo>
                <a:lnTo>
                  <a:pt x="80302" y="0"/>
                </a:lnTo>
                <a:lnTo>
                  <a:pt x="47706" y="0"/>
                </a:lnTo>
                <a:lnTo>
                  <a:pt x="0" y="0"/>
                </a:lnTo>
                <a:lnTo>
                  <a:pt x="0" y="6858000"/>
                </a:lnTo>
                <a:lnTo>
                  <a:pt x="47706" y="6858000"/>
                </a:lnTo>
                <a:lnTo>
                  <a:pt x="80302" y="6858000"/>
                </a:lnTo>
                <a:lnTo>
                  <a:pt x="414253" y="6858000"/>
                </a:lnTo>
                <a:lnTo>
                  <a:pt x="1117379" y="6858000"/>
                </a:lnTo>
                <a:lnTo>
                  <a:pt x="1288123" y="6858000"/>
                </a:lnTo>
                <a:lnTo>
                  <a:pt x="1300332" y="6858000"/>
                </a:lnTo>
                <a:lnTo>
                  <a:pt x="1592911" y="6858000"/>
                </a:lnTo>
                <a:lnTo>
                  <a:pt x="2918914" y="6858000"/>
                </a:lnTo>
                <a:lnTo>
                  <a:pt x="4705575" y="6858000"/>
                </a:lnTo>
                <a:lnTo>
                  <a:pt x="4817331" y="6780599"/>
                </a:lnTo>
                <a:cubicBezTo>
                  <a:pt x="4991149" y="6653108"/>
                  <a:pt x="5161776" y="6515397"/>
                  <a:pt x="5333979" y="6374814"/>
                </a:cubicBezTo>
                <a:cubicBezTo>
                  <a:pt x="6279604" y="5602839"/>
                  <a:pt x="7208329" y="4969131"/>
                  <a:pt x="7208329" y="3621656"/>
                </a:cubicBezTo>
                <a:cubicBezTo>
                  <a:pt x="7208329" y="2093192"/>
                  <a:pt x="6634593" y="754641"/>
                  <a:pt x="5607430" y="14997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7539A79B-DFBA-4781-B0DE-4044B07226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58547" y="0"/>
            <a:ext cx="1897292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BA18E6-DB5D-4AE0-882A-F242D476E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8172" y="1346268"/>
            <a:ext cx="4176214" cy="280947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b="1" err="1">
                <a:latin typeface="Arial Bold"/>
                <a:cs typeface="Arial Bold"/>
              </a:rPr>
              <a:t>Raidījumu</a:t>
            </a:r>
            <a:r>
              <a:rPr lang="en-US" sz="6000" b="1">
                <a:latin typeface="Arial Bold"/>
                <a:cs typeface="Arial Bold"/>
              </a:rPr>
              <a:t> </a:t>
            </a:r>
            <a:r>
              <a:rPr lang="lv-LV" sz="6000" b="1">
                <a:latin typeface="Arial Bold"/>
                <a:cs typeface="Arial Bold"/>
              </a:rPr>
              <a:t>dalībnieki</a:t>
            </a:r>
            <a:endParaRPr lang="en-US" sz="6000" b="1">
              <a:latin typeface="Arial Bold"/>
              <a:cs typeface="Arial Bold"/>
            </a:endParaRPr>
          </a:p>
        </p:txBody>
      </p:sp>
    </p:spTree>
    <p:extLst>
      <p:ext uri="{BB962C8B-B14F-4D97-AF65-F5344CB8AC3E}">
        <p14:creationId xmlns:p14="http://schemas.microsoft.com/office/powerpoint/2010/main" val="42192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NEPLP sagatave">
  <a:themeElements>
    <a:clrScheme name="NEPLP">
      <a:dk1>
        <a:srgbClr val="2B388D"/>
      </a:dk1>
      <a:lt1>
        <a:srgbClr val="FFFFFF"/>
      </a:lt1>
      <a:dk2>
        <a:srgbClr val="4456A6"/>
      </a:dk2>
      <a:lt2>
        <a:srgbClr val="89A9D8"/>
      </a:lt2>
      <a:accent1>
        <a:srgbClr val="2B388D"/>
      </a:accent1>
      <a:accent2>
        <a:srgbClr val="89A9D8"/>
      </a:accent2>
      <a:accent3>
        <a:srgbClr val="EBE0CA"/>
      </a:accent3>
      <a:accent4>
        <a:srgbClr val="D41633"/>
      </a:accent4>
      <a:accent5>
        <a:srgbClr val="C0C0C0"/>
      </a:accent5>
      <a:accent6>
        <a:srgbClr val="545454"/>
      </a:accent6>
      <a:hlink>
        <a:srgbClr val="89A9D8"/>
      </a:hlink>
      <a:folHlink>
        <a:srgbClr val="89A9D8"/>
      </a:folHlink>
    </a:clrScheme>
    <a:fontScheme name="NEPL Padome">
      <a:majorFont>
        <a:latin typeface="Arial Bold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On-screen Show (4:3)</PresentationFormat>
  <Slides>46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47" baseType="lpstr">
      <vt:lpstr>NEPLP sagatave</vt:lpstr>
      <vt:lpstr>Elektronisko plašsaziņas līdzekļu darbība priekšvēlēšanu aģitācijas perioda laikā  NEPLP 05.06.2026.</vt:lpstr>
      <vt:lpstr>NORMATĪVIE AKTI  I</vt:lpstr>
      <vt:lpstr>NORMATĪVIE AKTI II</vt:lpstr>
      <vt:lpstr>IEROBEŽOJUMI UN TO PERIODS I</vt:lpstr>
      <vt:lpstr>IEROBEŽOJUMI UN TO PERIODS II</vt:lpstr>
      <vt:lpstr>IEROBEŽOJUMI UN TO PERIODS III</vt:lpstr>
      <vt:lpstr>IEROBEŽOJUMI UN TO PERIODS IV</vt:lpstr>
      <vt:lpstr>PRASĪBAS EPL</vt:lpstr>
      <vt:lpstr>Raidījumu dalībnieki</vt:lpstr>
      <vt:lpstr>PowerPoint Presentation</vt:lpstr>
      <vt:lpstr>EPL REDAKCIONĀLĀ ATBILDĪBA II </vt:lpstr>
      <vt:lpstr>RAIDĪJUMU DALĪBIEKI I</vt:lpstr>
      <vt:lpstr>RAIDĪJUMU DALĪBIEKI II</vt:lpstr>
      <vt:lpstr>RAIDĪJUMU DALĪBIEKI III</vt:lpstr>
      <vt:lpstr>RAIDĪJUMU DALĪBIEKI IV</vt:lpstr>
      <vt:lpstr>TIESU PRAKSE</vt:lpstr>
      <vt:lpstr>RADĪJUMU DALIBNIEKI V</vt:lpstr>
      <vt:lpstr>Raidījumu veidošana</vt:lpstr>
      <vt:lpstr>RAIDĪJUMU VEIDOŠANA I</vt:lpstr>
      <vt:lpstr>RAIDĪJUMU VEIDOŠANA II</vt:lpstr>
      <vt:lpstr>RAIDĪJUMU VEIDOŠANA III</vt:lpstr>
      <vt:lpstr>Informācijasniegšana</vt:lpstr>
      <vt:lpstr>INFORMĀCIJAS SNIEGŠANA I</vt:lpstr>
      <vt:lpstr>INFORMĀCIJAS SNIEGŠANA II</vt:lpstr>
      <vt:lpstr>INFORMĀCIJAS SNIEGŠANA III</vt:lpstr>
      <vt:lpstr>PowerPoint Presentation</vt:lpstr>
      <vt:lpstr>INFORMĀCIJAS SNIEGŠANA IV</vt:lpstr>
      <vt:lpstr>Vizuālie elementi</vt:lpstr>
      <vt:lpstr>VIZUĀLIE ELEMENTI  I</vt:lpstr>
      <vt:lpstr>VIZUĀLIE ELEMENTI  II</vt:lpstr>
      <vt:lpstr>Slēpta priekšvēlēšanu aģitācija</vt:lpstr>
      <vt:lpstr>Slēpta priekšvēlēšanu aģitācija  =</vt:lpstr>
      <vt:lpstr>SLĒPTA PRIEKŠVĒLĒŠANU AĢITĀCIJA  I</vt:lpstr>
      <vt:lpstr>SLĒPTA PRIEKŠVĒLĒŠANU AĢITĀCIJA II</vt:lpstr>
      <vt:lpstr>POLITISKĀ SPĒKA PIEDERĪBAS NORĀDĪŠANA I</vt:lpstr>
      <vt:lpstr>POLITISKĀ SPĒKA PIEDERĪBAS NORĀDĪŠANA II</vt:lpstr>
      <vt:lpstr>POLITISKĀ SPĒKA PIEDERĪBAS NORĀDĪŠANA III</vt:lpstr>
      <vt:lpstr>EPL ARHĪVU PIEEJAMAIS SATURS</vt:lpstr>
      <vt:lpstr>POLITISKĀS REKLĀMAS REGULAS PRASĪBAS MEDIJIEM</vt:lpstr>
      <vt:lpstr>POLITISKĀS REKLĀMAS REGULAS PRASĪBAS MEDIJIEM II</vt:lpstr>
      <vt:lpstr>PowerPoint Presentation</vt:lpstr>
      <vt:lpstr>EPL PIENĀKUMS IESNIEGT REKLĀMAS IZCENOJUMUS</vt:lpstr>
      <vt:lpstr>SAMAKSA</vt:lpstr>
      <vt:lpstr>TIESU PRAKSE  I</vt:lpstr>
      <vt:lpstr>TIESU PRAKSE II</vt:lpstr>
      <vt:lpstr>PALDIES!  Jautājumu gadījumā aicinām sazināties: neplp@neplp.lv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Kārlis Luste</dc:creator>
  <cp:revision>134</cp:revision>
  <dcterms:created xsi:type="dcterms:W3CDTF">2022-04-26T16:34:17Z</dcterms:created>
  <dcterms:modified xsi:type="dcterms:W3CDTF">2026-07-14T08:38:00Z</dcterms:modified>
</cp:coreProperties>
</file>